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1"/>
  </p:notesMasterIdLst>
  <p:sldIdLst>
    <p:sldId id="362" r:id="rId3"/>
    <p:sldId id="259" r:id="rId4"/>
    <p:sldId id="356" r:id="rId5"/>
    <p:sldId id="370" r:id="rId6"/>
    <p:sldId id="357" r:id="rId7"/>
    <p:sldId id="371" r:id="rId8"/>
    <p:sldId id="359" r:id="rId9"/>
    <p:sldId id="279" r:id="rId10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F7F"/>
    <a:srgbClr val="8CDB11"/>
    <a:srgbClr val="E8A83E"/>
    <a:srgbClr val="D2F4FD"/>
    <a:srgbClr val="CEF3FE"/>
    <a:srgbClr val="BC0000"/>
    <a:srgbClr val="E8C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07"/>
    <p:restoredTop sz="94660"/>
  </p:normalViewPr>
  <p:slideViewPr>
    <p:cSldViewPr snapToGrid="0" showGuides="1">
      <p:cViewPr varScale="1">
        <p:scale>
          <a:sx n="72" d="100"/>
          <a:sy n="72" d="100"/>
        </p:scale>
        <p:origin x="4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2D0D91-461E-451E-88CD-F7F109D97D9C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28/1/2026</a:t>
            </a:fld>
            <a:endParaRPr kumimoji="0" lang="en-SG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en-SG" altLang="x-none" sz="1200" dirty="0">
                <a:latin typeface="Calibri" panose="020F0502020204030204" pitchFamily="34" charset="0"/>
              </a:rPr>
              <a:t>‹#›</a:t>
            </a:fld>
            <a:endParaRPr lang="en-SG" altLang="x-none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1433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  <a:t>8</a:t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1/28/2026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1/28/2026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1/28/2026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1/28/2026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1/28/2026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1/28/2026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1/28/2026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1/28/2026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1/28/2026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1/28/2026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1/28/2026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1/28/2026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1/28/2026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1/28/2026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1/28/2026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1/28/2026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1/28/2026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1/28/2026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1/28/2026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1/28/2026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1/28/2026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1/28/2026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54250"/>
            <a:ext cx="9486900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9800431" y="3223419"/>
            <a:ext cx="41148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1/28/2026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708150" y="3224213"/>
            <a:ext cx="41148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675" y="6356350"/>
            <a:ext cx="87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14883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54250"/>
            <a:ext cx="9486900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9800431" y="3223419"/>
            <a:ext cx="41148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1/28/2026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708150" y="3224213"/>
            <a:ext cx="41148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675" y="6356350"/>
            <a:ext cx="87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14883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eca04cb798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" y="539735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Content Placeholder 2"/>
          <p:cNvSpPr/>
          <p:nvPr/>
        </p:nvSpPr>
        <p:spPr>
          <a:xfrm>
            <a:off x="1644317" y="2390273"/>
            <a:ext cx="9649326" cy="89033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3200" b="1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Bài</a:t>
            </a:r>
            <a:r>
              <a:rPr sz="32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 </a:t>
            </a:r>
            <a:r>
              <a:rPr lang="en-US" sz="32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18: </a:t>
            </a:r>
            <a:r>
              <a:rPr sz="3200" b="1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Tự</a:t>
            </a:r>
            <a:r>
              <a:rPr sz="32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 </a:t>
            </a:r>
            <a:r>
              <a:rPr sz="3200" b="1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giác</a:t>
            </a:r>
            <a:r>
              <a:rPr sz="32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 </a:t>
            </a:r>
            <a:r>
              <a:rPr sz="3200" b="1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tham</a:t>
            </a:r>
            <a:r>
              <a:rPr sz="32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 </a:t>
            </a:r>
            <a:r>
              <a:rPr sz="3200" b="1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gia</a:t>
            </a:r>
            <a:r>
              <a:rPr sz="32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 </a:t>
            </a:r>
            <a:r>
              <a:rPr sz="3200" b="1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các</a:t>
            </a:r>
            <a:r>
              <a:rPr sz="32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 </a:t>
            </a:r>
            <a:r>
              <a:rPr sz="3200" b="1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hoạt</a:t>
            </a:r>
            <a:r>
              <a:rPr sz="32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 </a:t>
            </a:r>
            <a:r>
              <a:rPr sz="3200" b="1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động</a:t>
            </a:r>
            <a:r>
              <a:rPr sz="3200" b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 </a:t>
            </a:r>
            <a:r>
              <a:rPr lang="en-US" sz="3200" b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ở</a:t>
            </a:r>
            <a:r>
              <a:rPr sz="3200" b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 </a:t>
            </a:r>
            <a:r>
              <a:rPr sz="3200" b="1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trường</a:t>
            </a:r>
            <a:endParaRPr sz="3200" b="1" i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1622" y="1252972"/>
            <a:ext cx="85263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2800" i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HP001 4 hàng" pitchFamily="34" charset="0"/>
                <a:cs typeface="Times New Roman" pitchFamily="18" charset="0"/>
              </a:rPr>
              <a:t>tư</a:t>
            </a:r>
            <a:r>
              <a:rPr lang="en-US" sz="2800" i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i="1" err="1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2800" i="1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i="1" smtClean="0">
                <a:latin typeface="HP001 4 hàng" pitchFamily="34" charset="0"/>
                <a:cs typeface="Times New Roman" pitchFamily="18" charset="0"/>
              </a:rPr>
              <a:t>28 </a:t>
            </a:r>
            <a:r>
              <a:rPr lang="en-US" sz="2800" i="1" dirty="0" err="1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2800" i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HP001 4 hàng" pitchFamily="34" charset="0"/>
                <a:cs typeface="Times New Roman" pitchFamily="18" charset="0"/>
              </a:rPr>
              <a:t>01 </a:t>
            </a:r>
            <a:r>
              <a:rPr lang="en-US" sz="2800" i="1" dirty="0" err="1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2800" i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HP001 4 hàng" pitchFamily="34" charset="0"/>
                <a:cs typeface="Times New Roman" pitchFamily="18" charset="0"/>
              </a:rPr>
              <a:t>2026</a:t>
            </a:r>
          </a:p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53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81" y="556592"/>
            <a:ext cx="4371975" cy="21319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 Box 15363"/>
          <p:cNvSpPr txBox="1"/>
          <p:nvPr/>
        </p:nvSpPr>
        <p:spPr>
          <a:xfrm>
            <a:off x="3248025" y="4703763"/>
            <a:ext cx="9747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>
              <a:latin typeface="Arial" panose="020B0604020202020204" pitchFamily="34" charset="0"/>
            </a:endParaRPr>
          </a:p>
        </p:txBody>
      </p:sp>
      <p:sp>
        <p:nvSpPr>
          <p:cNvPr id="15366" name="Content Placeholder 2"/>
          <p:cNvSpPr/>
          <p:nvPr/>
        </p:nvSpPr>
        <p:spPr>
          <a:xfrm>
            <a:off x="701424" y="3039227"/>
            <a:ext cx="9828212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dirty="0"/>
              <a:t>       </a:t>
            </a:r>
            <a:r>
              <a:rPr sz="3000" b="1" dirty="0" err="1">
                <a:latin typeface="Times New Roman" panose="02020603050405020304" pitchFamily="18" charset="0"/>
              </a:rPr>
              <a:t>Em</a:t>
            </a:r>
            <a:r>
              <a:rPr sz="3000" b="1" dirty="0">
                <a:latin typeface="Times New Roman" panose="02020603050405020304" pitchFamily="18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</a:rPr>
              <a:t>cùng</a:t>
            </a:r>
            <a:r>
              <a:rPr sz="3000" b="1" dirty="0">
                <a:latin typeface="Times New Roman" panose="02020603050405020304" pitchFamily="18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</a:rPr>
              <a:t>các</a:t>
            </a:r>
            <a:r>
              <a:rPr sz="3000" b="1" dirty="0">
                <a:latin typeface="Times New Roman" panose="02020603050405020304" pitchFamily="18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</a:rPr>
              <a:t>bạn</a:t>
            </a:r>
            <a:r>
              <a:rPr sz="3000" b="1" dirty="0">
                <a:latin typeface="Times New Roman" panose="02020603050405020304" pitchFamily="18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</a:rPr>
              <a:t>hát</a:t>
            </a:r>
            <a:r>
              <a:rPr sz="3000" b="1" dirty="0">
                <a:latin typeface="Times New Roman" panose="02020603050405020304" pitchFamily="18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</a:rPr>
              <a:t>bài</a:t>
            </a:r>
            <a:r>
              <a:rPr sz="3000" b="1" dirty="0">
                <a:latin typeface="Times New Roman" panose="02020603050405020304" pitchFamily="18" charset="0"/>
              </a:rPr>
              <a:t>: </a:t>
            </a:r>
            <a:r>
              <a:rPr sz="3000" b="1" dirty="0" err="1">
                <a:latin typeface="Times New Roman" panose="02020603050405020304" pitchFamily="18" charset="0"/>
              </a:rPr>
              <a:t>Em</a:t>
            </a:r>
            <a:r>
              <a:rPr sz="3000" b="1" dirty="0">
                <a:latin typeface="Times New Roman" panose="02020603050405020304" pitchFamily="18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</a:rPr>
              <a:t>làm</a:t>
            </a:r>
            <a:r>
              <a:rPr sz="3000" b="1" dirty="0">
                <a:latin typeface="Times New Roman" panose="02020603050405020304" pitchFamily="18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</a:rPr>
              <a:t>kế</a:t>
            </a:r>
            <a:r>
              <a:rPr sz="3000" b="1" dirty="0">
                <a:latin typeface="Times New Roman" panose="02020603050405020304" pitchFamily="18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</a:rPr>
              <a:t>hoạch</a:t>
            </a:r>
            <a:r>
              <a:rPr sz="3000" b="1" dirty="0">
                <a:latin typeface="Times New Roman" panose="02020603050405020304" pitchFamily="18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</a:rPr>
              <a:t>nhỏ</a:t>
            </a:r>
            <a:r>
              <a:rPr sz="3000" b="1" dirty="0">
                <a:latin typeface="Times New Roman" panose="02020603050405020304" pitchFamily="18" charset="0"/>
              </a:rPr>
              <a:t>, </a:t>
            </a:r>
            <a:r>
              <a:rPr sz="3000" b="1" dirty="0" err="1">
                <a:latin typeface="Times New Roman" panose="02020603050405020304" pitchFamily="18" charset="0"/>
              </a:rPr>
              <a:t>sáng</a:t>
            </a:r>
            <a:r>
              <a:rPr sz="3000" b="1" dirty="0">
                <a:latin typeface="Times New Roman" panose="02020603050405020304" pitchFamily="18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</a:rPr>
              <a:t>tác</a:t>
            </a:r>
            <a:r>
              <a:rPr sz="3000" b="1" dirty="0">
                <a:latin typeface="Times New Roman" panose="02020603050405020304" pitchFamily="18" charset="0"/>
              </a:rPr>
              <a:t>: </a:t>
            </a:r>
            <a:r>
              <a:rPr sz="3000" b="1" dirty="0" err="1">
                <a:latin typeface="Times New Roman" panose="02020603050405020304" pitchFamily="18" charset="0"/>
              </a:rPr>
              <a:t>Phong</a:t>
            </a:r>
            <a:r>
              <a:rPr sz="3000" b="1" dirty="0">
                <a:latin typeface="Times New Roman" panose="02020603050405020304" pitchFamily="18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</a:rPr>
              <a:t>Nhã</a:t>
            </a:r>
            <a:endParaRPr sz="3000" b="1" i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2838" y="6219825"/>
            <a:ext cx="7554913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8" name="Picture 163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91462"/>
            <a:ext cx="2024062" cy="1109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Content Placeholder 2"/>
          <p:cNvSpPr/>
          <p:nvPr/>
        </p:nvSpPr>
        <p:spPr>
          <a:xfrm>
            <a:off x="511175" y="1033463"/>
            <a:ext cx="10213975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t>       </a:t>
            </a:r>
            <a:r>
              <a:rPr sz="3000" b="1" err="1">
                <a:latin typeface="Times New Roman" panose="02020603050405020304" pitchFamily="18" charset="0"/>
              </a:rPr>
              <a:t>Em cần tự giác tham gia các hoạt động nào của trường</a:t>
            </a:r>
            <a:r>
              <a:rPr sz="3000" b="1">
                <a:latin typeface="Times New Roman" panose="02020603050405020304" pitchFamily="18" charset="0"/>
              </a:rPr>
              <a:t>?</a:t>
            </a:r>
            <a:endParaRPr sz="3000" b="1" i="1">
              <a:latin typeface="Times New Roman" panose="02020603050405020304" pitchFamily="18" charset="0"/>
            </a:endParaRPr>
          </a:p>
        </p:txBody>
      </p:sp>
      <p:pic>
        <p:nvPicPr>
          <p:cNvPr id="16391" name="Picture 163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10" y="1535630"/>
            <a:ext cx="9785683" cy="47929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3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8755" y="650875"/>
            <a:ext cx="9486900" cy="3917950"/>
          </a:xfrm>
        </p:spPr>
        <p:txBody>
          <a:bodyPr/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Vì sao em cần tự giác tham gia các hoạt động ở trường?</a:t>
            </a:r>
          </a:p>
        </p:txBody>
      </p:sp>
      <p:sp>
        <p:nvSpPr>
          <p:cNvPr id="4" name="7-Point Star 3"/>
          <p:cNvSpPr/>
          <p:nvPr/>
        </p:nvSpPr>
        <p:spPr>
          <a:xfrm>
            <a:off x="2745105" y="1461770"/>
            <a:ext cx="6435090" cy="4759960"/>
          </a:xfrm>
          <a:prstGeom prst="star7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Tham gia các hoạt động ở trường sẽ giúp các em năng động, tự tin hơn và có ích cho xã hội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bldLvl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 txBox="1"/>
          <p:nvPr/>
        </p:nvSpPr>
        <p:spPr>
          <a:xfrm>
            <a:off x="7519988" y="746125"/>
            <a:ext cx="416242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ts val="1000"/>
              </a:spcBef>
              <a:buSzPct val="70000"/>
              <a:buFont typeface="Arial" panose="020B0604020202020204" pitchFamily="34" charset="0"/>
            </a:pPr>
            <a:r>
              <a: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7410" name="Picture 2" descr="C:\Users\Administrator\Downloads\18.2.png"/>
          <p:cNvPicPr>
            <a:picLocks noChangeAspect="1"/>
          </p:cNvPicPr>
          <p:nvPr/>
        </p:nvPicPr>
        <p:blipFill>
          <a:blip r:embed="rId2"/>
          <a:srcRect l="4823" t="5440" r="5894" b="48596"/>
          <a:stretch>
            <a:fillRect/>
          </a:stretch>
        </p:blipFill>
        <p:spPr>
          <a:xfrm>
            <a:off x="119270" y="0"/>
            <a:ext cx="11887200" cy="68579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1731963" y="5872163"/>
            <a:ext cx="9288463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Administrator\Downloads\18.2.png"/>
          <p:cNvPicPr>
            <a:picLocks noChangeAspect="1"/>
          </p:cNvPicPr>
          <p:nvPr/>
        </p:nvPicPr>
        <p:blipFill>
          <a:blip r:embed="rId2"/>
          <a:srcRect l="5812" t="52106" r="8862" b="21579"/>
          <a:stretch>
            <a:fillRect/>
          </a:stretch>
        </p:blipFill>
        <p:spPr>
          <a:xfrm>
            <a:off x="1684338" y="625475"/>
            <a:ext cx="9504362" cy="5919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2370138" y="5715000"/>
            <a:ext cx="8445500" cy="83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995045" y="3537585"/>
            <a:ext cx="5124450" cy="270827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Bạn nên tham gia quét dọn cùng các bạn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Administrator\Downloads\18.2.png"/>
          <p:cNvPicPr>
            <a:picLocks noChangeAspect="1"/>
          </p:cNvPicPr>
          <p:nvPr/>
        </p:nvPicPr>
        <p:blipFill>
          <a:blip r:embed="rId2"/>
          <a:srcRect l="9521" t="79123" r="12819" b="6491"/>
          <a:stretch>
            <a:fillRect/>
          </a:stretch>
        </p:blipFill>
        <p:spPr>
          <a:xfrm>
            <a:off x="106017" y="318051"/>
            <a:ext cx="11993217" cy="610925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975" y="3478213"/>
            <a:ext cx="1044575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25"/>
            <a:ext cx="34036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63" y="2657475"/>
            <a:ext cx="2647950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0863" y="569913"/>
            <a:ext cx="2079625" cy="187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75"/>
            <a:ext cx="9367838" cy="268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5400" y="6208713"/>
            <a:ext cx="12242800" cy="709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2874963" y="909638"/>
            <a:ext cx="6843712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Tạm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biệt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và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</a:p>
          <a:p>
            <a:pPr algn="ctr"/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hẹn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gặp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lại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!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110</Words>
  <Application>Microsoft Office PowerPoint</Application>
  <PresentationFormat>Widescreen</PresentationFormat>
  <Paragraphs>12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SimSun</vt:lpstr>
      <vt:lpstr>Arial</vt:lpstr>
      <vt:lpstr>Calibri</vt:lpstr>
      <vt:lpstr>等线</vt:lpstr>
      <vt:lpstr>Gill Sans MT</vt:lpstr>
      <vt:lpstr>Goudy Old Style</vt:lpstr>
      <vt:lpstr>HP001 4 hàng</vt:lpstr>
      <vt:lpstr>Times New Roman</vt:lpstr>
      <vt:lpstr>ClassicFrameVTI</vt:lpstr>
      <vt:lpstr>1_ClassicFrameVTI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TRAN HUYEN</cp:lastModifiedBy>
  <cp:revision>7</cp:revision>
  <dcterms:created xsi:type="dcterms:W3CDTF">2020-08-10T03:18:16Z</dcterms:created>
  <dcterms:modified xsi:type="dcterms:W3CDTF">2026-01-28T12:46:49Z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