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1"/>
  </p:notesMasterIdLst>
  <p:sldIdLst>
    <p:sldId id="424" r:id="rId2"/>
    <p:sldId id="435" r:id="rId3"/>
    <p:sldId id="406" r:id="rId4"/>
    <p:sldId id="407" r:id="rId5"/>
    <p:sldId id="393" r:id="rId6"/>
    <p:sldId id="410" r:id="rId7"/>
    <p:sldId id="433" r:id="rId8"/>
    <p:sldId id="434" r:id="rId9"/>
    <p:sldId id="314" r:id="rId10"/>
    <p:sldId id="394" r:id="rId11"/>
    <p:sldId id="320" r:id="rId12"/>
    <p:sldId id="422" r:id="rId13"/>
    <p:sldId id="404" r:id="rId14"/>
    <p:sldId id="396" r:id="rId15"/>
    <p:sldId id="426" r:id="rId16"/>
    <p:sldId id="403" r:id="rId17"/>
    <p:sldId id="428" r:id="rId18"/>
    <p:sldId id="429" r:id="rId19"/>
    <p:sldId id="398" r:id="rId20"/>
    <p:sldId id="408" r:id="rId21"/>
    <p:sldId id="430" r:id="rId22"/>
    <p:sldId id="321" r:id="rId23"/>
    <p:sldId id="419" r:id="rId24"/>
    <p:sldId id="414" r:id="rId25"/>
    <p:sldId id="313" r:id="rId26"/>
    <p:sldId id="420" r:id="rId27"/>
    <p:sldId id="415" r:id="rId28"/>
    <p:sldId id="416" r:id="rId29"/>
    <p:sldId id="323" r:id="rId30"/>
    <p:sldId id="417" r:id="rId31"/>
    <p:sldId id="418" r:id="rId32"/>
    <p:sldId id="324" r:id="rId33"/>
    <p:sldId id="326" r:id="rId34"/>
    <p:sldId id="392" r:id="rId35"/>
    <p:sldId id="327" r:id="rId36"/>
    <p:sldId id="427" r:id="rId37"/>
    <p:sldId id="405" r:id="rId38"/>
    <p:sldId id="431" r:id="rId39"/>
    <p:sldId id="432" r:id="rId40"/>
  </p:sldIdLst>
  <p:sldSz cx="9144000" cy="6858000" type="screen4x3"/>
  <p:notesSz cx="6815138" cy="99472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33">
          <p15:clr>
            <a:srgbClr val="A4A3A4"/>
          </p15:clr>
        </p15:guide>
        <p15:guide id="2" pos="214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426" autoAdjust="0"/>
    <p:restoredTop sz="78319" autoAdjust="0"/>
  </p:normalViewPr>
  <p:slideViewPr>
    <p:cSldViewPr snapToGrid="0">
      <p:cViewPr varScale="1">
        <p:scale>
          <a:sx n="56" d="100"/>
          <a:sy n="56" d="100"/>
        </p:scale>
        <p:origin x="1014" y="4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21222"/>
    </p:cViewPr>
  </p:sorterViewPr>
  <p:notesViewPr>
    <p:cSldViewPr snapToGrid="0">
      <p:cViewPr varScale="1">
        <p:scale>
          <a:sx n="59" d="100"/>
          <a:sy n="59" d="100"/>
        </p:scale>
        <p:origin x="-2508" y="-90"/>
      </p:cViewPr>
      <p:guideLst>
        <p:guide orient="horz" pos="3133"/>
        <p:guide pos="2147"/>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0428C56-ED74-451E-9B28-B25BF909293C}"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US"/>
        </a:p>
      </dgm:t>
    </dgm:pt>
    <dgm:pt modelId="{5EB0C0D0-5C08-432F-B6EA-869ECB679947}">
      <dgm:prSet phldrT="[Text]" custT="1"/>
      <dgm:spPr>
        <a:solidFill>
          <a:schemeClr val="accent4">
            <a:lumMod val="20000"/>
            <a:lumOff val="80000"/>
          </a:schemeClr>
        </a:solidFill>
        <a:ln w="28575"/>
        <a:scene3d>
          <a:camera prst="orthographicFront"/>
          <a:lightRig rig="threePt" dir="t"/>
        </a:scene3d>
        <a:sp3d>
          <a:bevelT prst="convex"/>
        </a:sp3d>
      </dgm:spPr>
      <dgm:t>
        <a:bodyPr/>
        <a:lstStyle/>
        <a:p>
          <a:r>
            <a:rPr lang="en-US" sz="3600" dirty="0" smtClean="0">
              <a:solidFill>
                <a:schemeClr val="tx1"/>
              </a:solidFill>
              <a:latin typeface="Times New Roman" panose="02020603050405020304" pitchFamily="18" charset="0"/>
              <a:cs typeface="Times New Roman" panose="02020603050405020304" pitchFamily="18" charset="0"/>
            </a:rPr>
            <a:t>Chia</a:t>
          </a:r>
          <a:r>
            <a:rPr lang="en-US" sz="3600" baseline="0" dirty="0" smtClean="0">
              <a:solidFill>
                <a:schemeClr val="tx1"/>
              </a:solidFill>
              <a:latin typeface="Times New Roman" panose="02020603050405020304" pitchFamily="18" charset="0"/>
              <a:cs typeface="Times New Roman" panose="02020603050405020304" pitchFamily="18" charset="0"/>
            </a:rPr>
            <a:t> </a:t>
          </a:r>
          <a:r>
            <a:rPr lang="en-US" sz="3600" baseline="0" dirty="0" err="1" smtClean="0">
              <a:solidFill>
                <a:schemeClr val="tx1"/>
              </a:solidFill>
              <a:latin typeface="Times New Roman" panose="02020603050405020304" pitchFamily="18" charset="0"/>
              <a:cs typeface="Times New Roman" panose="02020603050405020304" pitchFamily="18" charset="0"/>
            </a:rPr>
            <a:t>lớp</a:t>
          </a:r>
          <a:r>
            <a:rPr lang="en-US" sz="3600" baseline="0" dirty="0" smtClean="0">
              <a:solidFill>
                <a:schemeClr val="tx1"/>
              </a:solidFill>
              <a:latin typeface="Times New Roman" panose="02020603050405020304" pitchFamily="18" charset="0"/>
              <a:cs typeface="Times New Roman" panose="02020603050405020304" pitchFamily="18" charset="0"/>
            </a:rPr>
            <a:t> </a:t>
          </a:r>
          <a:r>
            <a:rPr lang="en-US" sz="3600" baseline="0" err="1" smtClean="0">
              <a:solidFill>
                <a:schemeClr val="tx1"/>
              </a:solidFill>
              <a:latin typeface="Times New Roman" panose="02020603050405020304" pitchFamily="18" charset="0"/>
              <a:cs typeface="Times New Roman" panose="02020603050405020304" pitchFamily="18" charset="0"/>
            </a:rPr>
            <a:t>thành</a:t>
          </a:r>
          <a:r>
            <a:rPr lang="en-US" sz="3600" baseline="0" smtClean="0">
              <a:solidFill>
                <a:schemeClr val="tx1"/>
              </a:solidFill>
              <a:latin typeface="Times New Roman" panose="02020603050405020304" pitchFamily="18" charset="0"/>
              <a:cs typeface="Times New Roman" panose="02020603050405020304" pitchFamily="18" charset="0"/>
            </a:rPr>
            <a:t> 2 </a:t>
          </a:r>
          <a:r>
            <a:rPr lang="en-US" sz="3600" baseline="0" dirty="0" err="1" smtClean="0">
              <a:solidFill>
                <a:schemeClr val="tx1"/>
              </a:solidFill>
              <a:latin typeface="Times New Roman" panose="02020603050405020304" pitchFamily="18" charset="0"/>
              <a:cs typeface="Times New Roman" panose="02020603050405020304" pitchFamily="18" charset="0"/>
            </a:rPr>
            <a:t>nhóm</a:t>
          </a:r>
          <a:r>
            <a:rPr lang="en-US" sz="3600" baseline="0" dirty="0" smtClean="0">
              <a:solidFill>
                <a:schemeClr val="tx1"/>
              </a:solidFill>
              <a:latin typeface="Times New Roman" panose="02020603050405020304" pitchFamily="18" charset="0"/>
              <a:cs typeface="Times New Roman" panose="02020603050405020304" pitchFamily="18" charset="0"/>
            </a:rPr>
            <a:t> </a:t>
          </a:r>
          <a:r>
            <a:rPr lang="en-US" sz="3600" baseline="0" dirty="0" err="1" smtClean="0">
              <a:solidFill>
                <a:schemeClr val="tx1"/>
              </a:solidFill>
              <a:latin typeface="Times New Roman" panose="02020603050405020304" pitchFamily="18" charset="0"/>
              <a:cs typeface="Times New Roman" panose="02020603050405020304" pitchFamily="18" charset="0"/>
            </a:rPr>
            <a:t>học</a:t>
          </a:r>
          <a:r>
            <a:rPr lang="en-US" sz="3600" baseline="0" dirty="0" smtClean="0">
              <a:solidFill>
                <a:schemeClr val="tx1"/>
              </a:solidFill>
              <a:latin typeface="Times New Roman" panose="02020603050405020304" pitchFamily="18" charset="0"/>
              <a:cs typeface="Times New Roman" panose="02020603050405020304" pitchFamily="18" charset="0"/>
            </a:rPr>
            <a:t> </a:t>
          </a:r>
          <a:r>
            <a:rPr lang="en-US" sz="3600" baseline="0" dirty="0" err="1" smtClean="0">
              <a:solidFill>
                <a:schemeClr val="tx1"/>
              </a:solidFill>
              <a:latin typeface="Times New Roman" panose="02020603050405020304" pitchFamily="18" charset="0"/>
              <a:cs typeface="Times New Roman" panose="02020603050405020304" pitchFamily="18" charset="0"/>
            </a:rPr>
            <a:t>tập</a:t>
          </a:r>
          <a:endParaRPr lang="en-US" sz="3600" dirty="0">
            <a:solidFill>
              <a:schemeClr val="tx1"/>
            </a:solidFill>
            <a:latin typeface="Times New Roman" panose="02020603050405020304" pitchFamily="18" charset="0"/>
            <a:cs typeface="Times New Roman" panose="02020603050405020304" pitchFamily="18" charset="0"/>
          </a:endParaRPr>
        </a:p>
      </dgm:t>
    </dgm:pt>
    <dgm:pt modelId="{6CBEDCBE-AA3D-4F4E-8701-97BFD5B3D6C8}" type="parTrans" cxnId="{6EF8B297-749F-4A41-A0A7-1CABEBBE7EA5}">
      <dgm:prSet/>
      <dgm:spPr/>
      <dgm:t>
        <a:bodyPr/>
        <a:lstStyle/>
        <a:p>
          <a:endParaRPr lang="en-US"/>
        </a:p>
      </dgm:t>
    </dgm:pt>
    <dgm:pt modelId="{5EF91DCC-D8B7-4161-B441-11B93E319499}" type="sibTrans" cxnId="{6EF8B297-749F-4A41-A0A7-1CABEBBE7EA5}">
      <dgm:prSet/>
      <dgm:spPr/>
      <dgm:t>
        <a:bodyPr/>
        <a:lstStyle/>
        <a:p>
          <a:endParaRPr lang="en-US"/>
        </a:p>
      </dgm:t>
    </dgm:pt>
    <dgm:pt modelId="{96A47A2D-99DA-4F7C-AC66-1E092BDF1FE3}">
      <dgm:prSet phldrT="[Text]" custT="1"/>
      <dgm:spPr>
        <a:solidFill>
          <a:schemeClr val="accent1">
            <a:lumMod val="40000"/>
            <a:lumOff val="60000"/>
            <a:alpha val="90000"/>
          </a:schemeClr>
        </a:solidFill>
        <a:ln w="19050"/>
        <a:scene3d>
          <a:camera prst="orthographicFront"/>
          <a:lightRig rig="threePt" dir="t"/>
        </a:scene3d>
        <a:sp3d>
          <a:bevelT prst="convex"/>
        </a:sp3d>
      </dgm:spPr>
      <dgm:t>
        <a:bodyPr/>
        <a:lstStyle/>
        <a:p>
          <a:r>
            <a:rPr lang="pt-BR" sz="3600" dirty="0" smtClean="0">
              <a:latin typeface="Times New Roman" panose="02020603050405020304" pitchFamily="18" charset="0"/>
              <a:cs typeface="Times New Roman" panose="02020603050405020304" pitchFamily="18" charset="0"/>
            </a:rPr>
            <a:t>Thảo luận nhóm, thời gian 3 phút: </a:t>
          </a:r>
          <a:r>
            <a:rPr lang="pt-BR" sz="3600" dirty="0" smtClean="0">
              <a:solidFill>
                <a:srgbClr val="C00000"/>
              </a:solidFill>
              <a:latin typeface="Times New Roman" panose="02020603050405020304" pitchFamily="18" charset="0"/>
              <a:cs typeface="Times New Roman" panose="02020603050405020304" pitchFamily="18" charset="0"/>
            </a:rPr>
            <a:t>Hoàn thành </a:t>
          </a:r>
          <a:r>
            <a:rPr lang="pt-BR" sz="3600" smtClean="0">
              <a:solidFill>
                <a:srgbClr val="C00000"/>
              </a:solidFill>
              <a:latin typeface="Times New Roman" panose="02020603050405020304" pitchFamily="18" charset="0"/>
              <a:cs typeface="Times New Roman" panose="02020603050405020304" pitchFamily="18" charset="0"/>
            </a:rPr>
            <a:t>phiếu học tập.</a:t>
          </a:r>
          <a:endParaRPr lang="en-US" sz="3600" dirty="0">
            <a:solidFill>
              <a:srgbClr val="C00000"/>
            </a:solidFill>
            <a:latin typeface="Times New Roman" panose="02020603050405020304" pitchFamily="18" charset="0"/>
            <a:cs typeface="Times New Roman" panose="02020603050405020304" pitchFamily="18" charset="0"/>
          </a:endParaRPr>
        </a:p>
      </dgm:t>
    </dgm:pt>
    <dgm:pt modelId="{021B0BDB-B3D7-4358-B1A5-E10672E8846B}" type="parTrans" cxnId="{E0A5C3B2-E6BA-4DE2-9073-AC94C4556A46}">
      <dgm:prSet/>
      <dgm:spPr>
        <a:ln w="19050"/>
        <a:scene3d>
          <a:camera prst="orthographicFront"/>
          <a:lightRig rig="threePt" dir="t"/>
        </a:scene3d>
        <a:sp3d>
          <a:bevelT prst="convex"/>
        </a:sp3d>
      </dgm:spPr>
      <dgm:t>
        <a:bodyPr/>
        <a:lstStyle/>
        <a:p>
          <a:endParaRPr lang="en-US"/>
        </a:p>
      </dgm:t>
    </dgm:pt>
    <dgm:pt modelId="{9EBAA21C-FA10-49C7-A23A-44FA6B628529}" type="sibTrans" cxnId="{E0A5C3B2-E6BA-4DE2-9073-AC94C4556A46}">
      <dgm:prSet/>
      <dgm:spPr/>
      <dgm:t>
        <a:bodyPr/>
        <a:lstStyle/>
        <a:p>
          <a:endParaRPr lang="en-US"/>
        </a:p>
      </dgm:t>
    </dgm:pt>
    <dgm:pt modelId="{8E25AC76-B332-4B9A-9D9E-D60841A5FA9A}" type="pres">
      <dgm:prSet presAssocID="{E0428C56-ED74-451E-9B28-B25BF909293C}" presName="diagram" presStyleCnt="0">
        <dgm:presLayoutVars>
          <dgm:chPref val="1"/>
          <dgm:dir/>
          <dgm:animOne val="branch"/>
          <dgm:animLvl val="lvl"/>
          <dgm:resizeHandles/>
        </dgm:presLayoutVars>
      </dgm:prSet>
      <dgm:spPr/>
      <dgm:t>
        <a:bodyPr/>
        <a:lstStyle/>
        <a:p>
          <a:endParaRPr lang="en-US"/>
        </a:p>
      </dgm:t>
    </dgm:pt>
    <dgm:pt modelId="{1B3F1566-BEDD-40CC-84E5-9B593BCA8CF1}" type="pres">
      <dgm:prSet presAssocID="{5EB0C0D0-5C08-432F-B6EA-869ECB679947}" presName="root" presStyleCnt="0"/>
      <dgm:spPr>
        <a:scene3d>
          <a:camera prst="orthographicFront"/>
          <a:lightRig rig="threePt" dir="t"/>
        </a:scene3d>
        <a:sp3d>
          <a:bevelT prst="convex"/>
        </a:sp3d>
      </dgm:spPr>
      <dgm:t>
        <a:bodyPr/>
        <a:lstStyle/>
        <a:p>
          <a:endParaRPr lang="en-US"/>
        </a:p>
      </dgm:t>
    </dgm:pt>
    <dgm:pt modelId="{F91AB5C0-6A7B-402C-8535-CB53893D3D51}" type="pres">
      <dgm:prSet presAssocID="{5EB0C0D0-5C08-432F-B6EA-869ECB679947}" presName="rootComposite" presStyleCnt="0"/>
      <dgm:spPr>
        <a:scene3d>
          <a:camera prst="orthographicFront"/>
          <a:lightRig rig="threePt" dir="t"/>
        </a:scene3d>
        <a:sp3d>
          <a:bevelT prst="convex"/>
        </a:sp3d>
      </dgm:spPr>
      <dgm:t>
        <a:bodyPr/>
        <a:lstStyle/>
        <a:p>
          <a:endParaRPr lang="en-US"/>
        </a:p>
      </dgm:t>
    </dgm:pt>
    <dgm:pt modelId="{DF46566A-D2C3-4B10-936B-A5C9D547831C}" type="pres">
      <dgm:prSet presAssocID="{5EB0C0D0-5C08-432F-B6EA-869ECB679947}" presName="rootText" presStyleLbl="node1" presStyleIdx="0" presStyleCnt="1" custScaleX="140320" custScaleY="93236" custLinFactNeighborY="6265"/>
      <dgm:spPr/>
      <dgm:t>
        <a:bodyPr/>
        <a:lstStyle/>
        <a:p>
          <a:endParaRPr lang="en-US"/>
        </a:p>
      </dgm:t>
    </dgm:pt>
    <dgm:pt modelId="{2A032713-29BA-4652-BEB3-387509A9FF79}" type="pres">
      <dgm:prSet presAssocID="{5EB0C0D0-5C08-432F-B6EA-869ECB679947}" presName="rootConnector" presStyleLbl="node1" presStyleIdx="0" presStyleCnt="1"/>
      <dgm:spPr/>
      <dgm:t>
        <a:bodyPr/>
        <a:lstStyle/>
        <a:p>
          <a:endParaRPr lang="en-US"/>
        </a:p>
      </dgm:t>
    </dgm:pt>
    <dgm:pt modelId="{B6005DDD-A522-415A-9357-89186CCDC439}" type="pres">
      <dgm:prSet presAssocID="{5EB0C0D0-5C08-432F-B6EA-869ECB679947}" presName="childShape" presStyleCnt="0"/>
      <dgm:spPr>
        <a:scene3d>
          <a:camera prst="orthographicFront"/>
          <a:lightRig rig="threePt" dir="t"/>
        </a:scene3d>
        <a:sp3d>
          <a:bevelT prst="convex"/>
        </a:sp3d>
      </dgm:spPr>
      <dgm:t>
        <a:bodyPr/>
        <a:lstStyle/>
        <a:p>
          <a:endParaRPr lang="en-US"/>
        </a:p>
      </dgm:t>
    </dgm:pt>
    <dgm:pt modelId="{D78752E0-C8D4-4282-B21D-ED9043028FB6}" type="pres">
      <dgm:prSet presAssocID="{021B0BDB-B3D7-4358-B1A5-E10672E8846B}" presName="Name13" presStyleLbl="parChTrans1D2" presStyleIdx="0" presStyleCnt="1"/>
      <dgm:spPr/>
      <dgm:t>
        <a:bodyPr/>
        <a:lstStyle/>
        <a:p>
          <a:endParaRPr lang="en-US"/>
        </a:p>
      </dgm:t>
    </dgm:pt>
    <dgm:pt modelId="{69617981-F2CA-4875-879F-231804C45B42}" type="pres">
      <dgm:prSet presAssocID="{96A47A2D-99DA-4F7C-AC66-1E092BDF1FE3}" presName="childText" presStyleLbl="bgAcc1" presStyleIdx="0" presStyleCnt="1" custScaleX="202668" custScaleY="151135">
        <dgm:presLayoutVars>
          <dgm:bulletEnabled val="1"/>
        </dgm:presLayoutVars>
      </dgm:prSet>
      <dgm:spPr/>
      <dgm:t>
        <a:bodyPr/>
        <a:lstStyle/>
        <a:p>
          <a:endParaRPr lang="en-US"/>
        </a:p>
      </dgm:t>
    </dgm:pt>
  </dgm:ptLst>
  <dgm:cxnLst>
    <dgm:cxn modelId="{A51349F5-F473-4DD7-AE1A-4C4EF199120B}" type="presOf" srcId="{5EB0C0D0-5C08-432F-B6EA-869ECB679947}" destId="{DF46566A-D2C3-4B10-936B-A5C9D547831C}" srcOrd="0" destOrd="0" presId="urn:microsoft.com/office/officeart/2005/8/layout/hierarchy3"/>
    <dgm:cxn modelId="{3275E6D7-BB67-4908-8BE2-4CC2DCE0CEC3}" type="presOf" srcId="{021B0BDB-B3D7-4358-B1A5-E10672E8846B}" destId="{D78752E0-C8D4-4282-B21D-ED9043028FB6}" srcOrd="0" destOrd="0" presId="urn:microsoft.com/office/officeart/2005/8/layout/hierarchy3"/>
    <dgm:cxn modelId="{2D9C4923-671A-48F5-ABE9-DADDA8CCFB4C}" type="presOf" srcId="{5EB0C0D0-5C08-432F-B6EA-869ECB679947}" destId="{2A032713-29BA-4652-BEB3-387509A9FF79}" srcOrd="1" destOrd="0" presId="urn:microsoft.com/office/officeart/2005/8/layout/hierarchy3"/>
    <dgm:cxn modelId="{6EF8B297-749F-4A41-A0A7-1CABEBBE7EA5}" srcId="{E0428C56-ED74-451E-9B28-B25BF909293C}" destId="{5EB0C0D0-5C08-432F-B6EA-869ECB679947}" srcOrd="0" destOrd="0" parTransId="{6CBEDCBE-AA3D-4F4E-8701-97BFD5B3D6C8}" sibTransId="{5EF91DCC-D8B7-4161-B441-11B93E319499}"/>
    <dgm:cxn modelId="{E0A5C3B2-E6BA-4DE2-9073-AC94C4556A46}" srcId="{5EB0C0D0-5C08-432F-B6EA-869ECB679947}" destId="{96A47A2D-99DA-4F7C-AC66-1E092BDF1FE3}" srcOrd="0" destOrd="0" parTransId="{021B0BDB-B3D7-4358-B1A5-E10672E8846B}" sibTransId="{9EBAA21C-FA10-49C7-A23A-44FA6B628529}"/>
    <dgm:cxn modelId="{DF2D5B34-9C5F-4165-AEE3-D6EB4CE1F189}" type="presOf" srcId="{96A47A2D-99DA-4F7C-AC66-1E092BDF1FE3}" destId="{69617981-F2CA-4875-879F-231804C45B42}" srcOrd="0" destOrd="0" presId="urn:microsoft.com/office/officeart/2005/8/layout/hierarchy3"/>
    <dgm:cxn modelId="{3D1B0F97-812F-49EC-982A-ED7480951B73}" type="presOf" srcId="{E0428C56-ED74-451E-9B28-B25BF909293C}" destId="{8E25AC76-B332-4B9A-9D9E-D60841A5FA9A}" srcOrd="0" destOrd="0" presId="urn:microsoft.com/office/officeart/2005/8/layout/hierarchy3"/>
    <dgm:cxn modelId="{F4B744D2-8AF3-4FD1-8675-77A98F05F22F}" type="presParOf" srcId="{8E25AC76-B332-4B9A-9D9E-D60841A5FA9A}" destId="{1B3F1566-BEDD-40CC-84E5-9B593BCA8CF1}" srcOrd="0" destOrd="0" presId="urn:microsoft.com/office/officeart/2005/8/layout/hierarchy3"/>
    <dgm:cxn modelId="{C8063B68-2EE6-46A4-854D-ECCD75A75331}" type="presParOf" srcId="{1B3F1566-BEDD-40CC-84E5-9B593BCA8CF1}" destId="{F91AB5C0-6A7B-402C-8535-CB53893D3D51}" srcOrd="0" destOrd="0" presId="urn:microsoft.com/office/officeart/2005/8/layout/hierarchy3"/>
    <dgm:cxn modelId="{EAE0D63B-B674-4805-B885-D6BCAE2E08E7}" type="presParOf" srcId="{F91AB5C0-6A7B-402C-8535-CB53893D3D51}" destId="{DF46566A-D2C3-4B10-936B-A5C9D547831C}" srcOrd="0" destOrd="0" presId="urn:microsoft.com/office/officeart/2005/8/layout/hierarchy3"/>
    <dgm:cxn modelId="{0477E635-C5E0-4361-8A56-9C4A46D11ADF}" type="presParOf" srcId="{F91AB5C0-6A7B-402C-8535-CB53893D3D51}" destId="{2A032713-29BA-4652-BEB3-387509A9FF79}" srcOrd="1" destOrd="0" presId="urn:microsoft.com/office/officeart/2005/8/layout/hierarchy3"/>
    <dgm:cxn modelId="{6367611D-8561-40C0-97F8-3B3FFBA8FD85}" type="presParOf" srcId="{1B3F1566-BEDD-40CC-84E5-9B593BCA8CF1}" destId="{B6005DDD-A522-415A-9357-89186CCDC439}" srcOrd="1" destOrd="0" presId="urn:microsoft.com/office/officeart/2005/8/layout/hierarchy3"/>
    <dgm:cxn modelId="{4E1FAC55-F266-4124-9522-E924FF34381B}" type="presParOf" srcId="{B6005DDD-A522-415A-9357-89186CCDC439}" destId="{D78752E0-C8D4-4282-B21D-ED9043028FB6}" srcOrd="0" destOrd="0" presId="urn:microsoft.com/office/officeart/2005/8/layout/hierarchy3"/>
    <dgm:cxn modelId="{E48BCC3A-7803-4A81-9491-0AD359CFDB50}" type="presParOf" srcId="{B6005DDD-A522-415A-9357-89186CCDC439}" destId="{69617981-F2CA-4875-879F-231804C45B42}"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46566A-D2C3-4B10-936B-A5C9D547831C}">
      <dsp:nvSpPr>
        <dsp:cNvPr id="0" name=""/>
        <dsp:cNvSpPr/>
      </dsp:nvSpPr>
      <dsp:spPr>
        <a:xfrm>
          <a:off x="225742" y="99134"/>
          <a:ext cx="4400383" cy="1461923"/>
        </a:xfrm>
        <a:prstGeom prst="roundRect">
          <a:avLst>
            <a:gd name="adj" fmla="val 10000"/>
          </a:avLst>
        </a:prstGeom>
        <a:solidFill>
          <a:schemeClr val="accent4">
            <a:lumMod val="20000"/>
            <a:lumOff val="80000"/>
          </a:schemeClr>
        </a:solidFill>
        <a:ln w="28575" cap="flat" cmpd="sng" algn="ctr">
          <a:solidFill>
            <a:scrgbClr r="0" g="0" b="0"/>
          </a:solidFill>
          <a:prstDash val="solid"/>
          <a:miter lim="800000"/>
        </a:ln>
        <a:effectLst/>
        <a:scene3d>
          <a:camera prst="orthographicFront"/>
          <a:lightRig rig="threePt" dir="t"/>
        </a:scene3d>
        <a:sp3d>
          <a:bevelT prst="convex"/>
        </a:sp3d>
      </dsp:spPr>
      <dsp:style>
        <a:lnRef idx="2">
          <a:scrgbClr r="0" g="0" b="0"/>
        </a:lnRef>
        <a:fillRef idx="1">
          <a:scrgbClr r="0" g="0" b="0"/>
        </a:fillRef>
        <a:effectRef idx="0">
          <a:scrgbClr r="0" g="0" b="0"/>
        </a:effectRef>
        <a:fontRef idx="minor">
          <a:schemeClr val="lt1"/>
        </a:fontRef>
      </dsp:style>
      <dsp:txBody>
        <a:bodyPr spcFirstLastPara="0" vert="horz" wrap="square" lIns="68580" tIns="45720" rIns="68580" bIns="45720" numCol="1" spcCol="1270" anchor="ctr" anchorCtr="0">
          <a:noAutofit/>
        </a:bodyPr>
        <a:lstStyle/>
        <a:p>
          <a:pPr lvl="0" algn="ctr" defTabSz="1600200">
            <a:lnSpc>
              <a:spcPct val="90000"/>
            </a:lnSpc>
            <a:spcBef>
              <a:spcPct val="0"/>
            </a:spcBef>
            <a:spcAft>
              <a:spcPct val="35000"/>
            </a:spcAft>
          </a:pPr>
          <a:r>
            <a:rPr lang="en-US" sz="3600" kern="1200" dirty="0" smtClean="0">
              <a:solidFill>
                <a:schemeClr val="tx1"/>
              </a:solidFill>
              <a:latin typeface="Times New Roman" panose="02020603050405020304" pitchFamily="18" charset="0"/>
              <a:cs typeface="Times New Roman" panose="02020603050405020304" pitchFamily="18" charset="0"/>
            </a:rPr>
            <a:t>Chia</a:t>
          </a:r>
          <a:r>
            <a:rPr lang="en-US" sz="3600" kern="1200" baseline="0" dirty="0" smtClean="0">
              <a:solidFill>
                <a:schemeClr val="tx1"/>
              </a:solidFill>
              <a:latin typeface="Times New Roman" panose="02020603050405020304" pitchFamily="18" charset="0"/>
              <a:cs typeface="Times New Roman" panose="02020603050405020304" pitchFamily="18" charset="0"/>
            </a:rPr>
            <a:t> </a:t>
          </a:r>
          <a:r>
            <a:rPr lang="en-US" sz="3600" kern="1200" baseline="0" dirty="0" err="1" smtClean="0">
              <a:solidFill>
                <a:schemeClr val="tx1"/>
              </a:solidFill>
              <a:latin typeface="Times New Roman" panose="02020603050405020304" pitchFamily="18" charset="0"/>
              <a:cs typeface="Times New Roman" panose="02020603050405020304" pitchFamily="18" charset="0"/>
            </a:rPr>
            <a:t>lớp</a:t>
          </a:r>
          <a:r>
            <a:rPr lang="en-US" sz="3600" kern="1200" baseline="0" dirty="0" smtClean="0">
              <a:solidFill>
                <a:schemeClr val="tx1"/>
              </a:solidFill>
              <a:latin typeface="Times New Roman" panose="02020603050405020304" pitchFamily="18" charset="0"/>
              <a:cs typeface="Times New Roman" panose="02020603050405020304" pitchFamily="18" charset="0"/>
            </a:rPr>
            <a:t> </a:t>
          </a:r>
          <a:r>
            <a:rPr lang="en-US" sz="3600" kern="1200" baseline="0" err="1" smtClean="0">
              <a:solidFill>
                <a:schemeClr val="tx1"/>
              </a:solidFill>
              <a:latin typeface="Times New Roman" panose="02020603050405020304" pitchFamily="18" charset="0"/>
              <a:cs typeface="Times New Roman" panose="02020603050405020304" pitchFamily="18" charset="0"/>
            </a:rPr>
            <a:t>thành</a:t>
          </a:r>
          <a:r>
            <a:rPr lang="en-US" sz="3600" kern="1200" baseline="0" smtClean="0">
              <a:solidFill>
                <a:schemeClr val="tx1"/>
              </a:solidFill>
              <a:latin typeface="Times New Roman" panose="02020603050405020304" pitchFamily="18" charset="0"/>
              <a:cs typeface="Times New Roman" panose="02020603050405020304" pitchFamily="18" charset="0"/>
            </a:rPr>
            <a:t> 2 </a:t>
          </a:r>
          <a:r>
            <a:rPr lang="en-US" sz="3600" kern="1200" baseline="0" dirty="0" err="1" smtClean="0">
              <a:solidFill>
                <a:schemeClr val="tx1"/>
              </a:solidFill>
              <a:latin typeface="Times New Roman" panose="02020603050405020304" pitchFamily="18" charset="0"/>
              <a:cs typeface="Times New Roman" panose="02020603050405020304" pitchFamily="18" charset="0"/>
            </a:rPr>
            <a:t>nhóm</a:t>
          </a:r>
          <a:r>
            <a:rPr lang="en-US" sz="3600" kern="1200" baseline="0" dirty="0" smtClean="0">
              <a:solidFill>
                <a:schemeClr val="tx1"/>
              </a:solidFill>
              <a:latin typeface="Times New Roman" panose="02020603050405020304" pitchFamily="18" charset="0"/>
              <a:cs typeface="Times New Roman" panose="02020603050405020304" pitchFamily="18" charset="0"/>
            </a:rPr>
            <a:t> </a:t>
          </a:r>
          <a:r>
            <a:rPr lang="en-US" sz="3600" kern="1200" baseline="0" dirty="0" err="1" smtClean="0">
              <a:solidFill>
                <a:schemeClr val="tx1"/>
              </a:solidFill>
              <a:latin typeface="Times New Roman" panose="02020603050405020304" pitchFamily="18" charset="0"/>
              <a:cs typeface="Times New Roman" panose="02020603050405020304" pitchFamily="18" charset="0"/>
            </a:rPr>
            <a:t>học</a:t>
          </a:r>
          <a:r>
            <a:rPr lang="en-US" sz="3600" kern="1200" baseline="0" dirty="0" smtClean="0">
              <a:solidFill>
                <a:schemeClr val="tx1"/>
              </a:solidFill>
              <a:latin typeface="Times New Roman" panose="02020603050405020304" pitchFamily="18" charset="0"/>
              <a:cs typeface="Times New Roman" panose="02020603050405020304" pitchFamily="18" charset="0"/>
            </a:rPr>
            <a:t> </a:t>
          </a:r>
          <a:r>
            <a:rPr lang="en-US" sz="3600" kern="1200" baseline="0" dirty="0" err="1" smtClean="0">
              <a:solidFill>
                <a:schemeClr val="tx1"/>
              </a:solidFill>
              <a:latin typeface="Times New Roman" panose="02020603050405020304" pitchFamily="18" charset="0"/>
              <a:cs typeface="Times New Roman" panose="02020603050405020304" pitchFamily="18" charset="0"/>
            </a:rPr>
            <a:t>tập</a:t>
          </a:r>
          <a:endParaRPr lang="en-US" sz="3600" kern="1200" dirty="0">
            <a:solidFill>
              <a:schemeClr val="tx1"/>
            </a:solidFill>
            <a:latin typeface="Times New Roman" panose="02020603050405020304" pitchFamily="18" charset="0"/>
            <a:cs typeface="Times New Roman" panose="02020603050405020304" pitchFamily="18" charset="0"/>
          </a:endParaRPr>
        </a:p>
      </dsp:txBody>
      <dsp:txXfrm>
        <a:off x="268560" y="141952"/>
        <a:ext cx="4314747" cy="1376287"/>
      </dsp:txXfrm>
    </dsp:sp>
    <dsp:sp modelId="{D78752E0-C8D4-4282-B21D-ED9043028FB6}">
      <dsp:nvSpPr>
        <dsp:cNvPr id="0" name=""/>
        <dsp:cNvSpPr/>
      </dsp:nvSpPr>
      <dsp:spPr>
        <a:xfrm>
          <a:off x="665780" y="1561057"/>
          <a:ext cx="440038" cy="1478645"/>
        </a:xfrm>
        <a:custGeom>
          <a:avLst/>
          <a:gdLst/>
          <a:ahLst/>
          <a:cxnLst/>
          <a:rect l="0" t="0" r="0" b="0"/>
          <a:pathLst>
            <a:path>
              <a:moveTo>
                <a:pt x="0" y="0"/>
              </a:moveTo>
              <a:lnTo>
                <a:pt x="0" y="1478645"/>
              </a:lnTo>
              <a:lnTo>
                <a:pt x="440038" y="1478645"/>
              </a:lnTo>
            </a:path>
          </a:pathLst>
        </a:custGeom>
        <a:noFill/>
        <a:ln w="19050" cap="flat" cmpd="sng" algn="ctr">
          <a:solidFill>
            <a:scrgbClr r="0" g="0" b="0"/>
          </a:solidFill>
          <a:prstDash val="solid"/>
          <a:miter lim="800000"/>
        </a:ln>
        <a:effectLst/>
        <a:scene3d>
          <a:camera prst="orthographicFront"/>
          <a:lightRig rig="threePt" dir="t"/>
        </a:scene3d>
        <a:sp3d>
          <a:bevelT prst="convex"/>
        </a:sp3d>
      </dsp:spPr>
      <dsp:style>
        <a:lnRef idx="2">
          <a:scrgbClr r="0" g="0" b="0"/>
        </a:lnRef>
        <a:fillRef idx="0">
          <a:scrgbClr r="0" g="0" b="0"/>
        </a:fillRef>
        <a:effectRef idx="0">
          <a:scrgbClr r="0" g="0" b="0"/>
        </a:effectRef>
        <a:fontRef idx="minor"/>
      </dsp:style>
    </dsp:sp>
    <dsp:sp modelId="{69617981-F2CA-4875-879F-231804C45B42}">
      <dsp:nvSpPr>
        <dsp:cNvPr id="0" name=""/>
        <dsp:cNvSpPr/>
      </dsp:nvSpPr>
      <dsp:spPr>
        <a:xfrm>
          <a:off x="1105819" y="1854818"/>
          <a:ext cx="5084475" cy="2369769"/>
        </a:xfrm>
        <a:prstGeom prst="roundRect">
          <a:avLst>
            <a:gd name="adj" fmla="val 10000"/>
          </a:avLst>
        </a:prstGeom>
        <a:solidFill>
          <a:schemeClr val="accent1">
            <a:lumMod val="40000"/>
            <a:lumOff val="60000"/>
            <a:alpha val="90000"/>
          </a:schemeClr>
        </a:solidFill>
        <a:ln w="19050" cap="flat" cmpd="sng" algn="ctr">
          <a:solidFill>
            <a:scrgbClr r="0" g="0" b="0"/>
          </a:solidFill>
          <a:prstDash val="solid"/>
          <a:miter lim="800000"/>
        </a:ln>
        <a:effectLst/>
        <a:scene3d>
          <a:camera prst="orthographicFront"/>
          <a:lightRig rig="threePt" dir="t"/>
        </a:scene3d>
        <a:sp3d>
          <a:bevelT prst="convex"/>
        </a:sp3d>
      </dsp:spPr>
      <dsp:style>
        <a:lnRef idx="2">
          <a:scrgbClr r="0" g="0" b="0"/>
        </a:lnRef>
        <a:fillRef idx="1">
          <a:scrgbClr r="0" g="0" b="0"/>
        </a:fillRef>
        <a:effectRef idx="0">
          <a:scrgbClr r="0" g="0" b="0"/>
        </a:effectRef>
        <a:fontRef idx="minor"/>
      </dsp:style>
      <dsp:txBody>
        <a:bodyPr spcFirstLastPara="0" vert="horz" wrap="square" lIns="68580" tIns="45720" rIns="68580" bIns="45720" numCol="1" spcCol="1270" anchor="ctr" anchorCtr="0">
          <a:noAutofit/>
        </a:bodyPr>
        <a:lstStyle/>
        <a:p>
          <a:pPr lvl="0" algn="ctr" defTabSz="1600200">
            <a:lnSpc>
              <a:spcPct val="90000"/>
            </a:lnSpc>
            <a:spcBef>
              <a:spcPct val="0"/>
            </a:spcBef>
            <a:spcAft>
              <a:spcPct val="35000"/>
            </a:spcAft>
          </a:pPr>
          <a:r>
            <a:rPr lang="pt-BR" sz="3600" kern="1200" dirty="0" smtClean="0">
              <a:latin typeface="Times New Roman" panose="02020603050405020304" pitchFamily="18" charset="0"/>
              <a:cs typeface="Times New Roman" panose="02020603050405020304" pitchFamily="18" charset="0"/>
            </a:rPr>
            <a:t>Thảo luận nhóm, thời gian 3 phút: </a:t>
          </a:r>
          <a:r>
            <a:rPr lang="pt-BR" sz="3600" kern="1200" dirty="0" smtClean="0">
              <a:solidFill>
                <a:srgbClr val="C00000"/>
              </a:solidFill>
              <a:latin typeface="Times New Roman" panose="02020603050405020304" pitchFamily="18" charset="0"/>
              <a:cs typeface="Times New Roman" panose="02020603050405020304" pitchFamily="18" charset="0"/>
            </a:rPr>
            <a:t>Hoàn thành </a:t>
          </a:r>
          <a:r>
            <a:rPr lang="pt-BR" sz="3600" kern="1200" smtClean="0">
              <a:solidFill>
                <a:srgbClr val="C00000"/>
              </a:solidFill>
              <a:latin typeface="Times New Roman" panose="02020603050405020304" pitchFamily="18" charset="0"/>
              <a:cs typeface="Times New Roman" panose="02020603050405020304" pitchFamily="18" charset="0"/>
            </a:rPr>
            <a:t>phiếu học tập.</a:t>
          </a:r>
          <a:endParaRPr lang="en-US" sz="3600" kern="1200" dirty="0">
            <a:solidFill>
              <a:srgbClr val="C00000"/>
            </a:solidFill>
            <a:latin typeface="Times New Roman" panose="02020603050405020304" pitchFamily="18" charset="0"/>
            <a:cs typeface="Times New Roman" panose="02020603050405020304" pitchFamily="18" charset="0"/>
          </a:endParaRPr>
        </a:p>
      </dsp:txBody>
      <dsp:txXfrm>
        <a:off x="1175227" y="1924226"/>
        <a:ext cx="4945659" cy="223095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3226" cy="499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60335" y="0"/>
            <a:ext cx="2953226" cy="499091"/>
          </a:xfrm>
          <a:prstGeom prst="rect">
            <a:avLst/>
          </a:prstGeom>
        </p:spPr>
        <p:txBody>
          <a:bodyPr vert="horz" lIns="91440" tIns="45720" rIns="91440" bIns="45720" rtlCol="0"/>
          <a:lstStyle>
            <a:lvl1pPr algn="r">
              <a:defRPr sz="1200"/>
            </a:lvl1pPr>
          </a:lstStyle>
          <a:p>
            <a:fld id="{357CB8B5-F267-49B1-BE43-DD9CE5116E64}" type="datetimeFigureOut">
              <a:rPr lang="en-US" smtClean="0"/>
              <a:t>19/10/2024</a:t>
            </a:fld>
            <a:endParaRPr lang="en-US"/>
          </a:p>
        </p:txBody>
      </p:sp>
      <p:sp>
        <p:nvSpPr>
          <p:cNvPr id="4" name="Slide Image Placeholder 3"/>
          <p:cNvSpPr>
            <a:spLocks noGrp="1" noRot="1" noChangeAspect="1"/>
          </p:cNvSpPr>
          <p:nvPr>
            <p:ph type="sldImg" idx="2"/>
          </p:nvPr>
        </p:nvSpPr>
        <p:spPr>
          <a:xfrm>
            <a:off x="1169988" y="1243013"/>
            <a:ext cx="4475162" cy="33575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1514" y="4787126"/>
            <a:ext cx="5452110" cy="391674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48185"/>
            <a:ext cx="2953226" cy="499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60335" y="9448185"/>
            <a:ext cx="2953226" cy="499090"/>
          </a:xfrm>
          <a:prstGeom prst="rect">
            <a:avLst/>
          </a:prstGeom>
        </p:spPr>
        <p:txBody>
          <a:bodyPr vert="horz" lIns="91440" tIns="45720" rIns="91440" bIns="45720" rtlCol="0" anchor="b"/>
          <a:lstStyle>
            <a:lvl1pPr algn="r">
              <a:defRPr sz="1200"/>
            </a:lvl1pPr>
          </a:lstStyle>
          <a:p>
            <a:fld id="{56483EEF-8E9A-4422-8EE6-7DFC0DC60EE2}" type="slidenum">
              <a:rPr lang="en-US" smtClean="0"/>
              <a:t>‹#›</a:t>
            </a:fld>
            <a:endParaRPr lang="en-US"/>
          </a:p>
        </p:txBody>
      </p:sp>
    </p:spTree>
    <p:extLst>
      <p:ext uri="{BB962C8B-B14F-4D97-AF65-F5344CB8AC3E}">
        <p14:creationId xmlns:p14="http://schemas.microsoft.com/office/powerpoint/2010/main" val="19244269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vi-VN" sz="1200" b="0" i="0" kern="1200" smtClean="0">
                <a:solidFill>
                  <a:schemeClr val="tx1"/>
                </a:solidFill>
                <a:effectLst/>
                <a:latin typeface="+mn-lt"/>
                <a:ea typeface="+mn-ea"/>
                <a:cs typeface="+mn-cs"/>
              </a:rPr>
              <a:t>Vừa rồi các bạn đã ghép thành công các đám mây có điểm tương đồng lại với nhau. Quả trứng thiên nhiên, kiến vỡ tổ, những bông hoa xinh đẹp đều là các biện pháp ẩn dụ. Ẩn dụ là một trong những biện pháp tu từ phổ biến được sử dụng nhiều trong các tác phẩm văn thơ nữa. Vậy để hiểu hơn về ẩn dụ? Hôm nay chúng mình cùng tìm hiểu bài học nhé</a:t>
            </a:r>
            <a:endParaRPr lang="en-US"/>
          </a:p>
        </p:txBody>
      </p:sp>
      <p:sp>
        <p:nvSpPr>
          <p:cNvPr id="4" name="Chỗ dành sẵn cho Số hiệu Bản chiếu 3"/>
          <p:cNvSpPr>
            <a:spLocks noGrp="1"/>
          </p:cNvSpPr>
          <p:nvPr>
            <p:ph type="sldNum" sz="quarter" idx="10"/>
          </p:nvPr>
        </p:nvSpPr>
        <p:spPr/>
        <p:txBody>
          <a:bodyPr/>
          <a:lstStyle/>
          <a:p>
            <a:fld id="{56483EEF-8E9A-4422-8EE6-7DFC0DC60EE2}" type="slidenum">
              <a:rPr lang="en-US" smtClean="0"/>
              <a:t>4</a:t>
            </a:fld>
            <a:endParaRPr lang="en-US"/>
          </a:p>
        </p:txBody>
      </p:sp>
    </p:spTree>
    <p:extLst>
      <p:ext uri="{BB962C8B-B14F-4D97-AF65-F5344CB8AC3E}">
        <p14:creationId xmlns:p14="http://schemas.microsoft.com/office/powerpoint/2010/main" val="19199361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vi-VN" sz="2400" b="0" i="0" kern="1200" smtClean="0">
                <a:solidFill>
                  <a:schemeClr val="tx1"/>
                </a:solidFill>
                <a:effectLst/>
                <a:latin typeface="+mn-lt"/>
                <a:ea typeface="+mn-ea"/>
                <a:cs typeface="+mn-cs"/>
              </a:rPr>
              <a:t>Học vẹt là học mà không hiểu bài, không nắm được kiến ​​thức của bài học mà chỉ cố ghi nhớ một cách máy móc từng cụm từ. Đó là cách học chắc chắn không mang lại kết quả cao trong học tập. Là do khi chưa hiểu bài, học cho vừa, bạn sẽ nhanh quên những kiến ​​thức quan trọng.</a:t>
            </a:r>
            <a:endParaRPr lang="en-US" sz="2400" b="0" i="0" kern="1200" smtClean="0">
              <a:solidFill>
                <a:schemeClr val="tx1"/>
              </a:solidFill>
              <a:effectLst/>
              <a:latin typeface="+mn-lt"/>
              <a:ea typeface="+mn-ea"/>
              <a:cs typeface="+mn-cs"/>
            </a:endParaRPr>
          </a:p>
          <a:p>
            <a:endParaRPr lang="en-US" sz="2400" b="0" i="0" kern="1200" smtClean="0">
              <a:solidFill>
                <a:schemeClr val="tx1"/>
              </a:solidFill>
              <a:effectLst/>
              <a:latin typeface="+mn-lt"/>
              <a:ea typeface="+mn-ea"/>
              <a:cs typeface="+mn-cs"/>
            </a:endParaRPr>
          </a:p>
          <a:p>
            <a:r>
              <a:rPr lang="vi-VN" sz="1200" b="0" i="0" kern="1200" smtClean="0">
                <a:solidFill>
                  <a:schemeClr val="tx1"/>
                </a:solidFill>
                <a:effectLst/>
                <a:latin typeface="+mn-lt"/>
                <a:ea typeface="+mn-ea"/>
                <a:cs typeface="+mn-cs"/>
              </a:rPr>
              <a:t>Các bạn 6A ơi. Học vẹt sẽ khiến chúng ta không hiểu bài, không nắm được kiến ​​thức đúng không. Theo các bạn, điểm tương đồng giữa hai sự vật, hiện tượng này là gì? </a:t>
            </a:r>
            <a:r>
              <a:rPr lang="vi-VN" sz="2400" smtClean="0"/>
              <a:t/>
            </a:r>
            <a:br>
              <a:rPr lang="vi-VN" sz="2400" smtClean="0"/>
            </a:br>
            <a:endParaRPr lang="en-US" sz="2400"/>
          </a:p>
        </p:txBody>
      </p:sp>
      <p:sp>
        <p:nvSpPr>
          <p:cNvPr id="4" name="Chỗ dành sẵn cho Số hiệu Bản chiếu 3"/>
          <p:cNvSpPr>
            <a:spLocks noGrp="1"/>
          </p:cNvSpPr>
          <p:nvPr>
            <p:ph type="sldNum" sz="quarter" idx="10"/>
          </p:nvPr>
        </p:nvSpPr>
        <p:spPr/>
        <p:txBody>
          <a:bodyPr/>
          <a:lstStyle/>
          <a:p>
            <a:fld id="{56483EEF-8E9A-4422-8EE6-7DFC0DC60EE2}" type="slidenum">
              <a:rPr lang="en-US" smtClean="0"/>
              <a:t>19</a:t>
            </a:fld>
            <a:endParaRPr lang="en-US"/>
          </a:p>
        </p:txBody>
      </p:sp>
    </p:spTree>
    <p:extLst>
      <p:ext uri="{BB962C8B-B14F-4D97-AF65-F5344CB8AC3E}">
        <p14:creationId xmlns:p14="http://schemas.microsoft.com/office/powerpoint/2010/main" val="14790301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vi-VN" sz="3200" b="0" i="0" kern="1200" smtClean="0">
                <a:solidFill>
                  <a:schemeClr val="tx1"/>
                </a:solidFill>
                <a:effectLst/>
                <a:latin typeface="+mn-lt"/>
                <a:ea typeface="+mn-ea"/>
                <a:cs typeface="+mn-cs"/>
              </a:rPr>
              <a:t>Nghĩa đen: Khi cây tre bắt đầu già đi thì đồng thời, măng của cây tre cũng bắt đầu phát triển mạnh mẽ. Nghĩa bóng: Câu tục ngữ nói về sự tiếp nối giữa các thế hệ. Khi lớp người trước già đi, sẽ luôn có lớp người trẻ hơn kế tục, phát triển những thành quả mà người đi trước để lại.</a:t>
            </a:r>
            <a:endParaRPr lang="en-US" sz="3200"/>
          </a:p>
        </p:txBody>
      </p:sp>
      <p:sp>
        <p:nvSpPr>
          <p:cNvPr id="4" name="Chỗ dành sẵn cho Số hiệu Bản chiếu 3"/>
          <p:cNvSpPr>
            <a:spLocks noGrp="1"/>
          </p:cNvSpPr>
          <p:nvPr>
            <p:ph type="sldNum" sz="quarter" idx="10"/>
          </p:nvPr>
        </p:nvSpPr>
        <p:spPr/>
        <p:txBody>
          <a:bodyPr/>
          <a:lstStyle/>
          <a:p>
            <a:fld id="{56483EEF-8E9A-4422-8EE6-7DFC0DC60EE2}" type="slidenum">
              <a:rPr lang="en-US" smtClean="0"/>
              <a:t>20</a:t>
            </a:fld>
            <a:endParaRPr lang="en-US"/>
          </a:p>
        </p:txBody>
      </p:sp>
    </p:spTree>
    <p:extLst>
      <p:ext uri="{BB962C8B-B14F-4D97-AF65-F5344CB8AC3E}">
        <p14:creationId xmlns:p14="http://schemas.microsoft.com/office/powerpoint/2010/main" val="33462927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9988" y="1243013"/>
            <a:ext cx="4475162" cy="335756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6483EEF-8E9A-4422-8EE6-7DFC0DC60EE2}" type="slidenum">
              <a:rPr lang="en-US" smtClean="0"/>
              <a:t>22</a:t>
            </a:fld>
            <a:endParaRPr lang="en-US"/>
          </a:p>
        </p:txBody>
      </p:sp>
    </p:spTree>
    <p:extLst>
      <p:ext uri="{BB962C8B-B14F-4D97-AF65-F5344CB8AC3E}">
        <p14:creationId xmlns:p14="http://schemas.microsoft.com/office/powerpoint/2010/main" val="9091671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9988" y="1243013"/>
            <a:ext cx="4475162" cy="3357562"/>
          </a:xfrm>
        </p:spPr>
      </p:sp>
      <p:sp>
        <p:nvSpPr>
          <p:cNvPr id="3" name="Notes Placeholder 2"/>
          <p:cNvSpPr>
            <a:spLocks noGrp="1"/>
          </p:cNvSpPr>
          <p:nvPr>
            <p:ph type="body" idx="1"/>
          </p:nvPr>
        </p:nvSpPr>
        <p:spPr/>
        <p:txBody>
          <a:bodyPr/>
          <a:lstStyle/>
          <a:p>
            <a:r>
              <a:rPr lang="vi-VN" sz="1200" b="0" i="0" kern="1200" smtClean="0">
                <a:solidFill>
                  <a:schemeClr val="tx1"/>
                </a:solidFill>
                <a:effectLst/>
                <a:latin typeface="+mn-lt"/>
                <a:ea typeface="+mn-ea"/>
                <a:cs typeface="+mn-cs"/>
              </a:rPr>
              <a:t>Từ láy là từ Ph</a:t>
            </a:r>
            <a:r>
              <a:rPr lang="en-US" sz="1200" b="0" i="0" kern="1200" smtClean="0">
                <a:solidFill>
                  <a:schemeClr val="tx1"/>
                </a:solidFill>
                <a:effectLst/>
                <a:latin typeface="+mn-lt"/>
                <a:ea typeface="+mn-ea"/>
                <a:cs typeface="+mn-cs"/>
              </a:rPr>
              <a:t>ứ</a:t>
            </a:r>
            <a:r>
              <a:rPr lang="vi-VN" sz="1200" b="0" i="0" kern="1200" smtClean="0">
                <a:solidFill>
                  <a:schemeClr val="tx1"/>
                </a:solidFill>
                <a:effectLst/>
                <a:latin typeface="+mn-lt"/>
                <a:ea typeface="+mn-ea"/>
                <a:cs typeface="+mn-cs"/>
              </a:rPr>
              <a:t>c </a:t>
            </a:r>
            <a:r>
              <a:rPr lang="en-US" sz="1200" b="0" i="0" kern="1200" smtClean="0">
                <a:solidFill>
                  <a:schemeClr val="tx1"/>
                </a:solidFill>
                <a:effectLst/>
                <a:latin typeface="+mn-lt"/>
                <a:ea typeface="+mn-ea"/>
                <a:cs typeface="+mn-cs"/>
              </a:rPr>
              <a:t>d</a:t>
            </a:r>
            <a:r>
              <a:rPr lang="vi-VN" sz="1200" b="0" i="0" kern="1200" smtClean="0">
                <a:solidFill>
                  <a:schemeClr val="tx1"/>
                </a:solidFill>
                <a:effectLst/>
                <a:latin typeface="+mn-lt"/>
                <a:ea typeface="+mn-ea"/>
                <a:cs typeface="+mn-cs"/>
              </a:rPr>
              <a:t>o 2 hay nhiều tiếng có âm đầu hoặc V</a:t>
            </a:r>
            <a:r>
              <a:rPr lang="en-US" sz="1200" b="0" i="0" kern="1200" smtClean="0">
                <a:solidFill>
                  <a:schemeClr val="tx1"/>
                </a:solidFill>
                <a:effectLst/>
                <a:latin typeface="+mn-lt"/>
                <a:ea typeface="+mn-ea"/>
                <a:cs typeface="+mn-cs"/>
              </a:rPr>
              <a:t>ầ</a:t>
            </a:r>
            <a:r>
              <a:rPr lang="vi-VN" sz="1200" b="0" i="0" kern="1200" smtClean="0">
                <a:solidFill>
                  <a:schemeClr val="tx1"/>
                </a:solidFill>
                <a:effectLst/>
                <a:latin typeface="+mn-lt"/>
                <a:ea typeface="+mn-ea"/>
                <a:cs typeface="+mn-cs"/>
              </a:rPr>
              <a:t>n hoặc cả âm đầu và V</a:t>
            </a:r>
            <a:r>
              <a:rPr lang="en-US" sz="1200" b="0" i="0" kern="1200" smtClean="0">
                <a:solidFill>
                  <a:schemeClr val="tx1"/>
                </a:solidFill>
                <a:effectLst/>
                <a:latin typeface="+mn-lt"/>
                <a:ea typeface="+mn-ea"/>
                <a:cs typeface="+mn-cs"/>
              </a:rPr>
              <a:t>ầ</a:t>
            </a:r>
            <a:r>
              <a:rPr lang="vi-VN" sz="1200" b="0" i="0" kern="1200" smtClean="0">
                <a:solidFill>
                  <a:schemeClr val="tx1"/>
                </a:solidFill>
                <a:effectLst/>
                <a:latin typeface="+mn-lt"/>
                <a:ea typeface="+mn-ea"/>
                <a:cs typeface="+mn-cs"/>
              </a:rPr>
              <a:t>n giống nhau tạo thành</a:t>
            </a:r>
            <a:r>
              <a:rPr lang="en-US" sz="1200" b="0" i="0" kern="1200" smtClean="0">
                <a:solidFill>
                  <a:schemeClr val="tx1"/>
                </a:solidFill>
                <a:effectLst/>
                <a:latin typeface="+mn-lt"/>
                <a:ea typeface="+mn-ea"/>
                <a:cs typeface="+mn-cs"/>
              </a:rPr>
              <a:t>.</a:t>
            </a:r>
            <a:r>
              <a:rPr lang="vi-VN" sz="1200" b="0" i="0" kern="1200" smtClean="0">
                <a:solidFill>
                  <a:schemeClr val="tx1"/>
                </a:solidFill>
                <a:effectLst/>
                <a:latin typeface="+mn-lt"/>
                <a:ea typeface="+mn-ea"/>
                <a:cs typeface="+mn-cs"/>
              </a:rPr>
              <a:t> ví dụ chăm chỉ thật thà</a:t>
            </a:r>
            <a:r>
              <a:rPr lang="en-US" sz="1200" b="0" i="0" kern="1200" smtClean="0">
                <a:solidFill>
                  <a:schemeClr val="tx1"/>
                </a:solidFill>
                <a:effectLst/>
                <a:latin typeface="+mn-lt"/>
                <a:ea typeface="+mn-ea"/>
                <a:cs typeface="+mn-cs"/>
              </a:rPr>
              <a:t>,</a:t>
            </a:r>
            <a:r>
              <a:rPr lang="vi-VN" sz="1200" b="0" i="0" kern="1200" smtClean="0">
                <a:solidFill>
                  <a:schemeClr val="tx1"/>
                </a:solidFill>
                <a:effectLst/>
                <a:latin typeface="+mn-lt"/>
                <a:ea typeface="+mn-ea"/>
                <a:cs typeface="+mn-cs"/>
              </a:rPr>
              <a:t> lim dim</a:t>
            </a:r>
            <a:r>
              <a:rPr lang="en-US" sz="1200" b="0" i="0" kern="1200" smtClean="0">
                <a:solidFill>
                  <a:schemeClr val="tx1"/>
                </a:solidFill>
                <a:effectLst/>
                <a:latin typeface="+mn-lt"/>
                <a:ea typeface="+mn-ea"/>
                <a:cs typeface="+mn-cs"/>
              </a:rPr>
              <a:t>,</a:t>
            </a:r>
            <a:r>
              <a:rPr lang="vi-VN" sz="1200" b="0" i="0" kern="1200" smtClean="0">
                <a:solidFill>
                  <a:schemeClr val="tx1"/>
                </a:solidFill>
                <a:effectLst/>
                <a:latin typeface="+mn-lt"/>
                <a:ea typeface="+mn-ea"/>
                <a:cs typeface="+mn-cs"/>
              </a:rPr>
              <a:t> lủi th</a:t>
            </a:r>
            <a:r>
              <a:rPr lang="en-US" sz="1200" b="0" i="0" kern="1200" smtClean="0">
                <a:solidFill>
                  <a:schemeClr val="tx1"/>
                </a:solidFill>
                <a:effectLst/>
                <a:latin typeface="+mn-lt"/>
                <a:ea typeface="+mn-ea"/>
                <a:cs typeface="+mn-cs"/>
              </a:rPr>
              <a:t>ủ</a:t>
            </a:r>
            <a:r>
              <a:rPr lang="vi-VN" sz="1200" b="0" i="0" kern="1200" smtClean="0">
                <a:solidFill>
                  <a:schemeClr val="tx1"/>
                </a:solidFill>
                <a:effectLst/>
                <a:latin typeface="+mn-lt"/>
                <a:ea typeface="+mn-ea"/>
                <a:cs typeface="+mn-cs"/>
              </a:rPr>
              <a:t>i</a:t>
            </a:r>
            <a:r>
              <a:rPr lang="en-US" sz="1200" b="0" i="0" kern="1200" smtClean="0">
                <a:solidFill>
                  <a:schemeClr val="tx1"/>
                </a:solidFill>
                <a:effectLst/>
                <a:latin typeface="+mn-lt"/>
                <a:ea typeface="+mn-ea"/>
                <a:cs typeface="+mn-cs"/>
              </a:rPr>
              <a:t>,</a:t>
            </a:r>
            <a:r>
              <a:rPr lang="vi-VN" sz="1200" b="0" i="0" kern="1200" smtClean="0">
                <a:solidFill>
                  <a:schemeClr val="tx1"/>
                </a:solidFill>
                <a:effectLst/>
                <a:latin typeface="+mn-lt"/>
                <a:ea typeface="+mn-ea"/>
                <a:cs typeface="+mn-cs"/>
              </a:rPr>
              <a:t> từ từ</a:t>
            </a:r>
            <a:r>
              <a:rPr lang="en-US" sz="1200" b="0" i="0" kern="1200" smtClean="0">
                <a:solidFill>
                  <a:schemeClr val="tx1"/>
                </a:solidFill>
                <a:effectLst/>
                <a:latin typeface="+mn-lt"/>
                <a:ea typeface="+mn-ea"/>
                <a:cs typeface="+mn-cs"/>
              </a:rPr>
              <a:t>…</a:t>
            </a:r>
          </a:p>
          <a:p>
            <a:r>
              <a:rPr lang="vi-VN" sz="1200" b="0" i="0" kern="1200" smtClean="0">
                <a:solidFill>
                  <a:schemeClr val="tx1"/>
                </a:solidFill>
                <a:effectLst/>
                <a:latin typeface="+mn-lt"/>
                <a:ea typeface="+mn-ea"/>
                <a:cs typeface="+mn-cs"/>
              </a:rPr>
              <a:t>Trừ trường hợp lặp lại nguyên vẹn 1 tiếng có nghĩa như xanh xanh</a:t>
            </a:r>
            <a:r>
              <a:rPr lang="en-US" sz="1200" b="0" i="0" kern="1200" smtClean="0">
                <a:solidFill>
                  <a:schemeClr val="tx1"/>
                </a:solidFill>
                <a:effectLst/>
                <a:latin typeface="+mn-lt"/>
                <a:ea typeface="+mn-ea"/>
                <a:cs typeface="+mn-cs"/>
              </a:rPr>
              <a:t>,</a:t>
            </a:r>
            <a:r>
              <a:rPr lang="vi-VN" sz="1200" b="0" i="0" kern="1200" smtClean="0">
                <a:solidFill>
                  <a:schemeClr val="tx1"/>
                </a:solidFill>
                <a:effectLst/>
                <a:latin typeface="+mn-lt"/>
                <a:ea typeface="+mn-ea"/>
                <a:cs typeface="+mn-cs"/>
              </a:rPr>
              <a:t> ngời ngời trong các tiếng tạo thành từ láy chỉ có 1 tiếng có nghĩa hoặc tất cả các tiếng đều không có nghĩa đây là điểm phân biệt từ láy với những </a:t>
            </a:r>
            <a:r>
              <a:rPr lang="en-US" sz="1200" b="0" i="0" kern="1200" smtClean="0">
                <a:solidFill>
                  <a:schemeClr val="tx1"/>
                </a:solidFill>
                <a:effectLst/>
                <a:latin typeface="+mn-lt"/>
                <a:ea typeface="+mn-ea"/>
                <a:cs typeface="+mn-cs"/>
              </a:rPr>
              <a:t>t</a:t>
            </a:r>
            <a:r>
              <a:rPr lang="vi-VN" sz="1200" b="0" i="0" kern="1200" smtClean="0">
                <a:solidFill>
                  <a:schemeClr val="tx1"/>
                </a:solidFill>
                <a:effectLst/>
                <a:latin typeface="+mn-lt"/>
                <a:ea typeface="+mn-ea"/>
                <a:cs typeface="+mn-cs"/>
              </a:rPr>
              <a:t>ừ ghép ngẫu nhiên có sự trùng lặp về ngữ âm giữa các tiếng tạo thành như hoa hồng</a:t>
            </a:r>
            <a:r>
              <a:rPr lang="en-US" sz="1200" b="0" i="0" kern="1200" smtClean="0">
                <a:solidFill>
                  <a:schemeClr val="tx1"/>
                </a:solidFill>
                <a:effectLst/>
                <a:latin typeface="+mn-lt"/>
                <a:ea typeface="+mn-ea"/>
                <a:cs typeface="+mn-cs"/>
              </a:rPr>
              <a:t>,</a:t>
            </a:r>
            <a:r>
              <a:rPr lang="vi-VN" sz="1200" b="0" i="0" kern="1200" smtClean="0">
                <a:solidFill>
                  <a:schemeClr val="tx1"/>
                </a:solidFill>
                <a:effectLst/>
                <a:latin typeface="+mn-lt"/>
                <a:ea typeface="+mn-ea"/>
                <a:cs typeface="+mn-cs"/>
              </a:rPr>
              <a:t> học hành</a:t>
            </a:r>
            <a:r>
              <a:rPr lang="en-US" sz="1200" b="0" i="0" kern="1200" smtClean="0">
                <a:solidFill>
                  <a:schemeClr val="tx1"/>
                </a:solidFill>
                <a:effectLst/>
                <a:latin typeface="+mn-lt"/>
                <a:ea typeface="+mn-ea"/>
                <a:cs typeface="+mn-cs"/>
              </a:rPr>
              <a:t>,</a:t>
            </a:r>
            <a:r>
              <a:rPr lang="vi-VN" sz="1200" b="0" i="0" kern="1200" smtClean="0">
                <a:solidFill>
                  <a:schemeClr val="tx1"/>
                </a:solidFill>
                <a:effectLst/>
                <a:latin typeface="+mn-lt"/>
                <a:ea typeface="+mn-ea"/>
                <a:cs typeface="+mn-cs"/>
              </a:rPr>
              <a:t> lý lẽ</a:t>
            </a:r>
            <a:r>
              <a:rPr lang="en-US" sz="1200" b="0" i="0" kern="1200" smtClean="0">
                <a:solidFill>
                  <a:schemeClr val="tx1"/>
                </a:solidFill>
                <a:effectLst/>
                <a:latin typeface="+mn-lt"/>
                <a:ea typeface="+mn-ea"/>
                <a:cs typeface="+mn-cs"/>
              </a:rPr>
              <a:t>,</a:t>
            </a:r>
            <a:r>
              <a:rPr lang="vi-VN" sz="1200" b="0" i="0" kern="1200" smtClean="0">
                <a:solidFill>
                  <a:schemeClr val="tx1"/>
                </a:solidFill>
                <a:effectLst/>
                <a:latin typeface="+mn-lt"/>
                <a:ea typeface="+mn-ea"/>
                <a:cs typeface="+mn-cs"/>
              </a:rPr>
              <a:t> gom góp</a:t>
            </a:r>
            <a:endParaRPr lang="en-US"/>
          </a:p>
        </p:txBody>
      </p:sp>
      <p:sp>
        <p:nvSpPr>
          <p:cNvPr id="4" name="Slide Number Placeholder 3"/>
          <p:cNvSpPr>
            <a:spLocks noGrp="1"/>
          </p:cNvSpPr>
          <p:nvPr>
            <p:ph type="sldNum" sz="quarter" idx="10"/>
          </p:nvPr>
        </p:nvSpPr>
        <p:spPr/>
        <p:txBody>
          <a:bodyPr/>
          <a:lstStyle/>
          <a:p>
            <a:fld id="{56483EEF-8E9A-4422-8EE6-7DFC0DC60EE2}" type="slidenum">
              <a:rPr lang="en-US" smtClean="0"/>
              <a:t>24</a:t>
            </a:fld>
            <a:endParaRPr lang="en-US"/>
          </a:p>
        </p:txBody>
      </p:sp>
    </p:spTree>
    <p:extLst>
      <p:ext uri="{BB962C8B-B14F-4D97-AF65-F5344CB8AC3E}">
        <p14:creationId xmlns:p14="http://schemas.microsoft.com/office/powerpoint/2010/main" val="4145052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9988" y="1243013"/>
            <a:ext cx="4475162" cy="335756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6483EEF-8E9A-4422-8EE6-7DFC0DC60EE2}" type="slidenum">
              <a:rPr lang="en-US" smtClean="0"/>
              <a:t>25</a:t>
            </a:fld>
            <a:endParaRPr lang="en-US"/>
          </a:p>
        </p:txBody>
      </p:sp>
    </p:spTree>
    <p:extLst>
      <p:ext uri="{BB962C8B-B14F-4D97-AF65-F5344CB8AC3E}">
        <p14:creationId xmlns:p14="http://schemas.microsoft.com/office/powerpoint/2010/main" val="1686566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9988" y="1243013"/>
            <a:ext cx="4475162" cy="3357562"/>
          </a:xfrm>
        </p:spPr>
      </p:sp>
      <p:sp>
        <p:nvSpPr>
          <p:cNvPr id="3" name="Notes Placeholder 2"/>
          <p:cNvSpPr>
            <a:spLocks noGrp="1"/>
          </p:cNvSpPr>
          <p:nvPr>
            <p:ph type="body" idx="1"/>
          </p:nvPr>
        </p:nvSpPr>
        <p:spPr/>
        <p:txBody>
          <a:bodyPr/>
          <a:lstStyle/>
          <a:p>
            <a:r>
              <a:rPr lang="vi-VN" sz="1200" b="0" i="0" kern="1200" smtClean="0">
                <a:solidFill>
                  <a:schemeClr val="tx1"/>
                </a:solidFill>
                <a:effectLst/>
                <a:latin typeface="+mn-lt"/>
                <a:ea typeface="+mn-ea"/>
                <a:cs typeface="+mn-cs"/>
              </a:rPr>
              <a:t>Từ láy là từ Ph</a:t>
            </a:r>
            <a:r>
              <a:rPr lang="en-US" sz="1200" b="0" i="0" kern="1200" smtClean="0">
                <a:solidFill>
                  <a:schemeClr val="tx1"/>
                </a:solidFill>
                <a:effectLst/>
                <a:latin typeface="+mn-lt"/>
                <a:ea typeface="+mn-ea"/>
                <a:cs typeface="+mn-cs"/>
              </a:rPr>
              <a:t>ứ</a:t>
            </a:r>
            <a:r>
              <a:rPr lang="vi-VN" sz="1200" b="0" i="0" kern="1200" smtClean="0">
                <a:solidFill>
                  <a:schemeClr val="tx1"/>
                </a:solidFill>
                <a:effectLst/>
                <a:latin typeface="+mn-lt"/>
                <a:ea typeface="+mn-ea"/>
                <a:cs typeface="+mn-cs"/>
              </a:rPr>
              <a:t>c </a:t>
            </a:r>
            <a:r>
              <a:rPr lang="en-US" sz="1200" b="0" i="0" kern="1200" smtClean="0">
                <a:solidFill>
                  <a:schemeClr val="tx1"/>
                </a:solidFill>
                <a:effectLst/>
                <a:latin typeface="+mn-lt"/>
                <a:ea typeface="+mn-ea"/>
                <a:cs typeface="+mn-cs"/>
              </a:rPr>
              <a:t>d</a:t>
            </a:r>
            <a:r>
              <a:rPr lang="vi-VN" sz="1200" b="0" i="0" kern="1200" smtClean="0">
                <a:solidFill>
                  <a:schemeClr val="tx1"/>
                </a:solidFill>
                <a:effectLst/>
                <a:latin typeface="+mn-lt"/>
                <a:ea typeface="+mn-ea"/>
                <a:cs typeface="+mn-cs"/>
              </a:rPr>
              <a:t>o 2 hay nhiều tiếng có âm đầu hoặc V</a:t>
            </a:r>
            <a:r>
              <a:rPr lang="en-US" sz="1200" b="0" i="0" kern="1200" smtClean="0">
                <a:solidFill>
                  <a:schemeClr val="tx1"/>
                </a:solidFill>
                <a:effectLst/>
                <a:latin typeface="+mn-lt"/>
                <a:ea typeface="+mn-ea"/>
                <a:cs typeface="+mn-cs"/>
              </a:rPr>
              <a:t>ầ</a:t>
            </a:r>
            <a:r>
              <a:rPr lang="vi-VN" sz="1200" b="0" i="0" kern="1200" smtClean="0">
                <a:solidFill>
                  <a:schemeClr val="tx1"/>
                </a:solidFill>
                <a:effectLst/>
                <a:latin typeface="+mn-lt"/>
                <a:ea typeface="+mn-ea"/>
                <a:cs typeface="+mn-cs"/>
              </a:rPr>
              <a:t>n hoặc cả âm đầu và V</a:t>
            </a:r>
            <a:r>
              <a:rPr lang="en-US" sz="1200" b="0" i="0" kern="1200" smtClean="0">
                <a:solidFill>
                  <a:schemeClr val="tx1"/>
                </a:solidFill>
                <a:effectLst/>
                <a:latin typeface="+mn-lt"/>
                <a:ea typeface="+mn-ea"/>
                <a:cs typeface="+mn-cs"/>
              </a:rPr>
              <a:t>ầ</a:t>
            </a:r>
            <a:r>
              <a:rPr lang="vi-VN" sz="1200" b="0" i="0" kern="1200" smtClean="0">
                <a:solidFill>
                  <a:schemeClr val="tx1"/>
                </a:solidFill>
                <a:effectLst/>
                <a:latin typeface="+mn-lt"/>
                <a:ea typeface="+mn-ea"/>
                <a:cs typeface="+mn-cs"/>
              </a:rPr>
              <a:t>n giống nhau tạo thành</a:t>
            </a:r>
            <a:r>
              <a:rPr lang="en-US" sz="1200" b="0" i="0" kern="1200" smtClean="0">
                <a:solidFill>
                  <a:schemeClr val="tx1"/>
                </a:solidFill>
                <a:effectLst/>
                <a:latin typeface="+mn-lt"/>
                <a:ea typeface="+mn-ea"/>
                <a:cs typeface="+mn-cs"/>
              </a:rPr>
              <a:t>.</a:t>
            </a:r>
            <a:r>
              <a:rPr lang="vi-VN" sz="1200" b="0" i="0" kern="1200" smtClean="0">
                <a:solidFill>
                  <a:schemeClr val="tx1"/>
                </a:solidFill>
                <a:effectLst/>
                <a:latin typeface="+mn-lt"/>
                <a:ea typeface="+mn-ea"/>
                <a:cs typeface="+mn-cs"/>
              </a:rPr>
              <a:t> ví dụ chăm chỉ thật thà</a:t>
            </a:r>
            <a:r>
              <a:rPr lang="en-US" sz="1200" b="0" i="0" kern="1200" smtClean="0">
                <a:solidFill>
                  <a:schemeClr val="tx1"/>
                </a:solidFill>
                <a:effectLst/>
                <a:latin typeface="+mn-lt"/>
                <a:ea typeface="+mn-ea"/>
                <a:cs typeface="+mn-cs"/>
              </a:rPr>
              <a:t>,</a:t>
            </a:r>
            <a:r>
              <a:rPr lang="vi-VN" sz="1200" b="0" i="0" kern="1200" smtClean="0">
                <a:solidFill>
                  <a:schemeClr val="tx1"/>
                </a:solidFill>
                <a:effectLst/>
                <a:latin typeface="+mn-lt"/>
                <a:ea typeface="+mn-ea"/>
                <a:cs typeface="+mn-cs"/>
              </a:rPr>
              <a:t> lim dim</a:t>
            </a:r>
            <a:r>
              <a:rPr lang="en-US" sz="1200" b="0" i="0" kern="1200" smtClean="0">
                <a:solidFill>
                  <a:schemeClr val="tx1"/>
                </a:solidFill>
                <a:effectLst/>
                <a:latin typeface="+mn-lt"/>
                <a:ea typeface="+mn-ea"/>
                <a:cs typeface="+mn-cs"/>
              </a:rPr>
              <a:t>,</a:t>
            </a:r>
            <a:r>
              <a:rPr lang="vi-VN" sz="1200" b="0" i="0" kern="1200" smtClean="0">
                <a:solidFill>
                  <a:schemeClr val="tx1"/>
                </a:solidFill>
                <a:effectLst/>
                <a:latin typeface="+mn-lt"/>
                <a:ea typeface="+mn-ea"/>
                <a:cs typeface="+mn-cs"/>
              </a:rPr>
              <a:t> lủi th</a:t>
            </a:r>
            <a:r>
              <a:rPr lang="en-US" sz="1200" b="0" i="0" kern="1200" smtClean="0">
                <a:solidFill>
                  <a:schemeClr val="tx1"/>
                </a:solidFill>
                <a:effectLst/>
                <a:latin typeface="+mn-lt"/>
                <a:ea typeface="+mn-ea"/>
                <a:cs typeface="+mn-cs"/>
              </a:rPr>
              <a:t>ủ</a:t>
            </a:r>
            <a:r>
              <a:rPr lang="vi-VN" sz="1200" b="0" i="0" kern="1200" smtClean="0">
                <a:solidFill>
                  <a:schemeClr val="tx1"/>
                </a:solidFill>
                <a:effectLst/>
                <a:latin typeface="+mn-lt"/>
                <a:ea typeface="+mn-ea"/>
                <a:cs typeface="+mn-cs"/>
              </a:rPr>
              <a:t>i</a:t>
            </a:r>
            <a:r>
              <a:rPr lang="en-US" sz="1200" b="0" i="0" kern="1200" smtClean="0">
                <a:solidFill>
                  <a:schemeClr val="tx1"/>
                </a:solidFill>
                <a:effectLst/>
                <a:latin typeface="+mn-lt"/>
                <a:ea typeface="+mn-ea"/>
                <a:cs typeface="+mn-cs"/>
              </a:rPr>
              <a:t>,</a:t>
            </a:r>
            <a:r>
              <a:rPr lang="vi-VN" sz="1200" b="0" i="0" kern="1200" smtClean="0">
                <a:solidFill>
                  <a:schemeClr val="tx1"/>
                </a:solidFill>
                <a:effectLst/>
                <a:latin typeface="+mn-lt"/>
                <a:ea typeface="+mn-ea"/>
                <a:cs typeface="+mn-cs"/>
              </a:rPr>
              <a:t> từ từ</a:t>
            </a:r>
            <a:r>
              <a:rPr lang="en-US" sz="1200" b="0" i="0" kern="1200" smtClean="0">
                <a:solidFill>
                  <a:schemeClr val="tx1"/>
                </a:solidFill>
                <a:effectLst/>
                <a:latin typeface="+mn-lt"/>
                <a:ea typeface="+mn-ea"/>
                <a:cs typeface="+mn-cs"/>
              </a:rPr>
              <a:t>…</a:t>
            </a:r>
          </a:p>
          <a:p>
            <a:r>
              <a:rPr lang="vi-VN" sz="1200" b="0" i="0" kern="1200" smtClean="0">
                <a:solidFill>
                  <a:schemeClr val="tx1"/>
                </a:solidFill>
                <a:effectLst/>
                <a:latin typeface="+mn-lt"/>
                <a:ea typeface="+mn-ea"/>
                <a:cs typeface="+mn-cs"/>
              </a:rPr>
              <a:t>Trừ trường hợp lặp lại nguyên vẹn 1 tiếng có nghĩa như xanh xanh</a:t>
            </a:r>
            <a:r>
              <a:rPr lang="en-US" sz="1200" b="0" i="0" kern="1200" smtClean="0">
                <a:solidFill>
                  <a:schemeClr val="tx1"/>
                </a:solidFill>
                <a:effectLst/>
                <a:latin typeface="+mn-lt"/>
                <a:ea typeface="+mn-ea"/>
                <a:cs typeface="+mn-cs"/>
              </a:rPr>
              <a:t>,</a:t>
            </a:r>
            <a:r>
              <a:rPr lang="vi-VN" sz="1200" b="0" i="0" kern="1200" smtClean="0">
                <a:solidFill>
                  <a:schemeClr val="tx1"/>
                </a:solidFill>
                <a:effectLst/>
                <a:latin typeface="+mn-lt"/>
                <a:ea typeface="+mn-ea"/>
                <a:cs typeface="+mn-cs"/>
              </a:rPr>
              <a:t> ngời ngời trong các tiếng tạo thành từ láy chỉ có 1 tiếng có nghĩa hoặc tất cả các tiếng đều không có nghĩa đây là điểm phân biệt từ láy với những </a:t>
            </a:r>
            <a:r>
              <a:rPr lang="en-US" sz="1200" b="0" i="0" kern="1200" smtClean="0">
                <a:solidFill>
                  <a:schemeClr val="tx1"/>
                </a:solidFill>
                <a:effectLst/>
                <a:latin typeface="+mn-lt"/>
                <a:ea typeface="+mn-ea"/>
                <a:cs typeface="+mn-cs"/>
              </a:rPr>
              <a:t>t</a:t>
            </a:r>
            <a:r>
              <a:rPr lang="vi-VN" sz="1200" b="0" i="0" kern="1200" smtClean="0">
                <a:solidFill>
                  <a:schemeClr val="tx1"/>
                </a:solidFill>
                <a:effectLst/>
                <a:latin typeface="+mn-lt"/>
                <a:ea typeface="+mn-ea"/>
                <a:cs typeface="+mn-cs"/>
              </a:rPr>
              <a:t>ừ ghép ngẫu nhiên có sự trùng lặp về ngữ âm giữa các tiếng tạo thành như hoa hồng</a:t>
            </a:r>
            <a:r>
              <a:rPr lang="en-US" sz="1200" b="0" i="0" kern="1200" smtClean="0">
                <a:solidFill>
                  <a:schemeClr val="tx1"/>
                </a:solidFill>
                <a:effectLst/>
                <a:latin typeface="+mn-lt"/>
                <a:ea typeface="+mn-ea"/>
                <a:cs typeface="+mn-cs"/>
              </a:rPr>
              <a:t>,</a:t>
            </a:r>
            <a:r>
              <a:rPr lang="vi-VN" sz="1200" b="0" i="0" kern="1200" smtClean="0">
                <a:solidFill>
                  <a:schemeClr val="tx1"/>
                </a:solidFill>
                <a:effectLst/>
                <a:latin typeface="+mn-lt"/>
                <a:ea typeface="+mn-ea"/>
                <a:cs typeface="+mn-cs"/>
              </a:rPr>
              <a:t> học hành</a:t>
            </a:r>
            <a:r>
              <a:rPr lang="en-US" sz="1200" b="0" i="0" kern="1200" smtClean="0">
                <a:solidFill>
                  <a:schemeClr val="tx1"/>
                </a:solidFill>
                <a:effectLst/>
                <a:latin typeface="+mn-lt"/>
                <a:ea typeface="+mn-ea"/>
                <a:cs typeface="+mn-cs"/>
              </a:rPr>
              <a:t>,</a:t>
            </a:r>
            <a:r>
              <a:rPr lang="vi-VN" sz="1200" b="0" i="0" kern="1200" smtClean="0">
                <a:solidFill>
                  <a:schemeClr val="tx1"/>
                </a:solidFill>
                <a:effectLst/>
                <a:latin typeface="+mn-lt"/>
                <a:ea typeface="+mn-ea"/>
                <a:cs typeface="+mn-cs"/>
              </a:rPr>
              <a:t> lý lẽ</a:t>
            </a:r>
            <a:r>
              <a:rPr lang="en-US" sz="1200" b="0" i="0" kern="1200" smtClean="0">
                <a:solidFill>
                  <a:schemeClr val="tx1"/>
                </a:solidFill>
                <a:effectLst/>
                <a:latin typeface="+mn-lt"/>
                <a:ea typeface="+mn-ea"/>
                <a:cs typeface="+mn-cs"/>
              </a:rPr>
              <a:t>,</a:t>
            </a:r>
            <a:r>
              <a:rPr lang="vi-VN" sz="1200" b="0" i="0" kern="1200" smtClean="0">
                <a:solidFill>
                  <a:schemeClr val="tx1"/>
                </a:solidFill>
                <a:effectLst/>
                <a:latin typeface="+mn-lt"/>
                <a:ea typeface="+mn-ea"/>
                <a:cs typeface="+mn-cs"/>
              </a:rPr>
              <a:t> gom góp</a:t>
            </a:r>
            <a:endParaRPr lang="en-US"/>
          </a:p>
        </p:txBody>
      </p:sp>
      <p:sp>
        <p:nvSpPr>
          <p:cNvPr id="4" name="Slide Number Placeholder 3"/>
          <p:cNvSpPr>
            <a:spLocks noGrp="1"/>
          </p:cNvSpPr>
          <p:nvPr>
            <p:ph type="sldNum" sz="quarter" idx="10"/>
          </p:nvPr>
        </p:nvSpPr>
        <p:spPr/>
        <p:txBody>
          <a:bodyPr/>
          <a:lstStyle/>
          <a:p>
            <a:fld id="{56483EEF-8E9A-4422-8EE6-7DFC0DC60EE2}" type="slidenum">
              <a:rPr lang="en-US" smtClean="0"/>
              <a:t>26</a:t>
            </a:fld>
            <a:endParaRPr lang="en-US"/>
          </a:p>
        </p:txBody>
      </p:sp>
    </p:spTree>
    <p:extLst>
      <p:ext uri="{BB962C8B-B14F-4D97-AF65-F5344CB8AC3E}">
        <p14:creationId xmlns:p14="http://schemas.microsoft.com/office/powerpoint/2010/main" val="4145052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9988" y="1243013"/>
            <a:ext cx="4475162" cy="335756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6483EEF-8E9A-4422-8EE6-7DFC0DC60EE2}" type="slidenum">
              <a:rPr lang="en-US" smtClean="0"/>
              <a:t>27</a:t>
            </a:fld>
            <a:endParaRPr lang="en-US"/>
          </a:p>
        </p:txBody>
      </p:sp>
    </p:spTree>
    <p:extLst>
      <p:ext uri="{BB962C8B-B14F-4D97-AF65-F5344CB8AC3E}">
        <p14:creationId xmlns:p14="http://schemas.microsoft.com/office/powerpoint/2010/main" val="17377638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9988" y="1243013"/>
            <a:ext cx="4475162" cy="335756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6483EEF-8E9A-4422-8EE6-7DFC0DC60EE2}" type="slidenum">
              <a:rPr lang="en-US" smtClean="0"/>
              <a:t>28</a:t>
            </a:fld>
            <a:endParaRPr lang="en-US"/>
          </a:p>
        </p:txBody>
      </p:sp>
    </p:spTree>
    <p:extLst>
      <p:ext uri="{BB962C8B-B14F-4D97-AF65-F5344CB8AC3E}">
        <p14:creationId xmlns:p14="http://schemas.microsoft.com/office/powerpoint/2010/main" val="1686566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9988" y="1243013"/>
            <a:ext cx="4475162" cy="335756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6483EEF-8E9A-4422-8EE6-7DFC0DC60EE2}" type="slidenum">
              <a:rPr lang="en-US" smtClean="0"/>
              <a:t>29</a:t>
            </a:fld>
            <a:endParaRPr lang="en-US"/>
          </a:p>
        </p:txBody>
      </p:sp>
    </p:spTree>
    <p:extLst>
      <p:ext uri="{BB962C8B-B14F-4D97-AF65-F5344CB8AC3E}">
        <p14:creationId xmlns:p14="http://schemas.microsoft.com/office/powerpoint/2010/main" val="17377638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9988" y="1243013"/>
            <a:ext cx="4475162" cy="335756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6483EEF-8E9A-4422-8EE6-7DFC0DC60EE2}" type="slidenum">
              <a:rPr lang="en-US" smtClean="0"/>
              <a:t>30</a:t>
            </a:fld>
            <a:endParaRPr lang="en-US"/>
          </a:p>
        </p:txBody>
      </p:sp>
    </p:spTree>
    <p:extLst>
      <p:ext uri="{BB962C8B-B14F-4D97-AF65-F5344CB8AC3E}">
        <p14:creationId xmlns:p14="http://schemas.microsoft.com/office/powerpoint/2010/main" val="14944338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vi-VN" sz="1200" b="0" i="0" kern="1200" smtClean="0">
                <a:solidFill>
                  <a:schemeClr val="tx1"/>
                </a:solidFill>
                <a:effectLst/>
                <a:latin typeface="+mn-lt"/>
                <a:ea typeface="+mn-ea"/>
                <a:cs typeface="+mn-cs"/>
              </a:rPr>
              <a:t>Từ láy là từ Ph</a:t>
            </a:r>
            <a:r>
              <a:rPr lang="en-US" sz="1200" b="0" i="0" kern="1200" smtClean="0">
                <a:solidFill>
                  <a:schemeClr val="tx1"/>
                </a:solidFill>
                <a:effectLst/>
                <a:latin typeface="+mn-lt"/>
                <a:ea typeface="+mn-ea"/>
                <a:cs typeface="+mn-cs"/>
              </a:rPr>
              <a:t>ứ</a:t>
            </a:r>
            <a:r>
              <a:rPr lang="vi-VN" sz="1200" b="0" i="0" kern="1200" smtClean="0">
                <a:solidFill>
                  <a:schemeClr val="tx1"/>
                </a:solidFill>
                <a:effectLst/>
                <a:latin typeface="+mn-lt"/>
                <a:ea typeface="+mn-ea"/>
                <a:cs typeface="+mn-cs"/>
              </a:rPr>
              <a:t>c </a:t>
            </a:r>
            <a:r>
              <a:rPr lang="en-US" sz="1200" b="0" i="0" kern="1200" smtClean="0">
                <a:solidFill>
                  <a:schemeClr val="tx1"/>
                </a:solidFill>
                <a:effectLst/>
                <a:latin typeface="+mn-lt"/>
                <a:ea typeface="+mn-ea"/>
                <a:cs typeface="+mn-cs"/>
              </a:rPr>
              <a:t>d</a:t>
            </a:r>
            <a:r>
              <a:rPr lang="vi-VN" sz="1200" b="0" i="0" kern="1200" smtClean="0">
                <a:solidFill>
                  <a:schemeClr val="tx1"/>
                </a:solidFill>
                <a:effectLst/>
                <a:latin typeface="+mn-lt"/>
                <a:ea typeface="+mn-ea"/>
                <a:cs typeface="+mn-cs"/>
              </a:rPr>
              <a:t>o 2 hay nhiều tiếng có âm đầu hoặc V</a:t>
            </a:r>
            <a:r>
              <a:rPr lang="en-US" sz="1200" b="0" i="0" kern="1200" smtClean="0">
                <a:solidFill>
                  <a:schemeClr val="tx1"/>
                </a:solidFill>
                <a:effectLst/>
                <a:latin typeface="+mn-lt"/>
                <a:ea typeface="+mn-ea"/>
                <a:cs typeface="+mn-cs"/>
              </a:rPr>
              <a:t>ầ</a:t>
            </a:r>
            <a:r>
              <a:rPr lang="vi-VN" sz="1200" b="0" i="0" kern="1200" smtClean="0">
                <a:solidFill>
                  <a:schemeClr val="tx1"/>
                </a:solidFill>
                <a:effectLst/>
                <a:latin typeface="+mn-lt"/>
                <a:ea typeface="+mn-ea"/>
                <a:cs typeface="+mn-cs"/>
              </a:rPr>
              <a:t>n hoặc cả âm đầu và V</a:t>
            </a:r>
            <a:r>
              <a:rPr lang="en-US" sz="1200" b="0" i="0" kern="1200" smtClean="0">
                <a:solidFill>
                  <a:schemeClr val="tx1"/>
                </a:solidFill>
                <a:effectLst/>
                <a:latin typeface="+mn-lt"/>
                <a:ea typeface="+mn-ea"/>
                <a:cs typeface="+mn-cs"/>
              </a:rPr>
              <a:t>ầ</a:t>
            </a:r>
            <a:r>
              <a:rPr lang="vi-VN" sz="1200" b="0" i="0" kern="1200" smtClean="0">
                <a:solidFill>
                  <a:schemeClr val="tx1"/>
                </a:solidFill>
                <a:effectLst/>
                <a:latin typeface="+mn-lt"/>
                <a:ea typeface="+mn-ea"/>
                <a:cs typeface="+mn-cs"/>
              </a:rPr>
              <a:t>n giống nhau tạo thành</a:t>
            </a:r>
            <a:r>
              <a:rPr lang="en-US" sz="1200" b="0" i="0" kern="1200" smtClean="0">
                <a:solidFill>
                  <a:schemeClr val="tx1"/>
                </a:solidFill>
                <a:effectLst/>
                <a:latin typeface="+mn-lt"/>
                <a:ea typeface="+mn-ea"/>
                <a:cs typeface="+mn-cs"/>
              </a:rPr>
              <a:t>.</a:t>
            </a:r>
            <a:r>
              <a:rPr lang="vi-VN" sz="1200" b="0" i="0" kern="1200" smtClean="0">
                <a:solidFill>
                  <a:schemeClr val="tx1"/>
                </a:solidFill>
                <a:effectLst/>
                <a:latin typeface="+mn-lt"/>
                <a:ea typeface="+mn-ea"/>
                <a:cs typeface="+mn-cs"/>
              </a:rPr>
              <a:t> ví dụ chăm chỉ thật thà</a:t>
            </a:r>
            <a:r>
              <a:rPr lang="en-US" sz="1200" b="0" i="0" kern="1200" smtClean="0">
                <a:solidFill>
                  <a:schemeClr val="tx1"/>
                </a:solidFill>
                <a:effectLst/>
                <a:latin typeface="+mn-lt"/>
                <a:ea typeface="+mn-ea"/>
                <a:cs typeface="+mn-cs"/>
              </a:rPr>
              <a:t>,</a:t>
            </a:r>
            <a:r>
              <a:rPr lang="vi-VN" sz="1200" b="0" i="0" kern="1200" smtClean="0">
                <a:solidFill>
                  <a:schemeClr val="tx1"/>
                </a:solidFill>
                <a:effectLst/>
                <a:latin typeface="+mn-lt"/>
                <a:ea typeface="+mn-ea"/>
                <a:cs typeface="+mn-cs"/>
              </a:rPr>
              <a:t> lim dim</a:t>
            </a:r>
            <a:r>
              <a:rPr lang="en-US" sz="1200" b="0" i="0" kern="1200" smtClean="0">
                <a:solidFill>
                  <a:schemeClr val="tx1"/>
                </a:solidFill>
                <a:effectLst/>
                <a:latin typeface="+mn-lt"/>
                <a:ea typeface="+mn-ea"/>
                <a:cs typeface="+mn-cs"/>
              </a:rPr>
              <a:t>,</a:t>
            </a:r>
            <a:r>
              <a:rPr lang="vi-VN" sz="1200" b="0" i="0" kern="1200" smtClean="0">
                <a:solidFill>
                  <a:schemeClr val="tx1"/>
                </a:solidFill>
                <a:effectLst/>
                <a:latin typeface="+mn-lt"/>
                <a:ea typeface="+mn-ea"/>
                <a:cs typeface="+mn-cs"/>
              </a:rPr>
              <a:t> lủi th</a:t>
            </a:r>
            <a:r>
              <a:rPr lang="en-US" sz="1200" b="0" i="0" kern="1200" smtClean="0">
                <a:solidFill>
                  <a:schemeClr val="tx1"/>
                </a:solidFill>
                <a:effectLst/>
                <a:latin typeface="+mn-lt"/>
                <a:ea typeface="+mn-ea"/>
                <a:cs typeface="+mn-cs"/>
              </a:rPr>
              <a:t>ủ</a:t>
            </a:r>
            <a:r>
              <a:rPr lang="vi-VN" sz="1200" b="0" i="0" kern="1200" smtClean="0">
                <a:solidFill>
                  <a:schemeClr val="tx1"/>
                </a:solidFill>
                <a:effectLst/>
                <a:latin typeface="+mn-lt"/>
                <a:ea typeface="+mn-ea"/>
                <a:cs typeface="+mn-cs"/>
              </a:rPr>
              <a:t>i</a:t>
            </a:r>
            <a:r>
              <a:rPr lang="en-US" sz="1200" b="0" i="0" kern="1200" smtClean="0">
                <a:solidFill>
                  <a:schemeClr val="tx1"/>
                </a:solidFill>
                <a:effectLst/>
                <a:latin typeface="+mn-lt"/>
                <a:ea typeface="+mn-ea"/>
                <a:cs typeface="+mn-cs"/>
              </a:rPr>
              <a:t>,</a:t>
            </a:r>
            <a:r>
              <a:rPr lang="vi-VN" sz="1200" b="0" i="0" kern="1200" smtClean="0">
                <a:solidFill>
                  <a:schemeClr val="tx1"/>
                </a:solidFill>
                <a:effectLst/>
                <a:latin typeface="+mn-lt"/>
                <a:ea typeface="+mn-ea"/>
                <a:cs typeface="+mn-cs"/>
              </a:rPr>
              <a:t> từ từ</a:t>
            </a:r>
            <a:r>
              <a:rPr lang="en-US" sz="1200" b="0" i="0" kern="1200" smtClean="0">
                <a:solidFill>
                  <a:schemeClr val="tx1"/>
                </a:solidFill>
                <a:effectLst/>
                <a:latin typeface="+mn-lt"/>
                <a:ea typeface="+mn-ea"/>
                <a:cs typeface="+mn-cs"/>
              </a:rPr>
              <a:t>…</a:t>
            </a:r>
          </a:p>
          <a:p>
            <a:r>
              <a:rPr lang="vi-VN" sz="1200" b="0" i="0" kern="1200" smtClean="0">
                <a:solidFill>
                  <a:schemeClr val="tx1"/>
                </a:solidFill>
                <a:effectLst/>
                <a:latin typeface="+mn-lt"/>
                <a:ea typeface="+mn-ea"/>
                <a:cs typeface="+mn-cs"/>
              </a:rPr>
              <a:t>Trừ trường hợp lặp lại nguyên vẹn 1 tiếng có nghĩa như xanh xanh</a:t>
            </a:r>
            <a:r>
              <a:rPr lang="en-US" sz="1200" b="0" i="0" kern="1200" smtClean="0">
                <a:solidFill>
                  <a:schemeClr val="tx1"/>
                </a:solidFill>
                <a:effectLst/>
                <a:latin typeface="+mn-lt"/>
                <a:ea typeface="+mn-ea"/>
                <a:cs typeface="+mn-cs"/>
              </a:rPr>
              <a:t>,</a:t>
            </a:r>
            <a:r>
              <a:rPr lang="vi-VN" sz="1200" b="0" i="0" kern="1200" smtClean="0">
                <a:solidFill>
                  <a:schemeClr val="tx1"/>
                </a:solidFill>
                <a:effectLst/>
                <a:latin typeface="+mn-lt"/>
                <a:ea typeface="+mn-ea"/>
                <a:cs typeface="+mn-cs"/>
              </a:rPr>
              <a:t> ngời ngời trong các tiếng tạo thành từ láy chỉ có 1 tiếng có nghĩa hoặc tất cả các tiếng đều không có nghĩa đây là điểm phân biệt từ láy với những </a:t>
            </a:r>
            <a:r>
              <a:rPr lang="en-US" sz="1200" b="0" i="0" kern="1200" smtClean="0">
                <a:solidFill>
                  <a:schemeClr val="tx1"/>
                </a:solidFill>
                <a:effectLst/>
                <a:latin typeface="+mn-lt"/>
                <a:ea typeface="+mn-ea"/>
                <a:cs typeface="+mn-cs"/>
              </a:rPr>
              <a:t>t</a:t>
            </a:r>
            <a:r>
              <a:rPr lang="vi-VN" sz="1200" b="0" i="0" kern="1200" smtClean="0">
                <a:solidFill>
                  <a:schemeClr val="tx1"/>
                </a:solidFill>
                <a:effectLst/>
                <a:latin typeface="+mn-lt"/>
                <a:ea typeface="+mn-ea"/>
                <a:cs typeface="+mn-cs"/>
              </a:rPr>
              <a:t>ừ ghép ngẫu nhiên có sự trùng lặp về ngữ âm giữa các tiếng tạo thành như hoa hồng</a:t>
            </a:r>
            <a:r>
              <a:rPr lang="en-US" sz="1200" b="0" i="0" kern="1200" smtClean="0">
                <a:solidFill>
                  <a:schemeClr val="tx1"/>
                </a:solidFill>
                <a:effectLst/>
                <a:latin typeface="+mn-lt"/>
                <a:ea typeface="+mn-ea"/>
                <a:cs typeface="+mn-cs"/>
              </a:rPr>
              <a:t>,</a:t>
            </a:r>
            <a:r>
              <a:rPr lang="vi-VN" sz="1200" b="0" i="0" kern="1200" smtClean="0">
                <a:solidFill>
                  <a:schemeClr val="tx1"/>
                </a:solidFill>
                <a:effectLst/>
                <a:latin typeface="+mn-lt"/>
                <a:ea typeface="+mn-ea"/>
                <a:cs typeface="+mn-cs"/>
              </a:rPr>
              <a:t> học hành</a:t>
            </a:r>
            <a:r>
              <a:rPr lang="en-US" sz="1200" b="0" i="0" kern="1200" smtClean="0">
                <a:solidFill>
                  <a:schemeClr val="tx1"/>
                </a:solidFill>
                <a:effectLst/>
                <a:latin typeface="+mn-lt"/>
                <a:ea typeface="+mn-ea"/>
                <a:cs typeface="+mn-cs"/>
              </a:rPr>
              <a:t>,</a:t>
            </a:r>
            <a:r>
              <a:rPr lang="vi-VN" sz="1200" b="0" i="0" kern="1200" smtClean="0">
                <a:solidFill>
                  <a:schemeClr val="tx1"/>
                </a:solidFill>
                <a:effectLst/>
                <a:latin typeface="+mn-lt"/>
                <a:ea typeface="+mn-ea"/>
                <a:cs typeface="+mn-cs"/>
              </a:rPr>
              <a:t> lý lẽ</a:t>
            </a:r>
            <a:r>
              <a:rPr lang="en-US" sz="1200" b="0" i="0" kern="1200" smtClean="0">
                <a:solidFill>
                  <a:schemeClr val="tx1"/>
                </a:solidFill>
                <a:effectLst/>
                <a:latin typeface="+mn-lt"/>
                <a:ea typeface="+mn-ea"/>
                <a:cs typeface="+mn-cs"/>
              </a:rPr>
              <a:t>,</a:t>
            </a:r>
            <a:r>
              <a:rPr lang="vi-VN" sz="1200" b="0" i="0" kern="1200" smtClean="0">
                <a:solidFill>
                  <a:schemeClr val="tx1"/>
                </a:solidFill>
                <a:effectLst/>
                <a:latin typeface="+mn-lt"/>
                <a:ea typeface="+mn-ea"/>
                <a:cs typeface="+mn-cs"/>
              </a:rPr>
              <a:t> gom góp</a:t>
            </a:r>
            <a:endParaRPr lang="en-US" smtClean="0"/>
          </a:p>
          <a:p>
            <a:endParaRPr lang="en-US"/>
          </a:p>
        </p:txBody>
      </p:sp>
      <p:sp>
        <p:nvSpPr>
          <p:cNvPr id="4" name="Chỗ dành sẵn cho Số hiệu Bản chiếu 3"/>
          <p:cNvSpPr>
            <a:spLocks noGrp="1"/>
          </p:cNvSpPr>
          <p:nvPr>
            <p:ph type="sldNum" sz="quarter" idx="10"/>
          </p:nvPr>
        </p:nvSpPr>
        <p:spPr/>
        <p:txBody>
          <a:bodyPr/>
          <a:lstStyle/>
          <a:p>
            <a:fld id="{56483EEF-8E9A-4422-8EE6-7DFC0DC60EE2}" type="slidenum">
              <a:rPr lang="en-US" smtClean="0"/>
              <a:t>6</a:t>
            </a:fld>
            <a:endParaRPr lang="en-US"/>
          </a:p>
        </p:txBody>
      </p:sp>
    </p:spTree>
    <p:extLst>
      <p:ext uri="{BB962C8B-B14F-4D97-AF65-F5344CB8AC3E}">
        <p14:creationId xmlns:p14="http://schemas.microsoft.com/office/powerpoint/2010/main" val="15367483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9988" y="1243013"/>
            <a:ext cx="4475162" cy="335756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6483EEF-8E9A-4422-8EE6-7DFC0DC60EE2}" type="slidenum">
              <a:rPr lang="en-US" smtClean="0"/>
              <a:t>31</a:t>
            </a:fld>
            <a:endParaRPr lang="en-US"/>
          </a:p>
        </p:txBody>
      </p:sp>
    </p:spTree>
    <p:extLst>
      <p:ext uri="{BB962C8B-B14F-4D97-AF65-F5344CB8AC3E}">
        <p14:creationId xmlns:p14="http://schemas.microsoft.com/office/powerpoint/2010/main" val="1686566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9988" y="1243013"/>
            <a:ext cx="4475162" cy="335756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6483EEF-8E9A-4422-8EE6-7DFC0DC60EE2}" type="slidenum">
              <a:rPr lang="en-US" smtClean="0"/>
              <a:t>32</a:t>
            </a:fld>
            <a:endParaRPr lang="en-US"/>
          </a:p>
        </p:txBody>
      </p:sp>
    </p:spTree>
    <p:extLst>
      <p:ext uri="{BB962C8B-B14F-4D97-AF65-F5344CB8AC3E}">
        <p14:creationId xmlns:p14="http://schemas.microsoft.com/office/powerpoint/2010/main" val="14944338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9988" y="1243013"/>
            <a:ext cx="4475162" cy="335756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6483EEF-8E9A-4422-8EE6-7DFC0DC60EE2}" type="slidenum">
              <a:rPr lang="en-US" smtClean="0"/>
              <a:t>33</a:t>
            </a:fld>
            <a:endParaRPr lang="en-US"/>
          </a:p>
        </p:txBody>
      </p:sp>
    </p:spTree>
    <p:extLst>
      <p:ext uri="{BB962C8B-B14F-4D97-AF65-F5344CB8AC3E}">
        <p14:creationId xmlns:p14="http://schemas.microsoft.com/office/powerpoint/2010/main" val="10502516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Trường</a:t>
            </a:r>
            <a:endParaRPr lang="en-US"/>
          </a:p>
        </p:txBody>
      </p:sp>
      <p:sp>
        <p:nvSpPr>
          <p:cNvPr id="4" name="Slide Number Placeholder 3"/>
          <p:cNvSpPr>
            <a:spLocks noGrp="1"/>
          </p:cNvSpPr>
          <p:nvPr>
            <p:ph type="sldNum" sz="quarter" idx="10"/>
          </p:nvPr>
        </p:nvSpPr>
        <p:spPr/>
        <p:txBody>
          <a:bodyPr/>
          <a:lstStyle/>
          <a:p>
            <a:fld id="{56483EEF-8E9A-4422-8EE6-7DFC0DC60EE2}" type="slidenum">
              <a:rPr lang="en-US" smtClean="0"/>
              <a:t>38</a:t>
            </a:fld>
            <a:endParaRPr lang="en-US"/>
          </a:p>
        </p:txBody>
      </p:sp>
    </p:spTree>
    <p:extLst>
      <p:ext uri="{BB962C8B-B14F-4D97-AF65-F5344CB8AC3E}">
        <p14:creationId xmlns:p14="http://schemas.microsoft.com/office/powerpoint/2010/main" val="20317246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Khánh</a:t>
            </a:r>
            <a:r>
              <a:rPr lang="en-US" baseline="0" smtClean="0"/>
              <a:t> linh</a:t>
            </a:r>
          </a:p>
          <a:p>
            <a:endParaRPr lang="en-US"/>
          </a:p>
        </p:txBody>
      </p:sp>
      <p:sp>
        <p:nvSpPr>
          <p:cNvPr id="4" name="Slide Number Placeholder 3"/>
          <p:cNvSpPr>
            <a:spLocks noGrp="1"/>
          </p:cNvSpPr>
          <p:nvPr>
            <p:ph type="sldNum" sz="quarter" idx="10"/>
          </p:nvPr>
        </p:nvSpPr>
        <p:spPr/>
        <p:txBody>
          <a:bodyPr/>
          <a:lstStyle/>
          <a:p>
            <a:fld id="{56483EEF-8E9A-4422-8EE6-7DFC0DC60EE2}" type="slidenum">
              <a:rPr lang="en-US" smtClean="0"/>
              <a:t>39</a:t>
            </a:fld>
            <a:endParaRPr lang="en-US"/>
          </a:p>
        </p:txBody>
      </p:sp>
    </p:spTree>
    <p:extLst>
      <p:ext uri="{BB962C8B-B14F-4D97-AF65-F5344CB8AC3E}">
        <p14:creationId xmlns:p14="http://schemas.microsoft.com/office/powerpoint/2010/main" val="12540833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10"/>
          </p:nvPr>
        </p:nvSpPr>
        <p:spPr/>
        <p:txBody>
          <a:bodyPr/>
          <a:lstStyle/>
          <a:p>
            <a:fld id="{56483EEF-8E9A-4422-8EE6-7DFC0DC60EE2}" type="slidenum">
              <a:rPr lang="en-US" smtClean="0"/>
              <a:t>9</a:t>
            </a:fld>
            <a:endParaRPr lang="en-US"/>
          </a:p>
        </p:txBody>
      </p:sp>
    </p:spTree>
    <p:extLst>
      <p:ext uri="{BB962C8B-B14F-4D97-AF65-F5344CB8AC3E}">
        <p14:creationId xmlns:p14="http://schemas.microsoft.com/office/powerpoint/2010/main" val="12001391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10"/>
          </p:nvPr>
        </p:nvSpPr>
        <p:spPr/>
        <p:txBody>
          <a:bodyPr/>
          <a:lstStyle/>
          <a:p>
            <a:fld id="{56483EEF-8E9A-4422-8EE6-7DFC0DC60EE2}" type="slidenum">
              <a:rPr lang="en-US" smtClean="0"/>
              <a:t>12</a:t>
            </a:fld>
            <a:endParaRPr lang="en-US"/>
          </a:p>
        </p:txBody>
      </p:sp>
    </p:spTree>
    <p:extLst>
      <p:ext uri="{BB962C8B-B14F-4D97-AF65-F5344CB8AC3E}">
        <p14:creationId xmlns:p14="http://schemas.microsoft.com/office/powerpoint/2010/main" val="20889947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US" sz="2400" i="1" smtClean="0">
                <a:solidFill>
                  <a:srgbClr val="EE7D00"/>
                </a:solidFill>
                <a:latin typeface="Cambria" panose="02040503050406030204" pitchFamily="18" charset="0"/>
                <a:ea typeface="Cambria" panose="02040503050406030204" pitchFamily="18" charset="0"/>
                <a:cs typeface="Times New Roman" panose="02020603050405020304" pitchFamily="18" charset="0"/>
              </a:rPr>
              <a:t>Các</a:t>
            </a:r>
            <a:r>
              <a:rPr lang="en-US" sz="2400" i="1" baseline="0" smtClean="0">
                <a:solidFill>
                  <a:srgbClr val="EE7D00"/>
                </a:solidFill>
                <a:latin typeface="Cambria" panose="02040503050406030204" pitchFamily="18" charset="0"/>
                <a:ea typeface="Cambria" panose="02040503050406030204" pitchFamily="18" charset="0"/>
                <a:cs typeface="Times New Roman" panose="02020603050405020304" pitchFamily="18" charset="0"/>
              </a:rPr>
              <a:t> bạn 6A thân mến. Câu tục ngữ </a:t>
            </a:r>
            <a:r>
              <a:rPr lang="en-US" sz="2400" i="1" smtClean="0">
                <a:solidFill>
                  <a:srgbClr val="EE7D00"/>
                </a:solidFill>
                <a:latin typeface="Cambria" panose="02040503050406030204" pitchFamily="18" charset="0"/>
                <a:ea typeface="Cambria" panose="02040503050406030204" pitchFamily="18" charset="0"/>
                <a:cs typeface="Times New Roman" panose="02020603050405020304" pitchFamily="18" charset="0"/>
              </a:rPr>
              <a:t>Ăn quả nhớ kẻ trồng cây.</a:t>
            </a:r>
          </a:p>
          <a:p>
            <a:pPr fontAlgn="base"/>
            <a:r>
              <a:rPr lang="vi-VN" sz="2400" b="0" i="0" kern="1200" smtClean="0">
                <a:solidFill>
                  <a:schemeClr val="tx1"/>
                </a:solidFill>
                <a:effectLst/>
                <a:latin typeface="+mn-lt"/>
                <a:ea typeface="+mn-ea"/>
                <a:cs typeface="+mn-cs"/>
              </a:rPr>
              <a:t>Nghĩa đen</a:t>
            </a:r>
            <a:r>
              <a:rPr lang="en-US" sz="2400" b="0" i="0" kern="1200" baseline="0" smtClean="0">
                <a:solidFill>
                  <a:schemeClr val="tx1"/>
                </a:solidFill>
                <a:effectLst/>
                <a:latin typeface="+mn-lt"/>
                <a:ea typeface="+mn-ea"/>
                <a:cs typeface="+mn-cs"/>
              </a:rPr>
              <a:t> là</a:t>
            </a:r>
            <a:r>
              <a:rPr lang="vi-VN" sz="2400" b="0" i="0" kern="1200" smtClean="0">
                <a:solidFill>
                  <a:schemeClr val="tx1"/>
                </a:solidFill>
                <a:effectLst/>
                <a:latin typeface="+mn-lt"/>
                <a:ea typeface="+mn-ea"/>
                <a:cs typeface="+mn-cs"/>
              </a:rPr>
              <a:t> Mỗi người khi được thưởng thức hoa thơm quả ngọt, hãy nhớ đến người đã có công vun trồng, chăm sóc cây cối.</a:t>
            </a:r>
          </a:p>
          <a:p>
            <a:pPr fontAlgn="base"/>
            <a:r>
              <a:rPr lang="vi-VN" sz="2400" b="0" i="0" kern="1200" smtClean="0">
                <a:solidFill>
                  <a:schemeClr val="tx1"/>
                </a:solidFill>
                <a:effectLst/>
                <a:latin typeface="+mn-lt"/>
                <a:ea typeface="+mn-ea"/>
                <a:cs typeface="+mn-cs"/>
              </a:rPr>
              <a:t>Nghĩa bóng</a:t>
            </a:r>
            <a:r>
              <a:rPr lang="en-US" sz="2400" b="0" i="0" kern="1200" baseline="0" smtClean="0">
                <a:solidFill>
                  <a:schemeClr val="tx1"/>
                </a:solidFill>
                <a:effectLst/>
                <a:latin typeface="+mn-lt"/>
                <a:ea typeface="+mn-ea"/>
                <a:cs typeface="+mn-cs"/>
              </a:rPr>
              <a:t> là</a:t>
            </a:r>
            <a:r>
              <a:rPr lang="vi-VN" sz="2400" b="0" i="0" kern="1200" smtClean="0">
                <a:solidFill>
                  <a:schemeClr val="tx1"/>
                </a:solidFill>
                <a:effectLst/>
                <a:latin typeface="+mn-lt"/>
                <a:ea typeface="+mn-ea"/>
                <a:cs typeface="+mn-cs"/>
              </a:rPr>
              <a:t> Nhắc nhở con người phải có lòng biết ơn, Khi được hưởng một thành quả nào đó, cần phải trân trọng công lao của những người đã tạo ra nó, nhận được sự giúp đỡ của người khác cần phải biết ơn.</a:t>
            </a:r>
            <a:endParaRPr lang="en-US" sz="2400" b="0" i="0" kern="1200" smtClean="0">
              <a:solidFill>
                <a:schemeClr val="tx1"/>
              </a:solidFill>
              <a:effectLst/>
              <a:latin typeface="+mn-lt"/>
              <a:ea typeface="+mn-ea"/>
              <a:cs typeface="+mn-cs"/>
            </a:endParaRPr>
          </a:p>
          <a:p>
            <a:pPr fontAlgn="base"/>
            <a:r>
              <a:rPr lang="en-US" sz="2400" b="0" i="0" kern="1200" smtClean="0">
                <a:solidFill>
                  <a:schemeClr val="tx1"/>
                </a:solidFill>
                <a:effectLst/>
                <a:latin typeface="+mn-lt"/>
                <a:ea typeface="+mn-ea"/>
                <a:cs typeface="+mn-cs"/>
              </a:rPr>
              <a:t>? Hỏi</a:t>
            </a:r>
            <a:r>
              <a:rPr lang="en-US" sz="2400" b="0" i="0" kern="1200" baseline="0" smtClean="0">
                <a:solidFill>
                  <a:schemeClr val="tx1"/>
                </a:solidFill>
                <a:effectLst/>
                <a:latin typeface="+mn-lt"/>
                <a:ea typeface="+mn-ea"/>
                <a:cs typeface="+mn-cs"/>
              </a:rPr>
              <a:t> về cơ sỏ tương đồng</a:t>
            </a:r>
            <a:endParaRPr lang="vi-VN" sz="2400" b="0" i="0" kern="1200" smtClean="0">
              <a:solidFill>
                <a:schemeClr val="tx1"/>
              </a:solidFill>
              <a:effectLst/>
              <a:latin typeface="+mn-lt"/>
              <a:ea typeface="+mn-ea"/>
              <a:cs typeface="+mn-cs"/>
            </a:endParaRPr>
          </a:p>
          <a:p>
            <a:pPr>
              <a:lnSpc>
                <a:spcPct val="100000"/>
              </a:lnSpc>
              <a:spcAft>
                <a:spcPts val="0"/>
              </a:spcAft>
            </a:pPr>
            <a:r>
              <a:rPr lang="vi-VN" sz="2400" b="1" smtClean="0">
                <a:solidFill>
                  <a:schemeClr val="tx1"/>
                </a:solidFill>
                <a:effectLst/>
                <a:latin typeface="Times New Roman" panose="02020603050405020304" pitchFamily="18" charset="0"/>
                <a:ea typeface="Times New Roman" panose="02020603050405020304" pitchFamily="18" charset="0"/>
              </a:rPr>
              <a:t>Cơ sở</a:t>
            </a:r>
            <a:r>
              <a:rPr lang="vi-VN" sz="2400" smtClean="0">
                <a:solidFill>
                  <a:schemeClr val="tx1"/>
                </a:solidFill>
                <a:effectLst/>
                <a:latin typeface="Times New Roman" panose="02020603050405020304" pitchFamily="18" charset="0"/>
                <a:ea typeface="Times New Roman" panose="02020603050405020304" pitchFamily="18" charset="0"/>
              </a:rPr>
              <a:t>:</a:t>
            </a:r>
            <a:endParaRPr lang="en-US" sz="2400" smtClean="0">
              <a:solidFill>
                <a:schemeClr val="tx1"/>
              </a:solidFill>
              <a:effectLst/>
              <a:latin typeface="Times New Roman" panose="02020603050405020304" pitchFamily="18" charset="0"/>
              <a:ea typeface="Times New Roman" panose="02020603050405020304" pitchFamily="18" charset="0"/>
            </a:endParaRPr>
          </a:p>
          <a:p>
            <a:pPr>
              <a:lnSpc>
                <a:spcPct val="100000"/>
              </a:lnSpc>
              <a:spcAft>
                <a:spcPts val="0"/>
              </a:spcAft>
            </a:pPr>
            <a:r>
              <a:rPr lang="vi-VN" sz="2400" smtClean="0">
                <a:solidFill>
                  <a:srgbClr val="0D0D0D"/>
                </a:solidFill>
                <a:effectLst/>
                <a:latin typeface="Times New Roman" panose="02020603050405020304" pitchFamily="18" charset="0"/>
                <a:ea typeface="Times New Roman" panose="02020603050405020304" pitchFamily="18" charset="0"/>
              </a:rPr>
              <a:t>+ </a:t>
            </a:r>
            <a:r>
              <a:rPr lang="vi-VN" sz="2400" i="1" smtClean="0">
                <a:solidFill>
                  <a:srgbClr val="0D0D0D"/>
                </a:solidFill>
                <a:effectLst/>
                <a:latin typeface="Times New Roman" panose="02020603050405020304" pitchFamily="18" charset="0"/>
                <a:ea typeface="Times New Roman" panose="02020603050405020304" pitchFamily="18" charset="0"/>
              </a:rPr>
              <a:t>Ăn quả</a:t>
            </a:r>
            <a:r>
              <a:rPr lang="vi-VN" sz="2400" smtClean="0">
                <a:solidFill>
                  <a:srgbClr val="0D0D0D"/>
                </a:solidFill>
                <a:effectLst/>
                <a:latin typeface="Times New Roman" panose="02020603050405020304" pitchFamily="18" charset="0"/>
                <a:ea typeface="Times New Roman" panose="02020603050405020304" pitchFamily="18" charset="0"/>
              </a:rPr>
              <a:t> tương đồng với sự hưởng thụ thành quả lao động.</a:t>
            </a:r>
            <a:endParaRPr lang="en-US" sz="2400" smtClean="0">
              <a:effectLst/>
              <a:latin typeface="Times New Roman" panose="02020603050405020304" pitchFamily="18" charset="0"/>
              <a:ea typeface="Times New Roman" panose="02020603050405020304" pitchFamily="18" charset="0"/>
            </a:endParaRPr>
          </a:p>
          <a:p>
            <a:pPr>
              <a:lnSpc>
                <a:spcPct val="100000"/>
              </a:lnSpc>
              <a:spcAft>
                <a:spcPts val="0"/>
              </a:spcAft>
            </a:pPr>
            <a:r>
              <a:rPr lang="vi-VN" sz="2400" smtClean="0">
                <a:solidFill>
                  <a:srgbClr val="0D0D0D"/>
                </a:solidFill>
                <a:effectLst/>
                <a:latin typeface="Times New Roman" panose="02020603050405020304" pitchFamily="18" charset="0"/>
                <a:ea typeface="Times New Roman" panose="02020603050405020304" pitchFamily="18" charset="0"/>
              </a:rPr>
              <a:t>+ </a:t>
            </a:r>
            <a:r>
              <a:rPr lang="vi-VN" sz="2400" i="1" smtClean="0">
                <a:solidFill>
                  <a:srgbClr val="0D0D0D"/>
                </a:solidFill>
                <a:effectLst/>
                <a:latin typeface="Times New Roman" panose="02020603050405020304" pitchFamily="18" charset="0"/>
                <a:ea typeface="Times New Roman" panose="02020603050405020304" pitchFamily="18" charset="0"/>
              </a:rPr>
              <a:t>Kẻ trồng cây</a:t>
            </a:r>
            <a:r>
              <a:rPr lang="vi-VN" sz="2400" smtClean="0">
                <a:solidFill>
                  <a:srgbClr val="0D0D0D"/>
                </a:solidFill>
                <a:effectLst/>
                <a:latin typeface="Times New Roman" panose="02020603050405020304" pitchFamily="18" charset="0"/>
                <a:ea typeface="Times New Roman" panose="02020603050405020304" pitchFamily="18" charset="0"/>
              </a:rPr>
              <a:t> tương đồng phẩm chất với những người lao động tạo ra thành quả.</a:t>
            </a:r>
            <a:endParaRPr lang="en-US" sz="2400" smtClean="0">
              <a:effectLst/>
              <a:latin typeface="Times New Roman" panose="02020603050405020304" pitchFamily="18" charset="0"/>
              <a:ea typeface="Times New Roman" panose="02020603050405020304" pitchFamily="18" charset="0"/>
            </a:endParaRPr>
          </a:p>
          <a:p>
            <a:endParaRPr lang="en-US" sz="2400"/>
          </a:p>
        </p:txBody>
      </p:sp>
      <p:sp>
        <p:nvSpPr>
          <p:cNvPr id="4" name="Chỗ dành sẵn cho Số hiệu Bản chiếu 3"/>
          <p:cNvSpPr>
            <a:spLocks noGrp="1"/>
          </p:cNvSpPr>
          <p:nvPr>
            <p:ph type="sldNum" sz="quarter" idx="10"/>
          </p:nvPr>
        </p:nvSpPr>
        <p:spPr/>
        <p:txBody>
          <a:bodyPr/>
          <a:lstStyle/>
          <a:p>
            <a:fld id="{56483EEF-8E9A-4422-8EE6-7DFC0DC60EE2}" type="slidenum">
              <a:rPr lang="en-US" smtClean="0"/>
              <a:t>14</a:t>
            </a:fld>
            <a:endParaRPr lang="en-US"/>
          </a:p>
        </p:txBody>
      </p:sp>
    </p:spTree>
    <p:extLst>
      <p:ext uri="{BB962C8B-B14F-4D97-AF65-F5344CB8AC3E}">
        <p14:creationId xmlns:p14="http://schemas.microsoft.com/office/powerpoint/2010/main" val="24288593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smtClean="0">
                <a:solidFill>
                  <a:schemeClr val="tx1"/>
                </a:solidFill>
                <a:effectLst/>
                <a:latin typeface="+mn-lt"/>
                <a:ea typeface="+mn-ea"/>
                <a:cs typeface="+mn-cs"/>
              </a:rPr>
              <a:t>? Hỏi</a:t>
            </a:r>
            <a:r>
              <a:rPr lang="en-US" sz="1200" b="0" i="0" kern="1200" baseline="0" smtClean="0">
                <a:solidFill>
                  <a:schemeClr val="tx1"/>
                </a:solidFill>
                <a:effectLst/>
                <a:latin typeface="+mn-lt"/>
                <a:ea typeface="+mn-ea"/>
                <a:cs typeface="+mn-cs"/>
              </a:rPr>
              <a:t> về hình ảnh ẩn dụ và cơ sỏ tương đồng</a:t>
            </a:r>
            <a:endParaRPr lang="vi-VN" sz="1200" b="0" i="0" kern="1200" smtClean="0">
              <a:solidFill>
                <a:schemeClr val="tx1"/>
              </a:solidFill>
              <a:effectLst/>
              <a:latin typeface="+mn-lt"/>
              <a:ea typeface="+mn-ea"/>
              <a:cs typeface="+mn-cs"/>
            </a:endParaRPr>
          </a:p>
          <a:p>
            <a:endParaRPr lang="en-US"/>
          </a:p>
        </p:txBody>
      </p:sp>
      <p:sp>
        <p:nvSpPr>
          <p:cNvPr id="4" name="Chỗ dành sẵn cho Số hiệu Bản chiếu 3"/>
          <p:cNvSpPr>
            <a:spLocks noGrp="1"/>
          </p:cNvSpPr>
          <p:nvPr>
            <p:ph type="sldNum" sz="quarter" idx="10"/>
          </p:nvPr>
        </p:nvSpPr>
        <p:spPr/>
        <p:txBody>
          <a:bodyPr/>
          <a:lstStyle/>
          <a:p>
            <a:fld id="{56483EEF-8E9A-4422-8EE6-7DFC0DC60EE2}" type="slidenum">
              <a:rPr lang="en-US" smtClean="0"/>
              <a:t>15</a:t>
            </a:fld>
            <a:endParaRPr lang="en-US"/>
          </a:p>
        </p:txBody>
      </p:sp>
    </p:spTree>
    <p:extLst>
      <p:ext uri="{BB962C8B-B14F-4D97-AF65-F5344CB8AC3E}">
        <p14:creationId xmlns:p14="http://schemas.microsoft.com/office/powerpoint/2010/main" val="33508714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indent="0">
              <a:buFontTx/>
              <a:buNone/>
            </a:pPr>
            <a:r>
              <a:rPr lang="en-US" sz="2000" b="0" i="0" kern="1200" smtClean="0">
                <a:solidFill>
                  <a:schemeClr val="tx1"/>
                </a:solidFill>
                <a:effectLst/>
                <a:latin typeface="+mn-lt"/>
                <a:ea typeface="+mn-ea"/>
                <a:cs typeface="+mn-cs"/>
              </a:rPr>
              <a:t>Hỏi</a:t>
            </a:r>
            <a:r>
              <a:rPr lang="en-US" sz="2000" b="0" i="0" kern="1200" baseline="0" smtClean="0">
                <a:solidFill>
                  <a:schemeClr val="tx1"/>
                </a:solidFill>
                <a:effectLst/>
                <a:latin typeface="+mn-lt"/>
                <a:ea typeface="+mn-ea"/>
                <a:cs typeface="+mn-cs"/>
              </a:rPr>
              <a:t> học sinh ý nghĩa của câu tục ngữ - cà rốt trả lời khen ở silde tiếp</a:t>
            </a:r>
            <a:endParaRPr lang="en-US" sz="2000" b="0" i="0" kern="1200" smtClean="0">
              <a:solidFill>
                <a:schemeClr val="tx1"/>
              </a:solidFill>
              <a:effectLst/>
              <a:latin typeface="+mn-lt"/>
              <a:ea typeface="+mn-ea"/>
              <a:cs typeface="+mn-cs"/>
            </a:endParaRPr>
          </a:p>
          <a:p>
            <a:pPr marL="0" indent="0">
              <a:buFontTx/>
              <a:buNone/>
            </a:pPr>
            <a:r>
              <a:rPr lang="en-US" sz="2000" b="0" i="0" kern="1200" baseline="0" smtClean="0">
                <a:solidFill>
                  <a:schemeClr val="tx1"/>
                </a:solidFill>
                <a:effectLst/>
                <a:latin typeface="+mn-lt"/>
                <a:ea typeface="+mn-ea"/>
                <a:cs typeface="+mn-cs"/>
              </a:rPr>
              <a:t>. </a:t>
            </a:r>
            <a:r>
              <a:rPr lang="en-US" sz="2000" b="0" i="0" kern="1200" smtClean="0">
                <a:solidFill>
                  <a:schemeClr val="tx1"/>
                </a:solidFill>
                <a:effectLst/>
                <a:latin typeface="+mn-lt"/>
                <a:ea typeface="+mn-ea"/>
                <a:cs typeface="+mn-cs"/>
              </a:rPr>
              <a:t>Nghĩa đen: “mực” là một loại chất lỏng, dùng để in hoặc viết; “đèn” là một đồ vật, có thể phát ra ánh sáng.</a:t>
            </a:r>
          </a:p>
          <a:p>
            <a:r>
              <a:rPr lang="vi-VN" sz="2000" b="0" i="0" kern="1200" smtClean="0">
                <a:solidFill>
                  <a:schemeClr val="tx1"/>
                </a:solidFill>
                <a:effectLst/>
                <a:latin typeface="+mn-lt"/>
                <a:ea typeface="+mn-ea"/>
                <a:cs typeface="+mn-cs"/>
              </a:rPr>
              <a:t>- Nghĩa bóng: “mực” gợi đến những điều tăm tối, xấu xa; “đèn” gợi về những điều sáng rõ, tốt đẹp.</a:t>
            </a:r>
          </a:p>
          <a:p>
            <a:r>
              <a:rPr lang="vi-VN" sz="2000" b="0" i="0" kern="1200" smtClean="0">
                <a:solidFill>
                  <a:schemeClr val="tx1"/>
                </a:solidFill>
                <a:effectLst/>
                <a:latin typeface="+mn-lt"/>
                <a:ea typeface="+mn-ea"/>
                <a:cs typeface="+mn-cs"/>
              </a:rPr>
              <a:t>Câu tục ngữ “Gần mực thì đen, gần đèn thì rạng” muốn nói đến ảnh hưởng của môi trường đối với con người. Sống trong môi trường xấu, thường xuyên tiếp xúc với người xấu thì ta sẽ bị nhiễm thói hư tật xấu. Ngược lại, sống trong môi trường tốt, tiếp xúc với những người tốt thì ta sẽ học hỏi được điều tốt hay, trở thành người có ích.</a:t>
            </a:r>
          </a:p>
          <a:p>
            <a:pPr marL="171450" indent="-171450">
              <a:buFontTx/>
              <a:buChar char="-"/>
            </a:pPr>
            <a:endParaRPr lang="en-US" sz="1800" smtClean="0"/>
          </a:p>
          <a:p>
            <a:pPr>
              <a:lnSpc>
                <a:spcPct val="100000"/>
              </a:lnSpc>
              <a:spcAft>
                <a:spcPts val="0"/>
              </a:spcAft>
            </a:pPr>
            <a:r>
              <a:rPr lang="vi-VN" sz="1800" b="1" smtClean="0">
                <a:solidFill>
                  <a:srgbClr val="0D0D0D"/>
                </a:solidFill>
                <a:effectLst/>
                <a:latin typeface="Times New Roman" panose="02020603050405020304" pitchFamily="18" charset="0"/>
                <a:ea typeface="Times New Roman" panose="02020603050405020304" pitchFamily="18" charset="0"/>
              </a:rPr>
              <a:t>Cơ sở</a:t>
            </a:r>
            <a:r>
              <a:rPr lang="vi-VN" sz="1800" smtClean="0">
                <a:solidFill>
                  <a:srgbClr val="0D0D0D"/>
                </a:solidFill>
                <a:effectLst/>
                <a:latin typeface="Times New Roman" panose="02020603050405020304" pitchFamily="18" charset="0"/>
                <a:ea typeface="Times New Roman" panose="02020603050405020304" pitchFamily="18" charset="0"/>
              </a:rPr>
              <a:t>:</a:t>
            </a:r>
            <a:endParaRPr lang="en-US" sz="1800" smtClean="0">
              <a:effectLst/>
              <a:latin typeface="Times New Roman" panose="02020603050405020304" pitchFamily="18" charset="0"/>
              <a:ea typeface="Times New Roman" panose="02020603050405020304" pitchFamily="18" charset="0"/>
            </a:endParaRPr>
          </a:p>
          <a:p>
            <a:pPr>
              <a:lnSpc>
                <a:spcPct val="100000"/>
              </a:lnSpc>
              <a:spcAft>
                <a:spcPts val="0"/>
              </a:spcAft>
            </a:pPr>
            <a:r>
              <a:rPr lang="vi-VN" sz="1800" smtClean="0">
                <a:solidFill>
                  <a:srgbClr val="0D0D0D"/>
                </a:solidFill>
                <a:effectLst/>
                <a:latin typeface="Times New Roman" panose="02020603050405020304" pitchFamily="18" charset="0"/>
                <a:ea typeface="Times New Roman" panose="02020603050405020304" pitchFamily="18" charset="0"/>
              </a:rPr>
              <a:t>+ </a:t>
            </a:r>
            <a:r>
              <a:rPr lang="vi-VN" sz="1800" i="1" smtClean="0">
                <a:solidFill>
                  <a:srgbClr val="0D0D0D"/>
                </a:solidFill>
                <a:effectLst/>
                <a:latin typeface="Times New Roman" panose="02020603050405020304" pitchFamily="18" charset="0"/>
                <a:ea typeface="Times New Roman" panose="02020603050405020304" pitchFamily="18" charset="0"/>
              </a:rPr>
              <a:t>mực - đen</a:t>
            </a:r>
            <a:r>
              <a:rPr lang="vi-VN" sz="1800" smtClean="0">
                <a:solidFill>
                  <a:srgbClr val="0D0D0D"/>
                </a:solidFill>
                <a:effectLst/>
                <a:latin typeface="Times New Roman" panose="02020603050405020304" pitchFamily="18" charset="0"/>
                <a:ea typeface="Times New Roman" panose="02020603050405020304" pitchFamily="18" charset="0"/>
              </a:rPr>
              <a:t> tương đồng với cái tối tăm, cái xấu</a:t>
            </a:r>
            <a:r>
              <a:rPr lang="en-US" sz="1800" smtClean="0">
                <a:solidFill>
                  <a:srgbClr val="0D0D0D"/>
                </a:solidFill>
                <a:effectLst/>
                <a:latin typeface="Times New Roman" panose="02020603050405020304" pitchFamily="18" charset="0"/>
                <a:ea typeface="Times New Roman" panose="02020603050405020304" pitchFamily="18" charset="0"/>
              </a:rPr>
              <a:t>.</a:t>
            </a:r>
            <a:r>
              <a:rPr lang="vi-VN" sz="1800" smtClean="0">
                <a:solidFill>
                  <a:srgbClr val="0D0D0D"/>
                </a:solidFill>
                <a:effectLst/>
                <a:latin typeface="Times New Roman" panose="02020603050405020304" pitchFamily="18" charset="0"/>
                <a:ea typeface="Times New Roman" panose="02020603050405020304" pitchFamily="18" charset="0"/>
              </a:rPr>
              <a:t> </a:t>
            </a:r>
            <a:endParaRPr lang="en-US" sz="1800" smtClean="0">
              <a:effectLst/>
              <a:latin typeface="Times New Roman" panose="02020603050405020304" pitchFamily="18" charset="0"/>
              <a:ea typeface="Times New Roman" panose="02020603050405020304" pitchFamily="18" charset="0"/>
            </a:endParaRPr>
          </a:p>
          <a:p>
            <a:pPr>
              <a:lnSpc>
                <a:spcPct val="100000"/>
              </a:lnSpc>
              <a:spcAft>
                <a:spcPts val="0"/>
              </a:spcAft>
            </a:pPr>
            <a:r>
              <a:rPr lang="vi-VN" sz="1800" smtClean="0">
                <a:solidFill>
                  <a:srgbClr val="0D0D0D"/>
                </a:solidFill>
                <a:effectLst/>
                <a:latin typeface="Times New Roman" panose="02020603050405020304" pitchFamily="18" charset="0"/>
                <a:ea typeface="Times New Roman" panose="02020603050405020304" pitchFamily="18" charset="0"/>
              </a:rPr>
              <a:t>+ </a:t>
            </a:r>
            <a:r>
              <a:rPr lang="vi-VN" sz="1800" i="1" smtClean="0">
                <a:solidFill>
                  <a:srgbClr val="0D0D0D"/>
                </a:solidFill>
                <a:effectLst/>
                <a:latin typeface="Times New Roman" panose="02020603050405020304" pitchFamily="18" charset="0"/>
                <a:ea typeface="Times New Roman" panose="02020603050405020304" pitchFamily="18" charset="0"/>
              </a:rPr>
              <a:t>đèn - </a:t>
            </a:r>
            <a:r>
              <a:rPr lang="en-US" sz="1800" i="1" smtClean="0">
                <a:solidFill>
                  <a:srgbClr val="0D0D0D"/>
                </a:solidFill>
                <a:effectLst/>
                <a:latin typeface="Times New Roman" panose="02020603050405020304" pitchFamily="18" charset="0"/>
                <a:ea typeface="Times New Roman" panose="02020603050405020304" pitchFamily="18" charset="0"/>
              </a:rPr>
              <a:t>sáng</a:t>
            </a:r>
            <a:r>
              <a:rPr lang="vi-VN" sz="1800" smtClean="0">
                <a:solidFill>
                  <a:srgbClr val="0D0D0D"/>
                </a:solidFill>
                <a:effectLst/>
                <a:latin typeface="Times New Roman" panose="02020603050405020304" pitchFamily="18" charset="0"/>
                <a:ea typeface="Times New Roman" panose="02020603050405020304" pitchFamily="18" charset="0"/>
              </a:rPr>
              <a:t> tương đồng với cái sáng sủa, cái tốt, cái hay, cái tiến bộ</a:t>
            </a:r>
            <a:r>
              <a:rPr lang="en-US" sz="1800" smtClean="0">
                <a:solidFill>
                  <a:srgbClr val="0D0D0D"/>
                </a:solidFill>
                <a:effectLst/>
                <a:latin typeface="Times New Roman" panose="02020603050405020304" pitchFamily="18" charset="0"/>
                <a:ea typeface="Times New Roman" panose="02020603050405020304" pitchFamily="18" charset="0"/>
              </a:rPr>
              <a:t>.</a:t>
            </a:r>
            <a:endParaRPr lang="en-US" sz="1800" smtClean="0">
              <a:effectLst/>
              <a:latin typeface="Times New Roman" panose="02020603050405020304" pitchFamily="18" charset="0"/>
              <a:ea typeface="Times New Roman" panose="02020603050405020304" pitchFamily="18" charset="0"/>
            </a:endParaRPr>
          </a:p>
          <a:p>
            <a:pPr marL="171450" indent="-171450">
              <a:buFontTx/>
              <a:buChar char="-"/>
            </a:pPr>
            <a:endParaRPr lang="en-US" sz="1800"/>
          </a:p>
        </p:txBody>
      </p:sp>
      <p:sp>
        <p:nvSpPr>
          <p:cNvPr id="4" name="Chỗ dành sẵn cho Số hiệu Bản chiếu 3"/>
          <p:cNvSpPr>
            <a:spLocks noGrp="1"/>
          </p:cNvSpPr>
          <p:nvPr>
            <p:ph type="sldNum" sz="quarter" idx="10"/>
          </p:nvPr>
        </p:nvSpPr>
        <p:spPr/>
        <p:txBody>
          <a:bodyPr/>
          <a:lstStyle/>
          <a:p>
            <a:fld id="{56483EEF-8E9A-4422-8EE6-7DFC0DC60EE2}" type="slidenum">
              <a:rPr lang="en-US" smtClean="0"/>
              <a:t>16</a:t>
            </a:fld>
            <a:endParaRPr lang="en-US"/>
          </a:p>
        </p:txBody>
      </p:sp>
    </p:spTree>
    <p:extLst>
      <p:ext uri="{BB962C8B-B14F-4D97-AF65-F5344CB8AC3E}">
        <p14:creationId xmlns:p14="http://schemas.microsoft.com/office/powerpoint/2010/main" val="16761125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a:lnSpc>
                <a:spcPct val="100000"/>
              </a:lnSpc>
              <a:spcAft>
                <a:spcPts val="0"/>
              </a:spcAft>
            </a:pPr>
            <a:r>
              <a:rPr lang="vi-VN" sz="1200" b="1" smtClean="0">
                <a:solidFill>
                  <a:srgbClr val="0D0D0D"/>
                </a:solidFill>
                <a:effectLst/>
                <a:latin typeface="Times New Roman" panose="02020603050405020304" pitchFamily="18" charset="0"/>
                <a:ea typeface="Times New Roman" panose="02020603050405020304" pitchFamily="18" charset="0"/>
              </a:rPr>
              <a:t>Cơ sở</a:t>
            </a:r>
            <a:r>
              <a:rPr lang="vi-VN" sz="1200" smtClean="0">
                <a:solidFill>
                  <a:srgbClr val="0D0D0D"/>
                </a:solidFill>
                <a:effectLst/>
                <a:latin typeface="Times New Roman" panose="02020603050405020304" pitchFamily="18" charset="0"/>
                <a:ea typeface="Times New Roman" panose="02020603050405020304" pitchFamily="18" charset="0"/>
              </a:rPr>
              <a:t>:</a:t>
            </a:r>
            <a:endParaRPr lang="en-US" sz="1200" smtClean="0">
              <a:effectLst/>
              <a:latin typeface="Times New Roman" panose="02020603050405020304" pitchFamily="18" charset="0"/>
              <a:ea typeface="Times New Roman" panose="02020603050405020304" pitchFamily="18" charset="0"/>
            </a:endParaRPr>
          </a:p>
          <a:p>
            <a:pPr>
              <a:lnSpc>
                <a:spcPct val="100000"/>
              </a:lnSpc>
              <a:spcAft>
                <a:spcPts val="0"/>
              </a:spcAft>
            </a:pPr>
            <a:r>
              <a:rPr lang="vi-VN" sz="1200" smtClean="0">
                <a:solidFill>
                  <a:srgbClr val="0D0D0D"/>
                </a:solidFill>
                <a:effectLst/>
                <a:latin typeface="Times New Roman" panose="02020603050405020304" pitchFamily="18" charset="0"/>
                <a:ea typeface="Times New Roman" panose="02020603050405020304" pitchFamily="18" charset="0"/>
              </a:rPr>
              <a:t>+ </a:t>
            </a:r>
            <a:r>
              <a:rPr lang="vi-VN" sz="1200" i="1" smtClean="0">
                <a:solidFill>
                  <a:srgbClr val="0D0D0D"/>
                </a:solidFill>
                <a:effectLst/>
                <a:latin typeface="Times New Roman" panose="02020603050405020304" pitchFamily="18" charset="0"/>
                <a:ea typeface="Times New Roman" panose="02020603050405020304" pitchFamily="18" charset="0"/>
              </a:rPr>
              <a:t>mực - đen</a:t>
            </a:r>
            <a:r>
              <a:rPr lang="vi-VN" sz="1200" smtClean="0">
                <a:solidFill>
                  <a:srgbClr val="0D0D0D"/>
                </a:solidFill>
                <a:effectLst/>
                <a:latin typeface="Times New Roman" panose="02020603050405020304" pitchFamily="18" charset="0"/>
                <a:ea typeface="Times New Roman" panose="02020603050405020304" pitchFamily="18" charset="0"/>
              </a:rPr>
              <a:t> tương đồng với cái tối tăm, cái xấu</a:t>
            </a:r>
            <a:r>
              <a:rPr lang="en-US" sz="1200" smtClean="0">
                <a:solidFill>
                  <a:srgbClr val="0D0D0D"/>
                </a:solidFill>
                <a:effectLst/>
                <a:latin typeface="Times New Roman" panose="02020603050405020304" pitchFamily="18" charset="0"/>
                <a:ea typeface="Times New Roman" panose="02020603050405020304" pitchFamily="18" charset="0"/>
              </a:rPr>
              <a:t>.</a:t>
            </a:r>
            <a:r>
              <a:rPr lang="vi-VN" sz="1200" smtClean="0">
                <a:solidFill>
                  <a:srgbClr val="0D0D0D"/>
                </a:solidFill>
                <a:effectLst/>
                <a:latin typeface="Times New Roman" panose="02020603050405020304" pitchFamily="18" charset="0"/>
                <a:ea typeface="Times New Roman" panose="02020603050405020304" pitchFamily="18" charset="0"/>
              </a:rPr>
              <a:t> </a:t>
            </a:r>
            <a:endParaRPr lang="en-US" sz="1200" smtClean="0">
              <a:effectLst/>
              <a:latin typeface="Times New Roman" panose="02020603050405020304" pitchFamily="18" charset="0"/>
              <a:ea typeface="Times New Roman" panose="02020603050405020304" pitchFamily="18" charset="0"/>
            </a:endParaRPr>
          </a:p>
          <a:p>
            <a:pPr>
              <a:lnSpc>
                <a:spcPct val="100000"/>
              </a:lnSpc>
              <a:spcAft>
                <a:spcPts val="0"/>
              </a:spcAft>
            </a:pPr>
            <a:r>
              <a:rPr lang="vi-VN" sz="1200" smtClean="0">
                <a:solidFill>
                  <a:srgbClr val="0D0D0D"/>
                </a:solidFill>
                <a:effectLst/>
                <a:latin typeface="Times New Roman" panose="02020603050405020304" pitchFamily="18" charset="0"/>
                <a:ea typeface="Times New Roman" panose="02020603050405020304" pitchFamily="18" charset="0"/>
              </a:rPr>
              <a:t>+ </a:t>
            </a:r>
            <a:r>
              <a:rPr lang="vi-VN" sz="1200" i="1" smtClean="0">
                <a:solidFill>
                  <a:srgbClr val="0D0D0D"/>
                </a:solidFill>
                <a:effectLst/>
                <a:latin typeface="Times New Roman" panose="02020603050405020304" pitchFamily="18" charset="0"/>
                <a:ea typeface="Times New Roman" panose="02020603050405020304" pitchFamily="18" charset="0"/>
              </a:rPr>
              <a:t>đèn - </a:t>
            </a:r>
            <a:r>
              <a:rPr lang="en-US" sz="1200" i="1" smtClean="0">
                <a:solidFill>
                  <a:srgbClr val="0D0D0D"/>
                </a:solidFill>
                <a:effectLst/>
                <a:latin typeface="Times New Roman" panose="02020603050405020304" pitchFamily="18" charset="0"/>
                <a:ea typeface="Times New Roman" panose="02020603050405020304" pitchFamily="18" charset="0"/>
              </a:rPr>
              <a:t>sáng</a:t>
            </a:r>
            <a:r>
              <a:rPr lang="vi-VN" sz="1200" smtClean="0">
                <a:solidFill>
                  <a:srgbClr val="0D0D0D"/>
                </a:solidFill>
                <a:effectLst/>
                <a:latin typeface="Times New Roman" panose="02020603050405020304" pitchFamily="18" charset="0"/>
                <a:ea typeface="Times New Roman" panose="02020603050405020304" pitchFamily="18" charset="0"/>
              </a:rPr>
              <a:t> tương đồng với cái sáng sủa, cái tốt, cái hay, cái tiến bộ</a:t>
            </a:r>
            <a:r>
              <a:rPr lang="en-US" sz="1200" smtClean="0">
                <a:solidFill>
                  <a:srgbClr val="0D0D0D"/>
                </a:solidFill>
                <a:effectLst/>
                <a:latin typeface="Times New Roman" panose="02020603050405020304" pitchFamily="18" charset="0"/>
                <a:ea typeface="Times New Roman" panose="02020603050405020304" pitchFamily="18" charset="0"/>
              </a:rPr>
              <a:t>.</a:t>
            </a:r>
            <a:endParaRPr lang="en-US" sz="1200" smtClean="0">
              <a:effectLst/>
              <a:latin typeface="Times New Roman" panose="02020603050405020304" pitchFamily="18" charset="0"/>
              <a:ea typeface="Times New Roman" panose="02020603050405020304" pitchFamily="18" charset="0"/>
            </a:endParaRPr>
          </a:p>
          <a:p>
            <a:endParaRPr lang="en-US"/>
          </a:p>
        </p:txBody>
      </p:sp>
      <p:sp>
        <p:nvSpPr>
          <p:cNvPr id="4" name="Chỗ dành sẵn cho Số hiệu Bản chiếu 3"/>
          <p:cNvSpPr>
            <a:spLocks noGrp="1"/>
          </p:cNvSpPr>
          <p:nvPr>
            <p:ph type="sldNum" sz="quarter" idx="10"/>
          </p:nvPr>
        </p:nvSpPr>
        <p:spPr/>
        <p:txBody>
          <a:bodyPr/>
          <a:lstStyle/>
          <a:p>
            <a:fld id="{56483EEF-8E9A-4422-8EE6-7DFC0DC60EE2}" type="slidenum">
              <a:rPr lang="en-US" smtClean="0"/>
              <a:t>17</a:t>
            </a:fld>
            <a:endParaRPr lang="en-US"/>
          </a:p>
        </p:txBody>
      </p:sp>
    </p:spTree>
    <p:extLst>
      <p:ext uri="{BB962C8B-B14F-4D97-AF65-F5344CB8AC3E}">
        <p14:creationId xmlns:p14="http://schemas.microsoft.com/office/powerpoint/2010/main" val="20105403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171450" indent="-171450">
              <a:buFontTx/>
              <a:buChar char="-"/>
            </a:pPr>
            <a:endParaRPr lang="en-US" sz="1800" smtClean="0"/>
          </a:p>
          <a:p>
            <a:pPr>
              <a:lnSpc>
                <a:spcPct val="100000"/>
              </a:lnSpc>
              <a:spcAft>
                <a:spcPts val="0"/>
              </a:spcAft>
            </a:pPr>
            <a:r>
              <a:rPr lang="vi-VN" sz="1800" b="1" smtClean="0">
                <a:solidFill>
                  <a:srgbClr val="0D0D0D"/>
                </a:solidFill>
                <a:effectLst/>
                <a:latin typeface="Times New Roman" panose="02020603050405020304" pitchFamily="18" charset="0"/>
                <a:ea typeface="Times New Roman" panose="02020603050405020304" pitchFamily="18" charset="0"/>
              </a:rPr>
              <a:t>Cơ sở</a:t>
            </a:r>
            <a:r>
              <a:rPr lang="vi-VN" sz="1800" smtClean="0">
                <a:solidFill>
                  <a:srgbClr val="0D0D0D"/>
                </a:solidFill>
                <a:effectLst/>
                <a:latin typeface="Times New Roman" panose="02020603050405020304" pitchFamily="18" charset="0"/>
                <a:ea typeface="Times New Roman" panose="02020603050405020304" pitchFamily="18" charset="0"/>
              </a:rPr>
              <a:t>:</a:t>
            </a:r>
            <a:endParaRPr lang="en-US" sz="1800" smtClean="0">
              <a:effectLst/>
              <a:latin typeface="Times New Roman" panose="02020603050405020304" pitchFamily="18" charset="0"/>
              <a:ea typeface="Times New Roman" panose="02020603050405020304" pitchFamily="18" charset="0"/>
            </a:endParaRPr>
          </a:p>
          <a:p>
            <a:pPr>
              <a:lnSpc>
                <a:spcPct val="100000"/>
              </a:lnSpc>
              <a:spcAft>
                <a:spcPts val="0"/>
              </a:spcAft>
            </a:pPr>
            <a:r>
              <a:rPr lang="vi-VN" sz="1800" smtClean="0">
                <a:solidFill>
                  <a:srgbClr val="0D0D0D"/>
                </a:solidFill>
                <a:effectLst/>
                <a:latin typeface="Times New Roman" panose="02020603050405020304" pitchFamily="18" charset="0"/>
                <a:ea typeface="Times New Roman" panose="02020603050405020304" pitchFamily="18" charset="0"/>
              </a:rPr>
              <a:t>+ </a:t>
            </a:r>
            <a:r>
              <a:rPr lang="vi-VN" sz="1800" i="1" smtClean="0">
                <a:solidFill>
                  <a:srgbClr val="0D0D0D"/>
                </a:solidFill>
                <a:effectLst/>
                <a:latin typeface="Times New Roman" panose="02020603050405020304" pitchFamily="18" charset="0"/>
                <a:ea typeface="Times New Roman" panose="02020603050405020304" pitchFamily="18" charset="0"/>
              </a:rPr>
              <a:t>mực - đen</a:t>
            </a:r>
            <a:r>
              <a:rPr lang="vi-VN" sz="1800" smtClean="0">
                <a:solidFill>
                  <a:srgbClr val="0D0D0D"/>
                </a:solidFill>
                <a:effectLst/>
                <a:latin typeface="Times New Roman" panose="02020603050405020304" pitchFamily="18" charset="0"/>
                <a:ea typeface="Times New Roman" panose="02020603050405020304" pitchFamily="18" charset="0"/>
              </a:rPr>
              <a:t> tương đồng với cái tối tăm, cái xấu</a:t>
            </a:r>
            <a:r>
              <a:rPr lang="en-US" sz="1800" smtClean="0">
                <a:solidFill>
                  <a:srgbClr val="0D0D0D"/>
                </a:solidFill>
                <a:effectLst/>
                <a:latin typeface="Times New Roman" panose="02020603050405020304" pitchFamily="18" charset="0"/>
                <a:ea typeface="Times New Roman" panose="02020603050405020304" pitchFamily="18" charset="0"/>
              </a:rPr>
              <a:t>.</a:t>
            </a:r>
            <a:r>
              <a:rPr lang="vi-VN" sz="1800" smtClean="0">
                <a:solidFill>
                  <a:srgbClr val="0D0D0D"/>
                </a:solidFill>
                <a:effectLst/>
                <a:latin typeface="Times New Roman" panose="02020603050405020304" pitchFamily="18" charset="0"/>
                <a:ea typeface="Times New Roman" panose="02020603050405020304" pitchFamily="18" charset="0"/>
              </a:rPr>
              <a:t> </a:t>
            </a:r>
            <a:endParaRPr lang="en-US" sz="1800" smtClean="0">
              <a:effectLst/>
              <a:latin typeface="Times New Roman" panose="02020603050405020304" pitchFamily="18" charset="0"/>
              <a:ea typeface="Times New Roman" panose="02020603050405020304" pitchFamily="18" charset="0"/>
            </a:endParaRPr>
          </a:p>
          <a:p>
            <a:pPr>
              <a:lnSpc>
                <a:spcPct val="100000"/>
              </a:lnSpc>
              <a:spcAft>
                <a:spcPts val="0"/>
              </a:spcAft>
            </a:pPr>
            <a:r>
              <a:rPr lang="vi-VN" sz="1800" smtClean="0">
                <a:solidFill>
                  <a:srgbClr val="0D0D0D"/>
                </a:solidFill>
                <a:effectLst/>
                <a:latin typeface="Times New Roman" panose="02020603050405020304" pitchFamily="18" charset="0"/>
                <a:ea typeface="Times New Roman" panose="02020603050405020304" pitchFamily="18" charset="0"/>
              </a:rPr>
              <a:t>+ </a:t>
            </a:r>
            <a:r>
              <a:rPr lang="vi-VN" sz="1800" i="1" smtClean="0">
                <a:solidFill>
                  <a:srgbClr val="0D0D0D"/>
                </a:solidFill>
                <a:effectLst/>
                <a:latin typeface="Times New Roman" panose="02020603050405020304" pitchFamily="18" charset="0"/>
                <a:ea typeface="Times New Roman" panose="02020603050405020304" pitchFamily="18" charset="0"/>
              </a:rPr>
              <a:t>đèn - </a:t>
            </a:r>
            <a:r>
              <a:rPr lang="en-US" sz="1800" i="1" smtClean="0">
                <a:solidFill>
                  <a:srgbClr val="0D0D0D"/>
                </a:solidFill>
                <a:effectLst/>
                <a:latin typeface="Times New Roman" panose="02020603050405020304" pitchFamily="18" charset="0"/>
                <a:ea typeface="Times New Roman" panose="02020603050405020304" pitchFamily="18" charset="0"/>
              </a:rPr>
              <a:t>sáng</a:t>
            </a:r>
            <a:r>
              <a:rPr lang="vi-VN" sz="1800" smtClean="0">
                <a:solidFill>
                  <a:srgbClr val="0D0D0D"/>
                </a:solidFill>
                <a:effectLst/>
                <a:latin typeface="Times New Roman" panose="02020603050405020304" pitchFamily="18" charset="0"/>
                <a:ea typeface="Times New Roman" panose="02020603050405020304" pitchFamily="18" charset="0"/>
              </a:rPr>
              <a:t> tương đồng với cái sáng sủa, cái tốt, cái hay, cái tiến bộ</a:t>
            </a:r>
            <a:r>
              <a:rPr lang="en-US" sz="1800" smtClean="0">
                <a:solidFill>
                  <a:srgbClr val="0D0D0D"/>
                </a:solidFill>
                <a:effectLst/>
                <a:latin typeface="Times New Roman" panose="02020603050405020304" pitchFamily="18" charset="0"/>
                <a:ea typeface="Times New Roman" panose="02020603050405020304" pitchFamily="18" charset="0"/>
              </a:rPr>
              <a:t>.</a:t>
            </a:r>
            <a:endParaRPr lang="en-US" sz="1800" smtClean="0">
              <a:effectLst/>
              <a:latin typeface="Times New Roman" panose="02020603050405020304" pitchFamily="18" charset="0"/>
              <a:ea typeface="Times New Roman" panose="02020603050405020304" pitchFamily="18" charset="0"/>
            </a:endParaRPr>
          </a:p>
          <a:p>
            <a:pPr marL="171450" indent="-171450">
              <a:buFontTx/>
              <a:buChar char="-"/>
            </a:pPr>
            <a:endParaRPr lang="en-US" sz="1800"/>
          </a:p>
        </p:txBody>
      </p:sp>
      <p:sp>
        <p:nvSpPr>
          <p:cNvPr id="4" name="Chỗ dành sẵn cho Số hiệu Bản chiếu 3"/>
          <p:cNvSpPr>
            <a:spLocks noGrp="1"/>
          </p:cNvSpPr>
          <p:nvPr>
            <p:ph type="sldNum" sz="quarter" idx="10"/>
          </p:nvPr>
        </p:nvSpPr>
        <p:spPr/>
        <p:txBody>
          <a:bodyPr/>
          <a:lstStyle/>
          <a:p>
            <a:fld id="{56483EEF-8E9A-4422-8EE6-7DFC0DC60EE2}" type="slidenum">
              <a:rPr lang="en-US" smtClean="0"/>
              <a:t>18</a:t>
            </a:fld>
            <a:endParaRPr lang="en-US"/>
          </a:p>
        </p:txBody>
      </p:sp>
    </p:spTree>
    <p:extLst>
      <p:ext uri="{BB962C8B-B14F-4D97-AF65-F5344CB8AC3E}">
        <p14:creationId xmlns:p14="http://schemas.microsoft.com/office/powerpoint/2010/main" val="22795976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35765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17407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4"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49"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12287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5" y="0"/>
            <a:ext cx="9141291" cy="6858000"/>
          </a:xfrm>
          <a:prstGeom prst="rect">
            <a:avLst/>
          </a:prstGeom>
        </p:spPr>
      </p:pic>
    </p:spTree>
    <p:extLst>
      <p:ext uri="{BB962C8B-B14F-4D97-AF65-F5344CB8AC3E}">
        <p14:creationId xmlns:p14="http://schemas.microsoft.com/office/powerpoint/2010/main" val="2721751532"/>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00765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90" y="1709739"/>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90" y="4589466"/>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40110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1"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1"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05267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2"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4"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4" y="2505076"/>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2" y="2505076"/>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0212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92167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16442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3" y="457200"/>
            <a:ext cx="294917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3" y="987426"/>
            <a:ext cx="462915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3" y="2057400"/>
            <a:ext cx="294917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74435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3" y="457200"/>
            <a:ext cx="294917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393" y="987426"/>
            <a:ext cx="4629151"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3" y="2057400"/>
            <a:ext cx="294917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62731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3"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3"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1"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028953"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6457951"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715878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72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2.png"/><Relationship Id="rId5" Type="http://schemas.openxmlformats.org/officeDocument/2006/relationships/audio" Target="../media/audio3.wav"/><Relationship Id="rId4" Type="http://schemas.openxmlformats.org/officeDocument/2006/relationships/notesSlide" Target="../notesSlides/notesSlide5.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4.png"/><Relationship Id="rId5" Type="http://schemas.openxmlformats.org/officeDocument/2006/relationships/image" Target="../media/image12.png"/><Relationship Id="rId4"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16.png"/><Relationship Id="rId4" Type="http://schemas.openxmlformats.org/officeDocument/2006/relationships/notesSlide" Target="../notesSlides/notesSlide8.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3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594126110563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4761781"/>
            <a:ext cx="9143999" cy="15475789"/>
          </a:xfrm>
          <a:prstGeom prst="rect">
            <a:avLst/>
          </a:prstGeom>
        </p:spPr>
      </p:pic>
    </p:spTree>
    <p:extLst>
      <p:ext uri="{BB962C8B-B14F-4D97-AF65-F5344CB8AC3E}">
        <p14:creationId xmlns:p14="http://schemas.microsoft.com/office/powerpoint/2010/main" val="2500660243"/>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istrator\Desktop\cach-nhan-biet-bien-phap-tu-tu.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196" y="-850965"/>
            <a:ext cx="8210246" cy="7697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02785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ight Arrow 5"/>
          <p:cNvSpPr/>
          <p:nvPr/>
        </p:nvSpPr>
        <p:spPr>
          <a:xfrm>
            <a:off x="19781" y="1173658"/>
            <a:ext cx="2257593" cy="3347195"/>
          </a:xfrm>
          <a:prstGeom prst="rightArrow">
            <a:avLst/>
          </a:prstGeom>
          <a:blipFill>
            <a:blip r:embed="rId4"/>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pPr>
            <a:r>
              <a:rPr lang="en-US" sz="2800" b="1" smtClean="0">
                <a:solidFill>
                  <a:srgbClr val="000000"/>
                </a:solidFill>
                <a:latin typeface="Times New Roman" panose="02020603050405020304" pitchFamily="18" charset="0"/>
                <a:ea typeface="Times New Roman" panose="02020603050405020304" pitchFamily="18" charset="0"/>
              </a:rPr>
              <a:t>3</a:t>
            </a:r>
            <a:r>
              <a:rPr lang="vi-VN" sz="2800" b="1" smtClean="0">
                <a:solidFill>
                  <a:srgbClr val="000000"/>
                </a:solidFill>
                <a:latin typeface="Times New Roman" panose="02020603050405020304" pitchFamily="18" charset="0"/>
                <a:ea typeface="Times New Roman" panose="02020603050405020304" pitchFamily="18" charset="0"/>
              </a:rPr>
              <a:t>. </a:t>
            </a:r>
            <a:r>
              <a:rPr lang="en-US" sz="2800" b="1" smtClean="0">
                <a:solidFill>
                  <a:srgbClr val="000000"/>
                </a:solidFill>
                <a:latin typeface="Times New Roman" panose="02020603050405020304" pitchFamily="18" charset="0"/>
                <a:ea typeface="Times New Roman" panose="02020603050405020304" pitchFamily="18" charset="0"/>
              </a:rPr>
              <a:t>Ẩn </a:t>
            </a:r>
            <a:r>
              <a:rPr lang="vi-VN" sz="2800" b="1" smtClean="0">
                <a:solidFill>
                  <a:srgbClr val="000000"/>
                </a:solidFill>
                <a:latin typeface="Times New Roman" panose="02020603050405020304" pitchFamily="18" charset="0"/>
                <a:ea typeface="Times New Roman" panose="02020603050405020304" pitchFamily="18" charset="0"/>
              </a:rPr>
              <a:t>dụ</a:t>
            </a:r>
            <a:r>
              <a:rPr lang="en-US" sz="2800" b="1">
                <a:solidFill>
                  <a:srgbClr val="000000"/>
                </a:solidFill>
                <a:latin typeface="Times New Roman" panose="02020603050405020304" pitchFamily="18" charset="0"/>
                <a:ea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endParaRPr>
          </a:p>
        </p:txBody>
      </p:sp>
      <p:sp>
        <p:nvSpPr>
          <p:cNvPr id="11" name="Rounded Rectangle 10"/>
          <p:cNvSpPr/>
          <p:nvPr/>
        </p:nvSpPr>
        <p:spPr>
          <a:xfrm>
            <a:off x="2444494" y="503329"/>
            <a:ext cx="6699506" cy="3057894"/>
          </a:xfrm>
          <a:prstGeom prst="roundRect">
            <a:avLst/>
          </a:prstGeom>
          <a:blipFill>
            <a:blip r:embed="rId4"/>
            <a:tile tx="0" ty="0" sx="100000" sy="100000" flip="none" algn="tl"/>
          </a:blip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smtClean="0">
                <a:solidFill>
                  <a:srgbClr val="000000"/>
                </a:solidFill>
                <a:latin typeface="Times New Roman" panose="02020603050405020304" pitchFamily="18" charset="0"/>
                <a:ea typeface="Times New Roman" panose="02020603050405020304" pitchFamily="18" charset="0"/>
              </a:rPr>
              <a:t>- Ví </a:t>
            </a:r>
            <a:r>
              <a:rPr lang="en-US" sz="2400" b="1" dirty="0" err="1">
                <a:solidFill>
                  <a:srgbClr val="000000"/>
                </a:solidFill>
                <a:latin typeface="Times New Roman" panose="02020603050405020304" pitchFamily="18" charset="0"/>
                <a:ea typeface="Times New Roman" panose="02020603050405020304" pitchFamily="18" charset="0"/>
              </a:rPr>
              <a:t>dụ</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r>
              <a:rPr lang="en-US" sz="2400"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Về</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thăm</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nhà</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Bác</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làng</a:t>
            </a:r>
            <a:r>
              <a:rPr lang="en-US" sz="2400" i="1" dirty="0">
                <a:solidFill>
                  <a:srgbClr val="000000"/>
                </a:solidFill>
                <a:latin typeface="Times New Roman" panose="02020603050405020304" pitchFamily="18" charset="0"/>
                <a:ea typeface="Times New Roman" panose="02020603050405020304" pitchFamily="18" charset="0"/>
              </a:rPr>
              <a:t> Sen</a:t>
            </a:r>
            <a:endParaRPr lang="en-US" sz="2400" dirty="0">
              <a:latin typeface="Times New Roman" panose="02020603050405020304" pitchFamily="18" charset="0"/>
              <a:ea typeface="Times New Roman" panose="02020603050405020304" pitchFamily="18" charset="0"/>
            </a:endParaRPr>
          </a:p>
          <a:p>
            <a:r>
              <a:rPr lang="en-US" sz="2400" i="1" dirty="0" err="1">
                <a:solidFill>
                  <a:srgbClr val="000000"/>
                </a:solidFill>
                <a:latin typeface="Times New Roman" panose="02020603050405020304" pitchFamily="18" charset="0"/>
                <a:ea typeface="Times New Roman" panose="02020603050405020304" pitchFamily="18" charset="0"/>
              </a:rPr>
              <a:t>Có</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hàng</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râm</a:t>
            </a:r>
            <a:r>
              <a:rPr lang="en-US" sz="2400" i="1" dirty="0">
                <a:solidFill>
                  <a:srgbClr val="000000"/>
                </a:solidFill>
                <a:latin typeface="Times New Roman" panose="02020603050405020304" pitchFamily="18" charset="0"/>
                <a:ea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rPr>
              <a:t>bụt</a:t>
            </a:r>
            <a:r>
              <a:rPr lang="en-US" sz="2400"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thắp</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lên</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lửa</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hồng</a:t>
            </a:r>
            <a:endParaRPr lang="en-US" sz="2400" dirty="0">
              <a:latin typeface="Times New Roman" panose="02020603050405020304" pitchFamily="18" charset="0"/>
              <a:ea typeface="Times New Roman" panose="02020603050405020304" pitchFamily="18" charset="0"/>
            </a:endParaRPr>
          </a:p>
          <a:p>
            <a:pPr marL="30480" marR="30480" algn="just"/>
            <a:r>
              <a:rPr lang="en-US" sz="2400">
                <a:solidFill>
                  <a:srgbClr val="000000"/>
                </a:solidFill>
                <a:latin typeface="Times New Roman" panose="02020603050405020304" pitchFamily="18" charset="0"/>
                <a:ea typeface="Times New Roman" panose="02020603050405020304" pitchFamily="18" charset="0"/>
                <a:sym typeface="Wingdings" panose="05000000000000000000" pitchFamily="2" charset="2"/>
              </a:rPr>
              <a:t></a:t>
            </a:r>
            <a:r>
              <a:rPr lang="en-US" sz="2400">
                <a:solidFill>
                  <a:srgbClr val="000000"/>
                </a:solidFill>
                <a:latin typeface="Times New Roman" panose="02020603050405020304" pitchFamily="18" charset="0"/>
                <a:ea typeface="Times New Roman" panose="02020603050405020304" pitchFamily="18" charset="0"/>
              </a:rPr>
              <a:t> C</a:t>
            </a:r>
            <a:r>
              <a:rPr lang="en-US" sz="2400" smtClean="0">
                <a:solidFill>
                  <a:srgbClr val="000000"/>
                </a:solidFill>
                <a:latin typeface="Times New Roman" panose="02020603050405020304" pitchFamily="18" charset="0"/>
                <a:ea typeface="Times New Roman" panose="02020603050405020304" pitchFamily="18" charset="0"/>
              </a:rPr>
              <a:t>ụm </a:t>
            </a:r>
            <a:r>
              <a:rPr lang="en-US" sz="2400" dirty="0" err="1">
                <a:solidFill>
                  <a:srgbClr val="000000"/>
                </a:solidFill>
                <a:latin typeface="Times New Roman" panose="02020603050405020304" pitchFamily="18" charset="0"/>
                <a:ea typeface="Times New Roman" panose="02020603050405020304" pitchFamily="18" charset="0"/>
              </a:rPr>
              <a:t>từ</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thắp</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lên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lửa</a:t>
            </a:r>
            <a:r>
              <a:rPr lang="en-US" sz="2400" dirty="0">
                <a:solidFill>
                  <a:srgbClr val="000000"/>
                </a:solidFill>
                <a:latin typeface="Times New Roman" panose="02020603050405020304" pitchFamily="18" charset="0"/>
                <a:ea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rPr>
              <a:t>hồng</a:t>
            </a:r>
            <a:r>
              <a:rPr lang="en-US" sz="2400" smtClean="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chỉ</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hàng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hoa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râm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bụt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trước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cửa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Bác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ra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hoa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nở</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hoa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màu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đỏ</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rất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nhiều</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r>
              <a:rPr lang="en-US" sz="2400" err="1">
                <a:solidFill>
                  <a:srgbClr val="000000"/>
                </a:solidFill>
                <a:latin typeface="Times New Roman" panose="02020603050405020304" pitchFamily="18" charset="0"/>
                <a:ea typeface="Times New Roman" panose="02020603050405020304" pitchFamily="18" charset="0"/>
              </a:rPr>
              <a:t>Hình</a:t>
            </a:r>
            <a:r>
              <a:rPr lang="en-US" sz="2400">
                <a:solidFill>
                  <a:srgbClr val="000000"/>
                </a:solidFill>
                <a:latin typeface="Times New Roman" panose="02020603050405020304" pitchFamily="18" charset="0"/>
                <a:ea typeface="Times New Roman" panose="02020603050405020304" pitchFamily="18" charset="0"/>
              </a:rPr>
              <a:t> </a:t>
            </a:r>
            <a:r>
              <a:rPr lang="en-US" sz="2400" smtClean="0">
                <a:solidFill>
                  <a:srgbClr val="000000"/>
                </a:solidFill>
                <a:latin typeface="Times New Roman" panose="02020603050405020304" pitchFamily="18" charset="0"/>
                <a:ea typeface="Times New Roman" panose="02020603050405020304" pitchFamily="18" charset="0"/>
              </a:rPr>
              <a:t>ảnh </a:t>
            </a:r>
            <a:r>
              <a:rPr lang="en-US" sz="2400" dirty="0" err="1">
                <a:solidFill>
                  <a:srgbClr val="000000"/>
                </a:solidFill>
                <a:latin typeface="Times New Roman" panose="02020603050405020304" pitchFamily="18" charset="0"/>
                <a:ea typeface="Times New Roman" panose="02020603050405020304" pitchFamily="18" charset="0"/>
              </a:rPr>
              <a:t>giúp</a:t>
            </a:r>
            <a:r>
              <a:rPr lang="en-US" sz="2400" dirty="0">
                <a:solidFill>
                  <a:srgbClr val="000000"/>
                </a:solidFill>
                <a:latin typeface="Times New Roman" panose="02020603050405020304" pitchFamily="18" charset="0"/>
                <a:ea typeface="Times New Roman" panose="02020603050405020304" pitchFamily="18" charset="0"/>
              </a:rPr>
              <a:t> </a:t>
            </a:r>
            <a:r>
              <a:rPr lang="en-US" sz="2400" err="1">
                <a:solidFill>
                  <a:srgbClr val="000000"/>
                </a:solidFill>
                <a:latin typeface="Times New Roman" panose="02020603050405020304" pitchFamily="18" charset="0"/>
                <a:ea typeface="Times New Roman" panose="02020603050405020304" pitchFamily="18" charset="0"/>
              </a:rPr>
              <a:t>cho</a:t>
            </a:r>
            <a:r>
              <a:rPr lang="en-US" sz="2400">
                <a:solidFill>
                  <a:srgbClr val="000000"/>
                </a:solidFill>
                <a:latin typeface="Times New Roman" panose="02020603050405020304" pitchFamily="18" charset="0"/>
                <a:ea typeface="Times New Roman" panose="02020603050405020304" pitchFamily="18" charset="0"/>
              </a:rPr>
              <a:t> </a:t>
            </a:r>
            <a:r>
              <a:rPr lang="en-US" sz="2400" smtClean="0">
                <a:solidFill>
                  <a:srgbClr val="000000"/>
                </a:solidFill>
                <a:latin typeface="Times New Roman" panose="02020603050405020304" pitchFamily="18" charset="0"/>
                <a:ea typeface="Times New Roman" panose="02020603050405020304" pitchFamily="18" charset="0"/>
              </a:rPr>
              <a:t>hai </a:t>
            </a:r>
            <a:r>
              <a:rPr lang="en-US" sz="2400" dirty="0" err="1">
                <a:solidFill>
                  <a:srgbClr val="000000"/>
                </a:solidFill>
                <a:latin typeface="Times New Roman" panose="02020603050405020304" pitchFamily="18" charset="0"/>
                <a:ea typeface="Times New Roman" panose="02020603050405020304" pitchFamily="18" charset="0"/>
              </a:rPr>
              <a:t>câu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thơ</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thêm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sinh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động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gợi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hình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gợi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cảm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hơn</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pic>
        <p:nvPicPr>
          <p:cNvPr id="1027" name="Picture 3" descr="C:\Users\Administrator\Desktop\Captur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6821" y="5849004"/>
            <a:ext cx="3036094" cy="1009650"/>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2444493" y="3553160"/>
            <a:ext cx="6661029" cy="2210981"/>
          </a:xfrm>
          <a:prstGeom prst="roundRect">
            <a:avLst/>
          </a:prstGeom>
          <a:blipFill>
            <a:blip r:embed="rId4"/>
            <a:tile tx="0" ty="0" sx="100000" sy="100000" flip="none" algn="tl"/>
          </a:blip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pPr>
            <a:r>
              <a:rPr lang="en-US" sz="2400" b="1" smtClean="0">
                <a:solidFill>
                  <a:srgbClr val="000000"/>
                </a:solidFill>
                <a:latin typeface="Times New Roman" panose="02020603050405020304" pitchFamily="18" charset="0"/>
                <a:ea typeface="Times New Roman" panose="02020603050405020304" pitchFamily="18" charset="0"/>
              </a:rPr>
              <a:t>- Khái </a:t>
            </a:r>
            <a:r>
              <a:rPr lang="en-US" sz="2400" b="1" dirty="0" err="1">
                <a:solidFill>
                  <a:srgbClr val="000000"/>
                </a:solidFill>
                <a:latin typeface="Times New Roman" panose="02020603050405020304" pitchFamily="18" charset="0"/>
                <a:ea typeface="Times New Roman" panose="02020603050405020304" pitchFamily="18" charset="0"/>
              </a:rPr>
              <a:t>niệm</a:t>
            </a:r>
            <a:r>
              <a:rPr lang="en-US" sz="2400" b="1" dirty="0">
                <a:solidFill>
                  <a:srgbClr val="000000"/>
                </a:solidFill>
                <a:latin typeface="Times New Roman" panose="02020603050405020304" pitchFamily="18" charset="0"/>
                <a:ea typeface="Times New Roman" panose="02020603050405020304" pitchFamily="18" charset="0"/>
              </a:rPr>
              <a:t>: </a:t>
            </a:r>
            <a:r>
              <a:rPr lang="vi-VN" sz="2400" dirty="0">
                <a:solidFill>
                  <a:srgbClr val="000000"/>
                </a:solidFill>
                <a:latin typeface="Times New Roman" panose="02020603050405020304" pitchFamily="18" charset="0"/>
                <a:ea typeface="Times New Roman" panose="02020603050405020304" pitchFamily="18" charset="0"/>
              </a:rPr>
              <a:t>Ẩn dụ (so sánh ngầm) là biện pháp tu từ, theo đó, sự vật, hiện tượng này được gọi bằng tên của sự vật, hiện tượng khác có nét tương đồng với nó nhằm tăng sức gợi hình, gợi cảm cho sự diễn đạt.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32195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10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Effect transition="in" filter="fade">
                                      <p:cBhvr>
                                        <p:cTn id="13" dur="500"/>
                                        <p:tgtEl>
                                          <p:spTgt spid="11">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1">
                                            <p:txEl>
                                              <p:pRg st="1" end="1"/>
                                            </p:txEl>
                                          </p:spTgt>
                                        </p:tgtEl>
                                        <p:attrNameLst>
                                          <p:attrName>style.visibility</p:attrName>
                                        </p:attrNameLst>
                                      </p:cBhvr>
                                      <p:to>
                                        <p:strVal val="visible"/>
                                      </p:to>
                                    </p:set>
                                    <p:animEffect transition="in" filter="fade">
                                      <p:cBhvr>
                                        <p:cTn id="18" dur="500"/>
                                        <p:tgtEl>
                                          <p:spTgt spid="11">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
                                            <p:txEl>
                                              <p:pRg st="2" end="2"/>
                                            </p:txEl>
                                          </p:spTgt>
                                        </p:tgtEl>
                                        <p:attrNameLst>
                                          <p:attrName>style.visibility</p:attrName>
                                        </p:attrNameLst>
                                      </p:cBhvr>
                                      <p:to>
                                        <p:strVal val="visible"/>
                                      </p:to>
                                    </p:set>
                                    <p:animEffect transition="in" filter="fade">
                                      <p:cBhvr>
                                        <p:cTn id="23" dur="500"/>
                                        <p:tgtEl>
                                          <p:spTgt spid="11">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1">
                                            <p:txEl>
                                              <p:pRg st="3" end="3"/>
                                            </p:txEl>
                                          </p:spTgt>
                                        </p:tgtEl>
                                        <p:attrNameLst>
                                          <p:attrName>style.visibility</p:attrName>
                                        </p:attrNameLst>
                                      </p:cBhvr>
                                      <p:to>
                                        <p:strVal val="visible"/>
                                      </p:to>
                                    </p:set>
                                    <p:animEffect transition="in" filter="fade">
                                      <p:cBhvr>
                                        <p:cTn id="28" dur="500"/>
                                        <p:tgtEl>
                                          <p:spTgt spid="11">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1">
                                            <p:txEl>
                                              <p:pRg st="4" end="4"/>
                                            </p:txEl>
                                          </p:spTgt>
                                        </p:tgtEl>
                                        <p:attrNameLst>
                                          <p:attrName>style.visibility</p:attrName>
                                        </p:attrNameLst>
                                      </p:cBhvr>
                                      <p:to>
                                        <p:strVal val="visible"/>
                                      </p:to>
                                    </p:set>
                                    <p:animEffect transition="in" filter="fade">
                                      <p:cBhvr>
                                        <p:cTn id="33" dur="500"/>
                                        <p:tgtEl>
                                          <p:spTgt spid="11">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2" decel="10000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additive="base">
                                        <p:cTn id="38" dur="500" fill="hold"/>
                                        <p:tgtEl>
                                          <p:spTgt spid="7"/>
                                        </p:tgtEl>
                                        <p:attrNameLst>
                                          <p:attrName>ppt_x</p:attrName>
                                        </p:attrNameLst>
                                      </p:cBhvr>
                                      <p:tavLst>
                                        <p:tav tm="0">
                                          <p:val>
                                            <p:strVal val="1+#ppt_w/2"/>
                                          </p:val>
                                        </p:tav>
                                        <p:tav tm="100000">
                                          <p:val>
                                            <p:strVal val="#ppt_x"/>
                                          </p:val>
                                        </p:tav>
                                      </p:tavLst>
                                    </p:anim>
                                    <p:anim calcmode="lin" valueType="num">
                                      <p:cBhvr additive="base">
                                        <p:cTn id="39" dur="500" fill="hold"/>
                                        <p:tgtEl>
                                          <p:spTgt spid="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3" name="bomb.wav"/>
                                        </p:tgtEl>
                                      </p:cMediaNode>
                                    </p:audio>
                                  </p:sub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1027"/>
                                        </p:tgtEl>
                                        <p:attrNameLst>
                                          <p:attrName>style.visibility</p:attrName>
                                        </p:attrNameLst>
                                      </p:cBhvr>
                                      <p:to>
                                        <p:strVal val="visible"/>
                                      </p:to>
                                    </p:set>
                                    <p:animEffect transition="in" filter="fade">
                                      <p:cBhvr>
                                        <p:cTn id="44" dur="1000"/>
                                        <p:tgtEl>
                                          <p:spTgt spid="1027"/>
                                        </p:tgtEl>
                                      </p:cBhvr>
                                    </p:animEffect>
                                    <p:anim calcmode="lin" valueType="num">
                                      <p:cBhvr>
                                        <p:cTn id="45" dur="1000" fill="hold"/>
                                        <p:tgtEl>
                                          <p:spTgt spid="1027"/>
                                        </p:tgtEl>
                                        <p:attrNameLst>
                                          <p:attrName>ppt_x</p:attrName>
                                        </p:attrNameLst>
                                      </p:cBhvr>
                                      <p:tavLst>
                                        <p:tav tm="0">
                                          <p:val>
                                            <p:strVal val="#ppt_x"/>
                                          </p:val>
                                        </p:tav>
                                        <p:tav tm="100000">
                                          <p:val>
                                            <p:strVal val="#ppt_x"/>
                                          </p:val>
                                        </p:tav>
                                      </p:tavLst>
                                    </p:anim>
                                    <p:anim calcmode="lin" valueType="num">
                                      <p:cBhvr>
                                        <p:cTn id="46" dur="1000" fill="hold"/>
                                        <p:tgtEl>
                                          <p:spTgt spid="10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idx="1"/>
          </p:nvPr>
        </p:nvSpPr>
        <p:spPr>
          <a:xfrm>
            <a:off x="0" y="76200"/>
            <a:ext cx="9144000" cy="533400"/>
          </a:xfrm>
        </p:spPr>
        <p:txBody>
          <a:bodyPr>
            <a:normAutofit/>
          </a:bodyPr>
          <a:lstStyle/>
          <a:p>
            <a:pPr marL="609600" indent="-609600" algn="ctr" eaLnBrk="1" hangingPunct="1">
              <a:buFontTx/>
              <a:buNone/>
            </a:pPr>
            <a:r>
              <a:rPr lang="en-US" altLang="en-US" b="1" u="sng" smtClean="0">
                <a:solidFill>
                  <a:srgbClr val="FF0000"/>
                </a:solidFill>
                <a:latin typeface="Times New Roman" pitchFamily="18" charset="0"/>
              </a:rPr>
              <a:t>Phép so sánh và ẩn dụ có điểm gì giống và khác nhau?</a:t>
            </a:r>
          </a:p>
        </p:txBody>
      </p:sp>
      <p:sp>
        <p:nvSpPr>
          <p:cNvPr id="10243" name="Text Box 8"/>
          <p:cNvSpPr txBox="1">
            <a:spLocks noChangeArrowheads="1"/>
          </p:cNvSpPr>
          <p:nvPr/>
        </p:nvSpPr>
        <p:spPr bwMode="auto">
          <a:xfrm>
            <a:off x="381000" y="501650"/>
            <a:ext cx="1828800" cy="488950"/>
          </a:xfrm>
          <a:prstGeom prst="rect">
            <a:avLst/>
          </a:prstGeom>
          <a:noFill/>
          <a:ln>
            <a:noFill/>
          </a:ln>
          <a:effectLs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spcBef>
                <a:spcPct val="50000"/>
              </a:spcBef>
              <a:defRPr/>
            </a:pPr>
            <a:r>
              <a:rPr lang="vi-VN" sz="2600" dirty="0" smtClean="0">
                <a:solidFill>
                  <a:srgbClr val="0000CC"/>
                </a:solidFill>
                <a:effectLst>
                  <a:outerShdw blurRad="38100" dist="38100" dir="2700000" algn="tl">
                    <a:srgbClr val="000000">
                      <a:alpha val="43137"/>
                    </a:srgbClr>
                  </a:outerShdw>
                </a:effectLst>
              </a:rPr>
              <a:t>   </a:t>
            </a:r>
            <a:r>
              <a:rPr lang="en-US" sz="2600" dirty="0" smtClean="0">
                <a:solidFill>
                  <a:srgbClr val="0000CC"/>
                </a:solidFill>
                <a:effectLst>
                  <a:outerShdw blurRad="38100" dist="38100" dir="2700000" algn="tl">
                    <a:srgbClr val="000000">
                      <a:alpha val="43137"/>
                    </a:srgbClr>
                  </a:outerShdw>
                </a:effectLst>
              </a:rPr>
              <a:t> </a:t>
            </a:r>
            <a:r>
              <a:rPr lang="en-US" sz="2600" u="sng" err="1" smtClean="0">
                <a:solidFill>
                  <a:srgbClr val="0000CC"/>
                </a:solidFill>
              </a:rPr>
              <a:t>Cách</a:t>
            </a:r>
            <a:r>
              <a:rPr lang="en-US" sz="2600" u="sng" smtClean="0">
                <a:solidFill>
                  <a:srgbClr val="0000CC"/>
                </a:solidFill>
              </a:rPr>
              <a:t> 1</a:t>
            </a:r>
            <a:r>
              <a:rPr lang="en-US" sz="2600" smtClean="0">
                <a:solidFill>
                  <a:srgbClr val="0000CC"/>
                </a:solidFill>
              </a:rPr>
              <a:t>:</a:t>
            </a:r>
            <a:r>
              <a:rPr lang="en-US" sz="2600" smtClean="0">
                <a:solidFill>
                  <a:srgbClr val="0000CC"/>
                </a:solidFill>
                <a:effectLst>
                  <a:outerShdw blurRad="38100" dist="38100" dir="2700000" algn="tl">
                    <a:srgbClr val="000000">
                      <a:alpha val="43137"/>
                    </a:srgbClr>
                  </a:outerShdw>
                </a:effectLst>
              </a:rPr>
              <a:t> </a:t>
            </a:r>
            <a:endParaRPr lang="en-US" sz="2600" dirty="0" smtClean="0">
              <a:solidFill>
                <a:srgbClr val="0000CC"/>
              </a:solidFill>
              <a:effectLst>
                <a:outerShdw blurRad="38100" dist="38100" dir="2700000" algn="tl">
                  <a:srgbClr val="000000">
                    <a:alpha val="43137"/>
                  </a:srgbClr>
                </a:outerShdw>
              </a:effectLst>
            </a:endParaRPr>
          </a:p>
        </p:txBody>
      </p:sp>
      <p:sp>
        <p:nvSpPr>
          <p:cNvPr id="7172" name="Text Box 4"/>
          <p:cNvSpPr txBox="1">
            <a:spLocks noChangeArrowheads="1"/>
          </p:cNvSpPr>
          <p:nvPr/>
        </p:nvSpPr>
        <p:spPr bwMode="auto">
          <a:xfrm>
            <a:off x="228600" y="1011238"/>
            <a:ext cx="4343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just">
              <a:spcBef>
                <a:spcPct val="50000"/>
              </a:spcBef>
            </a:pPr>
            <a:r>
              <a:rPr lang="en-US" altLang="en-US" sz="2800">
                <a:solidFill>
                  <a:srgbClr val="0000FF"/>
                </a:solidFill>
              </a:rPr>
              <a:t>Bác Hồ như Người cha</a:t>
            </a:r>
          </a:p>
        </p:txBody>
      </p:sp>
      <p:sp>
        <p:nvSpPr>
          <p:cNvPr id="10245" name="Text Box 9"/>
          <p:cNvSpPr txBox="1">
            <a:spLocks noChangeArrowheads="1"/>
          </p:cNvSpPr>
          <p:nvPr/>
        </p:nvSpPr>
        <p:spPr bwMode="auto">
          <a:xfrm>
            <a:off x="5969000" y="554038"/>
            <a:ext cx="1828800" cy="488950"/>
          </a:xfrm>
          <a:prstGeom prst="rect">
            <a:avLst/>
          </a:prstGeom>
          <a:noFill/>
          <a:ln>
            <a:noFill/>
          </a:ln>
          <a:effectLs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spcBef>
                <a:spcPct val="50000"/>
              </a:spcBef>
              <a:defRPr/>
            </a:pPr>
            <a:r>
              <a:rPr lang="en-US" sz="2600" dirty="0" smtClean="0">
                <a:solidFill>
                  <a:srgbClr val="0000CC"/>
                </a:solidFill>
                <a:effectLst>
                  <a:outerShdw blurRad="38100" dist="38100" dir="2700000" algn="tl">
                    <a:srgbClr val="000000">
                      <a:alpha val="43137"/>
                    </a:srgbClr>
                  </a:outerShdw>
                </a:effectLst>
              </a:rPr>
              <a:t> </a:t>
            </a:r>
            <a:r>
              <a:rPr lang="en-US" sz="2600" u="sng" err="1" smtClean="0">
                <a:solidFill>
                  <a:srgbClr val="0000CC"/>
                </a:solidFill>
              </a:rPr>
              <a:t>Cách</a:t>
            </a:r>
            <a:r>
              <a:rPr lang="en-US" sz="2600" u="sng" smtClean="0">
                <a:solidFill>
                  <a:srgbClr val="0000CC"/>
                </a:solidFill>
              </a:rPr>
              <a:t> 2</a:t>
            </a:r>
            <a:r>
              <a:rPr lang="en-US" sz="2600" smtClean="0">
                <a:solidFill>
                  <a:srgbClr val="0000CC"/>
                </a:solidFill>
              </a:rPr>
              <a:t>: </a:t>
            </a:r>
            <a:endParaRPr lang="en-US" sz="2600" dirty="0" smtClean="0">
              <a:solidFill>
                <a:srgbClr val="0000CC"/>
              </a:solidFill>
            </a:endParaRPr>
          </a:p>
        </p:txBody>
      </p:sp>
      <p:sp>
        <p:nvSpPr>
          <p:cNvPr id="10246" name="Text Box 5"/>
          <p:cNvSpPr txBox="1">
            <a:spLocks noChangeArrowheads="1"/>
          </p:cNvSpPr>
          <p:nvPr/>
        </p:nvSpPr>
        <p:spPr bwMode="auto">
          <a:xfrm>
            <a:off x="4749800" y="1016000"/>
            <a:ext cx="4267200" cy="523875"/>
          </a:xfrm>
          <a:prstGeom prst="rect">
            <a:avLst/>
          </a:prstGeom>
          <a:noFill/>
          <a:ln>
            <a:noFill/>
          </a:ln>
          <a:effectLs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just">
              <a:spcBef>
                <a:spcPct val="50000"/>
              </a:spcBef>
              <a:buFontTx/>
              <a:buNone/>
              <a:defRPr/>
            </a:pPr>
            <a:r>
              <a:rPr lang="en-US" altLang="en-US" sz="2800" smtClean="0">
                <a:solidFill>
                  <a:srgbClr val="0000FF"/>
                </a:solidFill>
                <a:effectLst>
                  <a:outerShdw blurRad="38100" dist="38100" dir="2700000" algn="tl">
                    <a:srgbClr val="C0C0C0"/>
                  </a:outerShdw>
                </a:effectLst>
                <a:latin typeface="Times New Roman" pitchFamily="18" charset="0"/>
              </a:rPr>
              <a:t>Người Cha mái tóc bạc</a:t>
            </a:r>
          </a:p>
        </p:txBody>
      </p:sp>
      <p:sp>
        <p:nvSpPr>
          <p:cNvPr id="9" name="Text Box 23"/>
          <p:cNvSpPr txBox="1">
            <a:spLocks noChangeArrowheads="1"/>
          </p:cNvSpPr>
          <p:nvPr/>
        </p:nvSpPr>
        <p:spPr bwMode="auto">
          <a:xfrm>
            <a:off x="381000" y="1535113"/>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spcBef>
                <a:spcPct val="50000"/>
              </a:spcBef>
            </a:pPr>
            <a:r>
              <a:rPr lang="en-US" altLang="en-US">
                <a:solidFill>
                  <a:srgbClr val="FF0000"/>
                </a:solidFill>
              </a:rPr>
              <a:t>Vế A</a:t>
            </a:r>
          </a:p>
        </p:txBody>
      </p:sp>
      <p:sp>
        <p:nvSpPr>
          <p:cNvPr id="10" name="Text Box 24"/>
          <p:cNvSpPr txBox="1">
            <a:spLocks noChangeArrowheads="1"/>
          </p:cNvSpPr>
          <p:nvPr/>
        </p:nvSpPr>
        <p:spPr bwMode="auto">
          <a:xfrm>
            <a:off x="2514600" y="15240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spcBef>
                <a:spcPct val="50000"/>
              </a:spcBef>
            </a:pPr>
            <a:r>
              <a:rPr lang="en-US" altLang="en-US">
                <a:solidFill>
                  <a:srgbClr val="FF0000"/>
                </a:solidFill>
              </a:rPr>
              <a:t>Vế B</a:t>
            </a:r>
          </a:p>
        </p:txBody>
      </p:sp>
      <p:sp>
        <p:nvSpPr>
          <p:cNvPr id="11" name="Text Box 25"/>
          <p:cNvSpPr txBox="1">
            <a:spLocks noChangeArrowheads="1"/>
          </p:cNvSpPr>
          <p:nvPr/>
        </p:nvSpPr>
        <p:spPr bwMode="auto">
          <a:xfrm>
            <a:off x="5205413" y="1519238"/>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spcBef>
                <a:spcPct val="50000"/>
              </a:spcBef>
            </a:pPr>
            <a:r>
              <a:rPr lang="en-US" altLang="en-US">
                <a:solidFill>
                  <a:srgbClr val="FF0000"/>
                </a:solidFill>
              </a:rPr>
              <a:t>Vế B</a:t>
            </a:r>
          </a:p>
        </p:txBody>
      </p:sp>
      <p:sp>
        <p:nvSpPr>
          <p:cNvPr id="10250" name="Line 18"/>
          <p:cNvSpPr>
            <a:spLocks noChangeShapeType="1"/>
          </p:cNvSpPr>
          <p:nvPr/>
        </p:nvSpPr>
        <p:spPr bwMode="auto">
          <a:xfrm>
            <a:off x="2209800" y="1501775"/>
            <a:ext cx="1600200" cy="0"/>
          </a:xfrm>
          <a:prstGeom prst="line">
            <a:avLst/>
          </a:prstGeom>
          <a:noFill/>
          <a:ln w="28575">
            <a:solidFill>
              <a:srgbClr val="000000"/>
            </a:solidFill>
            <a:round/>
            <a:headEnd/>
            <a:tailEnd/>
          </a:ln>
          <a:effectLst/>
          <a:extLst/>
        </p:spPr>
        <p:txBody>
          <a:bodyPr/>
          <a:lstStyle/>
          <a:p>
            <a:pPr eaLnBrk="1" hangingPunct="1">
              <a:defRPr/>
            </a:pPr>
            <a:endParaRPr lang="en-US">
              <a:effectLst>
                <a:outerShdw blurRad="38100" dist="38100" dir="2700000" algn="tl">
                  <a:srgbClr val="000000">
                    <a:alpha val="43137"/>
                  </a:srgbClr>
                </a:outerShdw>
              </a:effectLst>
            </a:endParaRPr>
          </a:p>
        </p:txBody>
      </p:sp>
      <p:sp>
        <p:nvSpPr>
          <p:cNvPr id="10251" name="Line 18"/>
          <p:cNvSpPr>
            <a:spLocks noChangeShapeType="1"/>
          </p:cNvSpPr>
          <p:nvPr/>
        </p:nvSpPr>
        <p:spPr bwMode="auto">
          <a:xfrm>
            <a:off x="4876800" y="1501775"/>
            <a:ext cx="1524000" cy="0"/>
          </a:xfrm>
          <a:prstGeom prst="line">
            <a:avLst/>
          </a:prstGeom>
          <a:noFill/>
          <a:ln w="28575">
            <a:solidFill>
              <a:srgbClr val="000000"/>
            </a:solidFill>
            <a:round/>
            <a:headEnd/>
            <a:tailEnd/>
          </a:ln>
          <a:effectLst/>
          <a:extLst/>
        </p:spPr>
        <p:txBody>
          <a:bodyPr/>
          <a:lstStyle/>
          <a:p>
            <a:pPr eaLnBrk="1" hangingPunct="1">
              <a:defRPr/>
            </a:pPr>
            <a:endParaRPr lang="en-US">
              <a:effectLst>
                <a:outerShdw blurRad="38100" dist="38100" dir="2700000" algn="tl">
                  <a:srgbClr val="000000">
                    <a:alpha val="43137"/>
                  </a:srgbClr>
                </a:outerShdw>
              </a:effectLst>
            </a:endParaRPr>
          </a:p>
        </p:txBody>
      </p:sp>
      <p:sp>
        <p:nvSpPr>
          <p:cNvPr id="10252" name="Line 18"/>
          <p:cNvSpPr>
            <a:spLocks noChangeShapeType="1"/>
          </p:cNvSpPr>
          <p:nvPr/>
        </p:nvSpPr>
        <p:spPr bwMode="auto">
          <a:xfrm>
            <a:off x="342900" y="1501775"/>
            <a:ext cx="952500" cy="0"/>
          </a:xfrm>
          <a:prstGeom prst="line">
            <a:avLst/>
          </a:prstGeom>
          <a:noFill/>
          <a:ln w="28575">
            <a:solidFill>
              <a:srgbClr val="000000"/>
            </a:solidFill>
            <a:round/>
            <a:headEnd/>
            <a:tailEnd/>
          </a:ln>
          <a:effectLst/>
          <a:extLst/>
        </p:spPr>
        <p:txBody>
          <a:bodyPr/>
          <a:lstStyle/>
          <a:p>
            <a:pPr eaLnBrk="1" hangingPunct="1">
              <a:defRPr/>
            </a:pPr>
            <a:endParaRPr lang="en-US">
              <a:effectLst>
                <a:outerShdw blurRad="38100" dist="38100" dir="2700000" algn="tl">
                  <a:srgbClr val="000000">
                    <a:alpha val="43137"/>
                  </a:srgbClr>
                </a:outerShdw>
              </a:effectLst>
            </a:endParaRPr>
          </a:p>
        </p:txBody>
      </p:sp>
      <p:sp>
        <p:nvSpPr>
          <p:cNvPr id="17" name="Text Box 28"/>
          <p:cNvSpPr txBox="1">
            <a:spLocks noChangeArrowheads="1"/>
          </p:cNvSpPr>
          <p:nvPr/>
        </p:nvSpPr>
        <p:spPr bwMode="auto">
          <a:xfrm>
            <a:off x="1905000" y="3352800"/>
            <a:ext cx="6705600" cy="461963"/>
          </a:xfrm>
          <a:prstGeom prst="rect">
            <a:avLst/>
          </a:prstGeom>
          <a:noFill/>
          <a:ln>
            <a:noFill/>
          </a:ln>
          <a:effectLs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spcBef>
                <a:spcPct val="50000"/>
              </a:spcBef>
              <a:defRPr/>
            </a:pPr>
            <a:r>
              <a:rPr lang="vi-VN" smtClean="0">
                <a:effectLst>
                  <a:outerShdw blurRad="38100" dist="38100" dir="2700000" algn="tl">
                    <a:srgbClr val="000000">
                      <a:alpha val="43137"/>
                    </a:srgbClr>
                  </a:outerShdw>
                </a:effectLst>
              </a:rPr>
              <a:t>      </a:t>
            </a:r>
            <a:r>
              <a:rPr lang="en-US" smtClean="0"/>
              <a:t>có </a:t>
            </a:r>
            <a:r>
              <a:rPr lang="en-US" dirty="0" err="1" smtClean="0"/>
              <a:t>nét</a:t>
            </a:r>
            <a:r>
              <a:rPr lang="en-US" dirty="0" smtClean="0"/>
              <a:t> </a:t>
            </a:r>
            <a:r>
              <a:rPr lang="en-US" dirty="0" err="1" smtClean="0"/>
              <a:t>tương</a:t>
            </a:r>
            <a:r>
              <a:rPr lang="en-US" dirty="0" smtClean="0"/>
              <a:t> </a:t>
            </a:r>
            <a:r>
              <a:rPr lang="en-US" dirty="0" err="1" smtClean="0"/>
              <a:t>đồng</a:t>
            </a:r>
            <a:r>
              <a:rPr lang="en-US" dirty="0" smtClean="0"/>
              <a:t>, </a:t>
            </a:r>
            <a:r>
              <a:rPr lang="en-US" dirty="0" err="1" smtClean="0"/>
              <a:t>có</a:t>
            </a:r>
            <a:r>
              <a:rPr lang="en-US" dirty="0" smtClean="0"/>
              <a:t> </a:t>
            </a:r>
            <a:r>
              <a:rPr lang="en-US" dirty="0" err="1" smtClean="0"/>
              <a:t>tính</a:t>
            </a:r>
            <a:r>
              <a:rPr lang="en-US" dirty="0" smtClean="0"/>
              <a:t> </a:t>
            </a:r>
            <a:r>
              <a:rPr lang="en-US" dirty="0" err="1" smtClean="0"/>
              <a:t>gợi</a:t>
            </a:r>
            <a:r>
              <a:rPr lang="en-US" dirty="0" smtClean="0"/>
              <a:t> </a:t>
            </a:r>
            <a:r>
              <a:rPr lang="en-US" dirty="0" err="1" smtClean="0"/>
              <a:t>hình</a:t>
            </a:r>
            <a:r>
              <a:rPr lang="en-US" dirty="0" smtClean="0"/>
              <a:t>, </a:t>
            </a:r>
            <a:r>
              <a:rPr lang="en-US" dirty="0" err="1" smtClean="0"/>
              <a:t>gợi</a:t>
            </a:r>
            <a:r>
              <a:rPr lang="en-US" dirty="0" smtClean="0"/>
              <a:t> </a:t>
            </a:r>
            <a:r>
              <a:rPr lang="en-US" dirty="0" err="1" smtClean="0"/>
              <a:t>cảm</a:t>
            </a:r>
            <a:r>
              <a:rPr lang="en-US" dirty="0" smtClean="0"/>
              <a:t>.</a:t>
            </a:r>
          </a:p>
        </p:txBody>
      </p:sp>
      <p:sp>
        <p:nvSpPr>
          <p:cNvPr id="18" name="Text Box 29"/>
          <p:cNvSpPr txBox="1">
            <a:spLocks noChangeArrowheads="1"/>
          </p:cNvSpPr>
          <p:nvPr/>
        </p:nvSpPr>
        <p:spPr bwMode="auto">
          <a:xfrm>
            <a:off x="0" y="3813175"/>
            <a:ext cx="8915400" cy="2893100"/>
          </a:xfrm>
          <a:prstGeom prst="rect">
            <a:avLst/>
          </a:prstGeom>
          <a:noFill/>
          <a:ln>
            <a:noFill/>
          </a:ln>
          <a:effectLs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just" eaLnBrk="1" hangingPunct="1">
              <a:spcBef>
                <a:spcPct val="50000"/>
              </a:spcBef>
              <a:defRPr/>
            </a:pPr>
            <a:r>
              <a:rPr lang="vi-VN" sz="2600" dirty="0">
                <a:solidFill>
                  <a:srgbClr val="002060"/>
                </a:solidFill>
                <a:effectLst>
                  <a:outerShdw blurRad="38100" dist="38100" dir="2700000" algn="tl">
                    <a:srgbClr val="000000">
                      <a:alpha val="43137"/>
                    </a:srgbClr>
                  </a:outerShdw>
                </a:effectLst>
              </a:rPr>
              <a:t> </a:t>
            </a:r>
            <a:r>
              <a:rPr lang="vi-VN" sz="2600" dirty="0" smtClean="0">
                <a:solidFill>
                  <a:srgbClr val="002060"/>
                </a:solidFill>
                <a:effectLst>
                  <a:outerShdw blurRad="38100" dist="38100" dir="2700000" algn="tl">
                    <a:srgbClr val="000000">
                      <a:alpha val="43137"/>
                    </a:srgbClr>
                  </a:outerShdw>
                </a:effectLst>
              </a:rPr>
              <a:t>     </a:t>
            </a:r>
            <a:r>
              <a:rPr lang="en-US" sz="2600" dirty="0" smtClean="0">
                <a:solidFill>
                  <a:srgbClr val="002060"/>
                </a:solidFill>
                <a:effectLst>
                  <a:outerShdw blurRad="38100" dist="38100" dir="2700000" algn="tl">
                    <a:srgbClr val="000000">
                      <a:alpha val="43137"/>
                    </a:srgbClr>
                  </a:outerShdw>
                </a:effectLst>
              </a:rPr>
              <a:t>-</a:t>
            </a:r>
            <a:r>
              <a:rPr lang="vi-VN" sz="2600" dirty="0" smtClean="0">
                <a:solidFill>
                  <a:srgbClr val="002060"/>
                </a:solidFill>
                <a:effectLst>
                  <a:outerShdw blurRad="38100" dist="38100" dir="2700000" algn="tl">
                    <a:srgbClr val="000000">
                      <a:alpha val="43137"/>
                    </a:srgbClr>
                  </a:outerShdw>
                </a:effectLst>
              </a:rPr>
              <a:t>  </a:t>
            </a:r>
            <a:r>
              <a:rPr lang="en-US" sz="2600" u="sng" dirty="0" err="1" smtClean="0">
                <a:solidFill>
                  <a:srgbClr val="002060"/>
                </a:solidFill>
              </a:rPr>
              <a:t>Khác</a:t>
            </a:r>
            <a:r>
              <a:rPr lang="en-US" sz="2600" u="sng" dirty="0" smtClean="0">
                <a:solidFill>
                  <a:srgbClr val="002060"/>
                </a:solidFill>
              </a:rPr>
              <a:t> </a:t>
            </a:r>
            <a:r>
              <a:rPr lang="en-US" sz="2600" u="sng" dirty="0" err="1" smtClean="0">
                <a:solidFill>
                  <a:srgbClr val="002060"/>
                </a:solidFill>
              </a:rPr>
              <a:t>nhau</a:t>
            </a:r>
            <a:r>
              <a:rPr lang="en-US" sz="2600" dirty="0" smtClean="0">
                <a:solidFill>
                  <a:srgbClr val="002060"/>
                </a:solidFill>
              </a:rPr>
              <a:t>: </a:t>
            </a:r>
          </a:p>
          <a:p>
            <a:pPr algn="just" eaLnBrk="1" hangingPunct="1">
              <a:spcBef>
                <a:spcPct val="50000"/>
              </a:spcBef>
              <a:defRPr/>
            </a:pPr>
            <a:r>
              <a:rPr lang="en-US" sz="2600" dirty="0" smtClean="0"/>
              <a:t>	</a:t>
            </a:r>
            <a:r>
              <a:rPr lang="en-US" sz="2600" dirty="0" smtClean="0">
                <a:solidFill>
                  <a:srgbClr val="FF0000"/>
                </a:solidFill>
              </a:rPr>
              <a:t>+ </a:t>
            </a:r>
            <a:r>
              <a:rPr lang="en-US" sz="2600" u="sng" dirty="0" smtClean="0">
                <a:solidFill>
                  <a:srgbClr val="FF0000"/>
                </a:solidFill>
              </a:rPr>
              <a:t>So </a:t>
            </a:r>
            <a:r>
              <a:rPr lang="en-US" sz="2600" u="sng" dirty="0" err="1" smtClean="0">
                <a:solidFill>
                  <a:srgbClr val="FF0000"/>
                </a:solidFill>
              </a:rPr>
              <a:t>sánh</a:t>
            </a:r>
            <a:r>
              <a:rPr lang="en-US" sz="2600" dirty="0" smtClean="0"/>
              <a:t>: </a:t>
            </a:r>
            <a:r>
              <a:rPr lang="en-US" sz="2600" dirty="0" err="1" smtClean="0"/>
              <a:t>thường</a:t>
            </a:r>
            <a:r>
              <a:rPr lang="en-US" sz="2600" dirty="0" smtClean="0"/>
              <a:t> </a:t>
            </a:r>
            <a:r>
              <a:rPr lang="en-US" sz="2600" dirty="0" err="1" smtClean="0"/>
              <a:t>có</a:t>
            </a:r>
            <a:r>
              <a:rPr lang="en-US" sz="2600" dirty="0" smtClean="0"/>
              <a:t> 2 </a:t>
            </a:r>
            <a:r>
              <a:rPr lang="en-US" sz="2600" dirty="0" err="1" smtClean="0"/>
              <a:t>vế</a:t>
            </a:r>
            <a:r>
              <a:rPr lang="en-US" sz="2600" dirty="0" smtClean="0"/>
              <a:t> (</a:t>
            </a:r>
            <a:r>
              <a:rPr lang="en-US" sz="2600" dirty="0" err="1" smtClean="0">
                <a:solidFill>
                  <a:srgbClr val="FF0000"/>
                </a:solidFill>
              </a:rPr>
              <a:t>vế</a:t>
            </a:r>
            <a:r>
              <a:rPr lang="en-US" sz="2600" dirty="0" smtClean="0">
                <a:solidFill>
                  <a:srgbClr val="FF0000"/>
                </a:solidFill>
              </a:rPr>
              <a:t> A</a:t>
            </a:r>
            <a:r>
              <a:rPr lang="en-US" sz="2600" dirty="0" smtClean="0"/>
              <a:t> </a:t>
            </a:r>
            <a:r>
              <a:rPr lang="en-US" sz="2600" dirty="0" err="1" smtClean="0"/>
              <a:t>và</a:t>
            </a:r>
            <a:r>
              <a:rPr lang="en-US" sz="2600" dirty="0" smtClean="0"/>
              <a:t> </a:t>
            </a:r>
            <a:r>
              <a:rPr lang="en-US" sz="2600" dirty="0" err="1" smtClean="0">
                <a:solidFill>
                  <a:srgbClr val="FF0000"/>
                </a:solidFill>
              </a:rPr>
              <a:t>vế</a:t>
            </a:r>
            <a:r>
              <a:rPr lang="en-US" sz="2600" dirty="0" smtClean="0">
                <a:solidFill>
                  <a:srgbClr val="FF0000"/>
                </a:solidFill>
              </a:rPr>
              <a:t> B</a:t>
            </a:r>
            <a:r>
              <a:rPr lang="en-US" sz="2600" dirty="0" smtClean="0"/>
              <a:t>) </a:t>
            </a:r>
            <a:r>
              <a:rPr lang="en-US" sz="2600" dirty="0" err="1" smtClean="0"/>
              <a:t>để</a:t>
            </a:r>
            <a:r>
              <a:rPr lang="en-US" sz="2600" dirty="0" smtClean="0"/>
              <a:t> </a:t>
            </a:r>
            <a:r>
              <a:rPr lang="en-US" sz="2600" dirty="0" err="1" smtClean="0"/>
              <a:t>đối</a:t>
            </a:r>
            <a:r>
              <a:rPr lang="en-US" sz="2600" dirty="0" smtClean="0"/>
              <a:t> </a:t>
            </a:r>
            <a:r>
              <a:rPr lang="en-US" sz="2600" dirty="0" err="1" smtClean="0"/>
              <a:t>chiếu</a:t>
            </a:r>
            <a:r>
              <a:rPr lang="en-US" sz="2600" dirty="0" smtClean="0"/>
              <a:t>.</a:t>
            </a:r>
          </a:p>
          <a:p>
            <a:pPr algn="just" eaLnBrk="1" hangingPunct="1">
              <a:spcBef>
                <a:spcPct val="50000"/>
              </a:spcBef>
              <a:defRPr/>
            </a:pPr>
            <a:r>
              <a:rPr lang="en-US" sz="2600" dirty="0" smtClean="0"/>
              <a:t>	</a:t>
            </a:r>
            <a:r>
              <a:rPr lang="en-US" sz="2600" dirty="0" smtClean="0">
                <a:solidFill>
                  <a:srgbClr val="FF0000"/>
                </a:solidFill>
              </a:rPr>
              <a:t>+ </a:t>
            </a:r>
            <a:r>
              <a:rPr lang="en-US" sz="2600" u="sng" dirty="0" err="1" smtClean="0">
                <a:solidFill>
                  <a:srgbClr val="FF0000"/>
                </a:solidFill>
              </a:rPr>
              <a:t>Ẩn</a:t>
            </a:r>
            <a:r>
              <a:rPr lang="en-US" sz="2600" u="sng" dirty="0" smtClean="0">
                <a:solidFill>
                  <a:srgbClr val="FF0000"/>
                </a:solidFill>
              </a:rPr>
              <a:t> </a:t>
            </a:r>
            <a:r>
              <a:rPr lang="en-US" sz="2600" u="sng" dirty="0" err="1" smtClean="0">
                <a:solidFill>
                  <a:srgbClr val="FF0000"/>
                </a:solidFill>
              </a:rPr>
              <a:t>dụ</a:t>
            </a:r>
            <a:r>
              <a:rPr lang="en-US" sz="2600" dirty="0" smtClean="0"/>
              <a:t>: </a:t>
            </a:r>
            <a:r>
              <a:rPr lang="en-US" sz="2600" dirty="0" err="1" smtClean="0"/>
              <a:t>chỉ</a:t>
            </a:r>
            <a:r>
              <a:rPr lang="en-US" sz="2600" dirty="0" smtClean="0"/>
              <a:t> </a:t>
            </a:r>
            <a:r>
              <a:rPr lang="en-US" sz="2600" dirty="0" err="1" smtClean="0"/>
              <a:t>có</a:t>
            </a:r>
            <a:r>
              <a:rPr lang="en-US" sz="2600" dirty="0" smtClean="0"/>
              <a:t> 1 </a:t>
            </a:r>
            <a:r>
              <a:rPr lang="en-US" sz="2600" dirty="0" err="1" smtClean="0"/>
              <a:t>vế</a:t>
            </a:r>
            <a:r>
              <a:rPr lang="en-US" sz="2600" dirty="0" smtClean="0"/>
              <a:t> </a:t>
            </a:r>
            <a:r>
              <a:rPr lang="en-US" sz="2600" dirty="0" err="1" smtClean="0"/>
              <a:t>dùng</a:t>
            </a:r>
            <a:r>
              <a:rPr lang="en-US" sz="2600" dirty="0" smtClean="0"/>
              <a:t> </a:t>
            </a:r>
            <a:r>
              <a:rPr lang="en-US" sz="2600" dirty="0" err="1" smtClean="0"/>
              <a:t>để</a:t>
            </a:r>
            <a:r>
              <a:rPr lang="en-US" sz="2600" dirty="0" smtClean="0"/>
              <a:t> so </a:t>
            </a:r>
            <a:r>
              <a:rPr lang="en-US" sz="2600" dirty="0" err="1" smtClean="0"/>
              <a:t>sánh</a:t>
            </a:r>
            <a:r>
              <a:rPr lang="en-US" sz="2600" dirty="0" smtClean="0"/>
              <a:t> (</a:t>
            </a:r>
            <a:r>
              <a:rPr lang="en-US" sz="2600" dirty="0" err="1" smtClean="0">
                <a:solidFill>
                  <a:srgbClr val="FF0000"/>
                </a:solidFill>
              </a:rPr>
              <a:t>vế</a:t>
            </a:r>
            <a:r>
              <a:rPr lang="en-US" sz="2600" dirty="0" smtClean="0">
                <a:solidFill>
                  <a:srgbClr val="FF0000"/>
                </a:solidFill>
              </a:rPr>
              <a:t> B</a:t>
            </a:r>
            <a:r>
              <a:rPr lang="en-US" sz="2600" dirty="0" smtClean="0"/>
              <a:t>), </a:t>
            </a:r>
            <a:r>
              <a:rPr lang="en-US" sz="2600" dirty="0" err="1" smtClean="0"/>
              <a:t>còn</a:t>
            </a:r>
            <a:r>
              <a:rPr lang="en-US" sz="2600" dirty="0" smtClean="0"/>
              <a:t> </a:t>
            </a:r>
            <a:r>
              <a:rPr lang="en-US" sz="2600" dirty="0" err="1" smtClean="0"/>
              <a:t>vế</a:t>
            </a:r>
            <a:r>
              <a:rPr lang="en-US" sz="2600" dirty="0" smtClean="0"/>
              <a:t> </a:t>
            </a:r>
            <a:r>
              <a:rPr lang="en-US" sz="2600" dirty="0" err="1" smtClean="0"/>
              <a:t>được</a:t>
            </a:r>
            <a:r>
              <a:rPr lang="en-US" sz="2600" dirty="0" smtClean="0"/>
              <a:t> </a:t>
            </a:r>
            <a:r>
              <a:rPr lang="en-US" sz="2600" smtClean="0"/>
              <a:t>so sánh </a:t>
            </a:r>
            <a:r>
              <a:rPr lang="en-US" sz="2600" dirty="0" smtClean="0"/>
              <a:t>(</a:t>
            </a:r>
            <a:r>
              <a:rPr lang="en-US" sz="2600" dirty="0" err="1" smtClean="0">
                <a:solidFill>
                  <a:srgbClr val="FF0000"/>
                </a:solidFill>
              </a:rPr>
              <a:t>vế</a:t>
            </a:r>
            <a:r>
              <a:rPr lang="en-US" sz="2600" dirty="0" smtClean="0">
                <a:solidFill>
                  <a:srgbClr val="FF0000"/>
                </a:solidFill>
              </a:rPr>
              <a:t> A</a:t>
            </a:r>
            <a:r>
              <a:rPr lang="en-US" sz="2600" dirty="0" smtClean="0"/>
              <a:t>) </a:t>
            </a:r>
            <a:r>
              <a:rPr lang="en-US" sz="2600" dirty="0" err="1" smtClean="0"/>
              <a:t>thì</a:t>
            </a:r>
            <a:r>
              <a:rPr lang="en-US" sz="2600" dirty="0" smtClean="0"/>
              <a:t> </a:t>
            </a:r>
            <a:r>
              <a:rPr lang="en-US" sz="2600" dirty="0" err="1" smtClean="0"/>
              <a:t>ẩn</a:t>
            </a:r>
            <a:r>
              <a:rPr lang="en-US" sz="2600" dirty="0" smtClean="0"/>
              <a:t> </a:t>
            </a:r>
            <a:r>
              <a:rPr lang="en-US" sz="2600" dirty="0" err="1" smtClean="0"/>
              <a:t>đi</a:t>
            </a:r>
            <a:r>
              <a:rPr lang="en-US" sz="2600" dirty="0" smtClean="0"/>
              <a:t> (</a:t>
            </a:r>
            <a:r>
              <a:rPr lang="en-US" sz="2600" dirty="0" err="1" smtClean="0"/>
              <a:t>hiểu</a:t>
            </a:r>
            <a:r>
              <a:rPr lang="en-US" sz="2600" dirty="0" smtClean="0"/>
              <a:t> </a:t>
            </a:r>
            <a:r>
              <a:rPr lang="en-US" sz="2600" dirty="0" err="1" smtClean="0"/>
              <a:t>ngầm</a:t>
            </a:r>
            <a:r>
              <a:rPr lang="en-US" sz="2600" dirty="0" smtClean="0"/>
              <a:t>). </a:t>
            </a:r>
            <a:r>
              <a:rPr lang="en-US" sz="2600" dirty="0" err="1" smtClean="0"/>
              <a:t>Chính</a:t>
            </a:r>
            <a:r>
              <a:rPr lang="en-US" sz="2600" dirty="0" smtClean="0"/>
              <a:t> </a:t>
            </a:r>
            <a:r>
              <a:rPr lang="en-US" sz="2600" dirty="0" err="1" smtClean="0"/>
              <a:t>vì</a:t>
            </a:r>
            <a:r>
              <a:rPr lang="en-US" sz="2600" dirty="0" smtClean="0"/>
              <a:t> </a:t>
            </a:r>
            <a:r>
              <a:rPr lang="en-US" sz="2600" dirty="0" err="1" smtClean="0"/>
              <a:t>vậy</a:t>
            </a:r>
            <a:r>
              <a:rPr lang="en-US" sz="2600" dirty="0" smtClean="0"/>
              <a:t> </a:t>
            </a:r>
            <a:r>
              <a:rPr lang="en-US" sz="2600" dirty="0" err="1" smtClean="0"/>
              <a:t>ẩn</a:t>
            </a:r>
            <a:r>
              <a:rPr lang="en-US" sz="2600" dirty="0" smtClean="0"/>
              <a:t> </a:t>
            </a:r>
            <a:r>
              <a:rPr lang="en-US" sz="2600" dirty="0" err="1" smtClean="0"/>
              <a:t>dụ</a:t>
            </a:r>
            <a:r>
              <a:rPr lang="en-US" sz="2600" dirty="0" smtClean="0"/>
              <a:t> </a:t>
            </a:r>
            <a:r>
              <a:rPr lang="en-US" sz="2600" err="1" smtClean="0"/>
              <a:t>còn</a:t>
            </a:r>
            <a:r>
              <a:rPr lang="en-US" sz="2600" smtClean="0"/>
              <a:t> được </a:t>
            </a:r>
            <a:r>
              <a:rPr lang="en-US" sz="2600" dirty="0" err="1" smtClean="0"/>
              <a:t>gọi</a:t>
            </a:r>
            <a:r>
              <a:rPr lang="en-US" sz="2600" dirty="0" smtClean="0"/>
              <a:t> </a:t>
            </a:r>
            <a:r>
              <a:rPr lang="en-US" sz="2600" dirty="0" err="1" smtClean="0"/>
              <a:t>là</a:t>
            </a:r>
            <a:r>
              <a:rPr lang="en-US" sz="2600" dirty="0" smtClean="0"/>
              <a:t> </a:t>
            </a:r>
            <a:r>
              <a:rPr lang="en-US" sz="2600" u="sng" dirty="0" smtClean="0">
                <a:solidFill>
                  <a:srgbClr val="FF0000"/>
                </a:solidFill>
              </a:rPr>
              <a:t>so </a:t>
            </a:r>
            <a:r>
              <a:rPr lang="en-US" sz="2600" u="sng" dirty="0" err="1" smtClean="0">
                <a:solidFill>
                  <a:srgbClr val="FF0000"/>
                </a:solidFill>
              </a:rPr>
              <a:t>sánh</a:t>
            </a:r>
            <a:r>
              <a:rPr lang="en-US" sz="2600" u="sng" dirty="0" smtClean="0">
                <a:solidFill>
                  <a:srgbClr val="FF0000"/>
                </a:solidFill>
              </a:rPr>
              <a:t> </a:t>
            </a:r>
            <a:r>
              <a:rPr lang="en-US" sz="2600" u="sng" dirty="0" err="1" smtClean="0">
                <a:solidFill>
                  <a:srgbClr val="FF0000"/>
                </a:solidFill>
              </a:rPr>
              <a:t>ngầm</a:t>
            </a:r>
            <a:r>
              <a:rPr lang="en-US" sz="2600" dirty="0" smtClean="0"/>
              <a:t>, </a:t>
            </a:r>
            <a:r>
              <a:rPr lang="en-US" sz="2600" dirty="0" err="1" smtClean="0"/>
              <a:t>kín</a:t>
            </a:r>
            <a:r>
              <a:rPr lang="en-US" sz="2600" dirty="0" smtClean="0"/>
              <a:t> </a:t>
            </a:r>
            <a:r>
              <a:rPr lang="en-US" sz="2600" dirty="0" err="1" smtClean="0"/>
              <a:t>đáo</a:t>
            </a:r>
            <a:r>
              <a:rPr lang="en-US" sz="2600" dirty="0" smtClean="0"/>
              <a:t> </a:t>
            </a:r>
            <a:r>
              <a:rPr lang="en-US" sz="2600" dirty="0" err="1" smtClean="0"/>
              <a:t>làm</a:t>
            </a:r>
            <a:r>
              <a:rPr lang="en-US" sz="2600" dirty="0" smtClean="0"/>
              <a:t> </a:t>
            </a:r>
            <a:r>
              <a:rPr lang="en-US" sz="2600" dirty="0" err="1" smtClean="0"/>
              <a:t>cho</a:t>
            </a:r>
            <a:r>
              <a:rPr lang="en-US" sz="2600" dirty="0" smtClean="0"/>
              <a:t> </a:t>
            </a:r>
            <a:r>
              <a:rPr lang="en-US" sz="2600" dirty="0" err="1" smtClean="0"/>
              <a:t>câu</a:t>
            </a:r>
            <a:r>
              <a:rPr lang="en-US" sz="2600" dirty="0" smtClean="0"/>
              <a:t> </a:t>
            </a:r>
            <a:r>
              <a:rPr lang="en-US" sz="2600" dirty="0" err="1" smtClean="0"/>
              <a:t>nói</a:t>
            </a:r>
            <a:r>
              <a:rPr lang="en-US" sz="2600" dirty="0" smtClean="0"/>
              <a:t> </a:t>
            </a:r>
            <a:r>
              <a:rPr lang="en-US" sz="2600" dirty="0" err="1" smtClean="0"/>
              <a:t>hàm</a:t>
            </a:r>
            <a:r>
              <a:rPr lang="en-US" sz="2600" dirty="0" smtClean="0"/>
              <a:t> </a:t>
            </a:r>
            <a:r>
              <a:rPr lang="en-US" sz="2600" err="1" smtClean="0"/>
              <a:t>súc</a:t>
            </a:r>
            <a:r>
              <a:rPr lang="en-US" sz="2600" smtClean="0"/>
              <a:t> hơn</a:t>
            </a:r>
            <a:r>
              <a:rPr lang="en-US" sz="2600" dirty="0" smtClean="0"/>
              <a:t>.</a:t>
            </a:r>
          </a:p>
        </p:txBody>
      </p:sp>
      <p:sp>
        <p:nvSpPr>
          <p:cNvPr id="10255" name="Text Box 14"/>
          <p:cNvSpPr txBox="1">
            <a:spLocks noChangeArrowheads="1"/>
          </p:cNvSpPr>
          <p:nvPr/>
        </p:nvSpPr>
        <p:spPr bwMode="auto">
          <a:xfrm>
            <a:off x="200025" y="1995488"/>
            <a:ext cx="3810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spcBef>
                <a:spcPct val="50000"/>
              </a:spcBef>
            </a:pPr>
            <a:r>
              <a:rPr lang="en-US" altLang="en-US" i="1">
                <a:solidFill>
                  <a:srgbClr val="FF0000"/>
                </a:solidFill>
                <a:sym typeface="Wingdings" pitchFamily="2" charset="2"/>
              </a:rPr>
              <a:t> </a:t>
            </a:r>
            <a:r>
              <a:rPr lang="en-US" altLang="en-US" i="1">
                <a:solidFill>
                  <a:srgbClr val="FF0000"/>
                </a:solidFill>
              </a:rPr>
              <a:t>diễn đạt có sử dụng phép so sánh </a:t>
            </a:r>
          </a:p>
        </p:txBody>
      </p:sp>
      <p:sp>
        <p:nvSpPr>
          <p:cNvPr id="10256" name="Text Box 15"/>
          <p:cNvSpPr txBox="1">
            <a:spLocks noChangeArrowheads="1"/>
          </p:cNvSpPr>
          <p:nvPr/>
        </p:nvSpPr>
        <p:spPr bwMode="auto">
          <a:xfrm>
            <a:off x="4724400" y="2017713"/>
            <a:ext cx="39624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spcBef>
                <a:spcPct val="50000"/>
              </a:spcBef>
            </a:pPr>
            <a:r>
              <a:rPr lang="en-US" altLang="en-US" i="1">
                <a:solidFill>
                  <a:srgbClr val="FF0000"/>
                </a:solidFill>
                <a:sym typeface="Wingdings" pitchFamily="2" charset="2"/>
              </a:rPr>
              <a:t></a:t>
            </a:r>
            <a:r>
              <a:rPr lang="vi-VN" altLang="en-US" i="1">
                <a:solidFill>
                  <a:srgbClr val="FF0000"/>
                </a:solidFill>
                <a:sym typeface="Wingdings" pitchFamily="2" charset="2"/>
              </a:rPr>
              <a:t> </a:t>
            </a:r>
            <a:r>
              <a:rPr lang="en-US" altLang="en-US" i="1">
                <a:solidFill>
                  <a:srgbClr val="FF0000"/>
                </a:solidFill>
              </a:rPr>
              <a:t>diễn đạt có sử dụng phép ẩn dụ </a:t>
            </a:r>
          </a:p>
        </p:txBody>
      </p:sp>
      <p:sp>
        <p:nvSpPr>
          <p:cNvPr id="2" name="Rectangle 1"/>
          <p:cNvSpPr/>
          <p:nvPr/>
        </p:nvSpPr>
        <p:spPr>
          <a:xfrm>
            <a:off x="457200" y="3348038"/>
            <a:ext cx="1984839" cy="461665"/>
          </a:xfrm>
          <a:prstGeom prst="rect">
            <a:avLst/>
          </a:prstGeom>
        </p:spPr>
        <p:txBody>
          <a:bodyPr wrap="none">
            <a:spAutoFit/>
          </a:bodyPr>
          <a:lstStyle/>
          <a:p>
            <a:pPr>
              <a:defRPr/>
            </a:pPr>
            <a:r>
              <a:rPr lang="vi-VN" sz="2400" b="1">
                <a:solidFill>
                  <a:prstClr val="black"/>
                </a:solidFill>
                <a:effectLst>
                  <a:outerShdw blurRad="38100" dist="38100" dir="2700000" algn="tl">
                    <a:srgbClr val="000000">
                      <a:alpha val="43137"/>
                    </a:srgbClr>
                  </a:outerShdw>
                </a:effectLst>
                <a:latin typeface="+mj-lt"/>
              </a:rPr>
              <a:t>-  </a:t>
            </a:r>
            <a:r>
              <a:rPr lang="en-US" sz="2400" b="1" u="sng">
                <a:solidFill>
                  <a:srgbClr val="002060"/>
                </a:solidFill>
                <a:latin typeface="+mj-lt"/>
              </a:rPr>
              <a:t>Giống nhau</a:t>
            </a:r>
            <a:r>
              <a:rPr lang="en-US" sz="2400" b="1">
                <a:solidFill>
                  <a:prstClr val="black"/>
                </a:solidFill>
                <a:latin typeface="+mj-lt"/>
              </a:rPr>
              <a:t>: </a:t>
            </a:r>
            <a:endParaRPr lang="en-US" sz="2400" b="1">
              <a:latin typeface="+mj-lt"/>
            </a:endParaRPr>
          </a:p>
        </p:txBody>
      </p:sp>
      <p:cxnSp>
        <p:nvCxnSpPr>
          <p:cNvPr id="4" name="Straight Connector 3"/>
          <p:cNvCxnSpPr/>
          <p:nvPr/>
        </p:nvCxnSpPr>
        <p:spPr>
          <a:xfrm>
            <a:off x="4303986" y="746125"/>
            <a:ext cx="0" cy="210185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58701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25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5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2000"/>
                                        <p:tgtEl>
                                          <p:spTgt spid="10"/>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25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0251"/>
                                        </p:tgtEl>
                                        <p:attrNameLst>
                                          <p:attrName>style.visibility</p:attrName>
                                        </p:attrNameLst>
                                      </p:cBhvr>
                                      <p:to>
                                        <p:strVal val="visible"/>
                                      </p:to>
                                    </p:set>
                                    <p:animEffect transition="in" filter="fade">
                                      <p:cBhvr>
                                        <p:cTn id="27" dur="500"/>
                                        <p:tgtEl>
                                          <p:spTgt spid="1025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256"/>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5" presetClass="entr" presetSubtype="1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checkerboard(across)">
                                      <p:cBhvr>
                                        <p:cTn id="45" dur="500"/>
                                        <p:tgtEl>
                                          <p:spTgt spid="17"/>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4" presetClass="entr" presetSubtype="16" fill="hold" nodeType="clickEffect">
                                  <p:stCondLst>
                                    <p:cond delay="0"/>
                                  </p:stCondLst>
                                  <p:childTnLst>
                                    <p:set>
                                      <p:cBhvr>
                                        <p:cTn id="49" dur="1" fill="hold">
                                          <p:stCondLst>
                                            <p:cond delay="0"/>
                                          </p:stCondLst>
                                        </p:cTn>
                                        <p:tgtEl>
                                          <p:spTgt spid="18">
                                            <p:txEl>
                                              <p:pRg st="0" end="0"/>
                                            </p:txEl>
                                          </p:spTgt>
                                        </p:tgtEl>
                                        <p:attrNameLst>
                                          <p:attrName>style.visibility</p:attrName>
                                        </p:attrNameLst>
                                      </p:cBhvr>
                                      <p:to>
                                        <p:strVal val="visible"/>
                                      </p:to>
                                    </p:set>
                                    <p:animEffect transition="in" filter="box(in)">
                                      <p:cBhvr>
                                        <p:cTn id="50" dur="500"/>
                                        <p:tgtEl>
                                          <p:spTgt spid="18">
                                            <p:txEl>
                                              <p:pRg st="0" end="0"/>
                                            </p:txEl>
                                          </p:spTgt>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5" presetClass="entr" presetSubtype="10" fill="hold" nodeType="clickEffect">
                                  <p:stCondLst>
                                    <p:cond delay="0"/>
                                  </p:stCondLst>
                                  <p:childTnLst>
                                    <p:set>
                                      <p:cBhvr>
                                        <p:cTn id="54" dur="1" fill="hold">
                                          <p:stCondLst>
                                            <p:cond delay="0"/>
                                          </p:stCondLst>
                                        </p:cTn>
                                        <p:tgtEl>
                                          <p:spTgt spid="18">
                                            <p:txEl>
                                              <p:pRg st="1" end="1"/>
                                            </p:txEl>
                                          </p:spTgt>
                                        </p:tgtEl>
                                        <p:attrNameLst>
                                          <p:attrName>style.visibility</p:attrName>
                                        </p:attrNameLst>
                                      </p:cBhvr>
                                      <p:to>
                                        <p:strVal val="visible"/>
                                      </p:to>
                                    </p:set>
                                    <p:animEffect transition="in" filter="checkerboard(across)">
                                      <p:cBhvr>
                                        <p:cTn id="55" dur="500"/>
                                        <p:tgtEl>
                                          <p:spTgt spid="18">
                                            <p:txEl>
                                              <p:pRg st="1" end="1"/>
                                            </p:txEl>
                                          </p:spTgt>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5" presetClass="entr" presetSubtype="10" fill="hold" nodeType="clickEffect">
                                  <p:stCondLst>
                                    <p:cond delay="0"/>
                                  </p:stCondLst>
                                  <p:childTnLst>
                                    <p:set>
                                      <p:cBhvr>
                                        <p:cTn id="59" dur="1" fill="hold">
                                          <p:stCondLst>
                                            <p:cond delay="0"/>
                                          </p:stCondLst>
                                        </p:cTn>
                                        <p:tgtEl>
                                          <p:spTgt spid="18">
                                            <p:txEl>
                                              <p:pRg st="2" end="2"/>
                                            </p:txEl>
                                          </p:spTgt>
                                        </p:tgtEl>
                                        <p:attrNameLst>
                                          <p:attrName>style.visibility</p:attrName>
                                        </p:attrNameLst>
                                      </p:cBhvr>
                                      <p:to>
                                        <p:strVal val="visible"/>
                                      </p:to>
                                    </p:set>
                                    <p:animEffect transition="in" filter="checkerboard(across)">
                                      <p:cBhvr>
                                        <p:cTn id="60" dur="500"/>
                                        <p:tgtEl>
                                          <p:spTgt spid="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7" grpId="0"/>
      <p:bldP spid="10255" grpId="0"/>
      <p:bldP spid="10256"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istrator\Desktop\Captuređ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82" y="28569"/>
            <a:ext cx="9203882" cy="6813666"/>
          </a:xfrm>
          <a:prstGeom prst="rect">
            <a:avLst/>
          </a:prstGeom>
          <a:noFill/>
          <a:extLst>
            <a:ext uri="{909E8E84-426E-40DD-AFC4-6F175D3DCCD1}">
              <a14:hiddenFill xmlns:a14="http://schemas.microsoft.com/office/drawing/2010/main">
                <a:solidFill>
                  <a:srgbClr val="FFFFFF"/>
                </a:solidFill>
              </a14:hiddenFill>
            </a:ext>
          </a:extLst>
        </p:spPr>
      </p:pic>
      <p:pic>
        <p:nvPicPr>
          <p:cNvPr id="2" name="đuổi-hìn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230593" y="28570"/>
            <a:ext cx="5913407" cy="6363536"/>
          </a:xfrm>
          <a:prstGeom prst="rect">
            <a:avLst/>
          </a:prstGeom>
        </p:spPr>
      </p:pic>
    </p:spTree>
    <p:extLst>
      <p:ext uri="{BB962C8B-B14F-4D97-AF65-F5344CB8AC3E}">
        <p14:creationId xmlns:p14="http://schemas.microsoft.com/office/powerpoint/2010/main" val="19280927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DF2C9543-7BC4-4BFC-B514-5062A777E205}"/>
              </a:ext>
            </a:extLst>
          </p:cNvPr>
          <p:cNvSpPr txBox="1"/>
          <p:nvPr/>
        </p:nvSpPr>
        <p:spPr>
          <a:xfrm>
            <a:off x="457200" y="457201"/>
            <a:ext cx="5172057" cy="615553"/>
          </a:xfrm>
          <a:prstGeom prst="rect">
            <a:avLst/>
          </a:prstGeom>
          <a:noFill/>
        </p:spPr>
        <p:txBody>
          <a:bodyPr wrap="none" lIns="0" tIns="0" rIns="0" bIns="0" rtlCol="0">
            <a:spAutoFit/>
          </a:bodyPr>
          <a:lstStyle/>
          <a:p>
            <a:pPr algn="l"/>
            <a:r>
              <a:rPr lang="en-US" sz="4000" i="1" dirty="0" err="1">
                <a:solidFill>
                  <a:srgbClr val="EE7D00"/>
                </a:solidFill>
                <a:latin typeface="Cambria" panose="02040503050406030204" pitchFamily="18" charset="0"/>
                <a:ea typeface="Cambria" panose="02040503050406030204" pitchFamily="18" charset="0"/>
                <a:cs typeface="Times New Roman" panose="02020603050405020304" pitchFamily="18" charset="0"/>
              </a:rPr>
              <a:t>Ăn</a:t>
            </a:r>
            <a:r>
              <a:rPr lang="en-US" sz="4000" i="1" dirty="0">
                <a:solidFill>
                  <a:srgbClr val="EE7D00"/>
                </a:solidFill>
                <a:latin typeface="Cambria" panose="02040503050406030204" pitchFamily="18" charset="0"/>
                <a:ea typeface="Cambria" panose="02040503050406030204" pitchFamily="18" charset="0"/>
                <a:cs typeface="Times New Roman" panose="02020603050405020304" pitchFamily="18" charset="0"/>
              </a:rPr>
              <a:t> </a:t>
            </a:r>
            <a:r>
              <a:rPr lang="en-US" sz="4000" i="1" dirty="0" err="1">
                <a:solidFill>
                  <a:srgbClr val="EE7D00"/>
                </a:solidFill>
                <a:latin typeface="Cambria" panose="02040503050406030204" pitchFamily="18" charset="0"/>
                <a:ea typeface="Cambria" panose="02040503050406030204" pitchFamily="18" charset="0"/>
                <a:cs typeface="Times New Roman" panose="02020603050405020304" pitchFamily="18" charset="0"/>
              </a:rPr>
              <a:t>quả</a:t>
            </a:r>
            <a:r>
              <a:rPr lang="en-US" sz="4000" i="1" dirty="0">
                <a:solidFill>
                  <a:srgbClr val="EE7D00"/>
                </a:solidFill>
                <a:latin typeface="Cambria" panose="02040503050406030204" pitchFamily="18" charset="0"/>
                <a:ea typeface="Cambria" panose="02040503050406030204" pitchFamily="18" charset="0"/>
                <a:cs typeface="Times New Roman" panose="02020603050405020304" pitchFamily="18" charset="0"/>
              </a:rPr>
              <a:t> </a:t>
            </a:r>
            <a:r>
              <a:rPr lang="en-US" sz="4000" i="1" dirty="0" err="1">
                <a:solidFill>
                  <a:srgbClr val="EE7D00"/>
                </a:solidFill>
                <a:latin typeface="Cambria" panose="02040503050406030204" pitchFamily="18" charset="0"/>
                <a:ea typeface="Cambria" panose="02040503050406030204" pitchFamily="18" charset="0"/>
                <a:cs typeface="Times New Roman" panose="02020603050405020304" pitchFamily="18" charset="0"/>
              </a:rPr>
              <a:t>nhớ</a:t>
            </a:r>
            <a:r>
              <a:rPr lang="en-US" sz="4000" i="1" dirty="0">
                <a:solidFill>
                  <a:srgbClr val="EE7D00"/>
                </a:solidFill>
                <a:latin typeface="Cambria" panose="02040503050406030204" pitchFamily="18" charset="0"/>
                <a:ea typeface="Cambria" panose="02040503050406030204" pitchFamily="18" charset="0"/>
                <a:cs typeface="Times New Roman" panose="02020603050405020304" pitchFamily="18" charset="0"/>
              </a:rPr>
              <a:t> </a:t>
            </a:r>
            <a:r>
              <a:rPr lang="en-US" sz="4000" i="1" dirty="0" err="1">
                <a:solidFill>
                  <a:srgbClr val="EE7D00"/>
                </a:solidFill>
                <a:latin typeface="Cambria" panose="02040503050406030204" pitchFamily="18" charset="0"/>
                <a:ea typeface="Cambria" panose="02040503050406030204" pitchFamily="18" charset="0"/>
                <a:cs typeface="Times New Roman" panose="02020603050405020304" pitchFamily="18" charset="0"/>
              </a:rPr>
              <a:t>kẻ</a:t>
            </a:r>
            <a:r>
              <a:rPr lang="en-US" sz="4000" i="1" dirty="0">
                <a:solidFill>
                  <a:srgbClr val="EE7D00"/>
                </a:solidFill>
                <a:latin typeface="Cambria" panose="02040503050406030204" pitchFamily="18" charset="0"/>
                <a:ea typeface="Cambria" panose="02040503050406030204" pitchFamily="18" charset="0"/>
                <a:cs typeface="Times New Roman" panose="02020603050405020304" pitchFamily="18" charset="0"/>
              </a:rPr>
              <a:t> </a:t>
            </a:r>
            <a:r>
              <a:rPr lang="en-US" sz="4000" i="1" dirty="0" err="1" smtClean="0">
                <a:solidFill>
                  <a:srgbClr val="EE7D00"/>
                </a:solidFill>
                <a:latin typeface="Cambria" panose="02040503050406030204" pitchFamily="18" charset="0"/>
                <a:ea typeface="Cambria" panose="02040503050406030204" pitchFamily="18" charset="0"/>
                <a:cs typeface="Times New Roman" panose="02020603050405020304" pitchFamily="18" charset="0"/>
              </a:rPr>
              <a:t>trồng</a:t>
            </a:r>
            <a:r>
              <a:rPr lang="en-US" sz="4000" i="1" dirty="0" smtClean="0">
                <a:solidFill>
                  <a:srgbClr val="EE7D00"/>
                </a:solidFill>
                <a:latin typeface="Cambria" panose="02040503050406030204" pitchFamily="18" charset="0"/>
                <a:ea typeface="Cambria" panose="02040503050406030204" pitchFamily="18" charset="0"/>
                <a:cs typeface="Times New Roman" panose="02020603050405020304" pitchFamily="18" charset="0"/>
              </a:rPr>
              <a:t> </a:t>
            </a:r>
            <a:r>
              <a:rPr lang="en-US" sz="4000" i="1" dirty="0" err="1">
                <a:solidFill>
                  <a:srgbClr val="EE7D00"/>
                </a:solidFill>
                <a:latin typeface="Cambria" panose="02040503050406030204" pitchFamily="18" charset="0"/>
                <a:ea typeface="Cambria" panose="02040503050406030204" pitchFamily="18" charset="0"/>
                <a:cs typeface="Times New Roman" panose="02020603050405020304" pitchFamily="18" charset="0"/>
              </a:rPr>
              <a:t>cây</a:t>
            </a:r>
            <a:endParaRPr lang="en-US" sz="4000" i="1" dirty="0">
              <a:solidFill>
                <a:srgbClr val="EE7D0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12A6DEC4-594E-4CD8-8930-E3C26FC817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38324" y="1945106"/>
            <a:ext cx="7641772" cy="5029200"/>
          </a:xfrm>
          <a:prstGeom prst="rect">
            <a:avLst/>
          </a:prstGeom>
        </p:spPr>
      </p:pic>
      <p:pic>
        <p:nvPicPr>
          <p:cNvPr id="2" name="ăn-quả-nhớ-kẻ-trồng-cây vide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1621766"/>
            <a:ext cx="5236234" cy="5236234"/>
          </a:xfrm>
          <a:prstGeom prst="rect">
            <a:avLst/>
          </a:prstGeom>
        </p:spPr>
      </p:pic>
    </p:spTree>
    <p:extLst>
      <p:ext uri="{BB962C8B-B14F-4D97-AF65-F5344CB8AC3E}">
        <p14:creationId xmlns:p14="http://schemas.microsoft.com/office/powerpoint/2010/main" val="4162285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iterate type="lt">
                                    <p:tmPct val="10000"/>
                                  </p:iterate>
                                  <p:childTnLst>
                                    <p:set>
                                      <p:cBhvr>
                                        <p:cTn id="11" dur="1" fill="hold">
                                          <p:stCondLst>
                                            <p:cond delay="0"/>
                                          </p:stCondLst>
                                        </p:cTn>
                                        <p:tgtEl>
                                          <p:spTgt spid="17"/>
                                        </p:tgtEl>
                                        <p:attrNameLst>
                                          <p:attrName>style.visibility</p:attrName>
                                        </p:attrNameLst>
                                      </p:cBhvr>
                                      <p:to>
                                        <p:strVal val="visible"/>
                                      </p:to>
                                    </p:set>
                                    <p:anim calcmode="lin" valueType="num">
                                      <p:cBhvr>
                                        <p:cTn id="12" dur="1750" fill="hold"/>
                                        <p:tgtEl>
                                          <p:spTgt spid="17"/>
                                        </p:tgtEl>
                                        <p:attrNameLst>
                                          <p:attrName>ppt_w</p:attrName>
                                        </p:attrNameLst>
                                      </p:cBhvr>
                                      <p:tavLst>
                                        <p:tav tm="0">
                                          <p:val>
                                            <p:fltVal val="0"/>
                                          </p:val>
                                        </p:tav>
                                        <p:tav tm="100000">
                                          <p:val>
                                            <p:strVal val="#ppt_w"/>
                                          </p:val>
                                        </p:tav>
                                      </p:tavLst>
                                    </p:anim>
                                    <p:anim calcmode="lin" valueType="num">
                                      <p:cBhvr>
                                        <p:cTn id="13" dur="1750" fill="hold"/>
                                        <p:tgtEl>
                                          <p:spTgt spid="1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0"/>
                                            </p:cond>
                                          </p:stCondLst>
                                          <p:endCondLst>
                                            <p:cond evt="onStopAudio" delay="0">
                                              <p:tgtEl>
                                                <p:sldTgt/>
                                              </p:tgtEl>
                                            </p:cond>
                                          </p:endCondLst>
                                        </p:cTn>
                                        <p:tgtEl>
                                          <p:sndTgt r:embed="rId5" name="type.wav"/>
                                        </p:tgtEl>
                                      </p:cMediaNode>
                                    </p:audio>
                                  </p:sub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2"/>
                </p:tgtEl>
              </p:cMediaNode>
            </p:video>
          </p:childTnLst>
        </p:cTn>
      </p:par>
    </p:tnLst>
    <p:bldLst>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2A6DEC4-594E-4CD8-8930-E3C26FC817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8324" y="1945106"/>
            <a:ext cx="7641772" cy="5029200"/>
          </a:xfrm>
          <a:prstGeom prst="rect">
            <a:avLst/>
          </a:prstGeom>
        </p:spPr>
      </p:pic>
      <p:sp>
        <p:nvSpPr>
          <p:cNvPr id="4" name="TextBox 16">
            <a:extLst>
              <a:ext uri="{FF2B5EF4-FFF2-40B4-BE49-F238E27FC236}">
                <a16:creationId xmlns:a16="http://schemas.microsoft.com/office/drawing/2014/main" id="{DF2C9543-7BC4-4BFC-B514-5062A777E205}"/>
              </a:ext>
            </a:extLst>
          </p:cNvPr>
          <p:cNvSpPr txBox="1"/>
          <p:nvPr/>
        </p:nvSpPr>
        <p:spPr>
          <a:xfrm>
            <a:off x="457200" y="457201"/>
            <a:ext cx="5172057" cy="615553"/>
          </a:xfrm>
          <a:prstGeom prst="rect">
            <a:avLst/>
          </a:prstGeom>
          <a:noFill/>
        </p:spPr>
        <p:txBody>
          <a:bodyPr wrap="none" lIns="0" tIns="0" rIns="0" bIns="0" rtlCol="0">
            <a:spAutoFit/>
          </a:bodyPr>
          <a:lstStyle/>
          <a:p>
            <a:pPr algn="l"/>
            <a:r>
              <a:rPr lang="en-US" sz="4000" i="1" dirty="0" err="1">
                <a:solidFill>
                  <a:srgbClr val="EE7D00"/>
                </a:solidFill>
                <a:latin typeface="Cambria" panose="02040503050406030204" pitchFamily="18" charset="0"/>
                <a:ea typeface="Cambria" panose="02040503050406030204" pitchFamily="18" charset="0"/>
                <a:cs typeface="Times New Roman" panose="02020603050405020304" pitchFamily="18" charset="0"/>
              </a:rPr>
              <a:t>Ăn</a:t>
            </a:r>
            <a:r>
              <a:rPr lang="en-US" sz="4000" i="1" dirty="0">
                <a:solidFill>
                  <a:srgbClr val="EE7D00"/>
                </a:solidFill>
                <a:latin typeface="Cambria" panose="02040503050406030204" pitchFamily="18" charset="0"/>
                <a:ea typeface="Cambria" panose="02040503050406030204" pitchFamily="18" charset="0"/>
                <a:cs typeface="Times New Roman" panose="02020603050405020304" pitchFamily="18" charset="0"/>
              </a:rPr>
              <a:t> </a:t>
            </a:r>
            <a:r>
              <a:rPr lang="en-US" sz="4000" i="1" dirty="0" err="1">
                <a:solidFill>
                  <a:srgbClr val="EE7D00"/>
                </a:solidFill>
                <a:latin typeface="Cambria" panose="02040503050406030204" pitchFamily="18" charset="0"/>
                <a:ea typeface="Cambria" panose="02040503050406030204" pitchFamily="18" charset="0"/>
                <a:cs typeface="Times New Roman" panose="02020603050405020304" pitchFamily="18" charset="0"/>
              </a:rPr>
              <a:t>quả</a:t>
            </a:r>
            <a:r>
              <a:rPr lang="en-US" sz="4000" i="1" dirty="0">
                <a:solidFill>
                  <a:srgbClr val="EE7D00"/>
                </a:solidFill>
                <a:latin typeface="Cambria" panose="02040503050406030204" pitchFamily="18" charset="0"/>
                <a:ea typeface="Cambria" panose="02040503050406030204" pitchFamily="18" charset="0"/>
                <a:cs typeface="Times New Roman" panose="02020603050405020304" pitchFamily="18" charset="0"/>
              </a:rPr>
              <a:t> </a:t>
            </a:r>
            <a:r>
              <a:rPr lang="en-US" sz="4000" i="1" dirty="0" err="1">
                <a:solidFill>
                  <a:srgbClr val="EE7D00"/>
                </a:solidFill>
                <a:latin typeface="Cambria" panose="02040503050406030204" pitchFamily="18" charset="0"/>
                <a:ea typeface="Cambria" panose="02040503050406030204" pitchFamily="18" charset="0"/>
                <a:cs typeface="Times New Roman" panose="02020603050405020304" pitchFamily="18" charset="0"/>
              </a:rPr>
              <a:t>nhớ</a:t>
            </a:r>
            <a:r>
              <a:rPr lang="en-US" sz="4000" i="1" dirty="0">
                <a:solidFill>
                  <a:srgbClr val="EE7D00"/>
                </a:solidFill>
                <a:latin typeface="Cambria" panose="02040503050406030204" pitchFamily="18" charset="0"/>
                <a:ea typeface="Cambria" panose="02040503050406030204" pitchFamily="18" charset="0"/>
                <a:cs typeface="Times New Roman" panose="02020603050405020304" pitchFamily="18" charset="0"/>
              </a:rPr>
              <a:t> </a:t>
            </a:r>
            <a:r>
              <a:rPr lang="en-US" sz="4000" i="1" dirty="0" err="1">
                <a:solidFill>
                  <a:srgbClr val="EE7D00"/>
                </a:solidFill>
                <a:latin typeface="Cambria" panose="02040503050406030204" pitchFamily="18" charset="0"/>
                <a:ea typeface="Cambria" panose="02040503050406030204" pitchFamily="18" charset="0"/>
                <a:cs typeface="Times New Roman" panose="02020603050405020304" pitchFamily="18" charset="0"/>
              </a:rPr>
              <a:t>kẻ</a:t>
            </a:r>
            <a:r>
              <a:rPr lang="en-US" sz="4000" i="1" dirty="0">
                <a:solidFill>
                  <a:srgbClr val="EE7D00"/>
                </a:solidFill>
                <a:latin typeface="Cambria" panose="02040503050406030204" pitchFamily="18" charset="0"/>
                <a:ea typeface="Cambria" panose="02040503050406030204" pitchFamily="18" charset="0"/>
                <a:cs typeface="Times New Roman" panose="02020603050405020304" pitchFamily="18" charset="0"/>
              </a:rPr>
              <a:t> </a:t>
            </a:r>
            <a:r>
              <a:rPr lang="en-US" sz="4000" i="1" dirty="0" err="1" smtClean="0">
                <a:solidFill>
                  <a:srgbClr val="EE7D00"/>
                </a:solidFill>
                <a:latin typeface="Cambria" panose="02040503050406030204" pitchFamily="18" charset="0"/>
                <a:ea typeface="Cambria" panose="02040503050406030204" pitchFamily="18" charset="0"/>
                <a:cs typeface="Times New Roman" panose="02020603050405020304" pitchFamily="18" charset="0"/>
              </a:rPr>
              <a:t>trồng</a:t>
            </a:r>
            <a:r>
              <a:rPr lang="en-US" sz="4000" i="1" dirty="0" smtClean="0">
                <a:solidFill>
                  <a:srgbClr val="EE7D00"/>
                </a:solidFill>
                <a:latin typeface="Cambria" panose="02040503050406030204" pitchFamily="18" charset="0"/>
                <a:ea typeface="Cambria" panose="02040503050406030204" pitchFamily="18" charset="0"/>
                <a:cs typeface="Times New Roman" panose="02020603050405020304" pitchFamily="18" charset="0"/>
              </a:rPr>
              <a:t> </a:t>
            </a:r>
            <a:r>
              <a:rPr lang="en-US" sz="4000" i="1" dirty="0" err="1">
                <a:solidFill>
                  <a:srgbClr val="EE7D00"/>
                </a:solidFill>
                <a:latin typeface="Cambria" panose="02040503050406030204" pitchFamily="18" charset="0"/>
                <a:ea typeface="Cambria" panose="02040503050406030204" pitchFamily="18" charset="0"/>
                <a:cs typeface="Times New Roman" panose="02020603050405020304" pitchFamily="18" charset="0"/>
              </a:rPr>
              <a:t>cây</a:t>
            </a:r>
            <a:endParaRPr lang="en-US" sz="4000" i="1" dirty="0">
              <a:solidFill>
                <a:srgbClr val="EE7D0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5" name="câu-hỏi-điêm-tương-đồng-ăn-quả">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1462177"/>
            <a:ext cx="5395823" cy="5395823"/>
          </a:xfrm>
          <a:prstGeom prst="rect">
            <a:avLst/>
          </a:prstGeom>
        </p:spPr>
      </p:pic>
    </p:spTree>
    <p:extLst>
      <p:ext uri="{BB962C8B-B14F-4D97-AF65-F5344CB8AC3E}">
        <p14:creationId xmlns:p14="http://schemas.microsoft.com/office/powerpoint/2010/main" val="20215873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DF2C9543-7BC4-4BFC-B514-5062A777E205}"/>
              </a:ext>
            </a:extLst>
          </p:cNvPr>
          <p:cNvSpPr txBox="1"/>
          <p:nvPr/>
        </p:nvSpPr>
        <p:spPr>
          <a:xfrm>
            <a:off x="890772" y="341565"/>
            <a:ext cx="7111306" cy="615553"/>
          </a:xfrm>
          <a:prstGeom prst="rect">
            <a:avLst/>
          </a:prstGeom>
          <a:noFill/>
        </p:spPr>
        <p:txBody>
          <a:bodyPr wrap="none" lIns="0" tIns="0" rIns="0" bIns="0" rtlCol="0">
            <a:spAutoFit/>
          </a:bodyPr>
          <a:lstStyle/>
          <a:p>
            <a:pPr algn="l"/>
            <a:r>
              <a:rPr lang="en-US" sz="4000" i="1" smtClean="0">
                <a:solidFill>
                  <a:srgbClr val="EE7D00"/>
                </a:solidFill>
                <a:latin typeface="Cambria" panose="02040503050406030204" pitchFamily="18" charset="0"/>
                <a:ea typeface="Cambria" panose="02040503050406030204" pitchFamily="18" charset="0"/>
                <a:cs typeface="Times New Roman" panose="02020603050405020304" pitchFamily="18" charset="0"/>
              </a:rPr>
              <a:t>Gần mực thì đen gần đèn thì sáng</a:t>
            </a:r>
            <a:endParaRPr lang="en-US" sz="4000" i="1">
              <a:solidFill>
                <a:srgbClr val="EE7D0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1026" name="Picture 2" descr="C:\Users\Administrator\Desktop\Capturegfdv.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869" y="1299813"/>
            <a:ext cx="8366983" cy="5211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110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iterate type="lt">
                                    <p:tmPct val="10000"/>
                                  </p:iterate>
                                  <p:childTnLst>
                                    <p:set>
                                      <p:cBhvr>
                                        <p:cTn id="6" dur="1" fill="hold">
                                          <p:stCondLst>
                                            <p:cond delay="0"/>
                                          </p:stCondLst>
                                        </p:cTn>
                                        <p:tgtEl>
                                          <p:spTgt spid="17"/>
                                        </p:tgtEl>
                                        <p:attrNameLst>
                                          <p:attrName>style.visibility</p:attrName>
                                        </p:attrNameLst>
                                      </p:cBhvr>
                                      <p:to>
                                        <p:strVal val="visible"/>
                                      </p:to>
                                    </p:set>
                                    <p:anim calcmode="lin" valueType="num">
                                      <p:cBhvr>
                                        <p:cTn id="7" dur="1750" fill="hold"/>
                                        <p:tgtEl>
                                          <p:spTgt spid="17"/>
                                        </p:tgtEl>
                                        <p:attrNameLst>
                                          <p:attrName>ppt_w</p:attrName>
                                        </p:attrNameLst>
                                      </p:cBhvr>
                                      <p:tavLst>
                                        <p:tav tm="0">
                                          <p:val>
                                            <p:fltVal val="0"/>
                                          </p:val>
                                        </p:tav>
                                        <p:tav tm="100000">
                                          <p:val>
                                            <p:strVal val="#ppt_w"/>
                                          </p:val>
                                        </p:tav>
                                      </p:tavLst>
                                    </p:anim>
                                    <p:anim calcmode="lin" valueType="num">
                                      <p:cBhvr>
                                        <p:cTn id="8" dur="1750" fill="hold"/>
                                        <p:tgtEl>
                                          <p:spTgt spid="1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ần-mực-thì">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43000" y="0"/>
            <a:ext cx="6858000" cy="6858000"/>
          </a:xfrm>
          <a:prstGeom prst="rect">
            <a:avLst/>
          </a:prstGeom>
        </p:spPr>
      </p:pic>
    </p:spTree>
    <p:extLst>
      <p:ext uri="{BB962C8B-B14F-4D97-AF65-F5344CB8AC3E}">
        <p14:creationId xmlns:p14="http://schemas.microsoft.com/office/powerpoint/2010/main" val="21224397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DF2C9543-7BC4-4BFC-B514-5062A777E205}"/>
              </a:ext>
            </a:extLst>
          </p:cNvPr>
          <p:cNvSpPr txBox="1"/>
          <p:nvPr/>
        </p:nvSpPr>
        <p:spPr>
          <a:xfrm>
            <a:off x="890772" y="341565"/>
            <a:ext cx="7111306" cy="615553"/>
          </a:xfrm>
          <a:prstGeom prst="rect">
            <a:avLst/>
          </a:prstGeom>
          <a:noFill/>
        </p:spPr>
        <p:txBody>
          <a:bodyPr wrap="none" lIns="0" tIns="0" rIns="0" bIns="0" rtlCol="0">
            <a:spAutoFit/>
          </a:bodyPr>
          <a:lstStyle/>
          <a:p>
            <a:pPr algn="l"/>
            <a:r>
              <a:rPr lang="en-US" sz="4000" i="1" smtClean="0">
                <a:solidFill>
                  <a:srgbClr val="EE7D00"/>
                </a:solidFill>
                <a:latin typeface="Cambria" panose="02040503050406030204" pitchFamily="18" charset="0"/>
                <a:ea typeface="Cambria" panose="02040503050406030204" pitchFamily="18" charset="0"/>
                <a:cs typeface="Times New Roman" panose="02020603050405020304" pitchFamily="18" charset="0"/>
              </a:rPr>
              <a:t>Gần mực thì đen gần đèn thì sáng</a:t>
            </a:r>
            <a:endParaRPr lang="en-US" sz="4000" i="1">
              <a:solidFill>
                <a:srgbClr val="EE7D0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1026" name="Picture 2" descr="C:\Users\Administrator\Desktop\Capturegfdv.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869" y="1299813"/>
            <a:ext cx="8366983" cy="5211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1342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DF2C9543-7BC4-4BFC-B514-5062A777E205}"/>
              </a:ext>
            </a:extLst>
          </p:cNvPr>
          <p:cNvSpPr txBox="1"/>
          <p:nvPr/>
        </p:nvSpPr>
        <p:spPr>
          <a:xfrm>
            <a:off x="7086600" y="761969"/>
            <a:ext cx="1581267" cy="615553"/>
          </a:xfrm>
          <a:prstGeom prst="rect">
            <a:avLst/>
          </a:prstGeom>
          <a:noFill/>
        </p:spPr>
        <p:txBody>
          <a:bodyPr wrap="none" lIns="0" tIns="0" rIns="0" bIns="0" rtlCol="0">
            <a:spAutoFit/>
          </a:bodyPr>
          <a:lstStyle/>
          <a:p>
            <a:pPr algn="l"/>
            <a:r>
              <a:rPr lang="en-US" sz="4000" i="1">
                <a:solidFill>
                  <a:srgbClr val="EE7D00"/>
                </a:solidFill>
                <a:latin typeface="Cambria" panose="02040503050406030204" pitchFamily="18" charset="0"/>
                <a:ea typeface="Cambria" panose="02040503050406030204" pitchFamily="18" charset="0"/>
                <a:cs typeface="Times New Roman" panose="02020603050405020304" pitchFamily="18" charset="0"/>
              </a:rPr>
              <a:t>Học vẹt</a:t>
            </a:r>
          </a:p>
        </p:txBody>
      </p:sp>
      <p:pic>
        <p:nvPicPr>
          <p:cNvPr id="1028" name="Picture 4" descr="Nghị luận xã hội về học vẹt và học tủ">
            <a:extLst>
              <a:ext uri="{FF2B5EF4-FFF2-40B4-BE49-F238E27FC236}">
                <a16:creationId xmlns:a16="http://schemas.microsoft.com/office/drawing/2014/main" id="{0CE6FFD6-64A9-4FB9-A6ED-3466D04D6B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 y="1"/>
            <a:ext cx="5342397" cy="6814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1332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barn(outVertical)">
                                      <p:cBhvr>
                                        <p:cTn id="7" dur="20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iterate type="lt">
                                    <p:tmPct val="10000"/>
                                  </p:iterate>
                                  <p:childTnLst>
                                    <p:set>
                                      <p:cBhvr>
                                        <p:cTn id="11" dur="1" fill="hold">
                                          <p:stCondLst>
                                            <p:cond delay="0"/>
                                          </p:stCondLst>
                                        </p:cTn>
                                        <p:tgtEl>
                                          <p:spTgt spid="17"/>
                                        </p:tgtEl>
                                        <p:attrNameLst>
                                          <p:attrName>style.visibility</p:attrName>
                                        </p:attrNameLst>
                                      </p:cBhvr>
                                      <p:to>
                                        <p:strVal val="visible"/>
                                      </p:to>
                                    </p:set>
                                    <p:anim calcmode="lin" valueType="num">
                                      <p:cBhvr>
                                        <p:cTn id="12" dur="1750" fill="hold"/>
                                        <p:tgtEl>
                                          <p:spTgt spid="17"/>
                                        </p:tgtEl>
                                        <p:attrNameLst>
                                          <p:attrName>ppt_w</p:attrName>
                                        </p:attrNameLst>
                                      </p:cBhvr>
                                      <p:tavLst>
                                        <p:tav tm="0">
                                          <p:val>
                                            <p:fltVal val="0"/>
                                          </p:val>
                                        </p:tav>
                                        <p:tav tm="100000">
                                          <p:val>
                                            <p:strVal val="#ppt_w"/>
                                          </p:val>
                                        </p:tav>
                                      </p:tavLst>
                                    </p:anim>
                                    <p:anim calcmode="lin" valueType="num">
                                      <p:cBhvr>
                                        <p:cTn id="13" dur="1750" fill="hold"/>
                                        <p:tgtEl>
                                          <p:spTgt spid="1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0"/>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hào-đám-m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43000" y="0"/>
            <a:ext cx="6858000" cy="6858000"/>
          </a:xfrm>
          <a:prstGeom prst="rect">
            <a:avLst/>
          </a:prstGeom>
        </p:spPr>
      </p:pic>
    </p:spTree>
    <p:extLst>
      <p:ext uri="{BB962C8B-B14F-4D97-AF65-F5344CB8AC3E}">
        <p14:creationId xmlns:p14="http://schemas.microsoft.com/office/powerpoint/2010/main" val="7797749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9144000" cy="6037207"/>
          </a:xfrm>
          <a:prstGeom prst="rect">
            <a:avLst/>
          </a:prstGeom>
        </p:spPr>
      </p:pic>
      <p:sp>
        <p:nvSpPr>
          <p:cNvPr id="5" name="TextBox 4"/>
          <p:cNvSpPr txBox="1"/>
          <p:nvPr/>
        </p:nvSpPr>
        <p:spPr>
          <a:xfrm>
            <a:off x="2661171" y="6197455"/>
            <a:ext cx="4559436" cy="584775"/>
          </a:xfrm>
          <a:prstGeom prst="rect">
            <a:avLst/>
          </a:prstGeom>
          <a:noFill/>
        </p:spPr>
        <p:txBody>
          <a:bodyPr wrap="square" rtlCol="0">
            <a:spAutoFit/>
          </a:bodyPr>
          <a:lstStyle/>
          <a:p>
            <a:r>
              <a:rPr lang="en-US" sz="3200" b="1" smtClean="0">
                <a:solidFill>
                  <a:srgbClr val="FF3300"/>
                </a:solidFill>
                <a:latin typeface="Times New Roman" panose="02020603050405020304" pitchFamily="18" charset="0"/>
                <a:cs typeface="Times New Roman" panose="02020603050405020304" pitchFamily="18" charset="0"/>
              </a:rPr>
              <a:t>Tre </a:t>
            </a:r>
            <a:r>
              <a:rPr lang="en-US" sz="3200" b="1" dirty="0" err="1" smtClean="0">
                <a:solidFill>
                  <a:srgbClr val="FF3300"/>
                </a:solidFill>
                <a:latin typeface="Times New Roman" panose="02020603050405020304" pitchFamily="18" charset="0"/>
                <a:cs typeface="Times New Roman" panose="02020603050405020304" pitchFamily="18" charset="0"/>
              </a:rPr>
              <a:t>già</a:t>
            </a:r>
            <a:r>
              <a:rPr lang="en-US" sz="3200" b="1" dirty="0" smtClean="0">
                <a:solidFill>
                  <a:srgbClr val="FF3300"/>
                </a:solidFill>
                <a:latin typeface="Times New Roman" panose="02020603050405020304" pitchFamily="18" charset="0"/>
                <a:cs typeface="Times New Roman" panose="02020603050405020304" pitchFamily="18" charset="0"/>
              </a:rPr>
              <a:t> </a:t>
            </a:r>
            <a:r>
              <a:rPr lang="en-US" sz="3200" b="1" dirty="0" err="1" smtClean="0">
                <a:solidFill>
                  <a:srgbClr val="FF3300"/>
                </a:solidFill>
                <a:latin typeface="Times New Roman" panose="02020603050405020304" pitchFamily="18" charset="0"/>
                <a:cs typeface="Times New Roman" panose="02020603050405020304" pitchFamily="18" charset="0"/>
              </a:rPr>
              <a:t>măng</a:t>
            </a:r>
            <a:r>
              <a:rPr lang="en-US" sz="3200" b="1" dirty="0" smtClean="0">
                <a:solidFill>
                  <a:srgbClr val="FF3300"/>
                </a:solidFill>
                <a:latin typeface="Times New Roman" panose="02020603050405020304" pitchFamily="18" charset="0"/>
                <a:cs typeface="Times New Roman" panose="02020603050405020304" pitchFamily="18" charset="0"/>
              </a:rPr>
              <a:t> </a:t>
            </a:r>
            <a:r>
              <a:rPr lang="en-US" sz="3200" b="1" dirty="0" err="1" smtClean="0">
                <a:solidFill>
                  <a:srgbClr val="FF3300"/>
                </a:solidFill>
                <a:latin typeface="Times New Roman" panose="02020603050405020304" pitchFamily="18" charset="0"/>
                <a:cs typeface="Times New Roman" panose="02020603050405020304" pitchFamily="18" charset="0"/>
              </a:rPr>
              <a:t>mọc</a:t>
            </a:r>
            <a:r>
              <a:rPr lang="en-US" sz="3200" b="1" dirty="0" smtClean="0">
                <a:solidFill>
                  <a:srgbClr val="FF3300"/>
                </a:solidFill>
                <a:latin typeface="Times New Roman" panose="02020603050405020304" pitchFamily="18" charset="0"/>
                <a:cs typeface="Times New Roman" panose="02020603050405020304" pitchFamily="18" charset="0"/>
              </a:rPr>
              <a:t> </a:t>
            </a:r>
            <a:endParaRPr lang="en-US" sz="3200" b="1" dirty="0">
              <a:solidFill>
                <a:srgbClr val="FF33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544450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ết-đuổi-hình-bắ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43000" y="0"/>
            <a:ext cx="6858000" cy="6858000"/>
          </a:xfrm>
          <a:prstGeom prst="rect">
            <a:avLst/>
          </a:prstGeom>
        </p:spPr>
      </p:pic>
    </p:spTree>
    <p:extLst>
      <p:ext uri="{BB962C8B-B14F-4D97-AF65-F5344CB8AC3E}">
        <p14:creationId xmlns:p14="http://schemas.microsoft.com/office/powerpoint/2010/main" val="18010431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laque 12"/>
          <p:cNvSpPr/>
          <p:nvPr/>
        </p:nvSpPr>
        <p:spPr>
          <a:xfrm>
            <a:off x="167645" y="275327"/>
            <a:ext cx="3507207" cy="590745"/>
          </a:xfrm>
          <a:prstGeom prst="plaque">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pPr>
            <a:r>
              <a:rPr lang="en-US" sz="3600" b="1" dirty="0">
                <a:solidFill>
                  <a:srgbClr val="FF0000"/>
                </a:solidFill>
                <a:latin typeface="Times New Roman" panose="02020603050405020304" pitchFamily="18" charset="0"/>
                <a:ea typeface="Times New Roman" panose="02020603050405020304" pitchFamily="18" charset="0"/>
              </a:rPr>
              <a:t>II. </a:t>
            </a:r>
            <a:r>
              <a:rPr lang="en-US" sz="3600" b="1" err="1">
                <a:solidFill>
                  <a:srgbClr val="FF0000"/>
                </a:solidFill>
                <a:latin typeface="Times New Roman" panose="02020603050405020304" pitchFamily="18" charset="0"/>
                <a:ea typeface="Times New Roman" panose="02020603050405020304" pitchFamily="18" charset="0"/>
              </a:rPr>
              <a:t>Thực</a:t>
            </a:r>
            <a:r>
              <a:rPr lang="en-US" sz="3600" b="1">
                <a:solidFill>
                  <a:srgbClr val="FF0000"/>
                </a:solidFill>
                <a:latin typeface="Times New Roman" panose="02020603050405020304" pitchFamily="18" charset="0"/>
                <a:ea typeface="Times New Roman" panose="02020603050405020304" pitchFamily="18" charset="0"/>
              </a:rPr>
              <a:t> </a:t>
            </a:r>
            <a:r>
              <a:rPr lang="en-US" sz="3600" b="1" smtClean="0">
                <a:solidFill>
                  <a:srgbClr val="FF0000"/>
                </a:solidFill>
                <a:latin typeface="Times New Roman" panose="02020603050405020304" pitchFamily="18" charset="0"/>
                <a:ea typeface="Times New Roman" panose="02020603050405020304" pitchFamily="18" charset="0"/>
              </a:rPr>
              <a:t>hành</a:t>
            </a:r>
            <a:endParaRPr lang="en-US" sz="3200" dirty="0">
              <a:solidFill>
                <a:srgbClr val="FF0000"/>
              </a:solidFill>
              <a:effectLst/>
              <a:latin typeface="Times New Roman" panose="02020603050405020304" pitchFamily="18" charset="0"/>
              <a:ea typeface="Times New Roman" panose="02020603050405020304" pitchFamily="18" charset="0"/>
            </a:endParaRPr>
          </a:p>
        </p:txBody>
      </p:sp>
      <p:graphicFrame>
        <p:nvGraphicFramePr>
          <p:cNvPr id="8" name="Diagram 7"/>
          <p:cNvGraphicFramePr/>
          <p:nvPr>
            <p:extLst>
              <p:ext uri="{D42A27DB-BD31-4B8C-83A1-F6EECF244321}">
                <p14:modId xmlns:p14="http://schemas.microsoft.com/office/powerpoint/2010/main" val="603950924"/>
              </p:ext>
            </p:extLst>
          </p:nvPr>
        </p:nvGraphicFramePr>
        <p:xfrm>
          <a:off x="711996" y="1608083"/>
          <a:ext cx="6416037" cy="42254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p:cNvPicPr>
            <a:picLocks noChangeAspect="1"/>
          </p:cNvPicPr>
          <p:nvPr/>
        </p:nvPicPr>
        <p:blipFill>
          <a:blip r:embed="rId8"/>
          <a:stretch>
            <a:fillRect/>
          </a:stretch>
        </p:blipFill>
        <p:spPr>
          <a:xfrm>
            <a:off x="6482025" y="1052190"/>
            <a:ext cx="2217612" cy="1542422"/>
          </a:xfrm>
          <a:prstGeom prst="ellipse">
            <a:avLst/>
          </a:prstGeom>
          <a:ln>
            <a:noFill/>
          </a:ln>
          <a:effectLst>
            <a:softEdge rad="112500"/>
          </a:effectLst>
        </p:spPr>
      </p:pic>
    </p:spTree>
    <p:extLst>
      <p:ext uri="{BB962C8B-B14F-4D97-AF65-F5344CB8AC3E}">
        <p14:creationId xmlns:p14="http://schemas.microsoft.com/office/powerpoint/2010/main" val="1054332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ppt_w</p:attrName>
                                        </p:attrNameLst>
                                      </p:cBhvr>
                                      <p:tavLst>
                                        <p:tav tm="0" fmla="#ppt_w*sin(2.5*pi*$)">
                                          <p:val>
                                            <p:fltVal val="0"/>
                                          </p:val>
                                        </p:tav>
                                        <p:tav tm="100000">
                                          <p:val>
                                            <p:fltVal val="1"/>
                                          </p:val>
                                        </p:tav>
                                      </p:tavLst>
                                    </p:anim>
                                    <p:anim calcmode="lin" valueType="num">
                                      <p:cBhvr>
                                        <p:cTn id="9" dur="2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669312381"/>
              </p:ext>
            </p:extLst>
          </p:nvPr>
        </p:nvGraphicFramePr>
        <p:xfrm>
          <a:off x="147936" y="879002"/>
          <a:ext cx="8917234" cy="2323952"/>
        </p:xfrm>
        <a:graphic>
          <a:graphicData uri="http://schemas.openxmlformats.org/drawingml/2006/table">
            <a:tbl>
              <a:tblPr firstRow="1" bandRow="1">
                <a:tableStyleId>{5940675A-B579-460E-94D1-54222C63F5DA}</a:tableStyleId>
              </a:tblPr>
              <a:tblGrid>
                <a:gridCol w="4458617">
                  <a:extLst>
                    <a:ext uri="{9D8B030D-6E8A-4147-A177-3AD203B41FA5}">
                      <a16:colId xmlns:a16="http://schemas.microsoft.com/office/drawing/2014/main" val="4152779326"/>
                    </a:ext>
                  </a:extLst>
                </a:gridCol>
                <a:gridCol w="4458617">
                  <a:extLst>
                    <a:ext uri="{9D8B030D-6E8A-4147-A177-3AD203B41FA5}">
                      <a16:colId xmlns:a16="http://schemas.microsoft.com/office/drawing/2014/main" val="3874087460"/>
                    </a:ext>
                  </a:extLst>
                </a:gridCol>
              </a:tblGrid>
              <a:tr h="1226106">
                <a:tc>
                  <a:txBody>
                    <a:bodyPr/>
                    <a:lstStyle/>
                    <a:p>
                      <a:pPr algn="ctr">
                        <a:lnSpc>
                          <a:spcPct val="100000"/>
                        </a:lnSpc>
                        <a:spcAft>
                          <a:spcPts val="0"/>
                        </a:spcAft>
                      </a:pPr>
                      <a:r>
                        <a:rPr lang="vi-VN" sz="2900" smtClean="0">
                          <a:solidFill>
                            <a:srgbClr val="0070C0"/>
                          </a:solidFill>
                          <a:effectLst/>
                          <a:latin typeface="Times New Roman" panose="02020603050405020304" pitchFamily="18" charset="0"/>
                          <a:ea typeface="Times New Roman" panose="02020603050405020304" pitchFamily="18" charset="0"/>
                        </a:rPr>
                        <a:t>a)</a:t>
                      </a:r>
                      <a:r>
                        <a:rPr lang="vi-VN" sz="2900" i="1" smtClean="0">
                          <a:solidFill>
                            <a:srgbClr val="0070C0"/>
                          </a:solidFill>
                          <a:effectLst/>
                          <a:latin typeface="Times New Roman" panose="02020603050405020304" pitchFamily="18" charset="0"/>
                          <a:ea typeface="Times New Roman" panose="02020603050405020304" pitchFamily="18" charset="0"/>
                        </a:rPr>
                        <a:t> </a:t>
                      </a:r>
                      <a:r>
                        <a:rPr lang="vi-VN" sz="2300" i="1" smtClean="0">
                          <a:solidFill>
                            <a:srgbClr val="0070C0"/>
                          </a:solidFill>
                          <a:effectLst/>
                          <a:latin typeface="Times New Roman" panose="02020603050405020304" pitchFamily="18" charset="0"/>
                          <a:ea typeface="Times New Roman" panose="02020603050405020304" pitchFamily="18" charset="0"/>
                        </a:rPr>
                        <a:t>Bàn tay mang phép nhiệm mầu</a:t>
                      </a:r>
                      <a:br>
                        <a:rPr lang="vi-VN" sz="2300" i="1" smtClean="0">
                          <a:solidFill>
                            <a:srgbClr val="0070C0"/>
                          </a:solidFill>
                          <a:effectLst/>
                          <a:latin typeface="Times New Roman" panose="02020603050405020304" pitchFamily="18" charset="0"/>
                          <a:ea typeface="Times New Roman" panose="02020603050405020304" pitchFamily="18" charset="0"/>
                        </a:rPr>
                      </a:br>
                      <a:r>
                        <a:rPr lang="vi-VN" sz="2200" i="1" smtClean="0">
                          <a:solidFill>
                            <a:srgbClr val="0070C0"/>
                          </a:solidFill>
                          <a:effectLst/>
                          <a:latin typeface="Times New Roman" panose="02020603050405020304" pitchFamily="18" charset="0"/>
                          <a:ea typeface="Times New Roman" panose="02020603050405020304" pitchFamily="18" charset="0"/>
                        </a:rPr>
                        <a:t>Chắt chiu từ những dãi dầu đầy thôi.</a:t>
                      </a:r>
                      <a:endParaRPr lang="en-US" sz="2200" smtClean="0">
                        <a:effectLst/>
                        <a:latin typeface="Times New Roman" panose="02020603050405020304" pitchFamily="18" charset="0"/>
                        <a:ea typeface="Times New Roman" panose="02020603050405020304" pitchFamily="18" charset="0"/>
                      </a:endParaRPr>
                    </a:p>
                    <a:p>
                      <a:pPr algn="ctr">
                        <a:lnSpc>
                          <a:spcPct val="100000"/>
                        </a:lnSpc>
                        <a:spcAft>
                          <a:spcPts val="0"/>
                        </a:spcAft>
                      </a:pPr>
                      <a:r>
                        <a:rPr lang="vi-VN" sz="2900" smtClean="0">
                          <a:solidFill>
                            <a:srgbClr val="0070C0"/>
                          </a:solidFill>
                          <a:effectLst/>
                          <a:latin typeface="Times New Roman" panose="02020603050405020304" pitchFamily="18" charset="0"/>
                          <a:ea typeface="Times New Roman" panose="02020603050405020304" pitchFamily="18" charset="0"/>
                        </a:rPr>
                        <a:t>(Bình Nguyên)</a:t>
                      </a:r>
                      <a:endParaRPr lang="en-US" sz="2900" dirty="0" smtClean="0">
                        <a:effectLst/>
                        <a:latin typeface="Times New Roman" panose="02020603050405020304" pitchFamily="18" charset="0"/>
                        <a:ea typeface="Times New Roman" panose="02020603050405020304" pitchFamily="18" charset="0"/>
                      </a:endParaRPr>
                    </a:p>
                  </a:txBody>
                  <a:tcPr marL="68580" marR="68580">
                    <a:solidFill>
                      <a:schemeClr val="bg1">
                        <a:lumMod val="95000"/>
                      </a:schemeClr>
                    </a:solidFill>
                  </a:tcPr>
                </a:tc>
                <a:tc>
                  <a:txBody>
                    <a:bodyPr/>
                    <a:lstStyle/>
                    <a:p>
                      <a:pPr algn="ctr">
                        <a:lnSpc>
                          <a:spcPct val="100000"/>
                        </a:lnSpc>
                        <a:spcAft>
                          <a:spcPts val="0"/>
                        </a:spcAft>
                      </a:pPr>
                      <a:r>
                        <a:rPr lang="vi-VN" sz="2900" dirty="0" smtClean="0">
                          <a:solidFill>
                            <a:schemeClr val="accent1">
                              <a:lumMod val="75000"/>
                            </a:schemeClr>
                          </a:solidFill>
                          <a:effectLst/>
                          <a:latin typeface="Times New Roman" panose="02020603050405020304" pitchFamily="18" charset="0"/>
                          <a:ea typeface="Times New Roman" panose="02020603050405020304" pitchFamily="18" charset="0"/>
                        </a:rPr>
                        <a:t>b)</a:t>
                      </a:r>
                      <a:r>
                        <a:rPr lang="vi-VN" sz="2900" i="1" smtClean="0">
                          <a:solidFill>
                            <a:schemeClr val="accent1">
                              <a:lumMod val="75000"/>
                            </a:schemeClr>
                          </a:solidFill>
                          <a:effectLst/>
                          <a:latin typeface="Times New Roman" panose="02020603050405020304" pitchFamily="18" charset="0"/>
                          <a:ea typeface="Times New Roman" panose="02020603050405020304" pitchFamily="18" charset="0"/>
                        </a:rPr>
                        <a:t> </a:t>
                      </a:r>
                      <a:r>
                        <a:rPr lang="vi-VN" sz="2800" i="1" smtClean="0">
                          <a:solidFill>
                            <a:schemeClr val="accent1">
                              <a:lumMod val="75000"/>
                            </a:schemeClr>
                          </a:solidFill>
                          <a:effectLst/>
                          <a:latin typeface="Times New Roman" panose="02020603050405020304" pitchFamily="18" charset="0"/>
                          <a:ea typeface="Times New Roman" panose="02020603050405020304" pitchFamily="18" charset="0"/>
                        </a:rPr>
                        <a:t>Nghẹn ngào thương mẹ nhiều hơn...</a:t>
                      </a:r>
                      <a:endParaRPr lang="en-US" sz="2100" dirty="0" smtClean="0">
                        <a:solidFill>
                          <a:schemeClr val="accent1">
                            <a:lumMod val="75000"/>
                          </a:schemeClr>
                        </a:solidFill>
                        <a:effectLst/>
                        <a:latin typeface="Times New Roman" panose="02020603050405020304" pitchFamily="18" charset="0"/>
                        <a:ea typeface="Times New Roman" panose="02020603050405020304" pitchFamily="18" charset="0"/>
                      </a:endParaRPr>
                    </a:p>
                    <a:p>
                      <a:pPr algn="ctr">
                        <a:lnSpc>
                          <a:spcPct val="100000"/>
                        </a:lnSpc>
                        <a:spcAft>
                          <a:spcPts val="0"/>
                        </a:spcAft>
                      </a:pPr>
                      <a:r>
                        <a:rPr lang="vi-VN" sz="2900" dirty="0" smtClean="0">
                          <a:solidFill>
                            <a:schemeClr val="accent1">
                              <a:lumMod val="75000"/>
                            </a:schemeClr>
                          </a:solidFill>
                          <a:effectLst/>
                          <a:latin typeface="Times New Roman" panose="02020603050405020304" pitchFamily="18" charset="0"/>
                          <a:ea typeface="Times New Roman" panose="02020603050405020304" pitchFamily="18" charset="0"/>
                        </a:rPr>
                        <a:t>(Đinh Nam Khương)</a:t>
                      </a:r>
                      <a:endParaRPr lang="en-US" sz="2900" dirty="0" smtClean="0">
                        <a:solidFill>
                          <a:schemeClr val="accent1">
                            <a:lumMod val="75000"/>
                          </a:schemeClr>
                        </a:solidFill>
                        <a:effectLst/>
                        <a:latin typeface="Times New Roman" panose="02020603050405020304" pitchFamily="18" charset="0"/>
                        <a:ea typeface="Times New Roman" panose="02020603050405020304" pitchFamily="18" charset="0"/>
                      </a:endParaRPr>
                    </a:p>
                  </a:txBody>
                  <a:tcPr marL="68580" marR="68580">
                    <a:solidFill>
                      <a:schemeClr val="bg1">
                        <a:lumMod val="95000"/>
                      </a:schemeClr>
                    </a:solidFill>
                  </a:tcPr>
                </a:tc>
                <a:extLst>
                  <a:ext uri="{0D108BD9-81ED-4DB2-BD59-A6C34878D82A}">
                    <a16:rowId xmlns:a16="http://schemas.microsoft.com/office/drawing/2014/main" val="1757501841"/>
                  </a:ext>
                </a:extLst>
              </a:tr>
              <a:tr h="921872">
                <a:tc>
                  <a:txBody>
                    <a:bodyPr/>
                    <a:lstStyle/>
                    <a:p>
                      <a:pPr>
                        <a:lnSpc>
                          <a:spcPct val="100000"/>
                        </a:lnSpc>
                        <a:spcAft>
                          <a:spcPts val="0"/>
                        </a:spcAft>
                      </a:pPr>
                      <a:r>
                        <a:rPr lang="en-US" sz="2900" b="0" smtClean="0">
                          <a:solidFill>
                            <a:srgbClr val="0D0D0D"/>
                          </a:solidFill>
                          <a:effectLst/>
                          <a:latin typeface="Times New Roman" panose="02020603050405020304" pitchFamily="18" charset="0"/>
                          <a:ea typeface="Times New Roman" panose="02020603050405020304" pitchFamily="18" charset="0"/>
                        </a:rPr>
                        <a:t>……………………………</a:t>
                      </a:r>
                      <a:endParaRPr lang="en-US" sz="2900" dirty="0" smtClean="0">
                        <a:effectLst/>
                        <a:latin typeface="Times New Roman" panose="02020603050405020304" pitchFamily="18" charset="0"/>
                        <a:ea typeface="Times New Roman" panose="02020603050405020304" pitchFamily="18" charset="0"/>
                      </a:endParaRPr>
                    </a:p>
                  </a:txBody>
                  <a:tcPr marL="68580" marR="68580">
                    <a:solidFill>
                      <a:schemeClr val="accent2">
                        <a:lumMod val="20000"/>
                        <a:lumOff val="80000"/>
                      </a:schemeClr>
                    </a:solidFill>
                  </a:tcPr>
                </a:tc>
                <a:tc>
                  <a:txBody>
                    <a:bodyPr/>
                    <a:lstStyle/>
                    <a:p>
                      <a:pPr>
                        <a:lnSpc>
                          <a:spcPct val="100000"/>
                        </a:lnSpc>
                        <a:spcAft>
                          <a:spcPts val="0"/>
                        </a:spcAft>
                      </a:pPr>
                      <a:r>
                        <a:rPr lang="en-US" sz="2900" b="0" smtClean="0">
                          <a:solidFill>
                            <a:srgbClr val="0D0D0D"/>
                          </a:solidFill>
                          <a:effectLst/>
                          <a:latin typeface="Times New Roman" panose="02020603050405020304" pitchFamily="18" charset="0"/>
                          <a:ea typeface="Times New Roman" panose="02020603050405020304" pitchFamily="18" charset="0"/>
                        </a:rPr>
                        <a:t>……………………………</a:t>
                      </a:r>
                      <a:endParaRPr lang="en-US" sz="2900" dirty="0" smtClean="0">
                        <a:effectLst/>
                        <a:latin typeface="Times New Roman" panose="02020603050405020304" pitchFamily="18" charset="0"/>
                        <a:ea typeface="Times New Roman" panose="02020603050405020304" pitchFamily="18" charset="0"/>
                      </a:endParaRPr>
                    </a:p>
                  </a:txBody>
                  <a:tcPr marL="68580" marR="68580">
                    <a:solidFill>
                      <a:schemeClr val="accent2">
                        <a:lumMod val="20000"/>
                        <a:lumOff val="80000"/>
                      </a:schemeClr>
                    </a:solidFill>
                  </a:tcPr>
                </a:tc>
                <a:extLst>
                  <a:ext uri="{0D108BD9-81ED-4DB2-BD59-A6C34878D82A}">
                    <a16:rowId xmlns:a16="http://schemas.microsoft.com/office/drawing/2014/main" val="1779556555"/>
                  </a:ext>
                </a:extLst>
              </a:tr>
            </a:tbl>
          </a:graphicData>
        </a:graphic>
      </p:graphicFrame>
      <p:sp>
        <p:nvSpPr>
          <p:cNvPr id="5" name="Rectangle 4"/>
          <p:cNvSpPr/>
          <p:nvPr/>
        </p:nvSpPr>
        <p:spPr>
          <a:xfrm>
            <a:off x="2385475" y="0"/>
            <a:ext cx="4510895" cy="646331"/>
          </a:xfrm>
          <a:prstGeom prst="rect">
            <a:avLst/>
          </a:prstGeom>
          <a:noFill/>
        </p:spPr>
        <p:txBody>
          <a:bodyPr wrap="square" lIns="91440" tIns="45720" rIns="91440" bIns="45720">
            <a:spAutoFit/>
          </a:bodyPr>
          <a:lstStyle/>
          <a:p>
            <a:pPr algn="ctr"/>
            <a:r>
              <a:rPr lang="en-US" sz="3600" b="1" dirty="0" smtClean="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PHIẾU HỌC TẬP 01</a:t>
            </a:r>
            <a:endParaRPr lang="en-US" sz="3600" b="1" cap="none" spc="0" dirty="0" smtClean="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6" name="Flowchart: Alternate Process 5"/>
          <p:cNvSpPr/>
          <p:nvPr/>
        </p:nvSpPr>
        <p:spPr>
          <a:xfrm>
            <a:off x="79006" y="4461659"/>
            <a:ext cx="8986153" cy="1702659"/>
          </a:xfrm>
          <a:prstGeom prst="flowChartAlternateProcess">
            <a:avLst/>
          </a:prstGeom>
          <a:blipFill>
            <a:blip r:embed="rId2"/>
            <a:tile tx="0" ty="0" sx="100000" sy="100000" flip="none" algn="tl"/>
          </a:blipFill>
          <a:ln w="38100" cmpd="thinThick">
            <a:solidFill>
              <a:schemeClr val="accent2">
                <a:lumMod val="50000"/>
              </a:schemeClr>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600" dirty="0">
                <a:solidFill>
                  <a:srgbClr val="0D0D0D"/>
                </a:solidFill>
                <a:latin typeface="Times New Roman" panose="02020603050405020304" pitchFamily="18" charset="0"/>
                <a:ea typeface="Times New Roman" panose="02020603050405020304" pitchFamily="18" charset="0"/>
              </a:rPr>
              <a:t>- </a:t>
            </a:r>
            <a:r>
              <a:rPr lang="vi-VN" sz="2600" b="1" dirty="0">
                <a:solidFill>
                  <a:srgbClr val="0D0D0D"/>
                </a:solidFill>
                <a:latin typeface="Times New Roman" panose="02020603050405020304" pitchFamily="18" charset="0"/>
                <a:ea typeface="Times New Roman" panose="02020603050405020304" pitchFamily="18" charset="0"/>
              </a:rPr>
              <a:t>Ẩn dụ trong bài thơ</a:t>
            </a:r>
            <a:r>
              <a:rPr lang="vi-VN" sz="2600" dirty="0">
                <a:solidFill>
                  <a:srgbClr val="0D0D0D"/>
                </a:solidFill>
                <a:latin typeface="Times New Roman" panose="02020603050405020304" pitchFamily="18" charset="0"/>
                <a:ea typeface="Times New Roman" panose="02020603050405020304" pitchFamily="18" charset="0"/>
              </a:rPr>
              <a:t>:</a:t>
            </a:r>
            <a:r>
              <a:rPr lang="vi-VN" sz="2600">
                <a:solidFill>
                  <a:srgbClr val="0D0D0D"/>
                </a:solidFill>
                <a:latin typeface="Times New Roman" panose="02020603050405020304" pitchFamily="18" charset="0"/>
                <a:ea typeface="Times New Roman" panose="02020603050405020304" pitchFamily="18" charset="0"/>
              </a:rPr>
              <a:t> </a:t>
            </a:r>
            <a:r>
              <a:rPr lang="en-US" sz="2600" i="1" smtClean="0">
                <a:solidFill>
                  <a:srgbClr val="0D0D0D"/>
                </a:solidFill>
                <a:latin typeface="Times New Roman" panose="02020603050405020304" pitchFamily="18" charset="0"/>
                <a:ea typeface="Times New Roman" panose="02020603050405020304" pitchFamily="18" charset="0"/>
              </a:rPr>
              <a:t>………………………………………….…</a:t>
            </a:r>
          </a:p>
          <a:p>
            <a:r>
              <a:rPr lang="en-US" sz="2600">
                <a:solidFill>
                  <a:schemeClr val="tx1"/>
                </a:solidFill>
                <a:latin typeface="Times New Roman" panose="02020603050405020304" pitchFamily="18" charset="0"/>
                <a:ea typeface="Times New Roman" panose="02020603050405020304" pitchFamily="18" charset="0"/>
              </a:rPr>
              <a:t>…………………………………………………………………</a:t>
            </a:r>
            <a:endParaRPr lang="en-US" sz="2600" dirty="0">
              <a:latin typeface="Times New Roman" panose="02020603050405020304" pitchFamily="18" charset="0"/>
              <a:ea typeface="Times New Roman" panose="02020603050405020304" pitchFamily="18" charset="0"/>
            </a:endParaRPr>
          </a:p>
          <a:p>
            <a:r>
              <a:rPr lang="vi-VN" sz="2600" dirty="0">
                <a:solidFill>
                  <a:srgbClr val="0D0D0D"/>
                </a:solidFill>
                <a:latin typeface="Times New Roman" panose="02020603050405020304" pitchFamily="18" charset="0"/>
                <a:ea typeface="Times New Roman" panose="02020603050405020304" pitchFamily="18" charset="0"/>
              </a:rPr>
              <a:t>- </a:t>
            </a:r>
            <a:r>
              <a:rPr lang="vi-VN" sz="2600" b="1" dirty="0">
                <a:solidFill>
                  <a:srgbClr val="0D0D0D"/>
                </a:solidFill>
                <a:latin typeface="Times New Roman" panose="02020603050405020304" pitchFamily="18" charset="0"/>
                <a:ea typeface="Times New Roman" panose="02020603050405020304" pitchFamily="18" charset="0"/>
              </a:rPr>
              <a:t>Tác </a:t>
            </a:r>
            <a:r>
              <a:rPr lang="vi-VN" sz="2600" b="1">
                <a:solidFill>
                  <a:srgbClr val="0D0D0D"/>
                </a:solidFill>
                <a:latin typeface="Times New Roman" panose="02020603050405020304" pitchFamily="18" charset="0"/>
                <a:ea typeface="Times New Roman" panose="02020603050405020304" pitchFamily="18" charset="0"/>
              </a:rPr>
              <a:t>dụng</a:t>
            </a:r>
            <a:r>
              <a:rPr lang="vi-VN" sz="2600" smtClean="0">
                <a:solidFill>
                  <a:srgbClr val="0D0D0D"/>
                </a:solidFill>
                <a:latin typeface="Times New Roman" panose="02020603050405020304" pitchFamily="18" charset="0"/>
                <a:ea typeface="Times New Roman" panose="02020603050405020304" pitchFamily="18" charset="0"/>
              </a:rPr>
              <a:t>:</a:t>
            </a:r>
            <a:r>
              <a:rPr lang="en-US" sz="2600" smtClean="0">
                <a:solidFill>
                  <a:srgbClr val="0D0D0D"/>
                </a:solidFill>
                <a:latin typeface="Times New Roman" panose="02020603050405020304" pitchFamily="18" charset="0"/>
                <a:ea typeface="Times New Roman" panose="02020603050405020304" pitchFamily="18" charset="0"/>
              </a:rPr>
              <a:t>…………………………………………………....</a:t>
            </a:r>
          </a:p>
        </p:txBody>
      </p:sp>
      <p:sp>
        <p:nvSpPr>
          <p:cNvPr id="7" name="Rectangle 6"/>
          <p:cNvSpPr/>
          <p:nvPr/>
        </p:nvSpPr>
        <p:spPr>
          <a:xfrm>
            <a:off x="2489973" y="3516690"/>
            <a:ext cx="4510895" cy="646331"/>
          </a:xfrm>
          <a:prstGeom prst="rect">
            <a:avLst/>
          </a:prstGeom>
          <a:noFill/>
        </p:spPr>
        <p:txBody>
          <a:bodyPr wrap="square" lIns="91440" tIns="45720" rIns="91440" bIns="45720">
            <a:spAutoFit/>
          </a:bodyPr>
          <a:lstStyle/>
          <a:p>
            <a:pPr algn="ctr"/>
            <a:r>
              <a:rPr lang="en-US" sz="3600" b="1" dirty="0" smtClean="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PHIẾU HỌC </a:t>
            </a:r>
            <a:r>
              <a:rPr lang="en-US" sz="3600" b="1" smtClean="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TẬP 02</a:t>
            </a:r>
            <a:endParaRPr lang="en-US" sz="3600" b="1" cap="none" spc="0" dirty="0" smtClean="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8422668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laque 12"/>
          <p:cNvSpPr/>
          <p:nvPr/>
        </p:nvSpPr>
        <p:spPr>
          <a:xfrm>
            <a:off x="151878" y="-15026"/>
            <a:ext cx="6343515" cy="590745"/>
          </a:xfrm>
          <a:prstGeom prst="plaque">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Times New Roman" panose="02020603050405020304" pitchFamily="18" charset="0"/>
                <a:ea typeface="Times New Roman" panose="02020603050405020304" pitchFamily="18" charset="0"/>
                <a:cs typeface="+mn-cs"/>
              </a:rPr>
              <a:t>II. Thực hành bài tập Tiếng Việt</a:t>
            </a:r>
            <a:endParaRPr kumimoji="0" lang="en-US" sz="2000" b="0" i="0" u="none" strike="noStrike" kern="1200" cap="none" spc="0" normalizeH="0" baseline="0" noProof="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
        <p:nvSpPr>
          <p:cNvPr id="2" name="Flowchart: Alternate Process 1"/>
          <p:cNvSpPr/>
          <p:nvPr/>
        </p:nvSpPr>
        <p:spPr>
          <a:xfrm>
            <a:off x="108521" y="738722"/>
            <a:ext cx="8976357" cy="1153139"/>
          </a:xfrm>
          <a:prstGeom prst="flowChartAlternateProcess">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spcBef>
                <a:spcPts val="0"/>
              </a:spcBef>
              <a:buClrTx/>
              <a:buSzTx/>
              <a:buFontTx/>
              <a:buNone/>
              <a:tabLst/>
              <a:defRPr/>
            </a:pPr>
            <a:r>
              <a:rPr kumimoji="0" lang="vi-VN" sz="26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Times New Roman" panose="02020603050405020304" pitchFamily="18" charset="0"/>
                <a:cs typeface="+mn-cs"/>
              </a:rPr>
              <a:t>1. </a:t>
            </a:r>
            <a:r>
              <a:rPr kumimoji="0" lang="vi-VN" sz="26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Tìm từ láy trong những câu thơ dưới đây. Chỉ ra nghĩa và tác dụng của chúng đối với việc thể hiện nội dung mà tác giả muốn biểu đạt.</a:t>
            </a:r>
            <a:endParaRPr kumimoji="0" lang="en-US" sz="26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529128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157847" y="12514"/>
            <a:ext cx="5423146" cy="590745"/>
          </a:xfrm>
          <a:prstGeom prst="plaque">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pPr>
            <a:r>
              <a:rPr lang="en-US" sz="2400" b="1" dirty="0">
                <a:solidFill>
                  <a:srgbClr val="0D0D0D"/>
                </a:solidFill>
                <a:latin typeface="Times New Roman" panose="02020603050405020304" pitchFamily="18" charset="0"/>
                <a:ea typeface="Times New Roman" panose="02020603050405020304" pitchFamily="18" charset="0"/>
              </a:rPr>
              <a:t>II. </a:t>
            </a:r>
            <a:r>
              <a:rPr lang="en-US" sz="2400" b="1" dirty="0" err="1">
                <a:solidFill>
                  <a:srgbClr val="0D0D0D"/>
                </a:solidFill>
                <a:latin typeface="Times New Roman" panose="02020603050405020304" pitchFamily="18" charset="0"/>
                <a:ea typeface="Times New Roman" panose="02020603050405020304" pitchFamily="18" charset="0"/>
              </a:rPr>
              <a:t>Thực</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hành</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bài</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tập</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Tiếng</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Việt</a:t>
            </a:r>
            <a:endParaRPr lang="en-US" sz="2000" dirty="0">
              <a:effectLst/>
              <a:latin typeface="Times New Roman" panose="02020603050405020304" pitchFamily="18" charset="0"/>
              <a:ea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623631267"/>
              </p:ext>
            </p:extLst>
          </p:nvPr>
        </p:nvGraphicFramePr>
        <p:xfrm>
          <a:off x="94783" y="1573640"/>
          <a:ext cx="8917234" cy="5029200"/>
        </p:xfrm>
        <a:graphic>
          <a:graphicData uri="http://schemas.openxmlformats.org/drawingml/2006/table">
            <a:tbl>
              <a:tblPr firstRow="1" bandRow="1">
                <a:tableStyleId>{5940675A-B579-460E-94D1-54222C63F5DA}</a:tableStyleId>
              </a:tblPr>
              <a:tblGrid>
                <a:gridCol w="4458617">
                  <a:extLst>
                    <a:ext uri="{9D8B030D-6E8A-4147-A177-3AD203B41FA5}">
                      <a16:colId xmlns:a16="http://schemas.microsoft.com/office/drawing/2014/main" val="4152779326"/>
                    </a:ext>
                  </a:extLst>
                </a:gridCol>
                <a:gridCol w="4458617">
                  <a:extLst>
                    <a:ext uri="{9D8B030D-6E8A-4147-A177-3AD203B41FA5}">
                      <a16:colId xmlns:a16="http://schemas.microsoft.com/office/drawing/2014/main" val="3874087460"/>
                    </a:ext>
                  </a:extLst>
                </a:gridCol>
              </a:tblGrid>
              <a:tr h="1140762">
                <a:tc>
                  <a:txBody>
                    <a:bodyPr/>
                    <a:lstStyle/>
                    <a:p>
                      <a:pPr algn="ctr">
                        <a:lnSpc>
                          <a:spcPct val="100000"/>
                        </a:lnSpc>
                        <a:spcAft>
                          <a:spcPts val="0"/>
                        </a:spcAft>
                      </a:pPr>
                      <a:r>
                        <a:rPr lang="vi-VN" sz="2900" smtClean="0">
                          <a:solidFill>
                            <a:srgbClr val="0070C0"/>
                          </a:solidFill>
                          <a:effectLst/>
                          <a:latin typeface="Times New Roman" panose="02020603050405020304" pitchFamily="18" charset="0"/>
                          <a:ea typeface="Times New Roman" panose="02020603050405020304" pitchFamily="18" charset="0"/>
                        </a:rPr>
                        <a:t>a)</a:t>
                      </a:r>
                      <a:r>
                        <a:rPr lang="vi-VN" sz="2900" i="1" smtClean="0">
                          <a:solidFill>
                            <a:srgbClr val="0070C0"/>
                          </a:solidFill>
                          <a:effectLst/>
                          <a:latin typeface="Times New Roman" panose="02020603050405020304" pitchFamily="18" charset="0"/>
                          <a:ea typeface="Times New Roman" panose="02020603050405020304" pitchFamily="18" charset="0"/>
                        </a:rPr>
                        <a:t> </a:t>
                      </a:r>
                      <a:r>
                        <a:rPr lang="vi-VN" sz="2300" i="1" smtClean="0">
                          <a:solidFill>
                            <a:srgbClr val="0070C0"/>
                          </a:solidFill>
                          <a:effectLst/>
                          <a:latin typeface="Times New Roman" panose="02020603050405020304" pitchFamily="18" charset="0"/>
                          <a:ea typeface="Times New Roman" panose="02020603050405020304" pitchFamily="18" charset="0"/>
                        </a:rPr>
                        <a:t>Bàn tay mang phép nhiệm mầu</a:t>
                      </a:r>
                      <a:br>
                        <a:rPr lang="vi-VN" sz="2300" i="1" smtClean="0">
                          <a:solidFill>
                            <a:srgbClr val="0070C0"/>
                          </a:solidFill>
                          <a:effectLst/>
                          <a:latin typeface="Times New Roman" panose="02020603050405020304" pitchFamily="18" charset="0"/>
                          <a:ea typeface="Times New Roman" panose="02020603050405020304" pitchFamily="18" charset="0"/>
                        </a:rPr>
                      </a:br>
                      <a:r>
                        <a:rPr lang="vi-VN" sz="2200" i="1" smtClean="0">
                          <a:solidFill>
                            <a:srgbClr val="0070C0"/>
                          </a:solidFill>
                          <a:effectLst/>
                          <a:latin typeface="Times New Roman" panose="02020603050405020304" pitchFamily="18" charset="0"/>
                          <a:ea typeface="Times New Roman" panose="02020603050405020304" pitchFamily="18" charset="0"/>
                        </a:rPr>
                        <a:t>Chắt chiu từ những dãi dầu đầy thôi.</a:t>
                      </a:r>
                      <a:endParaRPr lang="en-US" sz="2200" smtClean="0">
                        <a:effectLst/>
                        <a:latin typeface="Times New Roman" panose="02020603050405020304" pitchFamily="18" charset="0"/>
                        <a:ea typeface="Times New Roman" panose="02020603050405020304" pitchFamily="18" charset="0"/>
                      </a:endParaRPr>
                    </a:p>
                    <a:p>
                      <a:pPr algn="ctr">
                        <a:lnSpc>
                          <a:spcPct val="100000"/>
                        </a:lnSpc>
                        <a:spcAft>
                          <a:spcPts val="0"/>
                        </a:spcAft>
                      </a:pPr>
                      <a:r>
                        <a:rPr lang="vi-VN" sz="2900" smtClean="0">
                          <a:solidFill>
                            <a:srgbClr val="0070C0"/>
                          </a:solidFill>
                          <a:effectLst/>
                          <a:latin typeface="Times New Roman" panose="02020603050405020304" pitchFamily="18" charset="0"/>
                          <a:ea typeface="Times New Roman" panose="02020603050405020304" pitchFamily="18" charset="0"/>
                        </a:rPr>
                        <a:t>(Bình Nguyên)</a:t>
                      </a:r>
                      <a:endParaRPr lang="en-US" sz="2900" dirty="0" smtClean="0">
                        <a:effectLst/>
                        <a:latin typeface="Times New Roman" panose="02020603050405020304" pitchFamily="18" charset="0"/>
                        <a:ea typeface="Times New Roman" panose="02020603050405020304" pitchFamily="18" charset="0"/>
                      </a:endParaRPr>
                    </a:p>
                  </a:txBody>
                  <a:tcPr marL="68580" marR="68580">
                    <a:solidFill>
                      <a:schemeClr val="bg1">
                        <a:lumMod val="95000"/>
                      </a:schemeClr>
                    </a:solidFill>
                  </a:tcPr>
                </a:tc>
                <a:tc>
                  <a:txBody>
                    <a:bodyPr/>
                    <a:lstStyle/>
                    <a:p>
                      <a:pPr algn="ctr">
                        <a:lnSpc>
                          <a:spcPct val="100000"/>
                        </a:lnSpc>
                        <a:spcAft>
                          <a:spcPts val="0"/>
                        </a:spcAft>
                      </a:pPr>
                      <a:r>
                        <a:rPr lang="vi-VN" sz="2900" dirty="0" smtClean="0">
                          <a:solidFill>
                            <a:schemeClr val="accent1">
                              <a:lumMod val="75000"/>
                            </a:schemeClr>
                          </a:solidFill>
                          <a:effectLst/>
                          <a:latin typeface="Times New Roman" panose="02020603050405020304" pitchFamily="18" charset="0"/>
                          <a:ea typeface="Times New Roman" panose="02020603050405020304" pitchFamily="18" charset="0"/>
                        </a:rPr>
                        <a:t>b)</a:t>
                      </a:r>
                      <a:r>
                        <a:rPr lang="vi-VN" sz="2900" i="1" smtClean="0">
                          <a:solidFill>
                            <a:schemeClr val="accent1">
                              <a:lumMod val="75000"/>
                            </a:schemeClr>
                          </a:solidFill>
                          <a:effectLst/>
                          <a:latin typeface="Times New Roman" panose="02020603050405020304" pitchFamily="18" charset="0"/>
                          <a:ea typeface="Times New Roman" panose="02020603050405020304" pitchFamily="18" charset="0"/>
                        </a:rPr>
                        <a:t> </a:t>
                      </a:r>
                      <a:r>
                        <a:rPr lang="vi-VN" sz="2800" i="1" smtClean="0">
                          <a:solidFill>
                            <a:schemeClr val="accent1">
                              <a:lumMod val="75000"/>
                            </a:schemeClr>
                          </a:solidFill>
                          <a:effectLst/>
                          <a:latin typeface="Times New Roman" panose="02020603050405020304" pitchFamily="18" charset="0"/>
                          <a:ea typeface="Times New Roman" panose="02020603050405020304" pitchFamily="18" charset="0"/>
                        </a:rPr>
                        <a:t>Nghẹn ngào thương mẹ nhiều hơn...</a:t>
                      </a:r>
                      <a:endParaRPr lang="en-US" sz="2100" dirty="0" smtClean="0">
                        <a:solidFill>
                          <a:schemeClr val="accent1">
                            <a:lumMod val="75000"/>
                          </a:schemeClr>
                        </a:solidFill>
                        <a:effectLst/>
                        <a:latin typeface="Times New Roman" panose="02020603050405020304" pitchFamily="18" charset="0"/>
                        <a:ea typeface="Times New Roman" panose="02020603050405020304" pitchFamily="18" charset="0"/>
                      </a:endParaRPr>
                    </a:p>
                    <a:p>
                      <a:pPr algn="ctr">
                        <a:lnSpc>
                          <a:spcPct val="100000"/>
                        </a:lnSpc>
                        <a:spcAft>
                          <a:spcPts val="0"/>
                        </a:spcAft>
                      </a:pPr>
                      <a:r>
                        <a:rPr lang="vi-VN" sz="2900" dirty="0" smtClean="0">
                          <a:solidFill>
                            <a:schemeClr val="accent1">
                              <a:lumMod val="75000"/>
                            </a:schemeClr>
                          </a:solidFill>
                          <a:effectLst/>
                          <a:latin typeface="Times New Roman" panose="02020603050405020304" pitchFamily="18" charset="0"/>
                          <a:ea typeface="Times New Roman" panose="02020603050405020304" pitchFamily="18" charset="0"/>
                        </a:rPr>
                        <a:t>(Đinh Nam Khương)</a:t>
                      </a:r>
                      <a:endParaRPr lang="en-US" sz="2900" dirty="0" smtClean="0">
                        <a:solidFill>
                          <a:schemeClr val="accent1">
                            <a:lumMod val="75000"/>
                          </a:schemeClr>
                        </a:solidFill>
                        <a:effectLst/>
                        <a:latin typeface="Times New Roman" panose="02020603050405020304" pitchFamily="18" charset="0"/>
                        <a:ea typeface="Times New Roman" panose="02020603050405020304" pitchFamily="18" charset="0"/>
                      </a:endParaRPr>
                    </a:p>
                  </a:txBody>
                  <a:tcPr marL="68580" marR="68580">
                    <a:solidFill>
                      <a:schemeClr val="bg1">
                        <a:lumMod val="95000"/>
                      </a:schemeClr>
                    </a:solidFill>
                  </a:tcPr>
                </a:tc>
                <a:extLst>
                  <a:ext uri="{0D108BD9-81ED-4DB2-BD59-A6C34878D82A}">
                    <a16:rowId xmlns:a16="http://schemas.microsoft.com/office/drawing/2014/main" val="1757501841"/>
                  </a:ext>
                </a:extLst>
              </a:tr>
              <a:tr h="1479224">
                <a:tc>
                  <a:txBody>
                    <a:bodyPr/>
                    <a:lstStyle/>
                    <a:p>
                      <a:pPr>
                        <a:lnSpc>
                          <a:spcPct val="100000"/>
                        </a:lnSpc>
                        <a:spcAft>
                          <a:spcPts val="0"/>
                        </a:spcAft>
                      </a:pPr>
                      <a:r>
                        <a:rPr lang="en-US" sz="2900" b="0" smtClean="0">
                          <a:solidFill>
                            <a:srgbClr val="0D0D0D"/>
                          </a:solidFill>
                          <a:effectLst/>
                          <a:latin typeface="Times New Roman" panose="02020603050405020304" pitchFamily="18" charset="0"/>
                          <a:ea typeface="Times New Roman" panose="02020603050405020304" pitchFamily="18" charset="0"/>
                        </a:rPr>
                        <a:t>…………………………………………………………</a:t>
                      </a:r>
                    </a:p>
                    <a:p>
                      <a:pPr>
                        <a:lnSpc>
                          <a:spcPct val="100000"/>
                        </a:lnSpc>
                        <a:spcAft>
                          <a:spcPts val="0"/>
                        </a:spcAft>
                      </a:pPr>
                      <a:r>
                        <a:rPr lang="en-US" sz="2900" b="0" smtClean="0">
                          <a:solidFill>
                            <a:srgbClr val="0D0D0D"/>
                          </a:solidFill>
                          <a:effectLst/>
                          <a:latin typeface="Times New Roman" panose="02020603050405020304" pitchFamily="18" charset="0"/>
                          <a:ea typeface="Times New Roman" panose="02020603050405020304" pitchFamily="18" charset="0"/>
                        </a:rPr>
                        <a:t>………………………………………………………………………………………………………………………………………………………………………………</a:t>
                      </a:r>
                      <a:endParaRPr lang="en-US" sz="2900" dirty="0" smtClean="0">
                        <a:effectLst/>
                        <a:latin typeface="Times New Roman" panose="02020603050405020304" pitchFamily="18" charset="0"/>
                        <a:ea typeface="Times New Roman" panose="02020603050405020304" pitchFamily="18" charset="0"/>
                      </a:endParaRPr>
                    </a:p>
                  </a:txBody>
                  <a:tcPr marL="68580" marR="68580">
                    <a:solidFill>
                      <a:schemeClr val="accent2">
                        <a:lumMod val="20000"/>
                        <a:lumOff val="80000"/>
                      </a:schemeClr>
                    </a:solidFill>
                  </a:tcPr>
                </a:tc>
                <a:tc>
                  <a:txBody>
                    <a:bodyPr/>
                    <a:lstStyle/>
                    <a:p>
                      <a:pPr>
                        <a:lnSpc>
                          <a:spcPct val="100000"/>
                        </a:lnSpc>
                        <a:spcAft>
                          <a:spcPts val="0"/>
                        </a:spcAft>
                      </a:pPr>
                      <a:r>
                        <a:rPr lang="en-US" sz="2900" b="0" smtClean="0">
                          <a:solidFill>
                            <a:srgbClr val="0D0D0D"/>
                          </a:solidFill>
                          <a:effectLst/>
                          <a:latin typeface="Times New Roman" panose="02020603050405020304" pitchFamily="18" charset="0"/>
                          <a:ea typeface="Times New Roman" panose="02020603050405020304" pitchFamily="18" charset="0"/>
                        </a:rPr>
                        <a:t>…………………………………………………………</a:t>
                      </a:r>
                    </a:p>
                    <a:p>
                      <a:pPr>
                        <a:lnSpc>
                          <a:spcPct val="100000"/>
                        </a:lnSpc>
                        <a:spcAft>
                          <a:spcPts val="0"/>
                        </a:spcAft>
                      </a:pPr>
                      <a:r>
                        <a:rPr lang="en-US" sz="2900" b="0" smtClean="0">
                          <a:solidFill>
                            <a:srgbClr val="0D0D0D"/>
                          </a:solidFill>
                          <a:effectLst/>
                          <a:latin typeface="Times New Roman" panose="02020603050405020304" pitchFamily="18" charset="0"/>
                          <a:ea typeface="Times New Roman" panose="02020603050405020304" pitchFamily="18" charset="0"/>
                        </a:rPr>
                        <a:t>………………………………………………………………………………………………………………………………………………………………………………</a:t>
                      </a:r>
                      <a:endParaRPr lang="en-US" sz="2900" dirty="0" smtClean="0">
                        <a:effectLst/>
                        <a:latin typeface="Times New Roman" panose="02020603050405020304" pitchFamily="18" charset="0"/>
                        <a:ea typeface="Times New Roman" panose="02020603050405020304" pitchFamily="18" charset="0"/>
                      </a:endParaRPr>
                    </a:p>
                  </a:txBody>
                  <a:tcPr marL="68580" marR="68580">
                    <a:solidFill>
                      <a:schemeClr val="accent2">
                        <a:lumMod val="20000"/>
                        <a:lumOff val="80000"/>
                      </a:schemeClr>
                    </a:solidFill>
                  </a:tcPr>
                </a:tc>
                <a:extLst>
                  <a:ext uri="{0D108BD9-81ED-4DB2-BD59-A6C34878D82A}">
                    <a16:rowId xmlns:a16="http://schemas.microsoft.com/office/drawing/2014/main" val="1779556555"/>
                  </a:ext>
                </a:extLst>
              </a:tr>
            </a:tbl>
          </a:graphicData>
        </a:graphic>
      </p:graphicFrame>
      <p:sp>
        <p:nvSpPr>
          <p:cNvPr id="8" name="Rectangle 7"/>
          <p:cNvSpPr/>
          <p:nvPr/>
        </p:nvSpPr>
        <p:spPr>
          <a:xfrm>
            <a:off x="2253492" y="694639"/>
            <a:ext cx="4510895" cy="646331"/>
          </a:xfrm>
          <a:prstGeom prst="rect">
            <a:avLst/>
          </a:prstGeom>
          <a:noFill/>
        </p:spPr>
        <p:txBody>
          <a:bodyPr wrap="square" lIns="91440" tIns="45720" rIns="91440" bIns="45720">
            <a:spAutoFit/>
          </a:bodyPr>
          <a:lstStyle/>
          <a:p>
            <a:pPr algn="ctr"/>
            <a:r>
              <a:rPr lang="en-US" sz="3600" b="1" dirty="0" smtClean="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PHIẾU HỌC TẬP 01</a:t>
            </a:r>
            <a:endParaRPr lang="en-US" sz="3600" b="1" cap="none" spc="0" dirty="0" smtClean="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34754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101291266"/>
              </p:ext>
            </p:extLst>
          </p:nvPr>
        </p:nvGraphicFramePr>
        <p:xfrm>
          <a:off x="120344" y="75856"/>
          <a:ext cx="8917234" cy="6736080"/>
        </p:xfrm>
        <a:graphic>
          <a:graphicData uri="http://schemas.openxmlformats.org/drawingml/2006/table">
            <a:tbl>
              <a:tblPr firstRow="1" bandRow="1">
                <a:tableStyleId>{5940675A-B579-460E-94D1-54222C63F5DA}</a:tableStyleId>
              </a:tblPr>
              <a:tblGrid>
                <a:gridCol w="4458617">
                  <a:extLst>
                    <a:ext uri="{9D8B030D-6E8A-4147-A177-3AD203B41FA5}">
                      <a16:colId xmlns:a16="http://schemas.microsoft.com/office/drawing/2014/main" val="4152779326"/>
                    </a:ext>
                  </a:extLst>
                </a:gridCol>
                <a:gridCol w="4458617">
                  <a:extLst>
                    <a:ext uri="{9D8B030D-6E8A-4147-A177-3AD203B41FA5}">
                      <a16:colId xmlns:a16="http://schemas.microsoft.com/office/drawing/2014/main" val="3874087460"/>
                    </a:ext>
                  </a:extLst>
                </a:gridCol>
              </a:tblGrid>
              <a:tr h="933137">
                <a:tc>
                  <a:txBody>
                    <a:bodyPr/>
                    <a:lstStyle/>
                    <a:p>
                      <a:pPr algn="ctr">
                        <a:lnSpc>
                          <a:spcPct val="100000"/>
                        </a:lnSpc>
                        <a:spcAft>
                          <a:spcPts val="0"/>
                        </a:spcAft>
                      </a:pPr>
                      <a:r>
                        <a:rPr lang="vi-VN" sz="2200" dirty="0" smtClean="0">
                          <a:solidFill>
                            <a:srgbClr val="0070C0"/>
                          </a:solidFill>
                          <a:effectLst/>
                          <a:latin typeface="Times New Roman" panose="02020603050405020304" pitchFamily="18" charset="0"/>
                          <a:ea typeface="Times New Roman" panose="02020603050405020304" pitchFamily="18" charset="0"/>
                        </a:rPr>
                        <a:t>a)</a:t>
                      </a:r>
                      <a:r>
                        <a:rPr lang="vi-VN" sz="2200" i="1" smtClean="0">
                          <a:solidFill>
                            <a:srgbClr val="0070C0"/>
                          </a:solidFill>
                          <a:effectLst/>
                          <a:latin typeface="Times New Roman" panose="02020603050405020304" pitchFamily="18" charset="0"/>
                          <a:ea typeface="Times New Roman" panose="02020603050405020304" pitchFamily="18" charset="0"/>
                        </a:rPr>
                        <a:t> Bàn tay mang phép nhiệm mầu</a:t>
                      </a:r>
                      <a:br>
                        <a:rPr lang="vi-VN" sz="2200" i="1" smtClean="0">
                          <a:solidFill>
                            <a:srgbClr val="0070C0"/>
                          </a:solidFill>
                          <a:effectLst/>
                          <a:latin typeface="Times New Roman" panose="02020603050405020304" pitchFamily="18" charset="0"/>
                          <a:ea typeface="Times New Roman" panose="02020603050405020304" pitchFamily="18" charset="0"/>
                        </a:rPr>
                      </a:br>
                      <a:r>
                        <a:rPr lang="vi-VN" sz="2200" i="1" smtClean="0">
                          <a:solidFill>
                            <a:srgbClr val="0070C0"/>
                          </a:solidFill>
                          <a:effectLst/>
                          <a:latin typeface="Times New Roman" panose="02020603050405020304" pitchFamily="18" charset="0"/>
                          <a:ea typeface="Times New Roman" panose="02020603050405020304" pitchFamily="18" charset="0"/>
                        </a:rPr>
                        <a:t>Chắt chiu từ những dãi dầu đầy thôi.</a:t>
                      </a:r>
                      <a:endParaRPr lang="en-US" sz="2200" dirty="0" smtClean="0">
                        <a:effectLst/>
                        <a:latin typeface="Times New Roman" panose="02020603050405020304" pitchFamily="18" charset="0"/>
                        <a:ea typeface="Times New Roman" panose="02020603050405020304" pitchFamily="18" charset="0"/>
                      </a:endParaRPr>
                    </a:p>
                    <a:p>
                      <a:pPr algn="ctr">
                        <a:lnSpc>
                          <a:spcPct val="100000"/>
                        </a:lnSpc>
                        <a:spcAft>
                          <a:spcPts val="0"/>
                        </a:spcAft>
                      </a:pPr>
                      <a:r>
                        <a:rPr lang="vi-VN" sz="2200" dirty="0" smtClean="0">
                          <a:solidFill>
                            <a:srgbClr val="0070C0"/>
                          </a:solidFill>
                          <a:effectLst/>
                          <a:latin typeface="Times New Roman" panose="02020603050405020304" pitchFamily="18" charset="0"/>
                          <a:ea typeface="Times New Roman" panose="02020603050405020304" pitchFamily="18" charset="0"/>
                        </a:rPr>
                        <a:t>(Bình Nguyên)</a:t>
                      </a:r>
                      <a:endParaRPr lang="en-US" sz="2200" dirty="0" smtClean="0">
                        <a:effectLst/>
                        <a:latin typeface="Times New Roman" panose="02020603050405020304" pitchFamily="18" charset="0"/>
                        <a:ea typeface="Times New Roman" panose="02020603050405020304" pitchFamily="18" charset="0"/>
                      </a:endParaRPr>
                    </a:p>
                  </a:txBody>
                  <a:tcPr marL="68580" marR="68580">
                    <a:solidFill>
                      <a:schemeClr val="bg1">
                        <a:lumMod val="95000"/>
                      </a:schemeClr>
                    </a:solidFill>
                  </a:tcPr>
                </a:tc>
                <a:tc>
                  <a:txBody>
                    <a:bodyPr/>
                    <a:lstStyle/>
                    <a:p>
                      <a:pPr algn="ctr">
                        <a:lnSpc>
                          <a:spcPct val="100000"/>
                        </a:lnSpc>
                        <a:spcAft>
                          <a:spcPts val="0"/>
                        </a:spcAft>
                      </a:pPr>
                      <a:r>
                        <a:rPr lang="vi-VN" sz="2200" dirty="0" smtClean="0">
                          <a:solidFill>
                            <a:schemeClr val="accent1">
                              <a:lumMod val="75000"/>
                            </a:schemeClr>
                          </a:solidFill>
                          <a:effectLst/>
                          <a:latin typeface="Times New Roman" panose="02020603050405020304" pitchFamily="18" charset="0"/>
                          <a:ea typeface="Times New Roman" panose="02020603050405020304" pitchFamily="18" charset="0"/>
                        </a:rPr>
                        <a:t>b)</a:t>
                      </a:r>
                      <a:r>
                        <a:rPr lang="vi-VN" sz="2200" i="1" smtClean="0">
                          <a:solidFill>
                            <a:schemeClr val="accent1">
                              <a:lumMod val="75000"/>
                            </a:schemeClr>
                          </a:solidFill>
                          <a:effectLst/>
                          <a:latin typeface="Times New Roman" panose="02020603050405020304" pitchFamily="18" charset="0"/>
                          <a:ea typeface="Times New Roman" panose="02020603050405020304" pitchFamily="18" charset="0"/>
                        </a:rPr>
                        <a:t> Nghẹn ngào thương mẹ nhiều hơn...</a:t>
                      </a:r>
                      <a:endParaRPr lang="en-US" sz="2200" dirty="0" smtClean="0">
                        <a:solidFill>
                          <a:schemeClr val="accent1">
                            <a:lumMod val="75000"/>
                          </a:schemeClr>
                        </a:solidFill>
                        <a:effectLst/>
                        <a:latin typeface="Times New Roman" panose="02020603050405020304" pitchFamily="18" charset="0"/>
                        <a:ea typeface="Times New Roman" panose="02020603050405020304" pitchFamily="18" charset="0"/>
                      </a:endParaRPr>
                    </a:p>
                    <a:p>
                      <a:pPr algn="ctr">
                        <a:lnSpc>
                          <a:spcPct val="100000"/>
                        </a:lnSpc>
                        <a:spcAft>
                          <a:spcPts val="0"/>
                        </a:spcAft>
                      </a:pPr>
                      <a:r>
                        <a:rPr lang="vi-VN" sz="2200" dirty="0" smtClean="0">
                          <a:solidFill>
                            <a:schemeClr val="accent1">
                              <a:lumMod val="75000"/>
                            </a:schemeClr>
                          </a:solidFill>
                          <a:effectLst/>
                          <a:latin typeface="Times New Roman" panose="02020603050405020304" pitchFamily="18" charset="0"/>
                          <a:ea typeface="Times New Roman" panose="02020603050405020304" pitchFamily="18" charset="0"/>
                        </a:rPr>
                        <a:t>(Đinh Nam Khương)</a:t>
                      </a:r>
                      <a:endParaRPr lang="en-US" sz="2200" dirty="0" smtClean="0">
                        <a:solidFill>
                          <a:schemeClr val="accent1">
                            <a:lumMod val="75000"/>
                          </a:schemeClr>
                        </a:solidFill>
                        <a:effectLst/>
                        <a:latin typeface="Times New Roman" panose="02020603050405020304" pitchFamily="18" charset="0"/>
                        <a:ea typeface="Times New Roman" panose="02020603050405020304" pitchFamily="18" charset="0"/>
                      </a:endParaRPr>
                    </a:p>
                  </a:txBody>
                  <a:tcPr marL="68580" marR="68580">
                    <a:solidFill>
                      <a:schemeClr val="bg1">
                        <a:lumMod val="95000"/>
                      </a:schemeClr>
                    </a:solidFill>
                  </a:tcPr>
                </a:tc>
                <a:extLst>
                  <a:ext uri="{0D108BD9-81ED-4DB2-BD59-A6C34878D82A}">
                    <a16:rowId xmlns:a16="http://schemas.microsoft.com/office/drawing/2014/main" val="1757501841"/>
                  </a:ext>
                </a:extLst>
              </a:tr>
              <a:tr h="3029608">
                <a:tc>
                  <a:txBody>
                    <a:bodyPr/>
                    <a:lstStyle/>
                    <a:p>
                      <a:pPr marL="0" indent="0">
                        <a:lnSpc>
                          <a:spcPct val="100000"/>
                        </a:lnSpc>
                        <a:spcAft>
                          <a:spcPts val="0"/>
                        </a:spcAft>
                        <a:buFontTx/>
                        <a:buNone/>
                      </a:pPr>
                      <a:endParaRPr lang="en-US" sz="2600" dirty="0" smtClean="0">
                        <a:effectLst/>
                        <a:latin typeface="Times New Roman" panose="02020603050405020304" pitchFamily="18" charset="0"/>
                        <a:ea typeface="Times New Roman" panose="02020603050405020304" pitchFamily="18" charset="0"/>
                        <a:cs typeface="Times New Roman" pitchFamily="18" charset="0"/>
                      </a:endParaRPr>
                    </a:p>
                    <a:p>
                      <a:pPr>
                        <a:lnSpc>
                          <a:spcPct val="100000"/>
                        </a:lnSpc>
                        <a:spcAft>
                          <a:spcPts val="0"/>
                        </a:spcAft>
                      </a:pPr>
                      <a:endParaRPr lang="en-US" sz="2600" dirty="0">
                        <a:latin typeface="Times New Roman" pitchFamily="18" charset="0"/>
                        <a:cs typeface="Times New Roman" pitchFamily="18" charset="0"/>
                      </a:endParaRPr>
                    </a:p>
                  </a:txBody>
                  <a:tcPr marL="68580" marR="68580">
                    <a:solidFill>
                      <a:schemeClr val="accent2">
                        <a:lumMod val="20000"/>
                        <a:lumOff val="80000"/>
                      </a:schemeClr>
                    </a:solidFill>
                  </a:tcPr>
                </a:tc>
                <a:tc>
                  <a:txBody>
                    <a:bodyPr/>
                    <a:lstStyle/>
                    <a:p>
                      <a:pPr marL="0" indent="0">
                        <a:lnSpc>
                          <a:spcPct val="100000"/>
                        </a:lnSpc>
                        <a:spcAft>
                          <a:spcPts val="0"/>
                        </a:spcAft>
                        <a:buFontTx/>
                        <a:buNone/>
                      </a:pPr>
                      <a:endParaRPr lang="en-US" sz="2600" smtClean="0">
                        <a:effectLst/>
                        <a:latin typeface="Times New Roman" panose="02020603050405020304" pitchFamily="18" charset="0"/>
                        <a:ea typeface="Times New Roman" panose="02020603050405020304" pitchFamily="18" charset="0"/>
                        <a:cs typeface="Times New Roman" pitchFamily="18" charset="0"/>
                      </a:endParaRPr>
                    </a:p>
                    <a:p>
                      <a:pPr marL="0" indent="0">
                        <a:lnSpc>
                          <a:spcPct val="100000"/>
                        </a:lnSpc>
                        <a:spcAft>
                          <a:spcPts val="0"/>
                        </a:spcAft>
                        <a:buFontTx/>
                        <a:buNone/>
                      </a:pPr>
                      <a:endParaRPr lang="en-US" sz="2600" smtClean="0">
                        <a:effectLst/>
                        <a:latin typeface="Times New Roman" panose="02020603050405020304" pitchFamily="18" charset="0"/>
                        <a:ea typeface="Times New Roman" panose="02020603050405020304" pitchFamily="18" charset="0"/>
                        <a:cs typeface="Times New Roman" pitchFamily="18" charset="0"/>
                      </a:endParaRPr>
                    </a:p>
                    <a:p>
                      <a:pPr marL="0" indent="0">
                        <a:lnSpc>
                          <a:spcPct val="100000"/>
                        </a:lnSpc>
                        <a:spcAft>
                          <a:spcPts val="0"/>
                        </a:spcAft>
                        <a:buFontTx/>
                        <a:buNone/>
                      </a:pPr>
                      <a:endParaRPr lang="en-US" sz="2600" smtClean="0">
                        <a:effectLst/>
                        <a:latin typeface="Times New Roman" panose="02020603050405020304" pitchFamily="18" charset="0"/>
                        <a:ea typeface="Times New Roman" panose="02020603050405020304" pitchFamily="18" charset="0"/>
                        <a:cs typeface="Times New Roman" pitchFamily="18" charset="0"/>
                      </a:endParaRPr>
                    </a:p>
                    <a:p>
                      <a:pPr marL="0" indent="0">
                        <a:lnSpc>
                          <a:spcPct val="100000"/>
                        </a:lnSpc>
                        <a:spcAft>
                          <a:spcPts val="0"/>
                        </a:spcAft>
                        <a:buFontTx/>
                        <a:buNone/>
                      </a:pPr>
                      <a:endParaRPr lang="en-US" sz="2600" smtClean="0">
                        <a:effectLst/>
                        <a:latin typeface="Times New Roman" panose="02020603050405020304" pitchFamily="18" charset="0"/>
                        <a:ea typeface="Times New Roman" panose="02020603050405020304" pitchFamily="18" charset="0"/>
                        <a:cs typeface="Times New Roman" pitchFamily="18" charset="0"/>
                      </a:endParaRPr>
                    </a:p>
                    <a:p>
                      <a:pPr marL="0" indent="0">
                        <a:lnSpc>
                          <a:spcPct val="100000"/>
                        </a:lnSpc>
                        <a:spcAft>
                          <a:spcPts val="0"/>
                        </a:spcAft>
                        <a:buFontTx/>
                        <a:buNone/>
                      </a:pPr>
                      <a:endParaRPr lang="en-US" sz="2600" smtClean="0">
                        <a:effectLst/>
                        <a:latin typeface="Times New Roman" panose="02020603050405020304" pitchFamily="18" charset="0"/>
                        <a:ea typeface="Times New Roman" panose="02020603050405020304" pitchFamily="18" charset="0"/>
                        <a:cs typeface="Times New Roman" pitchFamily="18" charset="0"/>
                      </a:endParaRPr>
                    </a:p>
                    <a:p>
                      <a:pPr marL="0" indent="0">
                        <a:lnSpc>
                          <a:spcPct val="100000"/>
                        </a:lnSpc>
                        <a:spcAft>
                          <a:spcPts val="0"/>
                        </a:spcAft>
                        <a:buFontTx/>
                        <a:buNone/>
                      </a:pPr>
                      <a:endParaRPr lang="en-US" sz="2600" smtClean="0">
                        <a:effectLst/>
                        <a:latin typeface="Times New Roman" panose="02020603050405020304" pitchFamily="18" charset="0"/>
                        <a:ea typeface="Times New Roman" panose="02020603050405020304" pitchFamily="18" charset="0"/>
                        <a:cs typeface="Times New Roman" pitchFamily="18" charset="0"/>
                      </a:endParaRPr>
                    </a:p>
                    <a:p>
                      <a:pPr marL="0" indent="0">
                        <a:lnSpc>
                          <a:spcPct val="100000"/>
                        </a:lnSpc>
                        <a:spcAft>
                          <a:spcPts val="0"/>
                        </a:spcAft>
                        <a:buFontTx/>
                        <a:buNone/>
                      </a:pPr>
                      <a:endParaRPr lang="en-US" sz="2600" smtClean="0">
                        <a:effectLst/>
                        <a:latin typeface="Times New Roman" panose="02020603050405020304" pitchFamily="18" charset="0"/>
                        <a:ea typeface="Times New Roman" panose="02020603050405020304" pitchFamily="18" charset="0"/>
                        <a:cs typeface="Times New Roman" pitchFamily="18" charset="0"/>
                      </a:endParaRPr>
                    </a:p>
                    <a:p>
                      <a:pPr marL="0" indent="0">
                        <a:lnSpc>
                          <a:spcPct val="100000"/>
                        </a:lnSpc>
                        <a:spcAft>
                          <a:spcPts val="0"/>
                        </a:spcAft>
                        <a:buFontTx/>
                        <a:buNone/>
                      </a:pPr>
                      <a:endParaRPr lang="en-US" sz="2600" smtClean="0">
                        <a:effectLst/>
                        <a:latin typeface="Times New Roman" panose="02020603050405020304" pitchFamily="18" charset="0"/>
                        <a:ea typeface="Times New Roman" panose="02020603050405020304" pitchFamily="18" charset="0"/>
                        <a:cs typeface="Times New Roman" pitchFamily="18" charset="0"/>
                      </a:endParaRPr>
                    </a:p>
                    <a:p>
                      <a:pPr marL="0" indent="0">
                        <a:lnSpc>
                          <a:spcPct val="100000"/>
                        </a:lnSpc>
                        <a:spcAft>
                          <a:spcPts val="0"/>
                        </a:spcAft>
                        <a:buFontTx/>
                        <a:buNone/>
                      </a:pPr>
                      <a:endParaRPr lang="en-US" sz="2600" smtClean="0">
                        <a:effectLst/>
                        <a:latin typeface="Times New Roman" panose="02020603050405020304" pitchFamily="18" charset="0"/>
                        <a:ea typeface="Times New Roman" panose="02020603050405020304" pitchFamily="18" charset="0"/>
                        <a:cs typeface="Times New Roman" pitchFamily="18" charset="0"/>
                      </a:endParaRPr>
                    </a:p>
                    <a:p>
                      <a:pPr marL="0" indent="0">
                        <a:lnSpc>
                          <a:spcPct val="100000"/>
                        </a:lnSpc>
                        <a:spcAft>
                          <a:spcPts val="0"/>
                        </a:spcAft>
                        <a:buFontTx/>
                        <a:buNone/>
                      </a:pPr>
                      <a:endParaRPr lang="en-US" sz="2600" smtClean="0">
                        <a:effectLst/>
                        <a:latin typeface="Times New Roman" panose="02020603050405020304" pitchFamily="18" charset="0"/>
                        <a:ea typeface="Times New Roman" panose="02020603050405020304" pitchFamily="18" charset="0"/>
                        <a:cs typeface="Times New Roman" pitchFamily="18" charset="0"/>
                      </a:endParaRPr>
                    </a:p>
                    <a:p>
                      <a:pPr marL="0" indent="0">
                        <a:lnSpc>
                          <a:spcPct val="100000"/>
                        </a:lnSpc>
                        <a:spcAft>
                          <a:spcPts val="0"/>
                        </a:spcAft>
                        <a:buFontTx/>
                        <a:buNone/>
                      </a:pPr>
                      <a:endParaRPr lang="en-US" sz="2600" smtClean="0">
                        <a:effectLst/>
                        <a:latin typeface="Times New Roman" panose="02020603050405020304" pitchFamily="18" charset="0"/>
                        <a:ea typeface="Times New Roman" panose="02020603050405020304" pitchFamily="18" charset="0"/>
                        <a:cs typeface="Times New Roman" pitchFamily="18" charset="0"/>
                      </a:endParaRPr>
                    </a:p>
                    <a:p>
                      <a:pPr marL="0" indent="0">
                        <a:lnSpc>
                          <a:spcPct val="100000"/>
                        </a:lnSpc>
                        <a:spcAft>
                          <a:spcPts val="0"/>
                        </a:spcAft>
                        <a:buFontTx/>
                        <a:buNone/>
                      </a:pPr>
                      <a:endParaRPr lang="en-US" sz="2600" smtClean="0">
                        <a:effectLst/>
                        <a:latin typeface="Times New Roman" panose="02020603050405020304" pitchFamily="18" charset="0"/>
                        <a:ea typeface="Times New Roman" panose="02020603050405020304" pitchFamily="18" charset="0"/>
                        <a:cs typeface="Times New Roman" pitchFamily="18" charset="0"/>
                      </a:endParaRPr>
                    </a:p>
                    <a:p>
                      <a:pPr marL="0" indent="0">
                        <a:lnSpc>
                          <a:spcPct val="100000"/>
                        </a:lnSpc>
                        <a:spcAft>
                          <a:spcPts val="0"/>
                        </a:spcAft>
                        <a:buFontTx/>
                        <a:buNone/>
                      </a:pPr>
                      <a:endParaRPr lang="en-US" sz="2600" smtClean="0">
                        <a:effectLst/>
                        <a:latin typeface="Times New Roman" panose="02020603050405020304" pitchFamily="18" charset="0"/>
                        <a:ea typeface="Times New Roman" panose="02020603050405020304" pitchFamily="18" charset="0"/>
                        <a:cs typeface="Times New Roman" pitchFamily="18" charset="0"/>
                      </a:endParaRPr>
                    </a:p>
                    <a:p>
                      <a:pPr marL="0" indent="0">
                        <a:lnSpc>
                          <a:spcPct val="100000"/>
                        </a:lnSpc>
                        <a:spcAft>
                          <a:spcPts val="0"/>
                        </a:spcAft>
                        <a:buFontTx/>
                        <a:buNone/>
                      </a:pPr>
                      <a:endParaRPr lang="en-US" sz="2600" smtClean="0">
                        <a:effectLst/>
                        <a:latin typeface="Times New Roman" panose="02020603050405020304" pitchFamily="18" charset="0"/>
                        <a:ea typeface="Times New Roman" panose="02020603050405020304" pitchFamily="18" charset="0"/>
                        <a:cs typeface="Times New Roman" pitchFamily="18" charset="0"/>
                      </a:endParaRPr>
                    </a:p>
                  </a:txBody>
                  <a:tcPr marL="68580" marR="68580">
                    <a:solidFill>
                      <a:schemeClr val="accent2">
                        <a:lumMod val="20000"/>
                        <a:lumOff val="80000"/>
                      </a:schemeClr>
                    </a:solidFill>
                  </a:tcPr>
                </a:tc>
                <a:extLst>
                  <a:ext uri="{0D108BD9-81ED-4DB2-BD59-A6C34878D82A}">
                    <a16:rowId xmlns:a16="http://schemas.microsoft.com/office/drawing/2014/main" val="1779556555"/>
                  </a:ext>
                </a:extLst>
              </a:tr>
            </a:tbl>
          </a:graphicData>
        </a:graphic>
      </p:graphicFrame>
      <p:sp>
        <p:nvSpPr>
          <p:cNvPr id="3" name="Rectangle 2"/>
          <p:cNvSpPr/>
          <p:nvPr/>
        </p:nvSpPr>
        <p:spPr>
          <a:xfrm>
            <a:off x="126124" y="1174642"/>
            <a:ext cx="4445876" cy="4893647"/>
          </a:xfrm>
          <a:prstGeom prst="rect">
            <a:avLst/>
          </a:prstGeom>
        </p:spPr>
        <p:txBody>
          <a:bodyPr wrap="square">
            <a:spAutoFit/>
          </a:bodyPr>
          <a:lstStyle/>
          <a:p>
            <a:r>
              <a:rPr lang="en-US" sz="2600">
                <a:solidFill>
                  <a:srgbClr val="FF0000"/>
                </a:solidFill>
                <a:latin typeface="Times New Roman" panose="02020603050405020304" pitchFamily="18" charset="0"/>
                <a:ea typeface="Times New Roman" panose="02020603050405020304" pitchFamily="18" charset="0"/>
                <a:cs typeface="Times New Roman" pitchFamily="18" charset="0"/>
              </a:rPr>
              <a:t>- </a:t>
            </a:r>
            <a:r>
              <a:rPr lang="en-US" sz="2600" b="1">
                <a:solidFill>
                  <a:srgbClr val="FF0000"/>
                </a:solidFill>
                <a:latin typeface="Times New Roman" panose="02020603050405020304" pitchFamily="18" charset="0"/>
                <a:ea typeface="Times New Roman" panose="02020603050405020304" pitchFamily="18" charset="0"/>
                <a:cs typeface="Times New Roman" pitchFamily="18" charset="0"/>
              </a:rPr>
              <a:t>Từ láy:</a:t>
            </a:r>
            <a:r>
              <a:rPr lang="en-US" sz="2600">
                <a:solidFill>
                  <a:srgbClr val="FF0000"/>
                </a:solidFill>
                <a:latin typeface="Times New Roman" panose="02020603050405020304" pitchFamily="18" charset="0"/>
                <a:ea typeface="Times New Roman" panose="02020603050405020304" pitchFamily="18" charset="0"/>
                <a:cs typeface="Times New Roman" pitchFamily="18" charset="0"/>
              </a:rPr>
              <a:t> </a:t>
            </a:r>
            <a:r>
              <a:rPr lang="en-US" sz="2600" i="1">
                <a:solidFill>
                  <a:srgbClr val="0D0D0D"/>
                </a:solidFill>
                <a:latin typeface="Times New Roman" panose="02020603050405020304" pitchFamily="18" charset="0"/>
                <a:ea typeface="Times New Roman" panose="02020603050405020304" pitchFamily="18" charset="0"/>
                <a:cs typeface="Times New Roman" pitchFamily="18" charset="0"/>
              </a:rPr>
              <a:t>dãi dầu, chắt chiu</a:t>
            </a:r>
          </a:p>
          <a:p>
            <a:r>
              <a:rPr lang="vi-VN" sz="2600">
                <a:solidFill>
                  <a:srgbClr val="FF0000"/>
                </a:solidFill>
                <a:latin typeface="Times New Roman" pitchFamily="18" charset="0"/>
                <a:cs typeface="Times New Roman" pitchFamily="18" charset="0"/>
              </a:rPr>
              <a:t>- </a:t>
            </a:r>
            <a:r>
              <a:rPr lang="vi-VN" sz="2600" b="1">
                <a:solidFill>
                  <a:srgbClr val="FF0000"/>
                </a:solidFill>
                <a:latin typeface="Times New Roman" pitchFamily="18" charset="0"/>
                <a:cs typeface="Times New Roman" pitchFamily="18" charset="0"/>
              </a:rPr>
              <a:t>Nghĩa:</a:t>
            </a:r>
            <a:r>
              <a:rPr lang="en-US" sz="2600" b="1">
                <a:solidFill>
                  <a:srgbClr val="FF0000"/>
                </a:solidFill>
                <a:latin typeface="Times New Roman" pitchFamily="18" charset="0"/>
                <a:cs typeface="Times New Roman" pitchFamily="18" charset="0"/>
              </a:rPr>
              <a:t> </a:t>
            </a:r>
          </a:p>
          <a:p>
            <a:r>
              <a:rPr lang="vi-VN" sz="2600">
                <a:latin typeface="Times New Roman" pitchFamily="18" charset="0"/>
                <a:cs typeface="Times New Roman" pitchFamily="18" charset="0"/>
              </a:rPr>
              <a:t>+ Chắt chiu:dành dụm, cẩn thận những thứ quý giá.</a:t>
            </a:r>
            <a:endParaRPr lang="en-US" sz="2600">
              <a:latin typeface="Times New Roman" pitchFamily="18" charset="0"/>
              <a:cs typeface="Times New Roman" pitchFamily="18" charset="0"/>
            </a:endParaRPr>
          </a:p>
          <a:p>
            <a:r>
              <a:rPr lang="vi-VN" sz="2600">
                <a:latin typeface="Times New Roman" pitchFamily="18" charset="0"/>
                <a:cs typeface="Times New Roman" pitchFamily="18" charset="0"/>
              </a:rPr>
              <a:t>+ Dãi dầu: chịu đựng, trải qua nhiều mưa nắng, vất vả, gian truân</a:t>
            </a:r>
            <a:endParaRPr lang="en-US" sz="2600" i="1">
              <a:solidFill>
                <a:srgbClr val="0D0D0D"/>
              </a:solidFill>
              <a:latin typeface="Times New Roman" panose="02020603050405020304" pitchFamily="18" charset="0"/>
              <a:ea typeface="Times New Roman" panose="02020603050405020304" pitchFamily="18" charset="0"/>
              <a:cs typeface="Times New Roman" pitchFamily="18" charset="0"/>
            </a:endParaRPr>
          </a:p>
          <a:p>
            <a:pPr>
              <a:lnSpc>
                <a:spcPct val="100000"/>
              </a:lnSpc>
              <a:spcAft>
                <a:spcPts val="0"/>
              </a:spcAft>
            </a:pPr>
            <a:r>
              <a:rPr lang="vi-VN" sz="2600">
                <a:solidFill>
                  <a:srgbClr val="FF0000"/>
                </a:solidFill>
                <a:latin typeface="Times New Roman" panose="02020603050405020304" pitchFamily="18" charset="0"/>
                <a:ea typeface="Times New Roman" panose="02020603050405020304" pitchFamily="18" charset="0"/>
                <a:cs typeface="Times New Roman" pitchFamily="18" charset="0"/>
              </a:rPr>
              <a:t>- </a:t>
            </a:r>
            <a:r>
              <a:rPr lang="vi-VN" sz="2600" b="1">
                <a:solidFill>
                  <a:srgbClr val="FF0000"/>
                </a:solidFill>
                <a:latin typeface="Times New Roman" panose="02020603050405020304" pitchFamily="18" charset="0"/>
                <a:ea typeface="Times New Roman" panose="02020603050405020304" pitchFamily="18" charset="0"/>
                <a:cs typeface="Times New Roman" pitchFamily="18" charset="0"/>
              </a:rPr>
              <a:t>Tác dụng</a:t>
            </a:r>
            <a:r>
              <a:rPr lang="vi-VN" sz="2600">
                <a:solidFill>
                  <a:srgbClr val="FF0000"/>
                </a:solidFill>
                <a:latin typeface="Times New Roman" panose="02020603050405020304" pitchFamily="18" charset="0"/>
                <a:ea typeface="Times New Roman" panose="02020603050405020304" pitchFamily="18" charset="0"/>
                <a:cs typeface="Times New Roman" pitchFamily="18" charset="0"/>
              </a:rPr>
              <a:t>:</a:t>
            </a:r>
            <a:r>
              <a:rPr lang="vi-VN" sz="2600">
                <a:solidFill>
                  <a:srgbClr val="0D0D0D"/>
                </a:solidFill>
                <a:latin typeface="Times New Roman" panose="02020603050405020304" pitchFamily="18" charset="0"/>
                <a:ea typeface="Times New Roman" panose="02020603050405020304" pitchFamily="18" charset="0"/>
                <a:cs typeface="Times New Roman" pitchFamily="18" charset="0"/>
              </a:rPr>
              <a:t> </a:t>
            </a:r>
            <a:endParaRPr lang="en-US" sz="2600">
              <a:latin typeface="Times New Roman" panose="02020603050405020304" pitchFamily="18" charset="0"/>
              <a:ea typeface="Times New Roman" panose="02020603050405020304" pitchFamily="18" charset="0"/>
              <a:cs typeface="Times New Roman" pitchFamily="18" charset="0"/>
            </a:endParaRPr>
          </a:p>
          <a:p>
            <a:pPr>
              <a:lnSpc>
                <a:spcPct val="100000"/>
              </a:lnSpc>
              <a:spcAft>
                <a:spcPts val="0"/>
              </a:spcAft>
            </a:pPr>
            <a:r>
              <a:rPr lang="vi-VN" sz="2600">
                <a:solidFill>
                  <a:srgbClr val="0D0D0D"/>
                </a:solidFill>
                <a:latin typeface="Times New Roman" panose="02020603050405020304" pitchFamily="18" charset="0"/>
                <a:ea typeface="Times New Roman" panose="02020603050405020304" pitchFamily="18" charset="0"/>
                <a:cs typeface="Times New Roman" pitchFamily="18" charset="0"/>
              </a:rPr>
              <a:t>+ Làm hình ảnh thơ sinh động, hấp dẫn.</a:t>
            </a:r>
            <a:endParaRPr lang="en-US" sz="2600">
              <a:latin typeface="Times New Roman" panose="02020603050405020304" pitchFamily="18" charset="0"/>
              <a:ea typeface="Times New Roman" panose="02020603050405020304" pitchFamily="18" charset="0"/>
              <a:cs typeface="Times New Roman" pitchFamily="18" charset="0"/>
            </a:endParaRPr>
          </a:p>
          <a:p>
            <a:pPr>
              <a:lnSpc>
                <a:spcPct val="100000"/>
              </a:lnSpc>
              <a:spcAft>
                <a:spcPts val="0"/>
              </a:spcAft>
            </a:pPr>
            <a:r>
              <a:rPr lang="vi-VN" sz="2600">
                <a:solidFill>
                  <a:srgbClr val="0D0D0D"/>
                </a:solidFill>
                <a:latin typeface="Times New Roman" panose="02020603050405020304" pitchFamily="18" charset="0"/>
                <a:ea typeface="Times New Roman" panose="02020603050405020304" pitchFamily="18" charset="0"/>
                <a:cs typeface="Times New Roman" pitchFamily="18" charset="0"/>
              </a:rPr>
              <a:t>+ Thể hiện sự vất vả, dành dụm, chăm chút</a:t>
            </a:r>
            <a:r>
              <a:rPr lang="en-US" sz="2600">
                <a:solidFill>
                  <a:srgbClr val="0D0D0D"/>
                </a:solidFill>
                <a:latin typeface="Times New Roman" panose="02020603050405020304" pitchFamily="18" charset="0"/>
                <a:ea typeface="Times New Roman" panose="02020603050405020304" pitchFamily="18" charset="0"/>
                <a:cs typeface="Times New Roman" pitchFamily="18" charset="0"/>
              </a:rPr>
              <a:t>.</a:t>
            </a:r>
            <a:endParaRPr lang="en-US" sz="2600"/>
          </a:p>
        </p:txBody>
      </p:sp>
      <p:sp>
        <p:nvSpPr>
          <p:cNvPr id="5" name="Rectangle 4"/>
          <p:cNvSpPr/>
          <p:nvPr/>
        </p:nvSpPr>
        <p:spPr>
          <a:xfrm>
            <a:off x="4572000" y="1174642"/>
            <a:ext cx="4445876" cy="5693866"/>
          </a:xfrm>
          <a:prstGeom prst="rect">
            <a:avLst/>
          </a:prstGeom>
        </p:spPr>
        <p:txBody>
          <a:bodyPr wrap="square">
            <a:spAutoFit/>
          </a:bodyPr>
          <a:lstStyle/>
          <a:p>
            <a:r>
              <a:rPr lang="en-US" sz="2600">
                <a:solidFill>
                  <a:srgbClr val="FF0000"/>
                </a:solidFill>
                <a:latin typeface="Times New Roman" panose="02020603050405020304" pitchFamily="18" charset="0"/>
                <a:ea typeface="Times New Roman" panose="02020603050405020304" pitchFamily="18" charset="0"/>
                <a:cs typeface="Times New Roman" pitchFamily="18" charset="0"/>
              </a:rPr>
              <a:t>- </a:t>
            </a:r>
            <a:r>
              <a:rPr lang="en-US" sz="2600" b="1">
                <a:solidFill>
                  <a:srgbClr val="FF0000"/>
                </a:solidFill>
                <a:latin typeface="Times New Roman" panose="02020603050405020304" pitchFamily="18" charset="0"/>
                <a:ea typeface="Times New Roman" panose="02020603050405020304" pitchFamily="18" charset="0"/>
                <a:cs typeface="Times New Roman" pitchFamily="18" charset="0"/>
              </a:rPr>
              <a:t>Từ láy:</a:t>
            </a:r>
            <a:r>
              <a:rPr lang="en-US" sz="2600">
                <a:solidFill>
                  <a:srgbClr val="FF0000"/>
                </a:solidFill>
                <a:latin typeface="Times New Roman" panose="02020603050405020304" pitchFamily="18" charset="0"/>
                <a:ea typeface="Times New Roman" panose="02020603050405020304" pitchFamily="18" charset="0"/>
                <a:cs typeface="Times New Roman" pitchFamily="18" charset="0"/>
              </a:rPr>
              <a:t> </a:t>
            </a:r>
            <a:r>
              <a:rPr lang="en-US" sz="2600" i="1">
                <a:solidFill>
                  <a:srgbClr val="0D0D0D"/>
                </a:solidFill>
                <a:latin typeface="Times New Roman" panose="02020603050405020304" pitchFamily="18" charset="0"/>
                <a:ea typeface="Times New Roman" panose="02020603050405020304" pitchFamily="18" charset="0"/>
                <a:cs typeface="Times New Roman" pitchFamily="18" charset="0"/>
              </a:rPr>
              <a:t>rưng rưng, nghẹn ngào</a:t>
            </a:r>
          </a:p>
          <a:p>
            <a:r>
              <a:rPr lang="vi-VN" sz="2600">
                <a:solidFill>
                  <a:srgbClr val="FF0000"/>
                </a:solidFill>
                <a:latin typeface="Times New Roman" pitchFamily="18" charset="0"/>
                <a:cs typeface="Times New Roman" pitchFamily="18" charset="0"/>
              </a:rPr>
              <a:t>-</a:t>
            </a:r>
            <a:r>
              <a:rPr lang="vi-VN" sz="2600" b="1">
                <a:solidFill>
                  <a:srgbClr val="FF0000"/>
                </a:solidFill>
                <a:latin typeface="Times New Roman" pitchFamily="18" charset="0"/>
                <a:cs typeface="Times New Roman" pitchFamily="18" charset="0"/>
              </a:rPr>
              <a:t> Nghĩa: </a:t>
            </a:r>
            <a:endParaRPr lang="en-US" sz="2600" b="1">
              <a:solidFill>
                <a:srgbClr val="FF0000"/>
              </a:solidFill>
              <a:latin typeface="Times New Roman" pitchFamily="18" charset="0"/>
              <a:cs typeface="Times New Roman" pitchFamily="18" charset="0"/>
            </a:endParaRPr>
          </a:p>
          <a:p>
            <a:r>
              <a:rPr lang="vi-VN" sz="2600">
                <a:latin typeface="Times New Roman" pitchFamily="18" charset="0"/>
                <a:cs typeface="Times New Roman" pitchFamily="18" charset="0"/>
              </a:rPr>
              <a:t>+ Nghẹn ngào: nghẹn lời không nói được vì quá xúc động.</a:t>
            </a:r>
            <a:endParaRPr lang="en-US" sz="2600">
              <a:latin typeface="Times New Roman" pitchFamily="18" charset="0"/>
              <a:cs typeface="Times New Roman" pitchFamily="18" charset="0"/>
            </a:endParaRPr>
          </a:p>
          <a:p>
            <a:r>
              <a:rPr lang="vi-VN" sz="2600">
                <a:latin typeface="Times New Roman" pitchFamily="18" charset="0"/>
                <a:cs typeface="Times New Roman" pitchFamily="18" charset="0"/>
              </a:rPr>
              <a:t>+ Rưng rưng (nước mắt): ứa ra, đọng đầy tròng nhưng chưa chảy xuống thành giọt</a:t>
            </a:r>
            <a:endParaRPr lang="en-US" sz="2600">
              <a:latin typeface="Times New Roman" pitchFamily="18" charset="0"/>
              <a:cs typeface="Times New Roman" pitchFamily="18" charset="0"/>
            </a:endParaRPr>
          </a:p>
          <a:p>
            <a:r>
              <a:rPr lang="vi-VN" sz="2600">
                <a:solidFill>
                  <a:srgbClr val="FF0000"/>
                </a:solidFill>
                <a:latin typeface="Times New Roman" panose="02020603050405020304" pitchFamily="18" charset="0"/>
                <a:ea typeface="Times New Roman" panose="02020603050405020304" pitchFamily="18" charset="0"/>
                <a:cs typeface="Times New Roman" pitchFamily="18" charset="0"/>
              </a:rPr>
              <a:t>- </a:t>
            </a:r>
            <a:r>
              <a:rPr lang="vi-VN" sz="2600" b="1">
                <a:solidFill>
                  <a:srgbClr val="FF0000"/>
                </a:solidFill>
                <a:latin typeface="Times New Roman" panose="02020603050405020304" pitchFamily="18" charset="0"/>
                <a:ea typeface="Times New Roman" panose="02020603050405020304" pitchFamily="18" charset="0"/>
                <a:cs typeface="Times New Roman" pitchFamily="18" charset="0"/>
              </a:rPr>
              <a:t>Tác dụng</a:t>
            </a:r>
            <a:r>
              <a:rPr lang="vi-VN" sz="2600">
                <a:solidFill>
                  <a:srgbClr val="FF0000"/>
                </a:solidFill>
                <a:latin typeface="Times New Roman" panose="02020603050405020304" pitchFamily="18" charset="0"/>
                <a:ea typeface="Times New Roman" panose="02020603050405020304" pitchFamily="18" charset="0"/>
                <a:cs typeface="Times New Roman" pitchFamily="18" charset="0"/>
              </a:rPr>
              <a:t>:</a:t>
            </a:r>
            <a:endParaRPr lang="en-US" sz="2600">
              <a:solidFill>
                <a:srgbClr val="FF0000"/>
              </a:solidFill>
              <a:latin typeface="Times New Roman" panose="02020603050405020304" pitchFamily="18" charset="0"/>
              <a:ea typeface="Times New Roman" panose="02020603050405020304" pitchFamily="18" charset="0"/>
              <a:cs typeface="Times New Roman" pitchFamily="18" charset="0"/>
            </a:endParaRPr>
          </a:p>
          <a:p>
            <a:pPr>
              <a:lnSpc>
                <a:spcPct val="100000"/>
              </a:lnSpc>
              <a:spcAft>
                <a:spcPts val="0"/>
              </a:spcAft>
            </a:pPr>
            <a:r>
              <a:rPr lang="vi-VN" sz="2600">
                <a:solidFill>
                  <a:srgbClr val="0D0D0D"/>
                </a:solidFill>
                <a:latin typeface="Times New Roman" panose="02020603050405020304" pitchFamily="18" charset="0"/>
                <a:ea typeface="Times New Roman" panose="02020603050405020304" pitchFamily="18" charset="0"/>
                <a:cs typeface="Times New Roman" pitchFamily="18" charset="0"/>
              </a:rPr>
              <a:t>+ Làm hình ảnh thơ trở nên sinh động, hấp dẫn.</a:t>
            </a:r>
            <a:endParaRPr lang="en-US" sz="2600">
              <a:latin typeface="Times New Roman" panose="02020603050405020304" pitchFamily="18" charset="0"/>
              <a:ea typeface="Times New Roman" panose="02020603050405020304" pitchFamily="18" charset="0"/>
              <a:cs typeface="Times New Roman" pitchFamily="18" charset="0"/>
            </a:endParaRPr>
          </a:p>
          <a:p>
            <a:pPr>
              <a:lnSpc>
                <a:spcPct val="100000"/>
              </a:lnSpc>
              <a:spcAft>
                <a:spcPts val="0"/>
              </a:spcAft>
            </a:pPr>
            <a:r>
              <a:rPr lang="vi-VN" sz="2600">
                <a:solidFill>
                  <a:srgbClr val="0D0D0D"/>
                </a:solidFill>
                <a:latin typeface="Times New Roman" panose="02020603050405020304" pitchFamily="18" charset="0"/>
                <a:ea typeface="Times New Roman" panose="02020603050405020304" pitchFamily="18" charset="0"/>
                <a:cs typeface="Times New Roman" pitchFamily="18" charset="0"/>
              </a:rPr>
              <a:t>+ Thể hiện tình cảm yêu thương dâng trào của người con với mẹ của mình.</a:t>
            </a:r>
            <a:endParaRPr lang="en-US" sz="2600"/>
          </a:p>
        </p:txBody>
      </p:sp>
    </p:spTree>
    <p:extLst>
      <p:ext uri="{BB962C8B-B14F-4D97-AF65-F5344CB8AC3E}">
        <p14:creationId xmlns:p14="http://schemas.microsoft.com/office/powerpoint/2010/main" val="2606613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
                                            <p:txEl>
                                              <p:pRg st="0" end="0"/>
                                            </p:txEl>
                                          </p:spTgt>
                                        </p:tgtEl>
                                        <p:attrNameLst>
                                          <p:attrName>style.visibility</p:attrName>
                                        </p:attrNameLst>
                                      </p:cBhvr>
                                      <p:to>
                                        <p:strVal val="visible"/>
                                      </p:to>
                                    </p:set>
                                    <p:animEffect transition="in" filter="fade">
                                      <p:cBhvr>
                                        <p:cTn id="42" dur="500"/>
                                        <p:tgtEl>
                                          <p:spTgt spid="5">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
                                            <p:txEl>
                                              <p:pRg st="1" end="1"/>
                                            </p:txEl>
                                          </p:spTgt>
                                        </p:tgtEl>
                                        <p:attrNameLst>
                                          <p:attrName>style.visibility</p:attrName>
                                        </p:attrNameLst>
                                      </p:cBhvr>
                                      <p:to>
                                        <p:strVal val="visible"/>
                                      </p:to>
                                    </p:set>
                                    <p:animEffect transition="in" filter="fade">
                                      <p:cBhvr>
                                        <p:cTn id="47" dur="500"/>
                                        <p:tgtEl>
                                          <p:spTgt spid="5">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
                                            <p:txEl>
                                              <p:pRg st="2" end="2"/>
                                            </p:txEl>
                                          </p:spTgt>
                                        </p:tgtEl>
                                        <p:attrNameLst>
                                          <p:attrName>style.visibility</p:attrName>
                                        </p:attrNameLst>
                                      </p:cBhvr>
                                      <p:to>
                                        <p:strVal val="visible"/>
                                      </p:to>
                                    </p:set>
                                    <p:animEffect transition="in" filter="fade">
                                      <p:cBhvr>
                                        <p:cTn id="52" dur="500"/>
                                        <p:tgtEl>
                                          <p:spTgt spid="5">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5">
                                            <p:txEl>
                                              <p:pRg st="3" end="3"/>
                                            </p:txEl>
                                          </p:spTgt>
                                        </p:tgtEl>
                                        <p:attrNameLst>
                                          <p:attrName>style.visibility</p:attrName>
                                        </p:attrNameLst>
                                      </p:cBhvr>
                                      <p:to>
                                        <p:strVal val="visible"/>
                                      </p:to>
                                    </p:set>
                                    <p:animEffect transition="in" filter="fade">
                                      <p:cBhvr>
                                        <p:cTn id="57" dur="500"/>
                                        <p:tgtEl>
                                          <p:spTgt spid="5">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
                                            <p:txEl>
                                              <p:pRg st="4" end="4"/>
                                            </p:txEl>
                                          </p:spTgt>
                                        </p:tgtEl>
                                        <p:attrNameLst>
                                          <p:attrName>style.visibility</p:attrName>
                                        </p:attrNameLst>
                                      </p:cBhvr>
                                      <p:to>
                                        <p:strVal val="visible"/>
                                      </p:to>
                                    </p:set>
                                    <p:animEffect transition="in" filter="fade">
                                      <p:cBhvr>
                                        <p:cTn id="62" dur="500"/>
                                        <p:tgtEl>
                                          <p:spTgt spid="5">
                                            <p:txEl>
                                              <p:pRg st="4" end="4"/>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5">
                                            <p:txEl>
                                              <p:pRg st="5" end="5"/>
                                            </p:txEl>
                                          </p:spTgt>
                                        </p:tgtEl>
                                        <p:attrNameLst>
                                          <p:attrName>style.visibility</p:attrName>
                                        </p:attrNameLst>
                                      </p:cBhvr>
                                      <p:to>
                                        <p:strVal val="visible"/>
                                      </p:to>
                                    </p:set>
                                    <p:animEffect transition="in" filter="fade">
                                      <p:cBhvr>
                                        <p:cTn id="67" dur="500"/>
                                        <p:tgtEl>
                                          <p:spTgt spid="5">
                                            <p:txEl>
                                              <p:pRg st="5" end="5"/>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5">
                                            <p:txEl>
                                              <p:pRg st="6" end="6"/>
                                            </p:txEl>
                                          </p:spTgt>
                                        </p:tgtEl>
                                        <p:attrNameLst>
                                          <p:attrName>style.visibility</p:attrName>
                                        </p:attrNameLst>
                                      </p:cBhvr>
                                      <p:to>
                                        <p:strVal val="visible"/>
                                      </p:to>
                                    </p:set>
                                    <p:animEffect transition="in" filter="fade">
                                      <p:cBhvr>
                                        <p:cTn id="7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laque 12"/>
          <p:cNvSpPr/>
          <p:nvPr/>
        </p:nvSpPr>
        <p:spPr>
          <a:xfrm>
            <a:off x="104581" y="32272"/>
            <a:ext cx="5807485" cy="590745"/>
          </a:xfrm>
          <a:prstGeom prst="plaque">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a:ln>
                  <a:noFill/>
                </a:ln>
                <a:solidFill>
                  <a:srgbClr val="0D0D0D"/>
                </a:solidFill>
                <a:effectLst/>
                <a:uLnTx/>
                <a:uFillTx/>
                <a:latin typeface="Times New Roman" panose="02020603050405020304" pitchFamily="18" charset="0"/>
                <a:ea typeface="Times New Roman" panose="02020603050405020304" pitchFamily="18" charset="0"/>
                <a:cs typeface="+mn-cs"/>
              </a:rPr>
              <a:t>II. Thực hành bài tập Tiếng Việt</a:t>
            </a:r>
            <a:endPar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2" name="Flowchart: Alternate Process 1"/>
          <p:cNvSpPr/>
          <p:nvPr/>
        </p:nvSpPr>
        <p:spPr>
          <a:xfrm>
            <a:off x="167644" y="754489"/>
            <a:ext cx="8976356" cy="927464"/>
          </a:xfrm>
          <a:prstGeom prst="flowChartAlternateProcess">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vi-VN" sz="2600" b="1" dirty="0">
                <a:solidFill>
                  <a:schemeClr val="accent1">
                    <a:lumMod val="75000"/>
                  </a:schemeClr>
                </a:solidFill>
                <a:latin typeface="Times New Roman" panose="02020603050405020304" pitchFamily="18" charset="0"/>
                <a:ea typeface="Times New Roman" panose="02020603050405020304" pitchFamily="18" charset="0"/>
              </a:rPr>
              <a:t>2. </a:t>
            </a:r>
            <a:r>
              <a:rPr lang="vi-VN" sz="2600" b="1" dirty="0">
                <a:solidFill>
                  <a:srgbClr val="0070C0"/>
                </a:solidFill>
                <a:latin typeface="Times New Roman" panose="02020603050405020304" pitchFamily="18" charset="0"/>
                <a:ea typeface="Times New Roman" panose="02020603050405020304" pitchFamily="18" charset="0"/>
              </a:rPr>
              <a:t>Tìm ẩn dụ trong những câu thơ dưới đây. Nêu tác dụng của các ẩn dụ đó đối với việc miêu tả sự vật và biểu cảm.</a:t>
            </a:r>
            <a:endParaRPr lang="en-US" sz="2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9930636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157847" y="12514"/>
            <a:ext cx="5423146" cy="590745"/>
          </a:xfrm>
          <a:prstGeom prst="plaque">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pPr>
            <a:r>
              <a:rPr lang="en-US" sz="2400" b="1" dirty="0">
                <a:solidFill>
                  <a:srgbClr val="0D0D0D"/>
                </a:solidFill>
                <a:latin typeface="Times New Roman" panose="02020603050405020304" pitchFamily="18" charset="0"/>
                <a:ea typeface="Times New Roman" panose="02020603050405020304" pitchFamily="18" charset="0"/>
              </a:rPr>
              <a:t>II. </a:t>
            </a:r>
            <a:r>
              <a:rPr lang="en-US" sz="2400" b="1" dirty="0" err="1">
                <a:solidFill>
                  <a:srgbClr val="0D0D0D"/>
                </a:solidFill>
                <a:latin typeface="Times New Roman" panose="02020603050405020304" pitchFamily="18" charset="0"/>
                <a:ea typeface="Times New Roman" panose="02020603050405020304" pitchFamily="18" charset="0"/>
              </a:rPr>
              <a:t>Thực</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hành</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bài</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tập</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Tiếng</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Việt</a:t>
            </a:r>
            <a:endParaRPr lang="en-US" sz="2000" dirty="0">
              <a:effectLst/>
              <a:latin typeface="Times New Roman" panose="02020603050405020304" pitchFamily="18" charset="0"/>
              <a:ea typeface="Times New Roman" panose="02020603050405020304" pitchFamily="18" charset="0"/>
            </a:endParaRPr>
          </a:p>
        </p:txBody>
      </p:sp>
      <p:sp>
        <p:nvSpPr>
          <p:cNvPr id="8" name="Flowchart: Alternate Process 7"/>
          <p:cNvSpPr/>
          <p:nvPr/>
        </p:nvSpPr>
        <p:spPr>
          <a:xfrm>
            <a:off x="79015" y="1813034"/>
            <a:ext cx="8986153" cy="4382814"/>
          </a:xfrm>
          <a:prstGeom prst="flowChartAlternateProcess">
            <a:avLst/>
          </a:prstGeom>
          <a:blipFill>
            <a:blip r:embed="rId3"/>
            <a:tile tx="0" ty="0" sx="100000" sy="100000" flip="none" algn="tl"/>
          </a:blipFill>
          <a:ln w="38100" cmpd="thinThick">
            <a:solidFill>
              <a:schemeClr val="accent2">
                <a:lumMod val="50000"/>
              </a:schemeClr>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600" dirty="0">
                <a:solidFill>
                  <a:srgbClr val="0D0D0D"/>
                </a:solidFill>
                <a:latin typeface="Times New Roman" panose="02020603050405020304" pitchFamily="18" charset="0"/>
                <a:ea typeface="Times New Roman" panose="02020603050405020304" pitchFamily="18" charset="0"/>
              </a:rPr>
              <a:t>- </a:t>
            </a:r>
            <a:r>
              <a:rPr lang="vi-VN" sz="2600" b="1" dirty="0">
                <a:solidFill>
                  <a:srgbClr val="0D0D0D"/>
                </a:solidFill>
                <a:latin typeface="Times New Roman" panose="02020603050405020304" pitchFamily="18" charset="0"/>
                <a:ea typeface="Times New Roman" panose="02020603050405020304" pitchFamily="18" charset="0"/>
              </a:rPr>
              <a:t>Ẩn dụ trong bài thơ</a:t>
            </a:r>
            <a:r>
              <a:rPr lang="vi-VN" sz="2600" dirty="0">
                <a:solidFill>
                  <a:srgbClr val="0D0D0D"/>
                </a:solidFill>
                <a:latin typeface="Times New Roman" panose="02020603050405020304" pitchFamily="18" charset="0"/>
                <a:ea typeface="Times New Roman" panose="02020603050405020304" pitchFamily="18" charset="0"/>
              </a:rPr>
              <a:t>:</a:t>
            </a:r>
            <a:r>
              <a:rPr lang="vi-VN" sz="2600">
                <a:solidFill>
                  <a:srgbClr val="0D0D0D"/>
                </a:solidFill>
                <a:latin typeface="Times New Roman" panose="02020603050405020304" pitchFamily="18" charset="0"/>
                <a:ea typeface="Times New Roman" panose="02020603050405020304" pitchFamily="18" charset="0"/>
              </a:rPr>
              <a:t> </a:t>
            </a:r>
            <a:r>
              <a:rPr lang="en-US" sz="2600" i="1" smtClean="0">
                <a:solidFill>
                  <a:srgbClr val="0D0D0D"/>
                </a:solidFill>
                <a:latin typeface="Times New Roman" panose="02020603050405020304" pitchFamily="18" charset="0"/>
                <a:ea typeface="Times New Roman" panose="02020603050405020304" pitchFamily="18" charset="0"/>
              </a:rPr>
              <a:t>………………………………………….…</a:t>
            </a:r>
          </a:p>
          <a:p>
            <a:r>
              <a:rPr lang="en-US" sz="2600">
                <a:solidFill>
                  <a:schemeClr val="tx1"/>
                </a:solidFill>
                <a:latin typeface="Times New Roman" panose="02020603050405020304" pitchFamily="18" charset="0"/>
                <a:ea typeface="Times New Roman" panose="02020603050405020304" pitchFamily="18" charset="0"/>
              </a:rPr>
              <a:t>…………………………………………………………………</a:t>
            </a:r>
            <a:endParaRPr lang="en-US" sz="2600" dirty="0">
              <a:latin typeface="Times New Roman" panose="02020603050405020304" pitchFamily="18" charset="0"/>
              <a:ea typeface="Times New Roman" panose="02020603050405020304" pitchFamily="18" charset="0"/>
            </a:endParaRPr>
          </a:p>
          <a:p>
            <a:r>
              <a:rPr lang="vi-VN" sz="2600" dirty="0">
                <a:solidFill>
                  <a:srgbClr val="0D0D0D"/>
                </a:solidFill>
                <a:latin typeface="Times New Roman" panose="02020603050405020304" pitchFamily="18" charset="0"/>
                <a:ea typeface="Times New Roman" panose="02020603050405020304" pitchFamily="18" charset="0"/>
              </a:rPr>
              <a:t>- </a:t>
            </a:r>
            <a:r>
              <a:rPr lang="vi-VN" sz="2600" b="1" dirty="0">
                <a:solidFill>
                  <a:srgbClr val="0D0D0D"/>
                </a:solidFill>
                <a:latin typeface="Times New Roman" panose="02020603050405020304" pitchFamily="18" charset="0"/>
                <a:ea typeface="Times New Roman" panose="02020603050405020304" pitchFamily="18" charset="0"/>
              </a:rPr>
              <a:t>Tác </a:t>
            </a:r>
            <a:r>
              <a:rPr lang="vi-VN" sz="2600" b="1">
                <a:solidFill>
                  <a:srgbClr val="0D0D0D"/>
                </a:solidFill>
                <a:latin typeface="Times New Roman" panose="02020603050405020304" pitchFamily="18" charset="0"/>
                <a:ea typeface="Times New Roman" panose="02020603050405020304" pitchFamily="18" charset="0"/>
              </a:rPr>
              <a:t>dụng</a:t>
            </a:r>
            <a:r>
              <a:rPr lang="vi-VN" sz="2600" smtClean="0">
                <a:solidFill>
                  <a:srgbClr val="0D0D0D"/>
                </a:solidFill>
                <a:latin typeface="Times New Roman" panose="02020603050405020304" pitchFamily="18" charset="0"/>
                <a:ea typeface="Times New Roman" panose="02020603050405020304" pitchFamily="18" charset="0"/>
              </a:rPr>
              <a:t>:</a:t>
            </a:r>
            <a:r>
              <a:rPr lang="en-US" sz="2600" smtClean="0">
                <a:solidFill>
                  <a:srgbClr val="0D0D0D"/>
                </a:solidFill>
                <a:latin typeface="Times New Roman" panose="02020603050405020304" pitchFamily="18" charset="0"/>
                <a:ea typeface="Times New Roman" panose="02020603050405020304" pitchFamily="18" charset="0"/>
              </a:rPr>
              <a:t>…………………………………………………....</a:t>
            </a:r>
          </a:p>
          <a:p>
            <a:r>
              <a:rPr lang="en-US" sz="2600" smtClean="0">
                <a:solidFill>
                  <a:schemeClr val="tx1"/>
                </a:solidFill>
                <a:effectLst/>
                <a:latin typeface="Times New Roman" panose="02020603050405020304" pitchFamily="18" charset="0"/>
                <a:ea typeface="Times New Roman" panose="02020603050405020304" pitchFamily="18" charset="0"/>
              </a:rPr>
              <a:t>……………………………………………………………………………………………………………………………………</a:t>
            </a:r>
          </a:p>
          <a:p>
            <a:r>
              <a:rPr lang="en-US" sz="2600" smtClean="0">
                <a:solidFill>
                  <a:schemeClr val="tx1"/>
                </a:solidFill>
                <a:latin typeface="Times New Roman" panose="02020603050405020304" pitchFamily="18" charset="0"/>
                <a:ea typeface="Times New Roman" panose="02020603050405020304" pitchFamily="18" charset="0"/>
              </a:rPr>
              <a:t>…………………………………………………………………</a:t>
            </a:r>
          </a:p>
          <a:p>
            <a:r>
              <a:rPr lang="en-US" sz="2600" smtClean="0">
                <a:solidFill>
                  <a:schemeClr val="tx1"/>
                </a:solidFill>
                <a:latin typeface="Times New Roman" panose="02020603050405020304" pitchFamily="18" charset="0"/>
                <a:ea typeface="Times New Roman" panose="02020603050405020304" pitchFamily="18" charset="0"/>
              </a:rPr>
              <a:t>…………………………………………………………………</a:t>
            </a:r>
          </a:p>
          <a:p>
            <a:r>
              <a:rPr lang="en-US" sz="2600" smtClean="0">
                <a:solidFill>
                  <a:schemeClr val="tx1"/>
                </a:solidFill>
                <a:latin typeface="Times New Roman" panose="02020603050405020304" pitchFamily="18" charset="0"/>
                <a:ea typeface="Times New Roman" panose="02020603050405020304" pitchFamily="18" charset="0"/>
              </a:rPr>
              <a:t>…………………………………………………………………</a:t>
            </a:r>
          </a:p>
          <a:p>
            <a:r>
              <a:rPr lang="en-US" sz="2600" smtClean="0">
                <a:solidFill>
                  <a:schemeClr val="tx1"/>
                </a:solidFill>
                <a:latin typeface="Times New Roman" panose="02020603050405020304" pitchFamily="18" charset="0"/>
                <a:ea typeface="Times New Roman" panose="02020603050405020304" pitchFamily="18" charset="0"/>
              </a:rPr>
              <a:t>…………………………………………………………………</a:t>
            </a:r>
          </a:p>
          <a:p>
            <a:r>
              <a:rPr lang="en-US" sz="2600">
                <a:solidFill>
                  <a:schemeClr val="tx1"/>
                </a:solidFill>
                <a:latin typeface="Times New Roman" panose="02020603050405020304" pitchFamily="18" charset="0"/>
                <a:ea typeface="Times New Roman" panose="02020603050405020304" pitchFamily="18" charset="0"/>
              </a:rPr>
              <a:t>…………………………………………………………………</a:t>
            </a:r>
            <a:endParaRPr lang="en-US" sz="2600" dirty="0">
              <a:solidFill>
                <a:schemeClr val="tx1"/>
              </a:solidFill>
              <a:effectLst/>
              <a:latin typeface="Times New Roman" panose="02020603050405020304" pitchFamily="18" charset="0"/>
              <a:ea typeface="Times New Roman" panose="02020603050405020304" pitchFamily="18" charset="0"/>
            </a:endParaRPr>
          </a:p>
        </p:txBody>
      </p:sp>
      <p:sp>
        <p:nvSpPr>
          <p:cNvPr id="6" name="Rectangle 5"/>
          <p:cNvSpPr/>
          <p:nvPr/>
        </p:nvSpPr>
        <p:spPr>
          <a:xfrm>
            <a:off x="2237726" y="789235"/>
            <a:ext cx="4510895" cy="646331"/>
          </a:xfrm>
          <a:prstGeom prst="rect">
            <a:avLst/>
          </a:prstGeom>
          <a:noFill/>
        </p:spPr>
        <p:txBody>
          <a:bodyPr wrap="square" lIns="91440" tIns="45720" rIns="91440" bIns="45720">
            <a:spAutoFit/>
          </a:bodyPr>
          <a:lstStyle/>
          <a:p>
            <a:pPr algn="ctr"/>
            <a:r>
              <a:rPr lang="en-US" sz="3600" b="1" dirty="0" smtClean="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PHIẾU HỌC </a:t>
            </a:r>
            <a:r>
              <a:rPr lang="en-US" sz="3600" b="1" smtClean="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TẬP 02</a:t>
            </a:r>
            <a:endParaRPr lang="en-US" sz="3600" b="1" cap="none" spc="0" dirty="0" smtClean="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4719198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laque 12"/>
          <p:cNvSpPr/>
          <p:nvPr/>
        </p:nvSpPr>
        <p:spPr>
          <a:xfrm>
            <a:off x="104581" y="32272"/>
            <a:ext cx="5807485" cy="590745"/>
          </a:xfrm>
          <a:prstGeom prst="plaque">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a:ln>
                  <a:noFill/>
                </a:ln>
                <a:solidFill>
                  <a:srgbClr val="0D0D0D"/>
                </a:solidFill>
                <a:effectLst/>
                <a:uLnTx/>
                <a:uFillTx/>
                <a:latin typeface="Times New Roman" panose="02020603050405020304" pitchFamily="18" charset="0"/>
                <a:ea typeface="Times New Roman" panose="02020603050405020304" pitchFamily="18" charset="0"/>
                <a:cs typeface="+mn-cs"/>
              </a:rPr>
              <a:t>II. Thực hành bài tập Tiếng Việt</a:t>
            </a:r>
            <a:endPar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2" name="Flowchart: Alternate Process 1"/>
          <p:cNvSpPr/>
          <p:nvPr/>
        </p:nvSpPr>
        <p:spPr>
          <a:xfrm>
            <a:off x="167644" y="754489"/>
            <a:ext cx="8976356" cy="927464"/>
          </a:xfrm>
          <a:prstGeom prst="flowChartAlternateProcess">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vi-VN" sz="2600" b="1" dirty="0">
                <a:solidFill>
                  <a:schemeClr val="accent1">
                    <a:lumMod val="75000"/>
                  </a:schemeClr>
                </a:solidFill>
                <a:latin typeface="Times New Roman" panose="02020603050405020304" pitchFamily="18" charset="0"/>
                <a:ea typeface="Times New Roman" panose="02020603050405020304" pitchFamily="18" charset="0"/>
              </a:rPr>
              <a:t>2. </a:t>
            </a:r>
            <a:r>
              <a:rPr lang="vi-VN" sz="2600" b="1" dirty="0">
                <a:solidFill>
                  <a:srgbClr val="0070C0"/>
                </a:solidFill>
                <a:latin typeface="Times New Roman" panose="02020603050405020304" pitchFamily="18" charset="0"/>
                <a:ea typeface="Times New Roman" panose="02020603050405020304" pitchFamily="18" charset="0"/>
              </a:rPr>
              <a:t>Tìm ẩn dụ trong những câu thơ dưới đây. Nêu tác dụng của các ẩn dụ đó đối với việc miêu tả sự vật và biểu cảm.</a:t>
            </a:r>
            <a:endParaRPr lang="en-US" sz="2600" dirty="0">
              <a:effectLst/>
              <a:latin typeface="Times New Roman" panose="02020603050405020304" pitchFamily="18" charset="0"/>
              <a:ea typeface="Times New Roman" panose="02020603050405020304" pitchFamily="18" charset="0"/>
            </a:endParaRPr>
          </a:p>
        </p:txBody>
      </p:sp>
      <p:sp>
        <p:nvSpPr>
          <p:cNvPr id="6" name="Right Arrow 5"/>
          <p:cNvSpPr/>
          <p:nvPr/>
        </p:nvSpPr>
        <p:spPr>
          <a:xfrm>
            <a:off x="3923600" y="3742510"/>
            <a:ext cx="460466" cy="1319349"/>
          </a:xfrm>
          <a:prstGeom prst="rightArrow">
            <a:avLst/>
          </a:prstGeom>
          <a:blipFill>
            <a:blip r:embed="rId3"/>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lowchart: Alternate Process 6"/>
          <p:cNvSpPr/>
          <p:nvPr/>
        </p:nvSpPr>
        <p:spPr>
          <a:xfrm>
            <a:off x="4467497" y="1729252"/>
            <a:ext cx="4676503" cy="5128749"/>
          </a:xfrm>
          <a:prstGeom prst="flowChartAlternateProcess">
            <a:avLst/>
          </a:prstGeom>
          <a:blipFill>
            <a:blip r:embed="rId3"/>
            <a:tile tx="0" ty="0" sx="100000" sy="100000" flip="none" algn="tl"/>
          </a:blipFill>
          <a:ln w="38100" cmpd="thinThick">
            <a:solidFill>
              <a:schemeClr val="accent2">
                <a:lumMod val="50000"/>
              </a:schemeClr>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600" dirty="0">
                <a:solidFill>
                  <a:srgbClr val="0D0D0D"/>
                </a:solidFill>
                <a:latin typeface="Times New Roman" panose="02020603050405020304" pitchFamily="18" charset="0"/>
                <a:ea typeface="Times New Roman" panose="02020603050405020304" pitchFamily="18" charset="0"/>
              </a:rPr>
              <a:t>- </a:t>
            </a:r>
            <a:r>
              <a:rPr lang="vi-VN" sz="2600" b="1" dirty="0">
                <a:solidFill>
                  <a:srgbClr val="0D0D0D"/>
                </a:solidFill>
                <a:latin typeface="Times New Roman" panose="02020603050405020304" pitchFamily="18" charset="0"/>
                <a:ea typeface="Times New Roman" panose="02020603050405020304" pitchFamily="18" charset="0"/>
              </a:rPr>
              <a:t>Ẩn dụ trong bài thơ</a:t>
            </a:r>
            <a:r>
              <a:rPr lang="vi-VN" sz="2600" dirty="0">
                <a:solidFill>
                  <a:srgbClr val="0D0D0D"/>
                </a:solidFill>
                <a:latin typeface="Times New Roman" panose="02020603050405020304" pitchFamily="18" charset="0"/>
                <a:ea typeface="Times New Roman" panose="02020603050405020304" pitchFamily="18" charset="0"/>
              </a:rPr>
              <a:t>: </a:t>
            </a:r>
            <a:r>
              <a:rPr lang="vi-VN" sz="2600" i="1" dirty="0">
                <a:solidFill>
                  <a:srgbClr val="0D0D0D"/>
                </a:solidFill>
                <a:latin typeface="Times New Roman" panose="02020603050405020304" pitchFamily="18" charset="0"/>
                <a:ea typeface="Times New Roman" panose="02020603050405020304" pitchFamily="18" charset="0"/>
              </a:rPr>
              <a:t>cái trăng vàng/ cái trăng tròn/ </a:t>
            </a:r>
            <a:r>
              <a:rPr lang="vi-VN" sz="2600" i="1">
                <a:solidFill>
                  <a:srgbClr val="0D0D0D"/>
                </a:solidFill>
                <a:latin typeface="Times New Roman" panose="02020603050405020304" pitchFamily="18" charset="0"/>
                <a:ea typeface="Times New Roman" panose="02020603050405020304" pitchFamily="18" charset="0"/>
              </a:rPr>
              <a:t>cái </a:t>
            </a:r>
            <a:r>
              <a:rPr lang="vi-VN" sz="2600" i="1" smtClean="0">
                <a:solidFill>
                  <a:srgbClr val="0D0D0D"/>
                </a:solidFill>
                <a:latin typeface="Times New Roman" panose="02020603050405020304" pitchFamily="18" charset="0"/>
                <a:ea typeface="Times New Roman" panose="02020603050405020304" pitchFamily="18" charset="0"/>
              </a:rPr>
              <a:t>trăng/ </a:t>
            </a:r>
            <a:r>
              <a:rPr lang="vi-VN" sz="2600" i="1" dirty="0">
                <a:solidFill>
                  <a:srgbClr val="0D0D0D"/>
                </a:solidFill>
                <a:latin typeface="Times New Roman" panose="02020603050405020304" pitchFamily="18" charset="0"/>
                <a:ea typeface="Times New Roman" panose="02020603050405020304" pitchFamily="18" charset="0"/>
              </a:rPr>
              <a:t>cái </a:t>
            </a:r>
            <a:r>
              <a:rPr lang="vi-VN" sz="2600" i="1">
                <a:solidFill>
                  <a:srgbClr val="0D0D0D"/>
                </a:solidFill>
                <a:latin typeface="Times New Roman" panose="02020603050405020304" pitchFamily="18" charset="0"/>
                <a:ea typeface="Times New Roman" panose="02020603050405020304" pitchFamily="18" charset="0"/>
              </a:rPr>
              <a:t>Mặt </a:t>
            </a:r>
            <a:r>
              <a:rPr lang="vi-VN" sz="2600" i="1" smtClean="0">
                <a:solidFill>
                  <a:srgbClr val="0D0D0D"/>
                </a:solidFill>
                <a:latin typeface="Times New Roman" panose="02020603050405020304" pitchFamily="18" charset="0"/>
                <a:ea typeface="Times New Roman" panose="02020603050405020304" pitchFamily="18" charset="0"/>
              </a:rPr>
              <a:t>Trời</a:t>
            </a:r>
            <a:r>
              <a:rPr lang="vi-VN" sz="2600" dirty="0">
                <a:solidFill>
                  <a:srgbClr val="0D0D0D"/>
                </a:solidFill>
                <a:latin typeface="Times New Roman" panose="02020603050405020304" pitchFamily="18" charset="0"/>
                <a:ea typeface="Times New Roman" panose="02020603050405020304" pitchFamily="18" charset="0"/>
              </a:rPr>
              <a:t> → chỉ người con.</a:t>
            </a:r>
            <a:endParaRPr lang="en-US" sz="2600" dirty="0">
              <a:latin typeface="Times New Roman" panose="02020603050405020304" pitchFamily="18" charset="0"/>
              <a:ea typeface="Times New Roman" panose="02020603050405020304" pitchFamily="18" charset="0"/>
            </a:endParaRPr>
          </a:p>
          <a:p>
            <a:r>
              <a:rPr lang="vi-VN" sz="2600" dirty="0">
                <a:solidFill>
                  <a:srgbClr val="0D0D0D"/>
                </a:solidFill>
                <a:latin typeface="Times New Roman" panose="02020603050405020304" pitchFamily="18" charset="0"/>
                <a:ea typeface="Times New Roman" panose="02020603050405020304" pitchFamily="18" charset="0"/>
              </a:rPr>
              <a:t>- </a:t>
            </a:r>
            <a:r>
              <a:rPr lang="vi-VN" sz="2600" b="1" dirty="0">
                <a:solidFill>
                  <a:srgbClr val="0D0D0D"/>
                </a:solidFill>
                <a:latin typeface="Times New Roman" panose="02020603050405020304" pitchFamily="18" charset="0"/>
                <a:ea typeface="Times New Roman" panose="02020603050405020304" pitchFamily="18" charset="0"/>
              </a:rPr>
              <a:t>Tác dụng</a:t>
            </a:r>
            <a:r>
              <a:rPr lang="vi-VN" sz="2600" dirty="0">
                <a:solidFill>
                  <a:srgbClr val="0D0D0D"/>
                </a:solidFill>
                <a:latin typeface="Times New Roman" panose="02020603050405020304" pitchFamily="18" charset="0"/>
                <a:ea typeface="Times New Roman" panose="02020603050405020304" pitchFamily="18" charset="0"/>
              </a:rPr>
              <a:t>:</a:t>
            </a:r>
            <a:endParaRPr lang="en-US" sz="2600" dirty="0">
              <a:latin typeface="Times New Roman" panose="02020603050405020304" pitchFamily="18" charset="0"/>
              <a:ea typeface="Times New Roman" panose="02020603050405020304" pitchFamily="18" charset="0"/>
            </a:endParaRPr>
          </a:p>
          <a:p>
            <a:r>
              <a:rPr lang="vi-VN" sz="2600" dirty="0">
                <a:solidFill>
                  <a:srgbClr val="0D0D0D"/>
                </a:solidFill>
                <a:latin typeface="Times New Roman" panose="02020603050405020304" pitchFamily="18" charset="0"/>
                <a:ea typeface="Times New Roman" panose="02020603050405020304" pitchFamily="18" charset="0"/>
              </a:rPr>
              <a:t>+ Làm hình ảnh thơ trở nên sinh động, hấp dẫn.</a:t>
            </a:r>
            <a:endParaRPr lang="en-US" sz="2600" dirty="0">
              <a:latin typeface="Times New Roman" panose="02020603050405020304" pitchFamily="18" charset="0"/>
              <a:ea typeface="Times New Roman" panose="02020603050405020304" pitchFamily="18" charset="0"/>
            </a:endParaRPr>
          </a:p>
          <a:p>
            <a:r>
              <a:rPr lang="vi-VN" sz="2600" dirty="0">
                <a:solidFill>
                  <a:srgbClr val="0D0D0D"/>
                </a:solidFill>
                <a:latin typeface="Times New Roman" panose="02020603050405020304" pitchFamily="18" charset="0"/>
                <a:ea typeface="Times New Roman" panose="02020603050405020304" pitchFamily="18" charset="0"/>
              </a:rPr>
              <a:t>+ Thể hiện tình cảm yêu thương vô bờ của người mẹ với con: với mẹ</a:t>
            </a:r>
            <a:r>
              <a:rPr lang="en-US" sz="2600" dirty="0">
                <a:solidFill>
                  <a:srgbClr val="0D0D0D"/>
                </a:solidFill>
                <a:latin typeface="Times New Roman" panose="02020603050405020304" pitchFamily="18" charset="0"/>
                <a:ea typeface="Times New Roman" panose="02020603050405020304" pitchFamily="18" charset="0"/>
              </a:rPr>
              <a:t>,</a:t>
            </a:r>
            <a:r>
              <a:rPr lang="vi-VN" sz="2600" dirty="0">
                <a:solidFill>
                  <a:srgbClr val="0D0D0D"/>
                </a:solidFill>
                <a:latin typeface="Times New Roman" panose="02020603050405020304" pitchFamily="18" charset="0"/>
                <a:ea typeface="Times New Roman" panose="02020603050405020304" pitchFamily="18" charset="0"/>
              </a:rPr>
              <a:t> con là trăng, là Mặt Trời, là điều quan trọng nhất.</a:t>
            </a:r>
            <a:endParaRPr lang="en-US" sz="2600" dirty="0">
              <a:effectLst/>
              <a:latin typeface="Times New Roman" panose="02020603050405020304" pitchFamily="18" charset="0"/>
              <a:ea typeface="Times New Roman" panose="02020603050405020304" pitchFamily="18" charset="0"/>
            </a:endParaRPr>
          </a:p>
        </p:txBody>
      </p:sp>
      <p:sp>
        <p:nvSpPr>
          <p:cNvPr id="8" name="Rectangle 7"/>
          <p:cNvSpPr/>
          <p:nvPr/>
        </p:nvSpPr>
        <p:spPr>
          <a:xfrm>
            <a:off x="-84611" y="2777049"/>
            <a:ext cx="4049252" cy="2946961"/>
          </a:xfrm>
          <a:prstGeom prst="rect">
            <a:avLst/>
          </a:prstGeom>
          <a:ln>
            <a:solidFill>
              <a:schemeClr val="accent1"/>
            </a:solidFill>
          </a:ln>
        </p:spPr>
        <p:txBody>
          <a:bodyPr wrap="square">
            <a:spAutoFit/>
          </a:bodyPr>
          <a:lstStyle/>
          <a:p>
            <a:pPr algn="ctr">
              <a:lnSpc>
                <a:spcPct val="115000"/>
              </a:lnSpc>
              <a:spcAft>
                <a:spcPts val="1200"/>
              </a:spcAft>
            </a:pPr>
            <a:r>
              <a:rPr lang="vi-VN" sz="2200" i="1">
                <a:latin typeface="Times New Roman" panose="02020603050405020304" pitchFamily="18" charset="0"/>
                <a:ea typeface="Times New Roman" panose="02020603050405020304" pitchFamily="18" charset="0"/>
              </a:rPr>
              <a:t>Vẫn bàn tay mẹ dịu dàng</a:t>
            </a:r>
            <a:br>
              <a:rPr lang="vi-VN" sz="2200" i="1">
                <a:latin typeface="Times New Roman" panose="02020603050405020304" pitchFamily="18" charset="0"/>
                <a:ea typeface="Times New Roman" panose="02020603050405020304" pitchFamily="18" charset="0"/>
              </a:rPr>
            </a:br>
            <a:r>
              <a:rPr lang="vi-VN" sz="2200" i="1">
                <a:latin typeface="Times New Roman" panose="02020603050405020304" pitchFamily="18" charset="0"/>
                <a:ea typeface="Times New Roman" panose="02020603050405020304" pitchFamily="18" charset="0"/>
              </a:rPr>
              <a:t>À ơi này cái trăng vàng ngủ ngon</a:t>
            </a:r>
            <a:br>
              <a:rPr lang="vi-VN" sz="2200" i="1">
                <a:latin typeface="Times New Roman" panose="02020603050405020304" pitchFamily="18" charset="0"/>
                <a:ea typeface="Times New Roman" panose="02020603050405020304" pitchFamily="18" charset="0"/>
              </a:rPr>
            </a:br>
            <a:r>
              <a:rPr lang="vi-VN" sz="2200" i="1">
                <a:latin typeface="Times New Roman" panose="02020603050405020304" pitchFamily="18" charset="0"/>
                <a:ea typeface="Times New Roman" panose="02020603050405020304" pitchFamily="18" charset="0"/>
              </a:rPr>
              <a:t>À ơi này cái trăng tròn</a:t>
            </a:r>
            <a:br>
              <a:rPr lang="vi-VN" sz="2200" i="1">
                <a:latin typeface="Times New Roman" panose="02020603050405020304" pitchFamily="18" charset="0"/>
                <a:ea typeface="Times New Roman" panose="02020603050405020304" pitchFamily="18" charset="0"/>
              </a:rPr>
            </a:br>
            <a:r>
              <a:rPr lang="vi-VN" sz="2200" i="1">
                <a:latin typeface="Times New Roman" panose="02020603050405020304" pitchFamily="18" charset="0"/>
                <a:ea typeface="Times New Roman" panose="02020603050405020304" pitchFamily="18" charset="0"/>
              </a:rPr>
              <a:t>À ơi này cái trăng còn nằm nôi...</a:t>
            </a:r>
            <a:br>
              <a:rPr lang="vi-VN" sz="2200" i="1">
                <a:latin typeface="Times New Roman" panose="02020603050405020304" pitchFamily="18" charset="0"/>
                <a:ea typeface="Times New Roman" panose="02020603050405020304" pitchFamily="18" charset="0"/>
              </a:rPr>
            </a:br>
            <a:r>
              <a:rPr lang="vi-VN" sz="2200" i="1">
                <a:latin typeface="Times New Roman" panose="02020603050405020304" pitchFamily="18" charset="0"/>
                <a:ea typeface="Times New Roman" panose="02020603050405020304" pitchFamily="18" charset="0"/>
              </a:rPr>
              <a:t>[...]</a:t>
            </a:r>
            <a:br>
              <a:rPr lang="vi-VN" sz="2200" i="1">
                <a:latin typeface="Times New Roman" panose="02020603050405020304" pitchFamily="18" charset="0"/>
                <a:ea typeface="Times New Roman" panose="02020603050405020304" pitchFamily="18" charset="0"/>
              </a:rPr>
            </a:br>
            <a:r>
              <a:rPr lang="vi-VN" sz="2200" i="1">
                <a:latin typeface="Times New Roman" panose="02020603050405020304" pitchFamily="18" charset="0"/>
                <a:ea typeface="Times New Roman" panose="02020603050405020304" pitchFamily="18" charset="0"/>
              </a:rPr>
              <a:t>À ơi này cái Mặt Trời bé con...</a:t>
            </a:r>
            <a:endParaRPr lang="en-US" sz="2200">
              <a:latin typeface="Times New Roman" panose="02020603050405020304" pitchFamily="18" charset="0"/>
              <a:ea typeface="Times New Roman" panose="02020603050405020304" pitchFamily="18" charset="0"/>
            </a:endParaRPr>
          </a:p>
          <a:p>
            <a:pPr algn="ctr">
              <a:lnSpc>
                <a:spcPct val="115000"/>
              </a:lnSpc>
              <a:spcAft>
                <a:spcPts val="1200"/>
              </a:spcAft>
            </a:pPr>
            <a:r>
              <a:rPr lang="vi-VN" sz="2200">
                <a:latin typeface="Times New Roman" panose="02020603050405020304" pitchFamily="18" charset="0"/>
                <a:ea typeface="Times New Roman" panose="02020603050405020304" pitchFamily="18" charset="0"/>
              </a:rPr>
              <a:t>(Bình Nguyên)</a:t>
            </a:r>
            <a:endParaRPr lang="en-US" sz="2200"/>
          </a:p>
        </p:txBody>
      </p:sp>
    </p:spTree>
    <p:extLst>
      <p:ext uri="{BB962C8B-B14F-4D97-AF65-F5344CB8AC3E}">
        <p14:creationId xmlns:p14="http://schemas.microsoft.com/office/powerpoint/2010/main" val="109643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fade">
                                      <p:cBhvr>
                                        <p:cTn id="21" dur="1000"/>
                                        <p:tgtEl>
                                          <p:spTgt spid="7">
                                            <p:txEl>
                                              <p:pRg st="0" end="0"/>
                                            </p:txEl>
                                          </p:spTgt>
                                        </p:tgtEl>
                                      </p:cBhvr>
                                    </p:animEffect>
                                    <p:anim calcmode="lin" valueType="num">
                                      <p:cBhvr>
                                        <p:cTn id="22"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1" end="1"/>
                                            </p:txEl>
                                          </p:spTgt>
                                        </p:tgtEl>
                                        <p:attrNameLst>
                                          <p:attrName>style.visibility</p:attrName>
                                        </p:attrNameLst>
                                      </p:cBhvr>
                                      <p:to>
                                        <p:strVal val="visible"/>
                                      </p:to>
                                    </p:set>
                                    <p:animEffect transition="in" filter="fade">
                                      <p:cBhvr>
                                        <p:cTn id="28" dur="1000"/>
                                        <p:tgtEl>
                                          <p:spTgt spid="7">
                                            <p:txEl>
                                              <p:pRg st="1" end="1"/>
                                            </p:txEl>
                                          </p:spTgt>
                                        </p:tgtEl>
                                      </p:cBhvr>
                                    </p:animEffect>
                                    <p:anim calcmode="lin" valueType="num">
                                      <p:cBhvr>
                                        <p:cTn id="29"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xEl>
                                              <p:pRg st="2" end="2"/>
                                            </p:txEl>
                                          </p:spTgt>
                                        </p:tgtEl>
                                        <p:attrNameLst>
                                          <p:attrName>style.visibility</p:attrName>
                                        </p:attrNameLst>
                                      </p:cBhvr>
                                      <p:to>
                                        <p:strVal val="visible"/>
                                      </p:to>
                                    </p:set>
                                    <p:animEffect transition="in" filter="fade">
                                      <p:cBhvr>
                                        <p:cTn id="35" dur="1000"/>
                                        <p:tgtEl>
                                          <p:spTgt spid="7">
                                            <p:txEl>
                                              <p:pRg st="2" end="2"/>
                                            </p:txEl>
                                          </p:spTgt>
                                        </p:tgtEl>
                                      </p:cBhvr>
                                    </p:animEffect>
                                    <p:anim calcmode="lin" valueType="num">
                                      <p:cBhvr>
                                        <p:cTn id="36"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7">
                                            <p:txEl>
                                              <p:pRg st="3" end="3"/>
                                            </p:txEl>
                                          </p:spTgt>
                                        </p:tgtEl>
                                        <p:attrNameLst>
                                          <p:attrName>style.visibility</p:attrName>
                                        </p:attrNameLst>
                                      </p:cBhvr>
                                      <p:to>
                                        <p:strVal val="visible"/>
                                      </p:to>
                                    </p:set>
                                    <p:animEffect transition="in" filter="fade">
                                      <p:cBhvr>
                                        <p:cTn id="42" dur="1000"/>
                                        <p:tgtEl>
                                          <p:spTgt spid="7">
                                            <p:txEl>
                                              <p:pRg st="3" end="3"/>
                                            </p:txEl>
                                          </p:spTgt>
                                        </p:tgtEl>
                                      </p:cBhvr>
                                    </p:animEffect>
                                    <p:anim calcmode="lin" valueType="num">
                                      <p:cBhvr>
                                        <p:cTn id="43"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44"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08960" y="105369"/>
            <a:ext cx="3500487" cy="458254"/>
          </a:xfrm>
          <a:prstGeom prst="rect">
            <a:avLst/>
          </a:prstGeom>
          <a:noFill/>
        </p:spPr>
        <p:txBody>
          <a:bodyPr wrap="none" lIns="72823" tIns="36411" rIns="72823" bIns="36411" rtlCol="0">
            <a:spAutoFit/>
          </a:bodyPr>
          <a:lstStyle/>
          <a:p>
            <a:r>
              <a:rPr lang="en-US" sz="2500" b="1" smtClean="0">
                <a:solidFill>
                  <a:srgbClr val="FF0000"/>
                </a:solidFill>
                <a:latin typeface="Times New Roman" pitchFamily="18" charset="0"/>
                <a:cs typeface="Times New Roman" pitchFamily="18" charset="0"/>
              </a:rPr>
              <a:t>GHÉP CÁC ĐÁM MÂY</a:t>
            </a:r>
            <a:endParaRPr lang="en-US" sz="2500" b="1" dirty="0">
              <a:solidFill>
                <a:srgbClr val="FF0000"/>
              </a:solidFill>
              <a:latin typeface="Times New Roman" pitchFamily="18" charset="0"/>
              <a:cs typeface="Times New Roman" pitchFamily="18" charset="0"/>
            </a:endParaRPr>
          </a:p>
        </p:txBody>
      </p:sp>
      <p:sp>
        <p:nvSpPr>
          <p:cNvPr id="7" name="Cloud 6"/>
          <p:cNvSpPr/>
          <p:nvPr/>
        </p:nvSpPr>
        <p:spPr>
          <a:xfrm>
            <a:off x="3381555" y="936276"/>
            <a:ext cx="2372859" cy="2157690"/>
          </a:xfrm>
          <a:prstGeom prst="cloud">
            <a:avLst/>
          </a:prstGeom>
        </p:spPr>
        <p:style>
          <a:lnRef idx="2">
            <a:schemeClr val="accent3"/>
          </a:lnRef>
          <a:fillRef idx="1">
            <a:schemeClr val="lt1"/>
          </a:fillRef>
          <a:effectRef idx="0">
            <a:schemeClr val="accent3"/>
          </a:effectRef>
          <a:fontRef idx="minor">
            <a:schemeClr val="dk1"/>
          </a:fontRef>
        </p:style>
        <p:txBody>
          <a:bodyPr lIns="72823" tIns="36411" rIns="72823" bIns="36411" rtlCol="0" anchor="ctr"/>
          <a:lstStyle/>
          <a:p>
            <a:pPr algn="ctr"/>
            <a:r>
              <a:rPr lang="en-US" sz="2400" b="1" dirty="0">
                <a:latin typeface="Times New Roman" pitchFamily="18" charset="0"/>
                <a:cs typeface="Times New Roman" pitchFamily="18" charset="0"/>
              </a:rPr>
              <a:t>HỌC SINH ÙA RA SÂN TRƯỜNG</a:t>
            </a:r>
          </a:p>
        </p:txBody>
      </p:sp>
      <p:sp>
        <p:nvSpPr>
          <p:cNvPr id="8" name="Cloud 7"/>
          <p:cNvSpPr/>
          <p:nvPr/>
        </p:nvSpPr>
        <p:spPr>
          <a:xfrm>
            <a:off x="241541" y="3022384"/>
            <a:ext cx="1975908" cy="2384344"/>
          </a:xfrm>
          <a:prstGeom prst="cloud">
            <a:avLst/>
          </a:prstGeom>
        </p:spPr>
        <p:style>
          <a:lnRef idx="2">
            <a:schemeClr val="accent6"/>
          </a:lnRef>
          <a:fillRef idx="1">
            <a:schemeClr val="lt1"/>
          </a:fillRef>
          <a:effectRef idx="0">
            <a:schemeClr val="accent6"/>
          </a:effectRef>
          <a:fontRef idx="minor">
            <a:schemeClr val="dk1"/>
          </a:fontRef>
        </p:style>
        <p:txBody>
          <a:bodyPr lIns="72823" tIns="36411" rIns="72823" bIns="36411" rtlCol="0" anchor="ctr"/>
          <a:lstStyle/>
          <a:p>
            <a:pPr algn="ctr"/>
            <a:r>
              <a:rPr lang="en-US" sz="2400" b="1" dirty="0">
                <a:latin typeface="Times New Roman" pitchFamily="18" charset="0"/>
                <a:cs typeface="Times New Roman" pitchFamily="18" charset="0"/>
              </a:rPr>
              <a:t>CÁC BẠN </a:t>
            </a:r>
            <a:r>
              <a:rPr lang="en-US" sz="2400" b="1">
                <a:latin typeface="Times New Roman" pitchFamily="18" charset="0"/>
                <a:cs typeface="Times New Roman" pitchFamily="18" charset="0"/>
              </a:rPr>
              <a:t>NỮ </a:t>
            </a:r>
            <a:r>
              <a:rPr lang="en-US" sz="2400" b="1" smtClean="0">
                <a:latin typeface="Times New Roman" pitchFamily="18" charset="0"/>
                <a:cs typeface="Times New Roman" pitchFamily="18" charset="0"/>
              </a:rPr>
              <a:t>6A</a:t>
            </a:r>
            <a:endParaRPr lang="en-US" sz="2400" b="1" dirty="0">
              <a:latin typeface="Times New Roman" pitchFamily="18" charset="0"/>
              <a:cs typeface="Times New Roman" pitchFamily="18" charset="0"/>
            </a:endParaRPr>
          </a:p>
        </p:txBody>
      </p:sp>
      <p:sp>
        <p:nvSpPr>
          <p:cNvPr id="12" name="Cloud 11"/>
          <p:cNvSpPr/>
          <p:nvPr/>
        </p:nvSpPr>
        <p:spPr>
          <a:xfrm>
            <a:off x="971156" y="936276"/>
            <a:ext cx="1661685" cy="1228299"/>
          </a:xfrm>
          <a:prstGeom prst="cloud">
            <a:avLst/>
          </a:prstGeom>
        </p:spPr>
        <p:style>
          <a:lnRef idx="2">
            <a:schemeClr val="accent2"/>
          </a:lnRef>
          <a:fillRef idx="1">
            <a:schemeClr val="lt1"/>
          </a:fillRef>
          <a:effectRef idx="0">
            <a:schemeClr val="accent2"/>
          </a:effectRef>
          <a:fontRef idx="minor">
            <a:schemeClr val="dk1"/>
          </a:fontRef>
        </p:style>
        <p:txBody>
          <a:bodyPr lIns="72823" tIns="36411" rIns="72823" bIns="36411" rtlCol="0" anchor="ctr"/>
          <a:lstStyle/>
          <a:p>
            <a:pPr algn="ctr"/>
            <a:r>
              <a:rPr lang="en-US" sz="2400" b="1" dirty="0">
                <a:latin typeface="Times New Roman" pitchFamily="18" charset="0"/>
                <a:cs typeface="Times New Roman" pitchFamily="18" charset="0"/>
              </a:rPr>
              <a:t>MẶT TRỜI</a:t>
            </a:r>
          </a:p>
        </p:txBody>
      </p:sp>
      <p:sp>
        <p:nvSpPr>
          <p:cNvPr id="14" name="Cloud 13"/>
          <p:cNvSpPr/>
          <p:nvPr/>
        </p:nvSpPr>
        <p:spPr>
          <a:xfrm>
            <a:off x="6414346" y="2999442"/>
            <a:ext cx="2557125" cy="1986626"/>
          </a:xfrm>
          <a:prstGeom prst="cloud">
            <a:avLst/>
          </a:prstGeom>
        </p:spPr>
        <p:style>
          <a:lnRef idx="2">
            <a:schemeClr val="accent6"/>
          </a:lnRef>
          <a:fillRef idx="1">
            <a:schemeClr val="lt1"/>
          </a:fillRef>
          <a:effectRef idx="0">
            <a:schemeClr val="accent6"/>
          </a:effectRef>
          <a:fontRef idx="minor">
            <a:schemeClr val="dk1"/>
          </a:fontRef>
        </p:style>
        <p:txBody>
          <a:bodyPr lIns="72823" tIns="36411" rIns="72823" bIns="36411" rtlCol="0" anchor="ctr"/>
          <a:lstStyle/>
          <a:p>
            <a:pPr algn="ctr"/>
            <a:r>
              <a:rPr lang="en-US" sz="2400" b="1" dirty="0">
                <a:latin typeface="Times New Roman" pitchFamily="18" charset="0"/>
                <a:cs typeface="Times New Roman" pitchFamily="18" charset="0"/>
              </a:rPr>
              <a:t>NHỮNG BÔNG HOA XINH ĐẸP</a:t>
            </a:r>
          </a:p>
        </p:txBody>
      </p:sp>
      <p:sp>
        <p:nvSpPr>
          <p:cNvPr id="16" name="Cloud 15"/>
          <p:cNvSpPr/>
          <p:nvPr/>
        </p:nvSpPr>
        <p:spPr>
          <a:xfrm>
            <a:off x="6414346" y="755645"/>
            <a:ext cx="2086963" cy="1849532"/>
          </a:xfrm>
          <a:prstGeom prst="cloud">
            <a:avLst/>
          </a:prstGeom>
        </p:spPr>
        <p:style>
          <a:lnRef idx="2">
            <a:schemeClr val="accent5"/>
          </a:lnRef>
          <a:fillRef idx="1">
            <a:schemeClr val="lt1"/>
          </a:fillRef>
          <a:effectRef idx="0">
            <a:schemeClr val="accent5"/>
          </a:effectRef>
          <a:fontRef idx="minor">
            <a:schemeClr val="dk1"/>
          </a:fontRef>
        </p:style>
        <p:txBody>
          <a:bodyPr lIns="72823" tIns="36411" rIns="72823" bIns="36411" rtlCol="0" anchor="ctr"/>
          <a:lstStyle/>
          <a:p>
            <a:pPr algn="ctr"/>
            <a:r>
              <a:rPr lang="en-US" sz="2400" b="1" dirty="0">
                <a:latin typeface="Times New Roman" pitchFamily="18" charset="0"/>
                <a:cs typeface="Times New Roman" pitchFamily="18" charset="0"/>
              </a:rPr>
              <a:t>KIẾN VỠ TỔ</a:t>
            </a:r>
          </a:p>
        </p:txBody>
      </p:sp>
      <p:sp>
        <p:nvSpPr>
          <p:cNvPr id="17" name="Cloud 16"/>
          <p:cNvSpPr/>
          <p:nvPr/>
        </p:nvSpPr>
        <p:spPr>
          <a:xfrm>
            <a:off x="2877382" y="3452528"/>
            <a:ext cx="2575910" cy="2272953"/>
          </a:xfrm>
          <a:prstGeom prst="cloud">
            <a:avLst/>
          </a:prstGeom>
        </p:spPr>
        <p:style>
          <a:lnRef idx="2">
            <a:schemeClr val="accent2"/>
          </a:lnRef>
          <a:fillRef idx="1">
            <a:schemeClr val="lt1"/>
          </a:fillRef>
          <a:effectRef idx="0">
            <a:schemeClr val="accent2"/>
          </a:effectRef>
          <a:fontRef idx="minor">
            <a:schemeClr val="dk1"/>
          </a:fontRef>
        </p:style>
        <p:txBody>
          <a:bodyPr lIns="72823" tIns="36411" rIns="72823" bIns="36411" rtlCol="0" anchor="ctr"/>
          <a:lstStyle/>
          <a:p>
            <a:pPr algn="ctr"/>
            <a:r>
              <a:rPr lang="en-US" sz="2400" b="1" dirty="0">
                <a:latin typeface="Times New Roman" pitchFamily="18" charset="0"/>
                <a:cs typeface="Times New Roman" pitchFamily="18" charset="0"/>
              </a:rPr>
              <a:t>QUẢ TRỨNG THIÊN NHIÊN</a:t>
            </a:r>
          </a:p>
        </p:txBody>
      </p:sp>
    </p:spTree>
    <p:extLst>
      <p:ext uri="{BB962C8B-B14F-4D97-AF65-F5344CB8AC3E}">
        <p14:creationId xmlns:p14="http://schemas.microsoft.com/office/powerpoint/2010/main" val="24967369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55"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1000" fill="hold"/>
                                        <p:tgtEl>
                                          <p:spTgt spid="7"/>
                                        </p:tgtEl>
                                        <p:attrNameLst>
                                          <p:attrName>ppt_w</p:attrName>
                                        </p:attrNameLst>
                                      </p:cBhvr>
                                      <p:tavLst>
                                        <p:tav tm="0">
                                          <p:val>
                                            <p:strVal val="#ppt_w*0.70"/>
                                          </p:val>
                                        </p:tav>
                                        <p:tav tm="100000">
                                          <p:val>
                                            <p:strVal val="#ppt_w"/>
                                          </p:val>
                                        </p:tav>
                                      </p:tavLst>
                                    </p:anim>
                                    <p:anim calcmode="lin" valueType="num">
                                      <p:cBhvr>
                                        <p:cTn id="12" dur="1000" fill="hold"/>
                                        <p:tgtEl>
                                          <p:spTgt spid="7"/>
                                        </p:tgtEl>
                                        <p:attrNameLst>
                                          <p:attrName>ppt_h</p:attrName>
                                        </p:attrNameLst>
                                      </p:cBhvr>
                                      <p:tavLst>
                                        <p:tav tm="0">
                                          <p:val>
                                            <p:strVal val="#ppt_h"/>
                                          </p:val>
                                        </p:tav>
                                        <p:tav tm="100000">
                                          <p:val>
                                            <p:strVal val="#ppt_h"/>
                                          </p:val>
                                        </p:tav>
                                      </p:tavLst>
                                    </p:anim>
                                    <p:animEffect transition="in" filter="fade">
                                      <p:cBhvr>
                                        <p:cTn id="13" dur="1000"/>
                                        <p:tgtEl>
                                          <p:spTgt spid="7"/>
                                        </p:tgtEl>
                                      </p:cBhvr>
                                    </p:animEffect>
                                  </p:childTnLst>
                                </p:cTn>
                              </p:par>
                              <p:par>
                                <p:cTn id="14" presetID="55"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1000" fill="hold"/>
                                        <p:tgtEl>
                                          <p:spTgt spid="8"/>
                                        </p:tgtEl>
                                        <p:attrNameLst>
                                          <p:attrName>ppt_w</p:attrName>
                                        </p:attrNameLst>
                                      </p:cBhvr>
                                      <p:tavLst>
                                        <p:tav tm="0">
                                          <p:val>
                                            <p:strVal val="#ppt_w*0.70"/>
                                          </p:val>
                                        </p:tav>
                                        <p:tav tm="100000">
                                          <p:val>
                                            <p:strVal val="#ppt_w"/>
                                          </p:val>
                                        </p:tav>
                                      </p:tavLst>
                                    </p:anim>
                                    <p:anim calcmode="lin" valueType="num">
                                      <p:cBhvr>
                                        <p:cTn id="17" dur="1000" fill="hold"/>
                                        <p:tgtEl>
                                          <p:spTgt spid="8"/>
                                        </p:tgtEl>
                                        <p:attrNameLst>
                                          <p:attrName>ppt_h</p:attrName>
                                        </p:attrNameLst>
                                      </p:cBhvr>
                                      <p:tavLst>
                                        <p:tav tm="0">
                                          <p:val>
                                            <p:strVal val="#ppt_h"/>
                                          </p:val>
                                        </p:tav>
                                        <p:tav tm="100000">
                                          <p:val>
                                            <p:strVal val="#ppt_h"/>
                                          </p:val>
                                        </p:tav>
                                      </p:tavLst>
                                    </p:anim>
                                    <p:animEffect transition="in" filter="fade">
                                      <p:cBhvr>
                                        <p:cTn id="18" dur="1000"/>
                                        <p:tgtEl>
                                          <p:spTgt spid="8"/>
                                        </p:tgtEl>
                                      </p:cBhvr>
                                    </p:animEffect>
                                  </p:childTnLst>
                                </p:cTn>
                              </p:par>
                              <p:par>
                                <p:cTn id="19" presetID="55"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1000" fill="hold"/>
                                        <p:tgtEl>
                                          <p:spTgt spid="12"/>
                                        </p:tgtEl>
                                        <p:attrNameLst>
                                          <p:attrName>ppt_w</p:attrName>
                                        </p:attrNameLst>
                                      </p:cBhvr>
                                      <p:tavLst>
                                        <p:tav tm="0">
                                          <p:val>
                                            <p:strVal val="#ppt_w*0.70"/>
                                          </p:val>
                                        </p:tav>
                                        <p:tav tm="100000">
                                          <p:val>
                                            <p:strVal val="#ppt_w"/>
                                          </p:val>
                                        </p:tav>
                                      </p:tavLst>
                                    </p:anim>
                                    <p:anim calcmode="lin" valueType="num">
                                      <p:cBhvr>
                                        <p:cTn id="22" dur="1000" fill="hold"/>
                                        <p:tgtEl>
                                          <p:spTgt spid="12"/>
                                        </p:tgtEl>
                                        <p:attrNameLst>
                                          <p:attrName>ppt_h</p:attrName>
                                        </p:attrNameLst>
                                      </p:cBhvr>
                                      <p:tavLst>
                                        <p:tav tm="0">
                                          <p:val>
                                            <p:strVal val="#ppt_h"/>
                                          </p:val>
                                        </p:tav>
                                        <p:tav tm="100000">
                                          <p:val>
                                            <p:strVal val="#ppt_h"/>
                                          </p:val>
                                        </p:tav>
                                      </p:tavLst>
                                    </p:anim>
                                    <p:animEffect transition="in" filter="fade">
                                      <p:cBhvr>
                                        <p:cTn id="23" dur="1000"/>
                                        <p:tgtEl>
                                          <p:spTgt spid="12"/>
                                        </p:tgtEl>
                                      </p:cBhvr>
                                    </p:animEffect>
                                  </p:childTnLst>
                                </p:cTn>
                              </p:par>
                              <p:par>
                                <p:cTn id="24" presetID="55"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p:cTn id="26" dur="1000" fill="hold"/>
                                        <p:tgtEl>
                                          <p:spTgt spid="14"/>
                                        </p:tgtEl>
                                        <p:attrNameLst>
                                          <p:attrName>ppt_w</p:attrName>
                                        </p:attrNameLst>
                                      </p:cBhvr>
                                      <p:tavLst>
                                        <p:tav tm="0">
                                          <p:val>
                                            <p:strVal val="#ppt_w*0.70"/>
                                          </p:val>
                                        </p:tav>
                                        <p:tav tm="100000">
                                          <p:val>
                                            <p:strVal val="#ppt_w"/>
                                          </p:val>
                                        </p:tav>
                                      </p:tavLst>
                                    </p:anim>
                                    <p:anim calcmode="lin" valueType="num">
                                      <p:cBhvr>
                                        <p:cTn id="27" dur="1000" fill="hold"/>
                                        <p:tgtEl>
                                          <p:spTgt spid="14"/>
                                        </p:tgtEl>
                                        <p:attrNameLst>
                                          <p:attrName>ppt_h</p:attrName>
                                        </p:attrNameLst>
                                      </p:cBhvr>
                                      <p:tavLst>
                                        <p:tav tm="0">
                                          <p:val>
                                            <p:strVal val="#ppt_h"/>
                                          </p:val>
                                        </p:tav>
                                        <p:tav tm="100000">
                                          <p:val>
                                            <p:strVal val="#ppt_h"/>
                                          </p:val>
                                        </p:tav>
                                      </p:tavLst>
                                    </p:anim>
                                    <p:animEffect transition="in" filter="fade">
                                      <p:cBhvr>
                                        <p:cTn id="28" dur="1000"/>
                                        <p:tgtEl>
                                          <p:spTgt spid="14"/>
                                        </p:tgtEl>
                                      </p:cBhvr>
                                    </p:animEffect>
                                  </p:childTnLst>
                                </p:cTn>
                              </p:par>
                              <p:par>
                                <p:cTn id="29" presetID="55"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p:cTn id="31" dur="1000" fill="hold"/>
                                        <p:tgtEl>
                                          <p:spTgt spid="16"/>
                                        </p:tgtEl>
                                        <p:attrNameLst>
                                          <p:attrName>ppt_w</p:attrName>
                                        </p:attrNameLst>
                                      </p:cBhvr>
                                      <p:tavLst>
                                        <p:tav tm="0">
                                          <p:val>
                                            <p:strVal val="#ppt_w*0.70"/>
                                          </p:val>
                                        </p:tav>
                                        <p:tav tm="100000">
                                          <p:val>
                                            <p:strVal val="#ppt_w"/>
                                          </p:val>
                                        </p:tav>
                                      </p:tavLst>
                                    </p:anim>
                                    <p:anim calcmode="lin" valueType="num">
                                      <p:cBhvr>
                                        <p:cTn id="32" dur="1000" fill="hold"/>
                                        <p:tgtEl>
                                          <p:spTgt spid="16"/>
                                        </p:tgtEl>
                                        <p:attrNameLst>
                                          <p:attrName>ppt_h</p:attrName>
                                        </p:attrNameLst>
                                      </p:cBhvr>
                                      <p:tavLst>
                                        <p:tav tm="0">
                                          <p:val>
                                            <p:strVal val="#ppt_h"/>
                                          </p:val>
                                        </p:tav>
                                        <p:tav tm="100000">
                                          <p:val>
                                            <p:strVal val="#ppt_h"/>
                                          </p:val>
                                        </p:tav>
                                      </p:tavLst>
                                    </p:anim>
                                    <p:animEffect transition="in" filter="fade">
                                      <p:cBhvr>
                                        <p:cTn id="33" dur="1000"/>
                                        <p:tgtEl>
                                          <p:spTgt spid="16"/>
                                        </p:tgtEl>
                                      </p:cBhvr>
                                    </p:animEffect>
                                  </p:childTnLst>
                                </p:cTn>
                              </p:par>
                              <p:par>
                                <p:cTn id="34" presetID="55" presetClass="entr" presetSubtype="0"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p:cTn id="36" dur="1000" fill="hold"/>
                                        <p:tgtEl>
                                          <p:spTgt spid="17"/>
                                        </p:tgtEl>
                                        <p:attrNameLst>
                                          <p:attrName>ppt_w</p:attrName>
                                        </p:attrNameLst>
                                      </p:cBhvr>
                                      <p:tavLst>
                                        <p:tav tm="0">
                                          <p:val>
                                            <p:strVal val="#ppt_w*0.70"/>
                                          </p:val>
                                        </p:tav>
                                        <p:tav tm="100000">
                                          <p:val>
                                            <p:strVal val="#ppt_w"/>
                                          </p:val>
                                        </p:tav>
                                      </p:tavLst>
                                    </p:anim>
                                    <p:anim calcmode="lin" valueType="num">
                                      <p:cBhvr>
                                        <p:cTn id="37" dur="1000" fill="hold"/>
                                        <p:tgtEl>
                                          <p:spTgt spid="17"/>
                                        </p:tgtEl>
                                        <p:attrNameLst>
                                          <p:attrName>ppt_h</p:attrName>
                                        </p:attrNameLst>
                                      </p:cBhvr>
                                      <p:tavLst>
                                        <p:tav tm="0">
                                          <p:val>
                                            <p:strVal val="#ppt_h"/>
                                          </p:val>
                                        </p:tav>
                                        <p:tav tm="100000">
                                          <p:val>
                                            <p:strVal val="#ppt_h"/>
                                          </p:val>
                                        </p:tav>
                                      </p:tavLst>
                                    </p:anim>
                                    <p:animEffect transition="in" filter="fade">
                                      <p:cBhvr>
                                        <p:cTn id="38"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8" grpId="0" animBg="1"/>
      <p:bldP spid="12" grpId="0" animBg="1"/>
      <p:bldP spid="14" grpId="0" animBg="1"/>
      <p:bldP spid="16" grpId="0" animBg="1"/>
      <p:bldP spid="1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Alternate Process 1"/>
          <p:cNvSpPr/>
          <p:nvPr/>
        </p:nvSpPr>
        <p:spPr>
          <a:xfrm>
            <a:off x="241499" y="69049"/>
            <a:ext cx="8780319" cy="1081833"/>
          </a:xfrm>
          <a:prstGeom prst="flowChartAlternateProcess">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600" b="1" dirty="0">
                <a:solidFill>
                  <a:srgbClr val="0070C0"/>
                </a:solidFill>
                <a:latin typeface="Times New Roman" panose="02020603050405020304" pitchFamily="18" charset="0"/>
                <a:ea typeface="Times New Roman" panose="02020603050405020304" pitchFamily="18" charset="0"/>
              </a:rPr>
              <a:t>3</a:t>
            </a:r>
            <a:r>
              <a:rPr lang="vi-VN" sz="2600" b="1" dirty="0">
                <a:solidFill>
                  <a:srgbClr val="0D0D0D"/>
                </a:solidFill>
                <a:latin typeface="Times New Roman" panose="02020603050405020304" pitchFamily="18" charset="0"/>
                <a:ea typeface="Times New Roman" panose="02020603050405020304" pitchFamily="18" charset="0"/>
              </a:rPr>
              <a:t>. </a:t>
            </a:r>
            <a:r>
              <a:rPr lang="vi-VN" sz="2600" b="1" dirty="0">
                <a:solidFill>
                  <a:srgbClr val="0070C0"/>
                </a:solidFill>
                <a:latin typeface="Times New Roman" panose="02020603050405020304" pitchFamily="18" charset="0"/>
                <a:ea typeface="Times New Roman" panose="02020603050405020304" pitchFamily="18" charset="0"/>
              </a:rPr>
              <a:t>Trong cụm từ và các câu tục ngữ (in đậm) dưới đây, biện pháp ẩn dụ được xây dựng trên cở sở so sánh ngầm giữa những sự vật, sự việc nào?</a:t>
            </a:r>
            <a:endParaRPr lang="en-US" sz="2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4916882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157847" y="12514"/>
            <a:ext cx="5423146" cy="590745"/>
          </a:xfrm>
          <a:prstGeom prst="plaque">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pPr>
            <a:r>
              <a:rPr lang="en-US" sz="2400" b="1" dirty="0">
                <a:solidFill>
                  <a:srgbClr val="0D0D0D"/>
                </a:solidFill>
                <a:latin typeface="Times New Roman" panose="02020603050405020304" pitchFamily="18" charset="0"/>
                <a:ea typeface="Times New Roman" panose="02020603050405020304" pitchFamily="18" charset="0"/>
              </a:rPr>
              <a:t>II. </a:t>
            </a:r>
            <a:r>
              <a:rPr lang="en-US" sz="2400" b="1" dirty="0" err="1">
                <a:solidFill>
                  <a:srgbClr val="0D0D0D"/>
                </a:solidFill>
                <a:latin typeface="Times New Roman" panose="02020603050405020304" pitchFamily="18" charset="0"/>
                <a:ea typeface="Times New Roman" panose="02020603050405020304" pitchFamily="18" charset="0"/>
              </a:rPr>
              <a:t>Thực</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hành</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bài</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tập</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Tiếng</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Việt</a:t>
            </a:r>
            <a:endParaRPr lang="en-US" sz="2000" dirty="0">
              <a:effectLst/>
              <a:latin typeface="Times New Roman" panose="02020603050405020304" pitchFamily="18" charset="0"/>
              <a:ea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71585373"/>
              </p:ext>
            </p:extLst>
          </p:nvPr>
        </p:nvGraphicFramePr>
        <p:xfrm>
          <a:off x="241500" y="1651940"/>
          <a:ext cx="8780317" cy="4937760"/>
        </p:xfrm>
        <a:graphic>
          <a:graphicData uri="http://schemas.openxmlformats.org/drawingml/2006/table">
            <a:tbl>
              <a:tblPr firstRow="1" bandRow="1">
                <a:tableStyleId>{5940675A-B579-460E-94D1-54222C63F5DA}</a:tableStyleId>
              </a:tblPr>
              <a:tblGrid>
                <a:gridCol w="2530523">
                  <a:extLst>
                    <a:ext uri="{9D8B030D-6E8A-4147-A177-3AD203B41FA5}">
                      <a16:colId xmlns:a16="http://schemas.microsoft.com/office/drawing/2014/main" val="4152779326"/>
                    </a:ext>
                  </a:extLst>
                </a:gridCol>
                <a:gridCol w="3107243">
                  <a:extLst>
                    <a:ext uri="{9D8B030D-6E8A-4147-A177-3AD203B41FA5}">
                      <a16:colId xmlns:a16="http://schemas.microsoft.com/office/drawing/2014/main" val="726209214"/>
                    </a:ext>
                  </a:extLst>
                </a:gridCol>
                <a:gridCol w="3142551">
                  <a:extLst>
                    <a:ext uri="{9D8B030D-6E8A-4147-A177-3AD203B41FA5}">
                      <a16:colId xmlns:a16="http://schemas.microsoft.com/office/drawing/2014/main" val="3874087460"/>
                    </a:ext>
                  </a:extLst>
                </a:gridCol>
              </a:tblGrid>
              <a:tr h="1712056">
                <a:tc>
                  <a:txBody>
                    <a:bodyPr/>
                    <a:lstStyle/>
                    <a:p>
                      <a:pPr algn="ctr">
                        <a:lnSpc>
                          <a:spcPct val="100000"/>
                        </a:lnSpc>
                        <a:spcAft>
                          <a:spcPts val="0"/>
                        </a:spcAft>
                      </a:pPr>
                      <a:r>
                        <a:rPr lang="vi-VN" sz="2400" dirty="0" smtClean="0">
                          <a:solidFill>
                            <a:srgbClr val="0070C0"/>
                          </a:solidFill>
                          <a:effectLst/>
                          <a:latin typeface="Times New Roman" panose="02020603050405020304" pitchFamily="18" charset="0"/>
                          <a:ea typeface="Times New Roman" panose="02020603050405020304" pitchFamily="18" charset="0"/>
                        </a:rPr>
                        <a:t>a) </a:t>
                      </a:r>
                      <a:r>
                        <a:rPr lang="vi-VN" sz="2400" i="1" dirty="0" smtClean="0">
                          <a:solidFill>
                            <a:srgbClr val="0070C0"/>
                          </a:solidFill>
                          <a:effectLst/>
                          <a:latin typeface="Times New Roman" panose="02020603050405020304" pitchFamily="18" charset="0"/>
                          <a:ea typeface="Times New Roman" panose="02020603050405020304" pitchFamily="18" charset="0"/>
                        </a:rPr>
                        <a:t>Ru cho </a:t>
                      </a:r>
                      <a:r>
                        <a:rPr lang="vi-VN" sz="2400" b="1" i="1" dirty="0" smtClean="0">
                          <a:solidFill>
                            <a:srgbClr val="0070C0"/>
                          </a:solidFill>
                          <a:effectLst/>
                          <a:latin typeface="Times New Roman" panose="02020603050405020304" pitchFamily="18" charset="0"/>
                          <a:ea typeface="Times New Roman" panose="02020603050405020304" pitchFamily="18" charset="0"/>
                        </a:rPr>
                        <a:t>cái khuyết tròn đầy</a:t>
                      </a:r>
                      <a:r>
                        <a:rPr lang="vi-VN" sz="2400" i="1" dirty="0" smtClean="0">
                          <a:solidFill>
                            <a:srgbClr val="0070C0"/>
                          </a:solidFill>
                          <a:effectLst/>
                          <a:latin typeface="Times New Roman" panose="02020603050405020304" pitchFamily="18" charset="0"/>
                          <a:ea typeface="Times New Roman" panose="02020603050405020304" pitchFamily="18" charset="0"/>
                        </a:rPr>
                        <a:t/>
                      </a:r>
                      <a:br>
                        <a:rPr lang="vi-VN" sz="2400" i="1" dirty="0" smtClean="0">
                          <a:solidFill>
                            <a:srgbClr val="0070C0"/>
                          </a:solidFill>
                          <a:effectLst/>
                          <a:latin typeface="Times New Roman" panose="02020603050405020304" pitchFamily="18" charset="0"/>
                          <a:ea typeface="Times New Roman" panose="02020603050405020304" pitchFamily="18" charset="0"/>
                        </a:rPr>
                      </a:br>
                      <a:r>
                        <a:rPr lang="vi-VN" sz="2400" i="1" dirty="0" smtClean="0">
                          <a:solidFill>
                            <a:srgbClr val="0070C0"/>
                          </a:solidFill>
                          <a:effectLst/>
                          <a:latin typeface="Times New Roman" panose="02020603050405020304" pitchFamily="18" charset="0"/>
                          <a:ea typeface="Times New Roman" panose="02020603050405020304" pitchFamily="18" charset="0"/>
                        </a:rPr>
                        <a:t>Cái thương cái nhớ nặng ngày xa nhau.</a:t>
                      </a:r>
                      <a:endParaRPr lang="en-US" sz="2400" dirty="0" smtClean="0">
                        <a:effectLst/>
                        <a:latin typeface="Times New Roman" panose="02020603050405020304" pitchFamily="18" charset="0"/>
                        <a:ea typeface="Times New Roman" panose="02020603050405020304" pitchFamily="18" charset="0"/>
                      </a:endParaRPr>
                    </a:p>
                    <a:p>
                      <a:pPr algn="ctr">
                        <a:lnSpc>
                          <a:spcPct val="100000"/>
                        </a:lnSpc>
                        <a:spcAft>
                          <a:spcPts val="0"/>
                        </a:spcAft>
                      </a:pPr>
                      <a:r>
                        <a:rPr lang="vi-VN" sz="2400" dirty="0" smtClean="0">
                          <a:solidFill>
                            <a:srgbClr val="0D0D0D"/>
                          </a:solidFill>
                          <a:effectLst/>
                          <a:latin typeface="Times New Roman" panose="02020603050405020304" pitchFamily="18" charset="0"/>
                          <a:ea typeface="Times New Roman" panose="02020603050405020304" pitchFamily="18" charset="0"/>
                        </a:rPr>
                        <a:t>(Bình Nguyên)</a:t>
                      </a:r>
                      <a:endParaRPr lang="en-US" sz="2400" dirty="0" smtClean="0">
                        <a:effectLst/>
                        <a:latin typeface="Times New Roman" panose="02020603050405020304" pitchFamily="18" charset="0"/>
                        <a:ea typeface="Times New Roman" panose="02020603050405020304" pitchFamily="18" charset="0"/>
                      </a:endParaRPr>
                    </a:p>
                  </a:txBody>
                  <a:tcPr marL="68580" marR="68580">
                    <a:solidFill>
                      <a:schemeClr val="bg1">
                        <a:lumMod val="95000"/>
                      </a:schemeClr>
                    </a:solidFill>
                  </a:tcPr>
                </a:tc>
                <a:tc>
                  <a:txBody>
                    <a:bodyPr/>
                    <a:lstStyle/>
                    <a:p>
                      <a:pPr algn="ctr">
                        <a:lnSpc>
                          <a:spcPct val="100000"/>
                        </a:lnSpc>
                        <a:spcAft>
                          <a:spcPts val="0"/>
                        </a:spcAft>
                      </a:pPr>
                      <a:r>
                        <a:rPr lang="vi-VN" sz="2400" dirty="0" smtClean="0">
                          <a:solidFill>
                            <a:srgbClr val="0070C0"/>
                          </a:solidFill>
                          <a:effectLst/>
                          <a:latin typeface="Times New Roman" panose="02020603050405020304" pitchFamily="18" charset="0"/>
                          <a:ea typeface="Times New Roman" panose="02020603050405020304" pitchFamily="18" charset="0"/>
                        </a:rPr>
                        <a:t>b) </a:t>
                      </a:r>
                      <a:r>
                        <a:rPr lang="vi-VN" sz="2400" b="1" i="1" dirty="0" smtClean="0">
                          <a:solidFill>
                            <a:srgbClr val="0070C0"/>
                          </a:solidFill>
                          <a:effectLst/>
                          <a:latin typeface="Times New Roman" panose="02020603050405020304" pitchFamily="18" charset="0"/>
                          <a:ea typeface="Times New Roman" panose="02020603050405020304" pitchFamily="18" charset="0"/>
                        </a:rPr>
                        <a:t>Ăn quả nhớ kẻ trồng cây</a:t>
                      </a:r>
                      <a:r>
                        <a:rPr lang="vi-VN" sz="2400" i="1" dirty="0" smtClean="0">
                          <a:solidFill>
                            <a:srgbClr val="0070C0"/>
                          </a:solidFill>
                          <a:effectLst/>
                          <a:latin typeface="Times New Roman" panose="02020603050405020304" pitchFamily="18" charset="0"/>
                          <a:ea typeface="Times New Roman" panose="02020603050405020304" pitchFamily="18" charset="0"/>
                        </a:rPr>
                        <a:t>. </a:t>
                      </a:r>
                      <a:endParaRPr lang="en-US" sz="2400" dirty="0" smtClean="0">
                        <a:effectLst/>
                        <a:latin typeface="Times New Roman" panose="02020603050405020304" pitchFamily="18" charset="0"/>
                        <a:ea typeface="Times New Roman" panose="02020603050405020304" pitchFamily="18" charset="0"/>
                      </a:endParaRPr>
                    </a:p>
                    <a:p>
                      <a:pPr algn="ctr">
                        <a:lnSpc>
                          <a:spcPct val="100000"/>
                        </a:lnSpc>
                        <a:spcAft>
                          <a:spcPts val="0"/>
                        </a:spcAft>
                      </a:pPr>
                      <a:r>
                        <a:rPr lang="vi-VN" sz="2400" dirty="0" smtClean="0">
                          <a:solidFill>
                            <a:srgbClr val="0070C0"/>
                          </a:solidFill>
                          <a:effectLst/>
                          <a:latin typeface="Times New Roman" panose="02020603050405020304" pitchFamily="18" charset="0"/>
                          <a:ea typeface="Times New Roman" panose="02020603050405020304" pitchFamily="18" charset="0"/>
                        </a:rPr>
                        <a:t>(Tục ngữ)</a:t>
                      </a:r>
                      <a:endParaRPr lang="en-US" sz="2400" dirty="0" smtClean="0">
                        <a:effectLst/>
                        <a:latin typeface="Times New Roman" panose="02020603050405020304" pitchFamily="18" charset="0"/>
                        <a:ea typeface="Times New Roman" panose="02020603050405020304" pitchFamily="18" charset="0"/>
                      </a:endParaRPr>
                    </a:p>
                    <a:p>
                      <a:pPr algn="ctr">
                        <a:lnSpc>
                          <a:spcPct val="100000"/>
                        </a:lnSpc>
                        <a:spcAft>
                          <a:spcPts val="0"/>
                        </a:spcAft>
                      </a:pPr>
                      <a:endParaRPr lang="en-US" sz="2400" dirty="0" smtClean="0">
                        <a:solidFill>
                          <a:schemeClr val="accent1">
                            <a:lumMod val="75000"/>
                          </a:schemeClr>
                        </a:solidFill>
                        <a:effectLst/>
                        <a:latin typeface="Times New Roman" panose="02020603050405020304" pitchFamily="18" charset="0"/>
                        <a:ea typeface="Times New Roman" panose="02020603050405020304" pitchFamily="18" charset="0"/>
                      </a:endParaRPr>
                    </a:p>
                  </a:txBody>
                  <a:tcPr marL="68580" marR="68580">
                    <a:solidFill>
                      <a:schemeClr val="bg1">
                        <a:lumMod val="95000"/>
                      </a:schemeClr>
                    </a:solidFill>
                  </a:tcPr>
                </a:tc>
                <a:tc>
                  <a:txBody>
                    <a:bodyPr/>
                    <a:lstStyle/>
                    <a:p>
                      <a:pPr algn="ctr">
                        <a:lnSpc>
                          <a:spcPct val="100000"/>
                        </a:lnSpc>
                        <a:spcAft>
                          <a:spcPts val="0"/>
                        </a:spcAft>
                      </a:pPr>
                      <a:r>
                        <a:rPr lang="vi-VN" sz="2400" dirty="0" smtClean="0">
                          <a:solidFill>
                            <a:srgbClr val="0070C0"/>
                          </a:solidFill>
                          <a:effectLst/>
                          <a:latin typeface="Times New Roman" panose="02020603050405020304" pitchFamily="18" charset="0"/>
                          <a:ea typeface="Times New Roman" panose="02020603050405020304" pitchFamily="18" charset="0"/>
                        </a:rPr>
                        <a:t>c) </a:t>
                      </a:r>
                      <a:r>
                        <a:rPr lang="vi-VN" sz="2400" b="1" i="1" dirty="0" smtClean="0">
                          <a:solidFill>
                            <a:srgbClr val="0070C0"/>
                          </a:solidFill>
                          <a:effectLst/>
                          <a:latin typeface="Times New Roman" panose="02020603050405020304" pitchFamily="18" charset="0"/>
                          <a:ea typeface="Times New Roman" panose="02020603050405020304" pitchFamily="18" charset="0"/>
                        </a:rPr>
                        <a:t>Gần mực thì đen, gần đèn thì sáng</a:t>
                      </a:r>
                      <a:r>
                        <a:rPr lang="vi-VN" sz="2400" i="1" dirty="0" smtClean="0">
                          <a:solidFill>
                            <a:srgbClr val="0070C0"/>
                          </a:solidFill>
                          <a:effectLst/>
                          <a:latin typeface="Times New Roman" panose="02020603050405020304" pitchFamily="18" charset="0"/>
                          <a:ea typeface="Times New Roman" panose="02020603050405020304" pitchFamily="18" charset="0"/>
                        </a:rPr>
                        <a:t>.</a:t>
                      </a:r>
                      <a:endParaRPr lang="en-US" sz="2400" dirty="0" smtClean="0">
                        <a:effectLst/>
                        <a:latin typeface="Times New Roman" panose="02020603050405020304" pitchFamily="18" charset="0"/>
                        <a:ea typeface="Times New Roman" panose="02020603050405020304" pitchFamily="18" charset="0"/>
                      </a:endParaRPr>
                    </a:p>
                    <a:p>
                      <a:pPr algn="ctr">
                        <a:lnSpc>
                          <a:spcPct val="100000"/>
                        </a:lnSpc>
                        <a:spcAft>
                          <a:spcPts val="0"/>
                        </a:spcAft>
                      </a:pPr>
                      <a:r>
                        <a:rPr lang="vi-VN" sz="2400" dirty="0" smtClean="0">
                          <a:solidFill>
                            <a:srgbClr val="0070C0"/>
                          </a:solidFill>
                          <a:effectLst/>
                          <a:latin typeface="Times New Roman" panose="02020603050405020304" pitchFamily="18" charset="0"/>
                          <a:ea typeface="Times New Roman" panose="02020603050405020304" pitchFamily="18" charset="0"/>
                        </a:rPr>
                        <a:t>(Tục ngữ)</a:t>
                      </a:r>
                      <a:endParaRPr lang="en-US" sz="2400" dirty="0" smtClean="0">
                        <a:effectLst/>
                        <a:latin typeface="Times New Roman" panose="02020603050405020304" pitchFamily="18" charset="0"/>
                        <a:ea typeface="Times New Roman" panose="02020603050405020304" pitchFamily="18" charset="0"/>
                      </a:endParaRPr>
                    </a:p>
                    <a:p>
                      <a:pPr algn="ctr">
                        <a:lnSpc>
                          <a:spcPct val="100000"/>
                        </a:lnSpc>
                        <a:spcAft>
                          <a:spcPts val="0"/>
                        </a:spcAft>
                      </a:pPr>
                      <a:endParaRPr lang="en-US" sz="2400" dirty="0" smtClean="0">
                        <a:solidFill>
                          <a:schemeClr val="accent1">
                            <a:lumMod val="75000"/>
                          </a:schemeClr>
                        </a:solidFill>
                        <a:effectLst/>
                        <a:latin typeface="Times New Roman" panose="02020603050405020304" pitchFamily="18" charset="0"/>
                        <a:ea typeface="Times New Roman" panose="02020603050405020304" pitchFamily="18" charset="0"/>
                      </a:endParaRPr>
                    </a:p>
                  </a:txBody>
                  <a:tcPr marL="68580" marR="68580">
                    <a:solidFill>
                      <a:schemeClr val="bg1">
                        <a:lumMod val="95000"/>
                      </a:schemeClr>
                    </a:solidFill>
                  </a:tcPr>
                </a:tc>
                <a:extLst>
                  <a:ext uri="{0D108BD9-81ED-4DB2-BD59-A6C34878D82A}">
                    <a16:rowId xmlns:a16="http://schemas.microsoft.com/office/drawing/2014/main" val="1757501841"/>
                  </a:ext>
                </a:extLst>
              </a:tr>
              <a:tr h="2421962">
                <a:tc>
                  <a:txBody>
                    <a:bodyPr/>
                    <a:lstStyle/>
                    <a:p>
                      <a:pPr>
                        <a:lnSpc>
                          <a:spcPct val="100000"/>
                        </a:lnSpc>
                        <a:spcAft>
                          <a:spcPts val="0"/>
                        </a:spcAft>
                      </a:pPr>
                      <a:r>
                        <a:rPr lang="vi-VN" sz="2400" b="1" smtClean="0">
                          <a:solidFill>
                            <a:srgbClr val="0D0D0D"/>
                          </a:solidFill>
                          <a:effectLst/>
                          <a:latin typeface="Times New Roman" panose="02020603050405020304" pitchFamily="18" charset="0"/>
                          <a:ea typeface="Times New Roman" panose="02020603050405020304" pitchFamily="18" charset="0"/>
                        </a:rPr>
                        <a:t>Cơ </a:t>
                      </a:r>
                      <a:r>
                        <a:rPr lang="vi-VN" sz="2400" b="1" dirty="0" smtClean="0">
                          <a:solidFill>
                            <a:srgbClr val="0D0D0D"/>
                          </a:solidFill>
                          <a:effectLst/>
                          <a:latin typeface="Times New Roman" panose="02020603050405020304" pitchFamily="18" charset="0"/>
                          <a:ea typeface="Times New Roman" panose="02020603050405020304" pitchFamily="18" charset="0"/>
                        </a:rPr>
                        <a:t>sở</a:t>
                      </a:r>
                      <a:r>
                        <a:rPr lang="vi-VN" sz="2400" dirty="0" smtClean="0">
                          <a:solidFill>
                            <a:srgbClr val="0D0D0D"/>
                          </a:solidFill>
                          <a:effectLst/>
                          <a:latin typeface="Times New Roman" panose="02020603050405020304" pitchFamily="18" charset="0"/>
                          <a:ea typeface="Times New Roman" panose="02020603050405020304" pitchFamily="18" charset="0"/>
                        </a:rPr>
                        <a:t>:</a:t>
                      </a:r>
                      <a:r>
                        <a:rPr lang="vi-VN" sz="2400" smtClean="0">
                          <a:solidFill>
                            <a:srgbClr val="0D0D0D"/>
                          </a:solidFill>
                          <a:effectLst/>
                          <a:latin typeface="Times New Roman" panose="02020603050405020304" pitchFamily="18" charset="0"/>
                          <a:ea typeface="Times New Roman" panose="02020603050405020304" pitchFamily="18" charset="0"/>
                        </a:rPr>
                        <a:t> </a:t>
                      </a:r>
                      <a:r>
                        <a:rPr lang="en-US" sz="2400" i="1" smtClean="0">
                          <a:solidFill>
                            <a:srgbClr val="0D0D0D"/>
                          </a:solidFill>
                          <a:effectLst/>
                          <a:latin typeface="Times New Roman" panose="02020603050405020304" pitchFamily="18" charset="0"/>
                          <a:ea typeface="Times New Roman" panose="02020603050405020304" pitchFamily="18" charset="0"/>
                        </a:rPr>
                        <a:t>……….……</a:t>
                      </a:r>
                    </a:p>
                    <a:p>
                      <a:pPr>
                        <a:lnSpc>
                          <a:spcPct val="100000"/>
                        </a:lnSpc>
                        <a:spcAft>
                          <a:spcPts val="0"/>
                        </a:spcAft>
                      </a:pPr>
                      <a:r>
                        <a:rPr lang="en-US" sz="2400" i="1" smtClean="0">
                          <a:solidFill>
                            <a:srgbClr val="0D0D0D"/>
                          </a:solidFill>
                          <a:effectLst/>
                          <a:latin typeface="Times New Roman" panose="02020603050405020304" pitchFamily="18" charset="0"/>
                          <a:ea typeface="Times New Roman" panose="02020603050405020304" pitchFamily="18" charset="0"/>
                        </a:rPr>
                        <a:t>………………………………………………………………………………………………………………………………</a:t>
                      </a:r>
                      <a:endParaRPr lang="en-US" sz="2400" dirty="0" smtClean="0">
                        <a:effectLst/>
                        <a:latin typeface="Times New Roman" panose="02020603050405020304" pitchFamily="18" charset="0"/>
                        <a:ea typeface="Times New Roman" panose="02020603050405020304" pitchFamily="18" charset="0"/>
                      </a:endParaRPr>
                    </a:p>
                  </a:txBody>
                  <a:tcPr marL="68580" marR="68580">
                    <a:solidFill>
                      <a:schemeClr val="accent2">
                        <a:lumMod val="20000"/>
                        <a:lumOff val="80000"/>
                      </a:schemeClr>
                    </a:solidFill>
                  </a:tcPr>
                </a:tc>
                <a:tc>
                  <a:txBody>
                    <a:bodyPr/>
                    <a:lstStyle/>
                    <a:p>
                      <a:pPr>
                        <a:lnSpc>
                          <a:spcPct val="100000"/>
                        </a:lnSpc>
                        <a:spcAft>
                          <a:spcPts val="0"/>
                        </a:spcAft>
                      </a:pPr>
                      <a:r>
                        <a:rPr lang="vi-VN" sz="2400" b="1" smtClean="0">
                          <a:solidFill>
                            <a:srgbClr val="0D0D0D"/>
                          </a:solidFill>
                          <a:effectLst/>
                          <a:latin typeface="Times New Roman" panose="02020603050405020304" pitchFamily="18" charset="0"/>
                          <a:ea typeface="Times New Roman" panose="02020603050405020304" pitchFamily="18" charset="0"/>
                        </a:rPr>
                        <a:t>Cơ sở</a:t>
                      </a:r>
                      <a:r>
                        <a:rPr lang="vi-VN" sz="2400" smtClean="0">
                          <a:solidFill>
                            <a:srgbClr val="0D0D0D"/>
                          </a:solidFill>
                          <a:effectLst/>
                          <a:latin typeface="Times New Roman" panose="02020603050405020304" pitchFamily="18" charset="0"/>
                          <a:ea typeface="Times New Roman" panose="02020603050405020304" pitchFamily="18" charset="0"/>
                        </a:rPr>
                        <a:t>: </a:t>
                      </a:r>
                      <a:r>
                        <a:rPr lang="en-US" sz="2400" i="1" smtClean="0">
                          <a:solidFill>
                            <a:srgbClr val="0D0D0D"/>
                          </a:solidFill>
                          <a:effectLst/>
                          <a:latin typeface="Times New Roman" panose="02020603050405020304" pitchFamily="18" charset="0"/>
                          <a:ea typeface="Times New Roman" panose="02020603050405020304" pitchFamily="18" charset="0"/>
                        </a:rPr>
                        <a:t>……….……</a:t>
                      </a:r>
                    </a:p>
                    <a:p>
                      <a:pPr>
                        <a:lnSpc>
                          <a:spcPct val="100000"/>
                        </a:lnSpc>
                        <a:spcAft>
                          <a:spcPts val="0"/>
                        </a:spcAft>
                      </a:pPr>
                      <a:r>
                        <a:rPr lang="en-US" sz="2400" i="1" smtClean="0">
                          <a:solidFill>
                            <a:srgbClr val="0D0D0D"/>
                          </a:solidFill>
                          <a:effectLst/>
                          <a:latin typeface="Times New Roman" panose="02020603050405020304" pitchFamily="18" charset="0"/>
                          <a:ea typeface="Times New Roman" panose="02020603050405020304" pitchFamily="18" charset="0"/>
                        </a:rPr>
                        <a:t>………………………………………………………………………………………………………………………………………………………………</a:t>
                      </a:r>
                      <a:endParaRPr lang="en-US" sz="2400" dirty="0" smtClean="0">
                        <a:effectLst/>
                        <a:latin typeface="Times New Roman" panose="02020603050405020304" pitchFamily="18" charset="0"/>
                        <a:ea typeface="Times New Roman" panose="02020603050405020304" pitchFamily="18" charset="0"/>
                      </a:endParaRPr>
                    </a:p>
                  </a:txBody>
                  <a:tcPr marL="68580" marR="68580">
                    <a:solidFill>
                      <a:schemeClr val="accent2">
                        <a:lumMod val="20000"/>
                        <a:lumOff val="80000"/>
                      </a:schemeClr>
                    </a:solidFill>
                  </a:tcPr>
                </a:tc>
                <a:tc>
                  <a:txBody>
                    <a:bodyPr/>
                    <a:lstStyle/>
                    <a:p>
                      <a:pPr>
                        <a:lnSpc>
                          <a:spcPct val="100000"/>
                        </a:lnSpc>
                        <a:spcAft>
                          <a:spcPts val="0"/>
                        </a:spcAft>
                      </a:pPr>
                      <a:r>
                        <a:rPr lang="vi-VN" sz="2400" b="1" smtClean="0">
                          <a:solidFill>
                            <a:srgbClr val="0D0D0D"/>
                          </a:solidFill>
                          <a:effectLst/>
                          <a:latin typeface="Times New Roman" panose="02020603050405020304" pitchFamily="18" charset="0"/>
                          <a:ea typeface="Times New Roman" panose="02020603050405020304" pitchFamily="18" charset="0"/>
                        </a:rPr>
                        <a:t>Cơ sở</a:t>
                      </a:r>
                      <a:r>
                        <a:rPr lang="vi-VN" sz="2400" smtClean="0">
                          <a:solidFill>
                            <a:srgbClr val="0D0D0D"/>
                          </a:solidFill>
                          <a:effectLst/>
                          <a:latin typeface="Times New Roman" panose="02020603050405020304" pitchFamily="18" charset="0"/>
                          <a:ea typeface="Times New Roman" panose="02020603050405020304" pitchFamily="18" charset="0"/>
                        </a:rPr>
                        <a:t>: </a:t>
                      </a:r>
                      <a:r>
                        <a:rPr lang="en-US" sz="2400" i="1" smtClean="0">
                          <a:solidFill>
                            <a:srgbClr val="0D0D0D"/>
                          </a:solidFill>
                          <a:effectLst/>
                          <a:latin typeface="Times New Roman" panose="02020603050405020304" pitchFamily="18" charset="0"/>
                          <a:ea typeface="Times New Roman" panose="02020603050405020304" pitchFamily="18" charset="0"/>
                        </a:rPr>
                        <a:t>……….……</a:t>
                      </a:r>
                    </a:p>
                    <a:p>
                      <a:pPr>
                        <a:lnSpc>
                          <a:spcPct val="100000"/>
                        </a:lnSpc>
                        <a:spcAft>
                          <a:spcPts val="0"/>
                        </a:spcAft>
                      </a:pPr>
                      <a:r>
                        <a:rPr lang="en-US" sz="2400" i="1" smtClean="0">
                          <a:solidFill>
                            <a:srgbClr val="0D0D0D"/>
                          </a:solidFill>
                          <a:effectLst/>
                          <a:latin typeface="Times New Roman" panose="02020603050405020304" pitchFamily="18" charset="0"/>
                          <a:ea typeface="Times New Roman" panose="02020603050405020304" pitchFamily="18" charset="0"/>
                        </a:rPr>
                        <a:t>………………………………………………………………………………………………………………………………………………………………………………</a:t>
                      </a:r>
                      <a:endParaRPr lang="en-US" sz="2400" dirty="0" smtClean="0">
                        <a:effectLst/>
                        <a:latin typeface="Times New Roman" panose="02020603050405020304" pitchFamily="18" charset="0"/>
                        <a:ea typeface="Times New Roman" panose="02020603050405020304" pitchFamily="18" charset="0"/>
                      </a:endParaRPr>
                    </a:p>
                  </a:txBody>
                  <a:tcPr marL="68580" marR="68580">
                    <a:solidFill>
                      <a:schemeClr val="accent2">
                        <a:lumMod val="20000"/>
                        <a:lumOff val="80000"/>
                      </a:schemeClr>
                    </a:solidFill>
                  </a:tcPr>
                </a:tc>
                <a:extLst>
                  <a:ext uri="{0D108BD9-81ED-4DB2-BD59-A6C34878D82A}">
                    <a16:rowId xmlns:a16="http://schemas.microsoft.com/office/drawing/2014/main" val="1779556555"/>
                  </a:ext>
                </a:extLst>
              </a:tr>
            </a:tbl>
          </a:graphicData>
        </a:graphic>
      </p:graphicFrame>
      <p:sp>
        <p:nvSpPr>
          <p:cNvPr id="8" name="Rectangle 7"/>
          <p:cNvSpPr/>
          <p:nvPr/>
        </p:nvSpPr>
        <p:spPr>
          <a:xfrm>
            <a:off x="2237726" y="726171"/>
            <a:ext cx="4510895" cy="646331"/>
          </a:xfrm>
          <a:prstGeom prst="rect">
            <a:avLst/>
          </a:prstGeom>
          <a:noFill/>
        </p:spPr>
        <p:txBody>
          <a:bodyPr wrap="square" lIns="91440" tIns="45720" rIns="91440" bIns="45720">
            <a:spAutoFit/>
          </a:bodyPr>
          <a:lstStyle/>
          <a:p>
            <a:pPr algn="ctr"/>
            <a:r>
              <a:rPr lang="en-US" sz="3600" b="1" dirty="0" smtClean="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PHIẾU HỌC </a:t>
            </a:r>
            <a:r>
              <a:rPr lang="en-US" sz="3600" b="1" smtClean="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TẬP 03</a:t>
            </a:r>
            <a:endParaRPr lang="en-US" sz="3600" b="1" cap="none" spc="0" dirty="0" smtClean="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7810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Alternate Process 1"/>
          <p:cNvSpPr/>
          <p:nvPr/>
        </p:nvSpPr>
        <p:spPr>
          <a:xfrm>
            <a:off x="241499" y="69049"/>
            <a:ext cx="8780319" cy="1081833"/>
          </a:xfrm>
          <a:prstGeom prst="flowChartAlternateProcess">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600" b="1" dirty="0">
                <a:solidFill>
                  <a:srgbClr val="0070C0"/>
                </a:solidFill>
                <a:latin typeface="Times New Roman" panose="02020603050405020304" pitchFamily="18" charset="0"/>
                <a:ea typeface="Times New Roman" panose="02020603050405020304" pitchFamily="18" charset="0"/>
              </a:rPr>
              <a:t>3</a:t>
            </a:r>
            <a:r>
              <a:rPr lang="vi-VN" sz="2600" b="1" dirty="0">
                <a:solidFill>
                  <a:srgbClr val="0D0D0D"/>
                </a:solidFill>
                <a:latin typeface="Times New Roman" panose="02020603050405020304" pitchFamily="18" charset="0"/>
                <a:ea typeface="Times New Roman" panose="02020603050405020304" pitchFamily="18" charset="0"/>
              </a:rPr>
              <a:t>. </a:t>
            </a:r>
            <a:r>
              <a:rPr lang="vi-VN" sz="2600" b="1" dirty="0">
                <a:solidFill>
                  <a:srgbClr val="0070C0"/>
                </a:solidFill>
                <a:latin typeface="Times New Roman" panose="02020603050405020304" pitchFamily="18" charset="0"/>
                <a:ea typeface="Times New Roman" panose="02020603050405020304" pitchFamily="18" charset="0"/>
              </a:rPr>
              <a:t>Trong cụm từ và các câu tục ngữ (in đậm) dưới đây, biện pháp ẩn dụ được xây dựng trên cở sở so sánh ngầm giữa những sự vật, sự việc nào?</a:t>
            </a:r>
            <a:endParaRPr lang="en-US" sz="2600" dirty="0">
              <a:effectLst/>
              <a:latin typeface="Times New Roman" panose="02020603050405020304" pitchFamily="18" charset="0"/>
              <a:ea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642177614"/>
              </p:ext>
            </p:extLst>
          </p:nvPr>
        </p:nvGraphicFramePr>
        <p:xfrm>
          <a:off x="241500" y="1257789"/>
          <a:ext cx="8780317" cy="5519891"/>
        </p:xfrm>
        <a:graphic>
          <a:graphicData uri="http://schemas.openxmlformats.org/drawingml/2006/table">
            <a:tbl>
              <a:tblPr firstRow="1" bandRow="1">
                <a:tableStyleId>{5940675A-B579-460E-94D1-54222C63F5DA}</a:tableStyleId>
              </a:tblPr>
              <a:tblGrid>
                <a:gridCol w="2530523">
                  <a:extLst>
                    <a:ext uri="{9D8B030D-6E8A-4147-A177-3AD203B41FA5}">
                      <a16:colId xmlns:a16="http://schemas.microsoft.com/office/drawing/2014/main" val="4152779326"/>
                    </a:ext>
                  </a:extLst>
                </a:gridCol>
                <a:gridCol w="3107243">
                  <a:extLst>
                    <a:ext uri="{9D8B030D-6E8A-4147-A177-3AD203B41FA5}">
                      <a16:colId xmlns:a16="http://schemas.microsoft.com/office/drawing/2014/main" val="726209214"/>
                    </a:ext>
                  </a:extLst>
                </a:gridCol>
                <a:gridCol w="3142551">
                  <a:extLst>
                    <a:ext uri="{9D8B030D-6E8A-4147-A177-3AD203B41FA5}">
                      <a16:colId xmlns:a16="http://schemas.microsoft.com/office/drawing/2014/main" val="3874087460"/>
                    </a:ext>
                  </a:extLst>
                </a:gridCol>
              </a:tblGrid>
              <a:tr h="2123419">
                <a:tc>
                  <a:txBody>
                    <a:bodyPr/>
                    <a:lstStyle/>
                    <a:p>
                      <a:pPr algn="ctr">
                        <a:lnSpc>
                          <a:spcPct val="100000"/>
                        </a:lnSpc>
                        <a:spcAft>
                          <a:spcPts val="0"/>
                        </a:spcAft>
                      </a:pPr>
                      <a:r>
                        <a:rPr lang="vi-VN" sz="2400" dirty="0" smtClean="0">
                          <a:solidFill>
                            <a:srgbClr val="0070C0"/>
                          </a:solidFill>
                          <a:effectLst/>
                          <a:latin typeface="Times New Roman" panose="02020603050405020304" pitchFamily="18" charset="0"/>
                          <a:ea typeface="Times New Roman" panose="02020603050405020304" pitchFamily="18" charset="0"/>
                        </a:rPr>
                        <a:t>a) </a:t>
                      </a:r>
                      <a:r>
                        <a:rPr lang="vi-VN" sz="2400" i="1" dirty="0" smtClean="0">
                          <a:solidFill>
                            <a:srgbClr val="0070C0"/>
                          </a:solidFill>
                          <a:effectLst/>
                          <a:latin typeface="Times New Roman" panose="02020603050405020304" pitchFamily="18" charset="0"/>
                          <a:ea typeface="Times New Roman" panose="02020603050405020304" pitchFamily="18" charset="0"/>
                        </a:rPr>
                        <a:t>Ru cho </a:t>
                      </a:r>
                      <a:r>
                        <a:rPr lang="vi-VN" sz="2400" b="1" i="1" dirty="0" smtClean="0">
                          <a:solidFill>
                            <a:srgbClr val="0070C0"/>
                          </a:solidFill>
                          <a:effectLst/>
                          <a:latin typeface="Times New Roman" panose="02020603050405020304" pitchFamily="18" charset="0"/>
                          <a:ea typeface="Times New Roman" panose="02020603050405020304" pitchFamily="18" charset="0"/>
                        </a:rPr>
                        <a:t>cái khuyết tròn đầy</a:t>
                      </a:r>
                      <a:r>
                        <a:rPr lang="vi-VN" sz="2400" i="1" dirty="0" smtClean="0">
                          <a:solidFill>
                            <a:srgbClr val="0070C0"/>
                          </a:solidFill>
                          <a:effectLst/>
                          <a:latin typeface="Times New Roman" panose="02020603050405020304" pitchFamily="18" charset="0"/>
                          <a:ea typeface="Times New Roman" panose="02020603050405020304" pitchFamily="18" charset="0"/>
                        </a:rPr>
                        <a:t/>
                      </a:r>
                      <a:br>
                        <a:rPr lang="vi-VN" sz="2400" i="1" dirty="0" smtClean="0">
                          <a:solidFill>
                            <a:srgbClr val="0070C0"/>
                          </a:solidFill>
                          <a:effectLst/>
                          <a:latin typeface="Times New Roman" panose="02020603050405020304" pitchFamily="18" charset="0"/>
                          <a:ea typeface="Times New Roman" panose="02020603050405020304" pitchFamily="18" charset="0"/>
                        </a:rPr>
                      </a:br>
                      <a:r>
                        <a:rPr lang="vi-VN" sz="2400" i="1" dirty="0" smtClean="0">
                          <a:solidFill>
                            <a:srgbClr val="0070C0"/>
                          </a:solidFill>
                          <a:effectLst/>
                          <a:latin typeface="Times New Roman" panose="02020603050405020304" pitchFamily="18" charset="0"/>
                          <a:ea typeface="Times New Roman" panose="02020603050405020304" pitchFamily="18" charset="0"/>
                        </a:rPr>
                        <a:t>Cái thương cái nhớ nặng ngày xa nhau.</a:t>
                      </a:r>
                      <a:endParaRPr lang="en-US" sz="2400" dirty="0" smtClean="0">
                        <a:effectLst/>
                        <a:latin typeface="Times New Roman" panose="02020603050405020304" pitchFamily="18" charset="0"/>
                        <a:ea typeface="Times New Roman" panose="02020603050405020304" pitchFamily="18" charset="0"/>
                      </a:endParaRPr>
                    </a:p>
                    <a:p>
                      <a:pPr algn="ctr">
                        <a:lnSpc>
                          <a:spcPct val="100000"/>
                        </a:lnSpc>
                        <a:spcAft>
                          <a:spcPts val="0"/>
                        </a:spcAft>
                      </a:pPr>
                      <a:r>
                        <a:rPr lang="vi-VN" sz="2400" dirty="0" smtClean="0">
                          <a:solidFill>
                            <a:srgbClr val="0D0D0D"/>
                          </a:solidFill>
                          <a:effectLst/>
                          <a:latin typeface="Times New Roman" panose="02020603050405020304" pitchFamily="18" charset="0"/>
                          <a:ea typeface="Times New Roman" panose="02020603050405020304" pitchFamily="18" charset="0"/>
                        </a:rPr>
                        <a:t>(Bình Nguyên)</a:t>
                      </a:r>
                      <a:endParaRPr lang="en-US" sz="2400" dirty="0" smtClean="0">
                        <a:effectLst/>
                        <a:latin typeface="Times New Roman" panose="02020603050405020304" pitchFamily="18" charset="0"/>
                        <a:ea typeface="Times New Roman" panose="02020603050405020304" pitchFamily="18" charset="0"/>
                      </a:endParaRPr>
                    </a:p>
                  </a:txBody>
                  <a:tcPr marL="68580" marR="68580">
                    <a:solidFill>
                      <a:schemeClr val="bg1">
                        <a:lumMod val="95000"/>
                      </a:schemeClr>
                    </a:solidFill>
                  </a:tcPr>
                </a:tc>
                <a:tc>
                  <a:txBody>
                    <a:bodyPr/>
                    <a:lstStyle/>
                    <a:p>
                      <a:pPr algn="ctr">
                        <a:lnSpc>
                          <a:spcPct val="100000"/>
                        </a:lnSpc>
                        <a:spcAft>
                          <a:spcPts val="0"/>
                        </a:spcAft>
                      </a:pPr>
                      <a:r>
                        <a:rPr lang="vi-VN" sz="2400" dirty="0" smtClean="0">
                          <a:solidFill>
                            <a:srgbClr val="0070C0"/>
                          </a:solidFill>
                          <a:effectLst/>
                          <a:latin typeface="Times New Roman" panose="02020603050405020304" pitchFamily="18" charset="0"/>
                          <a:ea typeface="Times New Roman" panose="02020603050405020304" pitchFamily="18" charset="0"/>
                        </a:rPr>
                        <a:t>b) </a:t>
                      </a:r>
                      <a:r>
                        <a:rPr lang="vi-VN" sz="2400" b="1" i="1" dirty="0" smtClean="0">
                          <a:solidFill>
                            <a:srgbClr val="0070C0"/>
                          </a:solidFill>
                          <a:effectLst/>
                          <a:latin typeface="Times New Roman" panose="02020603050405020304" pitchFamily="18" charset="0"/>
                          <a:ea typeface="Times New Roman" panose="02020603050405020304" pitchFamily="18" charset="0"/>
                        </a:rPr>
                        <a:t>Ăn quả nhớ kẻ trồng cây</a:t>
                      </a:r>
                      <a:r>
                        <a:rPr lang="vi-VN" sz="2400" i="1" dirty="0" smtClean="0">
                          <a:solidFill>
                            <a:srgbClr val="0070C0"/>
                          </a:solidFill>
                          <a:effectLst/>
                          <a:latin typeface="Times New Roman" panose="02020603050405020304" pitchFamily="18" charset="0"/>
                          <a:ea typeface="Times New Roman" panose="02020603050405020304" pitchFamily="18" charset="0"/>
                        </a:rPr>
                        <a:t>. </a:t>
                      </a:r>
                      <a:endParaRPr lang="en-US" sz="2400" dirty="0" smtClean="0">
                        <a:effectLst/>
                        <a:latin typeface="Times New Roman" panose="02020603050405020304" pitchFamily="18" charset="0"/>
                        <a:ea typeface="Times New Roman" panose="02020603050405020304" pitchFamily="18" charset="0"/>
                      </a:endParaRPr>
                    </a:p>
                    <a:p>
                      <a:pPr algn="ctr">
                        <a:lnSpc>
                          <a:spcPct val="100000"/>
                        </a:lnSpc>
                        <a:spcAft>
                          <a:spcPts val="0"/>
                        </a:spcAft>
                      </a:pPr>
                      <a:r>
                        <a:rPr lang="vi-VN" sz="2400" dirty="0" smtClean="0">
                          <a:solidFill>
                            <a:srgbClr val="0070C0"/>
                          </a:solidFill>
                          <a:effectLst/>
                          <a:latin typeface="Times New Roman" panose="02020603050405020304" pitchFamily="18" charset="0"/>
                          <a:ea typeface="Times New Roman" panose="02020603050405020304" pitchFamily="18" charset="0"/>
                        </a:rPr>
                        <a:t>(Tục ngữ)</a:t>
                      </a:r>
                      <a:endParaRPr lang="en-US" sz="2400" dirty="0" smtClean="0">
                        <a:effectLst/>
                        <a:latin typeface="Times New Roman" panose="02020603050405020304" pitchFamily="18" charset="0"/>
                        <a:ea typeface="Times New Roman" panose="02020603050405020304" pitchFamily="18" charset="0"/>
                      </a:endParaRPr>
                    </a:p>
                    <a:p>
                      <a:pPr algn="ctr">
                        <a:lnSpc>
                          <a:spcPct val="100000"/>
                        </a:lnSpc>
                        <a:spcAft>
                          <a:spcPts val="0"/>
                        </a:spcAft>
                      </a:pPr>
                      <a:endParaRPr lang="en-US" sz="2400" dirty="0" smtClean="0">
                        <a:solidFill>
                          <a:schemeClr val="accent1">
                            <a:lumMod val="75000"/>
                          </a:schemeClr>
                        </a:solidFill>
                        <a:effectLst/>
                        <a:latin typeface="Times New Roman" panose="02020603050405020304" pitchFamily="18" charset="0"/>
                        <a:ea typeface="Times New Roman" panose="02020603050405020304" pitchFamily="18" charset="0"/>
                      </a:endParaRPr>
                    </a:p>
                  </a:txBody>
                  <a:tcPr marL="68580" marR="68580">
                    <a:solidFill>
                      <a:schemeClr val="bg1">
                        <a:lumMod val="95000"/>
                      </a:schemeClr>
                    </a:solidFill>
                  </a:tcPr>
                </a:tc>
                <a:tc>
                  <a:txBody>
                    <a:bodyPr/>
                    <a:lstStyle/>
                    <a:p>
                      <a:pPr algn="ctr">
                        <a:lnSpc>
                          <a:spcPct val="100000"/>
                        </a:lnSpc>
                        <a:spcAft>
                          <a:spcPts val="0"/>
                        </a:spcAft>
                      </a:pPr>
                      <a:r>
                        <a:rPr lang="vi-VN" sz="2400" dirty="0" smtClean="0">
                          <a:solidFill>
                            <a:srgbClr val="0070C0"/>
                          </a:solidFill>
                          <a:effectLst/>
                          <a:latin typeface="Times New Roman" panose="02020603050405020304" pitchFamily="18" charset="0"/>
                          <a:ea typeface="Times New Roman" panose="02020603050405020304" pitchFamily="18" charset="0"/>
                        </a:rPr>
                        <a:t>c) </a:t>
                      </a:r>
                      <a:r>
                        <a:rPr lang="vi-VN" sz="2400" b="1" i="1" dirty="0" smtClean="0">
                          <a:solidFill>
                            <a:srgbClr val="0070C0"/>
                          </a:solidFill>
                          <a:effectLst/>
                          <a:latin typeface="Times New Roman" panose="02020603050405020304" pitchFamily="18" charset="0"/>
                          <a:ea typeface="Times New Roman" panose="02020603050405020304" pitchFamily="18" charset="0"/>
                        </a:rPr>
                        <a:t>Gần mực thì đen, gần đèn thì sáng</a:t>
                      </a:r>
                      <a:r>
                        <a:rPr lang="vi-VN" sz="2400" i="1" dirty="0" smtClean="0">
                          <a:solidFill>
                            <a:srgbClr val="0070C0"/>
                          </a:solidFill>
                          <a:effectLst/>
                          <a:latin typeface="Times New Roman" panose="02020603050405020304" pitchFamily="18" charset="0"/>
                          <a:ea typeface="Times New Roman" panose="02020603050405020304" pitchFamily="18" charset="0"/>
                        </a:rPr>
                        <a:t>.</a:t>
                      </a:r>
                      <a:endParaRPr lang="en-US" sz="2400" dirty="0" smtClean="0">
                        <a:effectLst/>
                        <a:latin typeface="Times New Roman" panose="02020603050405020304" pitchFamily="18" charset="0"/>
                        <a:ea typeface="Times New Roman" panose="02020603050405020304" pitchFamily="18" charset="0"/>
                      </a:endParaRPr>
                    </a:p>
                    <a:p>
                      <a:pPr algn="ctr">
                        <a:lnSpc>
                          <a:spcPct val="100000"/>
                        </a:lnSpc>
                        <a:spcAft>
                          <a:spcPts val="0"/>
                        </a:spcAft>
                      </a:pPr>
                      <a:r>
                        <a:rPr lang="vi-VN" sz="2400" dirty="0" smtClean="0">
                          <a:solidFill>
                            <a:srgbClr val="0070C0"/>
                          </a:solidFill>
                          <a:effectLst/>
                          <a:latin typeface="Times New Roman" panose="02020603050405020304" pitchFamily="18" charset="0"/>
                          <a:ea typeface="Times New Roman" panose="02020603050405020304" pitchFamily="18" charset="0"/>
                        </a:rPr>
                        <a:t>(Tục ngữ)</a:t>
                      </a:r>
                      <a:endParaRPr lang="en-US" sz="2400" dirty="0" smtClean="0">
                        <a:effectLst/>
                        <a:latin typeface="Times New Roman" panose="02020603050405020304" pitchFamily="18" charset="0"/>
                        <a:ea typeface="Times New Roman" panose="02020603050405020304" pitchFamily="18" charset="0"/>
                      </a:endParaRPr>
                    </a:p>
                    <a:p>
                      <a:pPr algn="ctr">
                        <a:lnSpc>
                          <a:spcPct val="100000"/>
                        </a:lnSpc>
                        <a:spcAft>
                          <a:spcPts val="0"/>
                        </a:spcAft>
                      </a:pPr>
                      <a:endParaRPr lang="en-US" sz="2400" dirty="0" smtClean="0">
                        <a:solidFill>
                          <a:schemeClr val="accent1">
                            <a:lumMod val="75000"/>
                          </a:schemeClr>
                        </a:solidFill>
                        <a:effectLst/>
                        <a:latin typeface="Times New Roman" panose="02020603050405020304" pitchFamily="18" charset="0"/>
                        <a:ea typeface="Times New Roman" panose="02020603050405020304" pitchFamily="18" charset="0"/>
                      </a:endParaRPr>
                    </a:p>
                  </a:txBody>
                  <a:tcPr marL="68580" marR="68580">
                    <a:solidFill>
                      <a:schemeClr val="bg1">
                        <a:lumMod val="95000"/>
                      </a:schemeClr>
                    </a:solidFill>
                  </a:tcPr>
                </a:tc>
                <a:extLst>
                  <a:ext uri="{0D108BD9-81ED-4DB2-BD59-A6C34878D82A}">
                    <a16:rowId xmlns:a16="http://schemas.microsoft.com/office/drawing/2014/main" val="1757501841"/>
                  </a:ext>
                </a:extLst>
              </a:tr>
              <a:tr h="3233891">
                <a:tc>
                  <a:txBody>
                    <a:bodyPr/>
                    <a:lstStyle/>
                    <a:p>
                      <a:pPr>
                        <a:lnSpc>
                          <a:spcPct val="100000"/>
                        </a:lnSpc>
                        <a:spcAft>
                          <a:spcPts val="0"/>
                        </a:spcAft>
                      </a:pPr>
                      <a:r>
                        <a:rPr lang="vi-VN" sz="2400" b="1" smtClean="0">
                          <a:solidFill>
                            <a:srgbClr val="0D0D0D"/>
                          </a:solidFill>
                          <a:effectLst/>
                          <a:latin typeface="Times New Roman" panose="02020603050405020304" pitchFamily="18" charset="0"/>
                          <a:ea typeface="Times New Roman" panose="02020603050405020304" pitchFamily="18" charset="0"/>
                        </a:rPr>
                        <a:t>Cơ </a:t>
                      </a:r>
                      <a:r>
                        <a:rPr lang="vi-VN" sz="2400" b="1" dirty="0" smtClean="0">
                          <a:solidFill>
                            <a:srgbClr val="0D0D0D"/>
                          </a:solidFill>
                          <a:effectLst/>
                          <a:latin typeface="Times New Roman" panose="02020603050405020304" pitchFamily="18" charset="0"/>
                          <a:ea typeface="Times New Roman" panose="02020603050405020304" pitchFamily="18" charset="0"/>
                        </a:rPr>
                        <a:t>sở</a:t>
                      </a:r>
                      <a:r>
                        <a:rPr lang="vi-VN" sz="2400" dirty="0" smtClean="0">
                          <a:solidFill>
                            <a:srgbClr val="0D0D0D"/>
                          </a:solidFill>
                          <a:effectLst/>
                          <a:latin typeface="Times New Roman" panose="02020603050405020304" pitchFamily="18" charset="0"/>
                          <a:ea typeface="Times New Roman" panose="02020603050405020304" pitchFamily="18" charset="0"/>
                        </a:rPr>
                        <a:t>: </a:t>
                      </a:r>
                      <a:r>
                        <a:rPr lang="vi-VN" sz="2400" i="1" dirty="0" smtClean="0">
                          <a:solidFill>
                            <a:srgbClr val="0D0D0D"/>
                          </a:solidFill>
                          <a:effectLst/>
                          <a:latin typeface="Times New Roman" panose="02020603050405020304" pitchFamily="18" charset="0"/>
                          <a:ea typeface="Times New Roman" panose="02020603050405020304" pitchFamily="18" charset="0"/>
                        </a:rPr>
                        <a:t>cái khuyết tròn đầy </a:t>
                      </a:r>
                      <a:r>
                        <a:rPr lang="vi-VN" sz="2400" dirty="0" smtClean="0">
                          <a:solidFill>
                            <a:srgbClr val="0D0D0D"/>
                          </a:solidFill>
                          <a:effectLst/>
                          <a:latin typeface="Times New Roman" panose="02020603050405020304" pitchFamily="18" charset="0"/>
                          <a:ea typeface="Times New Roman" panose="02020603050405020304" pitchFamily="18" charset="0"/>
                        </a:rPr>
                        <a:t>tương đồng với đứa con còn nhỏ, chưa phát triển toàn diện.</a:t>
                      </a:r>
                      <a:endParaRPr lang="en-US" sz="2400" dirty="0" smtClean="0">
                        <a:effectLst/>
                        <a:latin typeface="Times New Roman" panose="02020603050405020304" pitchFamily="18" charset="0"/>
                        <a:ea typeface="Times New Roman" panose="02020603050405020304" pitchFamily="18" charset="0"/>
                      </a:endParaRPr>
                    </a:p>
                  </a:txBody>
                  <a:tcPr marL="68580" marR="68580">
                    <a:solidFill>
                      <a:schemeClr val="accent2">
                        <a:lumMod val="20000"/>
                        <a:lumOff val="80000"/>
                      </a:schemeClr>
                    </a:solidFill>
                  </a:tcPr>
                </a:tc>
                <a:tc>
                  <a:txBody>
                    <a:bodyPr/>
                    <a:lstStyle/>
                    <a:p>
                      <a:pPr>
                        <a:lnSpc>
                          <a:spcPct val="100000"/>
                        </a:lnSpc>
                        <a:spcAft>
                          <a:spcPts val="0"/>
                        </a:spcAft>
                      </a:pPr>
                      <a:r>
                        <a:rPr lang="vi-VN" sz="2400" b="1" smtClean="0">
                          <a:solidFill>
                            <a:schemeClr val="tx1"/>
                          </a:solidFill>
                          <a:effectLst/>
                          <a:latin typeface="Times New Roman" panose="02020603050405020304" pitchFamily="18" charset="0"/>
                          <a:ea typeface="Times New Roman" panose="02020603050405020304" pitchFamily="18" charset="0"/>
                        </a:rPr>
                        <a:t>Cơ </a:t>
                      </a:r>
                      <a:r>
                        <a:rPr lang="vi-VN" sz="2400" b="1" dirty="0" smtClean="0">
                          <a:solidFill>
                            <a:schemeClr val="tx1"/>
                          </a:solidFill>
                          <a:effectLst/>
                          <a:latin typeface="Times New Roman" panose="02020603050405020304" pitchFamily="18" charset="0"/>
                          <a:ea typeface="Times New Roman" panose="02020603050405020304" pitchFamily="18" charset="0"/>
                        </a:rPr>
                        <a:t>sở</a:t>
                      </a:r>
                      <a:r>
                        <a:rPr lang="vi-VN" sz="2400" dirty="0" smtClean="0">
                          <a:solidFill>
                            <a:schemeClr val="tx1"/>
                          </a:solidFill>
                          <a:effectLst/>
                          <a:latin typeface="Times New Roman" panose="02020603050405020304" pitchFamily="18" charset="0"/>
                          <a:ea typeface="Times New Roman" panose="02020603050405020304" pitchFamily="18" charset="0"/>
                        </a:rPr>
                        <a:t>:</a:t>
                      </a:r>
                      <a:endParaRPr lang="en-US" sz="2400" dirty="0" smtClean="0">
                        <a:solidFill>
                          <a:schemeClr val="tx1"/>
                        </a:solidFill>
                        <a:effectLst/>
                        <a:latin typeface="Times New Roman" panose="02020603050405020304" pitchFamily="18" charset="0"/>
                        <a:ea typeface="Times New Roman" panose="02020603050405020304" pitchFamily="18" charset="0"/>
                      </a:endParaRPr>
                    </a:p>
                    <a:p>
                      <a:pPr>
                        <a:lnSpc>
                          <a:spcPct val="100000"/>
                        </a:lnSpc>
                        <a:spcAft>
                          <a:spcPts val="0"/>
                        </a:spcAft>
                      </a:pPr>
                      <a:r>
                        <a:rPr lang="vi-VN" sz="2400" dirty="0" smtClean="0">
                          <a:solidFill>
                            <a:srgbClr val="0D0D0D"/>
                          </a:solidFill>
                          <a:effectLst/>
                          <a:latin typeface="Times New Roman" panose="02020603050405020304" pitchFamily="18" charset="0"/>
                          <a:ea typeface="Times New Roman" panose="02020603050405020304" pitchFamily="18" charset="0"/>
                        </a:rPr>
                        <a:t>+ </a:t>
                      </a:r>
                      <a:r>
                        <a:rPr lang="vi-VN" sz="2400" i="1" dirty="0" smtClean="0">
                          <a:solidFill>
                            <a:srgbClr val="0D0D0D"/>
                          </a:solidFill>
                          <a:effectLst/>
                          <a:latin typeface="Times New Roman" panose="02020603050405020304" pitchFamily="18" charset="0"/>
                          <a:ea typeface="Times New Roman" panose="02020603050405020304" pitchFamily="18" charset="0"/>
                        </a:rPr>
                        <a:t>Ăn quả</a:t>
                      </a:r>
                      <a:r>
                        <a:rPr lang="vi-VN" sz="2400" dirty="0" smtClean="0">
                          <a:solidFill>
                            <a:srgbClr val="0D0D0D"/>
                          </a:solidFill>
                          <a:effectLst/>
                          <a:latin typeface="Times New Roman" panose="02020603050405020304" pitchFamily="18" charset="0"/>
                          <a:ea typeface="Times New Roman" panose="02020603050405020304" pitchFamily="18" charset="0"/>
                        </a:rPr>
                        <a:t> tương đồng với sự hưởng thụ thành quả lao động.</a:t>
                      </a:r>
                      <a:endParaRPr lang="en-US" sz="2400" dirty="0" smtClean="0">
                        <a:effectLst/>
                        <a:latin typeface="Times New Roman" panose="02020603050405020304" pitchFamily="18" charset="0"/>
                        <a:ea typeface="Times New Roman" panose="02020603050405020304" pitchFamily="18" charset="0"/>
                      </a:endParaRPr>
                    </a:p>
                    <a:p>
                      <a:pPr>
                        <a:lnSpc>
                          <a:spcPct val="100000"/>
                        </a:lnSpc>
                        <a:spcAft>
                          <a:spcPts val="0"/>
                        </a:spcAft>
                      </a:pPr>
                      <a:r>
                        <a:rPr lang="vi-VN" sz="2400" dirty="0" smtClean="0">
                          <a:solidFill>
                            <a:srgbClr val="0D0D0D"/>
                          </a:solidFill>
                          <a:effectLst/>
                          <a:latin typeface="Times New Roman" panose="02020603050405020304" pitchFamily="18" charset="0"/>
                          <a:ea typeface="Times New Roman" panose="02020603050405020304" pitchFamily="18" charset="0"/>
                        </a:rPr>
                        <a:t>+ </a:t>
                      </a:r>
                      <a:r>
                        <a:rPr lang="vi-VN" sz="2400" i="1" dirty="0" smtClean="0">
                          <a:solidFill>
                            <a:srgbClr val="0D0D0D"/>
                          </a:solidFill>
                          <a:effectLst/>
                          <a:latin typeface="Times New Roman" panose="02020603050405020304" pitchFamily="18" charset="0"/>
                          <a:ea typeface="Times New Roman" panose="02020603050405020304" pitchFamily="18" charset="0"/>
                        </a:rPr>
                        <a:t>Kẻ trồng cây</a:t>
                      </a:r>
                      <a:r>
                        <a:rPr lang="vi-VN" sz="2400" dirty="0" smtClean="0">
                          <a:solidFill>
                            <a:srgbClr val="0D0D0D"/>
                          </a:solidFill>
                          <a:effectLst/>
                          <a:latin typeface="Times New Roman" panose="02020603050405020304" pitchFamily="18" charset="0"/>
                          <a:ea typeface="Times New Roman" panose="02020603050405020304" pitchFamily="18" charset="0"/>
                        </a:rPr>
                        <a:t> tương đồng phẩm chất với những người lao động tạo ra thành quả.</a:t>
                      </a:r>
                      <a:endParaRPr lang="en-US" sz="2400" dirty="0" smtClean="0">
                        <a:effectLst/>
                        <a:latin typeface="Times New Roman" panose="02020603050405020304" pitchFamily="18" charset="0"/>
                        <a:ea typeface="Times New Roman" panose="02020603050405020304" pitchFamily="18" charset="0"/>
                      </a:endParaRPr>
                    </a:p>
                  </a:txBody>
                  <a:tcPr marL="68580" marR="68580">
                    <a:solidFill>
                      <a:schemeClr val="accent2">
                        <a:lumMod val="20000"/>
                        <a:lumOff val="80000"/>
                      </a:schemeClr>
                    </a:solidFill>
                  </a:tcPr>
                </a:tc>
                <a:tc>
                  <a:txBody>
                    <a:bodyPr/>
                    <a:lstStyle/>
                    <a:p>
                      <a:pPr>
                        <a:lnSpc>
                          <a:spcPct val="100000"/>
                        </a:lnSpc>
                        <a:spcAft>
                          <a:spcPts val="0"/>
                        </a:spcAft>
                      </a:pPr>
                      <a:r>
                        <a:rPr lang="vi-VN" sz="2400" b="1" smtClean="0">
                          <a:solidFill>
                            <a:srgbClr val="0D0D0D"/>
                          </a:solidFill>
                          <a:effectLst/>
                          <a:latin typeface="Times New Roman" panose="02020603050405020304" pitchFamily="18" charset="0"/>
                          <a:ea typeface="Times New Roman" panose="02020603050405020304" pitchFamily="18" charset="0"/>
                        </a:rPr>
                        <a:t>Cơ </a:t>
                      </a:r>
                      <a:r>
                        <a:rPr lang="vi-VN" sz="2400" b="1" dirty="0" smtClean="0">
                          <a:solidFill>
                            <a:srgbClr val="0D0D0D"/>
                          </a:solidFill>
                          <a:effectLst/>
                          <a:latin typeface="Times New Roman" panose="02020603050405020304" pitchFamily="18" charset="0"/>
                          <a:ea typeface="Times New Roman" panose="02020603050405020304" pitchFamily="18" charset="0"/>
                        </a:rPr>
                        <a:t>sở</a:t>
                      </a:r>
                      <a:r>
                        <a:rPr lang="vi-VN" sz="2400" dirty="0" smtClean="0">
                          <a:solidFill>
                            <a:srgbClr val="0D0D0D"/>
                          </a:solidFill>
                          <a:effectLst/>
                          <a:latin typeface="Times New Roman" panose="02020603050405020304" pitchFamily="18" charset="0"/>
                          <a:ea typeface="Times New Roman" panose="02020603050405020304" pitchFamily="18" charset="0"/>
                        </a:rPr>
                        <a:t>:</a:t>
                      </a:r>
                      <a:endParaRPr lang="en-US" sz="2400" dirty="0" smtClean="0">
                        <a:effectLst/>
                        <a:latin typeface="Times New Roman" panose="02020603050405020304" pitchFamily="18" charset="0"/>
                        <a:ea typeface="Times New Roman" panose="02020603050405020304" pitchFamily="18" charset="0"/>
                      </a:endParaRPr>
                    </a:p>
                    <a:p>
                      <a:pPr>
                        <a:lnSpc>
                          <a:spcPct val="100000"/>
                        </a:lnSpc>
                        <a:spcAft>
                          <a:spcPts val="0"/>
                        </a:spcAft>
                      </a:pPr>
                      <a:r>
                        <a:rPr lang="vi-VN" sz="2400" dirty="0" smtClean="0">
                          <a:solidFill>
                            <a:srgbClr val="0D0D0D"/>
                          </a:solidFill>
                          <a:effectLst/>
                          <a:latin typeface="Times New Roman" panose="02020603050405020304" pitchFamily="18" charset="0"/>
                          <a:ea typeface="Times New Roman" panose="02020603050405020304" pitchFamily="18" charset="0"/>
                        </a:rPr>
                        <a:t>+ </a:t>
                      </a:r>
                      <a:r>
                        <a:rPr lang="vi-VN" sz="2400" i="1" dirty="0" smtClean="0">
                          <a:solidFill>
                            <a:srgbClr val="0D0D0D"/>
                          </a:solidFill>
                          <a:effectLst/>
                          <a:latin typeface="Times New Roman" panose="02020603050405020304" pitchFamily="18" charset="0"/>
                          <a:ea typeface="Times New Roman" panose="02020603050405020304" pitchFamily="18" charset="0"/>
                        </a:rPr>
                        <a:t>mực - đen</a:t>
                      </a:r>
                      <a:r>
                        <a:rPr lang="vi-VN" sz="2400" dirty="0" smtClean="0">
                          <a:solidFill>
                            <a:srgbClr val="0D0D0D"/>
                          </a:solidFill>
                          <a:effectLst/>
                          <a:latin typeface="Times New Roman" panose="02020603050405020304" pitchFamily="18" charset="0"/>
                          <a:ea typeface="Times New Roman" panose="02020603050405020304" pitchFamily="18" charset="0"/>
                        </a:rPr>
                        <a:t> tương đồng với cái tối tăm, </a:t>
                      </a:r>
                      <a:r>
                        <a:rPr lang="vi-VN" sz="2400" smtClean="0">
                          <a:solidFill>
                            <a:srgbClr val="0D0D0D"/>
                          </a:solidFill>
                          <a:effectLst/>
                          <a:latin typeface="Times New Roman" panose="02020603050405020304" pitchFamily="18" charset="0"/>
                          <a:ea typeface="Times New Roman" panose="02020603050405020304" pitchFamily="18" charset="0"/>
                        </a:rPr>
                        <a:t>cái xấu</a:t>
                      </a:r>
                      <a:r>
                        <a:rPr lang="en-US" sz="2400" smtClean="0">
                          <a:solidFill>
                            <a:srgbClr val="0D0D0D"/>
                          </a:solidFill>
                          <a:effectLst/>
                          <a:latin typeface="Times New Roman" panose="02020603050405020304" pitchFamily="18" charset="0"/>
                          <a:ea typeface="Times New Roman" panose="02020603050405020304" pitchFamily="18" charset="0"/>
                        </a:rPr>
                        <a:t>.</a:t>
                      </a:r>
                      <a:r>
                        <a:rPr lang="vi-VN" sz="2400" dirty="0" smtClean="0">
                          <a:solidFill>
                            <a:srgbClr val="0D0D0D"/>
                          </a:solidFill>
                          <a:effectLst/>
                          <a:latin typeface="Times New Roman" panose="02020603050405020304" pitchFamily="18" charset="0"/>
                          <a:ea typeface="Times New Roman" panose="02020603050405020304" pitchFamily="18" charset="0"/>
                        </a:rPr>
                        <a:t> </a:t>
                      </a:r>
                      <a:endParaRPr lang="en-US" sz="2400" dirty="0" smtClean="0">
                        <a:effectLst/>
                        <a:latin typeface="Times New Roman" panose="02020603050405020304" pitchFamily="18" charset="0"/>
                        <a:ea typeface="Times New Roman" panose="02020603050405020304" pitchFamily="18" charset="0"/>
                      </a:endParaRPr>
                    </a:p>
                    <a:p>
                      <a:pPr>
                        <a:lnSpc>
                          <a:spcPct val="100000"/>
                        </a:lnSpc>
                        <a:spcAft>
                          <a:spcPts val="0"/>
                        </a:spcAft>
                      </a:pPr>
                      <a:r>
                        <a:rPr lang="vi-VN" sz="2400" dirty="0" smtClean="0">
                          <a:solidFill>
                            <a:srgbClr val="0D0D0D"/>
                          </a:solidFill>
                          <a:effectLst/>
                          <a:latin typeface="Times New Roman" panose="02020603050405020304" pitchFamily="18" charset="0"/>
                          <a:ea typeface="Times New Roman" panose="02020603050405020304" pitchFamily="18" charset="0"/>
                        </a:rPr>
                        <a:t>+ </a:t>
                      </a:r>
                      <a:r>
                        <a:rPr lang="vi-VN" sz="2400" i="1" dirty="0" smtClean="0">
                          <a:solidFill>
                            <a:srgbClr val="0D0D0D"/>
                          </a:solidFill>
                          <a:effectLst/>
                          <a:latin typeface="Times New Roman" panose="02020603050405020304" pitchFamily="18" charset="0"/>
                          <a:ea typeface="Times New Roman" panose="02020603050405020304" pitchFamily="18" charset="0"/>
                        </a:rPr>
                        <a:t>đèn -</a:t>
                      </a:r>
                      <a:r>
                        <a:rPr lang="vi-VN" sz="2400" i="1" smtClean="0">
                          <a:solidFill>
                            <a:srgbClr val="0D0D0D"/>
                          </a:solidFill>
                          <a:effectLst/>
                          <a:latin typeface="Times New Roman" panose="02020603050405020304" pitchFamily="18" charset="0"/>
                          <a:ea typeface="Times New Roman" panose="02020603050405020304" pitchFamily="18" charset="0"/>
                        </a:rPr>
                        <a:t> </a:t>
                      </a:r>
                      <a:r>
                        <a:rPr lang="en-US" sz="2400" i="1" smtClean="0">
                          <a:solidFill>
                            <a:srgbClr val="0D0D0D"/>
                          </a:solidFill>
                          <a:effectLst/>
                          <a:latin typeface="Times New Roman" panose="02020603050405020304" pitchFamily="18" charset="0"/>
                          <a:ea typeface="Times New Roman" panose="02020603050405020304" pitchFamily="18" charset="0"/>
                        </a:rPr>
                        <a:t>sáng</a:t>
                      </a:r>
                      <a:r>
                        <a:rPr lang="vi-VN" sz="2400" dirty="0" smtClean="0">
                          <a:solidFill>
                            <a:srgbClr val="0D0D0D"/>
                          </a:solidFill>
                          <a:effectLst/>
                          <a:latin typeface="Times New Roman" panose="02020603050405020304" pitchFamily="18" charset="0"/>
                          <a:ea typeface="Times New Roman" panose="02020603050405020304" pitchFamily="18" charset="0"/>
                        </a:rPr>
                        <a:t> tương đồng với cái sáng sủa, cái tốt, cái hay, cái </a:t>
                      </a:r>
                      <a:r>
                        <a:rPr lang="vi-VN" sz="2400" smtClean="0">
                          <a:solidFill>
                            <a:srgbClr val="0D0D0D"/>
                          </a:solidFill>
                          <a:effectLst/>
                          <a:latin typeface="Times New Roman" panose="02020603050405020304" pitchFamily="18" charset="0"/>
                          <a:ea typeface="Times New Roman" panose="02020603050405020304" pitchFamily="18" charset="0"/>
                        </a:rPr>
                        <a:t>tiến bộ</a:t>
                      </a:r>
                      <a:r>
                        <a:rPr lang="en-US" sz="2400" smtClean="0">
                          <a:solidFill>
                            <a:srgbClr val="0D0D0D"/>
                          </a:solidFill>
                          <a:effectLst/>
                          <a:latin typeface="Times New Roman" panose="02020603050405020304" pitchFamily="18" charset="0"/>
                          <a:ea typeface="Times New Roman" panose="02020603050405020304" pitchFamily="18" charset="0"/>
                        </a:rPr>
                        <a:t>.</a:t>
                      </a:r>
                      <a:endParaRPr lang="en-US" sz="2400" dirty="0" smtClean="0">
                        <a:effectLst/>
                        <a:latin typeface="Times New Roman" panose="02020603050405020304" pitchFamily="18" charset="0"/>
                        <a:ea typeface="Times New Roman" panose="02020603050405020304" pitchFamily="18" charset="0"/>
                      </a:endParaRPr>
                    </a:p>
                  </a:txBody>
                  <a:tcPr marL="68580" marR="68580">
                    <a:solidFill>
                      <a:schemeClr val="accent2">
                        <a:lumMod val="20000"/>
                        <a:lumOff val="80000"/>
                      </a:schemeClr>
                    </a:solidFill>
                  </a:tcPr>
                </a:tc>
                <a:extLst>
                  <a:ext uri="{0D108BD9-81ED-4DB2-BD59-A6C34878D82A}">
                    <a16:rowId xmlns:a16="http://schemas.microsoft.com/office/drawing/2014/main" val="1779556555"/>
                  </a:ext>
                </a:extLst>
              </a:tr>
            </a:tbl>
          </a:graphicData>
        </a:graphic>
      </p:graphicFrame>
    </p:spTree>
    <p:extLst>
      <p:ext uri="{BB962C8B-B14F-4D97-AF65-F5344CB8AC3E}">
        <p14:creationId xmlns:p14="http://schemas.microsoft.com/office/powerpoint/2010/main" val="88754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istrator\Desktop\Captur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04822"/>
            <a:ext cx="9143999" cy="746861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176552" y="2363803"/>
            <a:ext cx="530915" cy="646331"/>
          </a:xfrm>
          <a:prstGeom prst="rect">
            <a:avLst/>
          </a:prstGeom>
        </p:spPr>
        <p:txBody>
          <a:bodyPr wrap="none">
            <a:spAutoFit/>
          </a:bodyPr>
          <a:lstStyle/>
          <a:p>
            <a:r>
              <a:rPr lang="en-US" sz="3600" b="1" smtClean="0">
                <a:latin typeface="Times New Roman" panose="02020603050405020304" pitchFamily="18" charset="0"/>
                <a:ea typeface="Times New Roman" panose="02020603050405020304" pitchFamily="18" charset="0"/>
              </a:rPr>
              <a:t>4.</a:t>
            </a:r>
            <a:endParaRPr lang="en-US" sz="3600" b="1"/>
          </a:p>
        </p:txBody>
      </p:sp>
    </p:spTree>
    <p:extLst>
      <p:ext uri="{BB962C8B-B14F-4D97-AF65-F5344CB8AC3E}">
        <p14:creationId xmlns:p14="http://schemas.microsoft.com/office/powerpoint/2010/main" val="1456197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Alternate Process 1"/>
          <p:cNvSpPr/>
          <p:nvPr/>
        </p:nvSpPr>
        <p:spPr>
          <a:xfrm>
            <a:off x="241498" y="-1"/>
            <a:ext cx="8760612" cy="1324303"/>
          </a:xfrm>
          <a:prstGeom prst="flowChartAlternateProcess">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spcBef>
                <a:spcPts val="0"/>
              </a:spcBef>
              <a:buClrTx/>
              <a:buSzTx/>
              <a:buFontTx/>
              <a:buNone/>
              <a:tabLst/>
              <a:defRPr/>
            </a:pP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4</a:t>
            </a:r>
            <a:r>
              <a:rPr kumimoji="0" lang="vi-VN"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Viết một đoạn văn ngắn (khoảng 4 - 5 dòng) về chủ đề tình cảm gia đình, trong đó sử dụng ít nhất một ẩn dụ.</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8" name="TextBox 7"/>
          <p:cNvSpPr txBox="1"/>
          <p:nvPr/>
        </p:nvSpPr>
        <p:spPr>
          <a:xfrm>
            <a:off x="7374988" y="1434906"/>
            <a:ext cx="1234440"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Flowchart: Alternate Process 2"/>
          <p:cNvSpPr/>
          <p:nvPr/>
        </p:nvSpPr>
        <p:spPr>
          <a:xfrm>
            <a:off x="1" y="1434906"/>
            <a:ext cx="9143999" cy="5287628"/>
          </a:xfrm>
          <a:prstGeom prst="flowChartAlternateProcess">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900" b="1" dirty="0">
                <a:solidFill>
                  <a:srgbClr val="0070C0"/>
                </a:solidFill>
                <a:latin typeface="+mj-lt"/>
                <a:ea typeface="Times New Roman" panose="02020603050405020304" pitchFamily="18" charset="0"/>
              </a:rPr>
              <a:t>Gợi ý</a:t>
            </a:r>
            <a:r>
              <a:rPr lang="vi-VN" sz="2900" dirty="0">
                <a:solidFill>
                  <a:srgbClr val="0070C0"/>
                </a:solidFill>
                <a:latin typeface="+mj-lt"/>
                <a:ea typeface="Times New Roman" panose="02020603050405020304" pitchFamily="18" charset="0"/>
              </a:rPr>
              <a:t>:</a:t>
            </a:r>
            <a:endParaRPr lang="en-US" sz="2900" dirty="0">
              <a:latin typeface="+mj-lt"/>
              <a:ea typeface="Times New Roman" panose="02020603050405020304" pitchFamily="18" charset="0"/>
            </a:endParaRPr>
          </a:p>
          <a:p>
            <a:r>
              <a:rPr lang="vi-VN" sz="2900" dirty="0">
                <a:solidFill>
                  <a:srgbClr val="0D0D0D"/>
                </a:solidFill>
                <a:latin typeface="+mj-lt"/>
                <a:ea typeface="Times New Roman" panose="02020603050405020304" pitchFamily="18" charset="0"/>
              </a:rPr>
              <a:t>    </a:t>
            </a:r>
            <a:r>
              <a:rPr lang="vi-VN" sz="2900">
                <a:solidFill>
                  <a:schemeClr val="tx1"/>
                </a:solidFill>
                <a:latin typeface="+mj-lt"/>
                <a:ea typeface="Times New Roman" panose="02020603050405020304" pitchFamily="18" charset="0"/>
              </a:rPr>
              <a:t> </a:t>
            </a:r>
            <a:r>
              <a:rPr lang="vi-VN" sz="2900">
                <a:solidFill>
                  <a:schemeClr val="tx1"/>
                </a:solidFill>
                <a:latin typeface="+mj-lt"/>
              </a:rPr>
              <a:t>Gia đình là nơi ấm áp và hạnh phúc nhất. Ở nơi đó, chúng ta sẽ luôn bình yên và những khó khăn, vất vả, </a:t>
            </a:r>
            <a:r>
              <a:rPr lang="vi-VN" sz="2900" b="1" i="1">
                <a:solidFill>
                  <a:schemeClr val="tx1"/>
                </a:solidFill>
                <a:latin typeface="+mj-lt"/>
              </a:rPr>
              <a:t>sự bon chen hay những giông bão của cuộc đời</a:t>
            </a:r>
            <a:r>
              <a:rPr lang="vi-VN" sz="2900">
                <a:solidFill>
                  <a:schemeClr val="tx1"/>
                </a:solidFill>
                <a:latin typeface="+mj-lt"/>
              </a:rPr>
              <a:t> sẽ chẳng làm khó được chúng ta. Chúng ta sẽ không cảm thấy cô đơn vì luôn có người đồng hành cùng ta. Nơi ấy có tình yêu thương cho đi mà không cần nhận lại. Tình yêu thương của gia đình như dòng suối mát ngọt nuôi dưỡng tâm hồn ta trưởng thành theo năm tháng.</a:t>
            </a:r>
            <a:endParaRPr lang="en-US" sz="2900" dirty="0">
              <a:solidFill>
                <a:schemeClr val="tx1"/>
              </a:solidFill>
              <a:latin typeface="+mj-lt"/>
              <a:ea typeface="Times New Roman" panose="02020603050405020304" pitchFamily="18" charset="0"/>
            </a:endParaRPr>
          </a:p>
          <a:p>
            <a:r>
              <a:rPr lang="vi-VN" sz="2900" dirty="0">
                <a:solidFill>
                  <a:srgbClr val="0D0D0D"/>
                </a:solidFill>
                <a:latin typeface="+mj-lt"/>
                <a:ea typeface="Times New Roman" panose="02020603050405020304" pitchFamily="18" charset="0"/>
              </a:rPr>
              <a:t>- </a:t>
            </a:r>
            <a:r>
              <a:rPr lang="vi-VN" sz="2900" b="1">
                <a:solidFill>
                  <a:srgbClr val="0D0D0D"/>
                </a:solidFill>
                <a:latin typeface="+mj-lt"/>
                <a:ea typeface="Times New Roman" panose="02020603050405020304" pitchFamily="18" charset="0"/>
              </a:rPr>
              <a:t>Ẩn </a:t>
            </a:r>
            <a:r>
              <a:rPr lang="vi-VN" sz="2900" b="1" smtClean="0">
                <a:solidFill>
                  <a:srgbClr val="0D0D0D"/>
                </a:solidFill>
                <a:latin typeface="+mj-lt"/>
                <a:ea typeface="Times New Roman" panose="02020603050405020304" pitchFamily="18" charset="0"/>
              </a:rPr>
              <a:t>dụ:</a:t>
            </a:r>
            <a:r>
              <a:rPr lang="en-US" sz="2900" b="1" smtClean="0">
                <a:solidFill>
                  <a:srgbClr val="0D0D0D"/>
                </a:solidFill>
                <a:latin typeface="+mj-lt"/>
                <a:ea typeface="Times New Roman" panose="02020603050405020304" pitchFamily="18" charset="0"/>
              </a:rPr>
              <a:t> </a:t>
            </a:r>
            <a:r>
              <a:rPr lang="vi-VN" sz="2900" b="1" i="1" smtClean="0">
                <a:solidFill>
                  <a:schemeClr val="tx1"/>
                </a:solidFill>
                <a:latin typeface="+mj-lt"/>
              </a:rPr>
              <a:t>sự </a:t>
            </a:r>
            <a:r>
              <a:rPr lang="vi-VN" sz="2900" b="1" i="1">
                <a:solidFill>
                  <a:schemeClr val="tx1"/>
                </a:solidFill>
                <a:latin typeface="+mj-lt"/>
              </a:rPr>
              <a:t>bon chen hay những giông bão của cuộc đời </a:t>
            </a:r>
            <a:r>
              <a:rPr lang="en-US" sz="2900" dirty="0">
                <a:solidFill>
                  <a:srgbClr val="0D0D0D"/>
                </a:solidFill>
                <a:latin typeface="+mj-lt"/>
                <a:ea typeface="Times New Roman" panose="02020603050405020304" pitchFamily="18" charset="0"/>
              </a:rPr>
              <a:t> </a:t>
            </a:r>
            <a:r>
              <a:rPr lang="en-US" sz="2900">
                <a:solidFill>
                  <a:srgbClr val="0D0D0D"/>
                </a:solidFill>
                <a:latin typeface="Times New Roman" pitchFamily="18" charset="0"/>
                <a:ea typeface="Times New Roman" pitchFamily="18" charset="0"/>
                <a:cs typeface="Times New Roman" pitchFamily="18" charset="0"/>
              </a:rPr>
              <a:t>- </a:t>
            </a:r>
            <a:r>
              <a:rPr lang="en-US" sz="2900" smtClean="0">
                <a:solidFill>
                  <a:srgbClr val="0D0D0D"/>
                </a:solidFill>
                <a:latin typeface="Times New Roman" pitchFamily="18" charset="0"/>
                <a:ea typeface="Times New Roman" pitchFamily="18" charset="0"/>
                <a:cs typeface="Times New Roman" pitchFamily="18" charset="0"/>
              </a:rPr>
              <a:t>những khó khăn, thử thách trong cuộc sống.</a:t>
            </a:r>
            <a:endParaRPr lang="en-US" sz="2900" dirty="0">
              <a:latin typeface="Times New Roman" pitchFamily="18" charset="0"/>
              <a:cs typeface="Times New Roman" pitchFamily="18" charset="0"/>
            </a:endParaRPr>
          </a:p>
        </p:txBody>
      </p:sp>
    </p:spTree>
    <p:extLst>
      <p:ext uri="{BB962C8B-B14F-4D97-AF65-F5344CB8AC3E}">
        <p14:creationId xmlns:p14="http://schemas.microsoft.com/office/powerpoint/2010/main" val="841038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374988" y="1434906"/>
            <a:ext cx="1234440"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Flowchart: Alternate Process 2"/>
          <p:cNvSpPr/>
          <p:nvPr/>
        </p:nvSpPr>
        <p:spPr>
          <a:xfrm>
            <a:off x="1" y="1434906"/>
            <a:ext cx="9143999" cy="5423095"/>
          </a:xfrm>
          <a:prstGeom prst="flowChartAlternateProcess">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500" b="1" dirty="0">
                <a:solidFill>
                  <a:srgbClr val="0070C0"/>
                </a:solidFill>
                <a:latin typeface="Times New Roman" panose="02020603050405020304" pitchFamily="18" charset="0"/>
                <a:ea typeface="Times New Roman" panose="02020603050405020304" pitchFamily="18" charset="0"/>
              </a:rPr>
              <a:t>Gợi ý</a:t>
            </a:r>
            <a:r>
              <a:rPr lang="vi-VN" sz="2500" dirty="0">
                <a:solidFill>
                  <a:srgbClr val="0070C0"/>
                </a:solidFill>
                <a:latin typeface="Times New Roman" panose="02020603050405020304" pitchFamily="18" charset="0"/>
                <a:ea typeface="Times New Roman" panose="02020603050405020304" pitchFamily="18" charset="0"/>
              </a:rPr>
              <a:t>:</a:t>
            </a:r>
            <a:endParaRPr lang="en-US" sz="2500" dirty="0">
              <a:latin typeface="Times New Roman" panose="02020603050405020304" pitchFamily="18" charset="0"/>
              <a:ea typeface="Times New Roman" panose="02020603050405020304" pitchFamily="18" charset="0"/>
            </a:endParaRPr>
          </a:p>
          <a:p>
            <a:r>
              <a:rPr lang="vi-VN" sz="2500" dirty="0">
                <a:solidFill>
                  <a:srgbClr val="0D0D0D"/>
                </a:solidFill>
                <a:latin typeface="Times New Roman" panose="02020603050405020304" pitchFamily="18" charset="0"/>
                <a:ea typeface="Times New Roman" panose="02020603050405020304" pitchFamily="18" charset="0"/>
              </a:rPr>
              <a:t>     Không ai khác, bố chính là thần tượng của tôi. Bố tôi vốn không phải một người hoa mĩ nên thật hiếm gặp những lần bố nói lời yêu thương ngọt ngào. Tình cảm ấy bố đặt cả vào trong những hành động chăm sóc sớm chiều dành cho các con. Bố tôi chưa một lần dạy dỗ chúng tôi bằng roi vọt mà luôn dùng ngôn từ. </a:t>
            </a:r>
            <a:r>
              <a:rPr lang="vi-VN" sz="2500" b="1" i="1" dirty="0">
                <a:solidFill>
                  <a:srgbClr val="0D0D0D"/>
                </a:solidFill>
                <a:latin typeface="Times New Roman" panose="02020603050405020304" pitchFamily="18" charset="0"/>
                <a:ea typeface="Times New Roman" panose="02020603050405020304" pitchFamily="18" charset="0"/>
              </a:rPr>
              <a:t>Người thợ hoàn kim ấy</a:t>
            </a:r>
            <a:r>
              <a:rPr lang="vi-VN" sz="2500" dirty="0">
                <a:solidFill>
                  <a:srgbClr val="0D0D0D"/>
                </a:solidFill>
                <a:latin typeface="Times New Roman" panose="02020603050405020304" pitchFamily="18" charset="0"/>
                <a:ea typeface="Times New Roman" panose="02020603050405020304" pitchFamily="18" charset="0"/>
              </a:rPr>
              <a:t> rèn giũa cho những viên ngọc thô như chúng tôi biết đâu là phải trái, đúng sai để trở nên </a:t>
            </a:r>
            <a:r>
              <a:rPr lang="vi-VN" sz="2500" b="1" i="1" dirty="0">
                <a:solidFill>
                  <a:srgbClr val="0D0D0D"/>
                </a:solidFill>
                <a:latin typeface="Times New Roman" panose="02020603050405020304" pitchFamily="18" charset="0"/>
                <a:ea typeface="Times New Roman" panose="02020603050405020304" pitchFamily="18" charset="0"/>
              </a:rPr>
              <a:t>sáng hơn, đẹp hơn</a:t>
            </a:r>
            <a:r>
              <a:rPr lang="vi-VN" sz="2500" dirty="0">
                <a:solidFill>
                  <a:srgbClr val="0D0D0D"/>
                </a:solidFill>
                <a:latin typeface="Times New Roman" panose="02020603050405020304" pitchFamily="18" charset="0"/>
                <a:ea typeface="Times New Roman" panose="02020603050405020304" pitchFamily="18" charset="0"/>
              </a:rPr>
              <a:t> mỗi ngày. Bố không chỉ dạy chúng tôi tri thức, bố dạy chúng tôi cả cách làm người.</a:t>
            </a:r>
            <a:endParaRPr lang="en-US" sz="2500" dirty="0">
              <a:latin typeface="Times New Roman" panose="02020603050405020304" pitchFamily="18" charset="0"/>
              <a:ea typeface="Times New Roman" panose="02020603050405020304" pitchFamily="18" charset="0"/>
            </a:endParaRPr>
          </a:p>
          <a:p>
            <a:r>
              <a:rPr lang="vi-VN" sz="2500" dirty="0">
                <a:solidFill>
                  <a:srgbClr val="0D0D0D"/>
                </a:solidFill>
                <a:latin typeface="Times New Roman" panose="02020603050405020304" pitchFamily="18" charset="0"/>
                <a:ea typeface="Times New Roman" panose="02020603050405020304" pitchFamily="18" charset="0"/>
              </a:rPr>
              <a:t>- </a:t>
            </a:r>
            <a:r>
              <a:rPr lang="vi-VN" sz="2500" b="1" dirty="0">
                <a:solidFill>
                  <a:srgbClr val="0D0D0D"/>
                </a:solidFill>
                <a:latin typeface="Times New Roman" panose="02020603050405020304" pitchFamily="18" charset="0"/>
                <a:ea typeface="Times New Roman" panose="02020603050405020304" pitchFamily="18" charset="0"/>
              </a:rPr>
              <a:t>Ẩn dụ:</a:t>
            </a:r>
            <a:endParaRPr lang="en-US" sz="2500" dirty="0">
              <a:latin typeface="Times New Roman" panose="02020603050405020304" pitchFamily="18" charset="0"/>
              <a:ea typeface="Times New Roman" panose="02020603050405020304" pitchFamily="18" charset="0"/>
            </a:endParaRPr>
          </a:p>
          <a:p>
            <a:r>
              <a:rPr lang="vi-VN" sz="2500" dirty="0">
                <a:solidFill>
                  <a:srgbClr val="0D0D0D"/>
                </a:solidFill>
                <a:latin typeface="Times New Roman" panose="02020603050405020304" pitchFamily="18" charset="0"/>
                <a:ea typeface="Times New Roman" panose="02020603050405020304" pitchFamily="18" charset="0"/>
              </a:rPr>
              <a:t>+ </a:t>
            </a:r>
            <a:r>
              <a:rPr lang="vi-VN" sz="2500" i="1" dirty="0">
                <a:solidFill>
                  <a:srgbClr val="0D0D0D"/>
                </a:solidFill>
                <a:latin typeface="Times New Roman" panose="02020603050405020304" pitchFamily="18" charset="0"/>
                <a:ea typeface="Times New Roman" panose="02020603050405020304" pitchFamily="18" charset="0"/>
              </a:rPr>
              <a:t>người thợ hoàn kim ấy</a:t>
            </a:r>
            <a:r>
              <a:rPr lang="vi-VN" sz="2500" dirty="0">
                <a:solidFill>
                  <a:srgbClr val="0D0D0D"/>
                </a:solidFill>
                <a:latin typeface="Times New Roman" panose="02020603050405020304" pitchFamily="18" charset="0"/>
                <a:ea typeface="Times New Roman" panose="02020603050405020304" pitchFamily="18" charset="0"/>
              </a:rPr>
              <a:t> - bố tôi.</a:t>
            </a:r>
            <a:endParaRPr lang="en-US" sz="2500" dirty="0">
              <a:latin typeface="Times New Roman" panose="02020603050405020304" pitchFamily="18" charset="0"/>
              <a:ea typeface="Times New Roman" panose="02020603050405020304" pitchFamily="18" charset="0"/>
            </a:endParaRPr>
          </a:p>
          <a:p>
            <a:r>
              <a:rPr lang="en-US" sz="2500" dirty="0">
                <a:solidFill>
                  <a:srgbClr val="0D0D0D"/>
                </a:solidFill>
                <a:latin typeface="Times New Roman" panose="02020603050405020304" pitchFamily="18" charset="0"/>
                <a:ea typeface="Times New Roman" panose="02020603050405020304" pitchFamily="18" charset="0"/>
              </a:rPr>
              <a:t>+ </a:t>
            </a:r>
            <a:r>
              <a:rPr lang="en-US" sz="2500" i="1" dirty="0" err="1">
                <a:solidFill>
                  <a:srgbClr val="0D0D0D"/>
                </a:solidFill>
                <a:latin typeface="Times New Roman" panose="02020603050405020304" pitchFamily="18" charset="0"/>
                <a:ea typeface="Times New Roman" panose="02020603050405020304" pitchFamily="18" charset="0"/>
              </a:rPr>
              <a:t>sáng</a:t>
            </a:r>
            <a:r>
              <a:rPr lang="en-US" sz="2500" i="1" dirty="0">
                <a:solidFill>
                  <a:srgbClr val="0D0D0D"/>
                </a:solidFill>
                <a:latin typeface="Times New Roman" panose="02020603050405020304" pitchFamily="18" charset="0"/>
                <a:ea typeface="Times New Roman" panose="02020603050405020304" pitchFamily="18" charset="0"/>
              </a:rPr>
              <a:t> </a:t>
            </a:r>
            <a:r>
              <a:rPr lang="en-US" sz="2500" i="1" dirty="0" err="1">
                <a:solidFill>
                  <a:srgbClr val="0D0D0D"/>
                </a:solidFill>
                <a:latin typeface="Times New Roman" panose="02020603050405020304" pitchFamily="18" charset="0"/>
                <a:ea typeface="Times New Roman" panose="02020603050405020304" pitchFamily="18" charset="0"/>
              </a:rPr>
              <a:t>hơn</a:t>
            </a:r>
            <a:r>
              <a:rPr lang="en-US" sz="2500" i="1" dirty="0">
                <a:solidFill>
                  <a:srgbClr val="0D0D0D"/>
                </a:solidFill>
                <a:latin typeface="Times New Roman" panose="02020603050405020304" pitchFamily="18" charset="0"/>
                <a:ea typeface="Times New Roman" panose="02020603050405020304" pitchFamily="18" charset="0"/>
              </a:rPr>
              <a:t>, </a:t>
            </a:r>
            <a:r>
              <a:rPr lang="en-US" sz="2500" i="1" dirty="0" err="1">
                <a:solidFill>
                  <a:srgbClr val="0D0D0D"/>
                </a:solidFill>
                <a:latin typeface="Times New Roman" panose="02020603050405020304" pitchFamily="18" charset="0"/>
                <a:ea typeface="Times New Roman" panose="02020603050405020304" pitchFamily="18" charset="0"/>
              </a:rPr>
              <a:t>đẹp</a:t>
            </a:r>
            <a:r>
              <a:rPr lang="en-US" sz="2500" i="1" dirty="0">
                <a:solidFill>
                  <a:srgbClr val="0D0D0D"/>
                </a:solidFill>
                <a:latin typeface="Times New Roman" panose="02020603050405020304" pitchFamily="18" charset="0"/>
                <a:ea typeface="Times New Roman" panose="02020603050405020304" pitchFamily="18" charset="0"/>
              </a:rPr>
              <a:t> </a:t>
            </a:r>
            <a:r>
              <a:rPr lang="en-US" sz="2500" i="1" dirty="0" err="1">
                <a:solidFill>
                  <a:srgbClr val="0D0D0D"/>
                </a:solidFill>
                <a:latin typeface="Times New Roman" panose="02020603050405020304" pitchFamily="18" charset="0"/>
                <a:ea typeface="Times New Roman" panose="02020603050405020304" pitchFamily="18" charset="0"/>
              </a:rPr>
              <a:t>hơn</a:t>
            </a:r>
            <a:r>
              <a:rPr lang="en-US" sz="2500" dirty="0">
                <a:solidFill>
                  <a:srgbClr val="0D0D0D"/>
                </a:solidFill>
                <a:latin typeface="Times New Roman" panose="02020603050405020304" pitchFamily="18" charset="0"/>
                <a:ea typeface="Times New Roman" panose="02020603050405020304" pitchFamily="18" charset="0"/>
              </a:rPr>
              <a:t> - </a:t>
            </a:r>
            <a:r>
              <a:rPr lang="en-US" sz="2500" dirty="0" err="1">
                <a:solidFill>
                  <a:srgbClr val="0D0D0D"/>
                </a:solidFill>
                <a:latin typeface="Times New Roman" panose="02020603050405020304" pitchFamily="18" charset="0"/>
                <a:ea typeface="Times New Roman" panose="02020603050405020304" pitchFamily="18" charset="0"/>
              </a:rPr>
              <a:t>sự</a:t>
            </a:r>
            <a:r>
              <a:rPr lang="en-US" sz="2500" dirty="0">
                <a:solidFill>
                  <a:srgbClr val="0D0D0D"/>
                </a:solidFill>
                <a:latin typeface="Times New Roman" panose="02020603050405020304" pitchFamily="18" charset="0"/>
                <a:ea typeface="Times New Roman" panose="02020603050405020304" pitchFamily="18" charset="0"/>
              </a:rPr>
              <a:t> </a:t>
            </a:r>
            <a:r>
              <a:rPr lang="en-US" sz="2500" dirty="0" err="1">
                <a:solidFill>
                  <a:srgbClr val="0D0D0D"/>
                </a:solidFill>
                <a:latin typeface="Times New Roman" panose="02020603050405020304" pitchFamily="18" charset="0"/>
                <a:ea typeface="Times New Roman" panose="02020603050405020304" pitchFamily="18" charset="0"/>
              </a:rPr>
              <a:t>trưởng</a:t>
            </a:r>
            <a:r>
              <a:rPr lang="en-US" sz="2500" dirty="0">
                <a:solidFill>
                  <a:srgbClr val="0D0D0D"/>
                </a:solidFill>
                <a:latin typeface="Times New Roman" panose="02020603050405020304" pitchFamily="18" charset="0"/>
                <a:ea typeface="Times New Roman" panose="02020603050405020304" pitchFamily="18" charset="0"/>
              </a:rPr>
              <a:t> </a:t>
            </a:r>
            <a:r>
              <a:rPr lang="en-US" sz="2500" dirty="0" err="1">
                <a:solidFill>
                  <a:srgbClr val="0D0D0D"/>
                </a:solidFill>
                <a:latin typeface="Times New Roman" panose="02020603050405020304" pitchFamily="18" charset="0"/>
                <a:ea typeface="Times New Roman" panose="02020603050405020304" pitchFamily="18" charset="0"/>
              </a:rPr>
              <a:t>thành</a:t>
            </a:r>
            <a:r>
              <a:rPr lang="en-US" sz="2500" dirty="0">
                <a:solidFill>
                  <a:srgbClr val="0D0D0D"/>
                </a:solidFill>
                <a:latin typeface="Times New Roman" panose="02020603050405020304" pitchFamily="18" charset="0"/>
                <a:ea typeface="Times New Roman" panose="02020603050405020304" pitchFamily="18" charset="0"/>
              </a:rPr>
              <a:t>, </a:t>
            </a:r>
            <a:r>
              <a:rPr lang="en-US" sz="2500" dirty="0" err="1">
                <a:solidFill>
                  <a:srgbClr val="0D0D0D"/>
                </a:solidFill>
                <a:latin typeface="Times New Roman" panose="02020603050405020304" pitchFamily="18" charset="0"/>
                <a:ea typeface="Times New Roman" panose="02020603050405020304" pitchFamily="18" charset="0"/>
              </a:rPr>
              <a:t>phát</a:t>
            </a:r>
            <a:r>
              <a:rPr lang="en-US" sz="2500" dirty="0">
                <a:solidFill>
                  <a:srgbClr val="0D0D0D"/>
                </a:solidFill>
                <a:latin typeface="Times New Roman" panose="02020603050405020304" pitchFamily="18" charset="0"/>
                <a:ea typeface="Times New Roman" panose="02020603050405020304" pitchFamily="18" charset="0"/>
              </a:rPr>
              <a:t> </a:t>
            </a:r>
            <a:r>
              <a:rPr lang="en-US" sz="2500" dirty="0" err="1">
                <a:solidFill>
                  <a:srgbClr val="0D0D0D"/>
                </a:solidFill>
                <a:latin typeface="Times New Roman" panose="02020603050405020304" pitchFamily="18" charset="0"/>
                <a:ea typeface="Times New Roman" panose="02020603050405020304" pitchFamily="18" charset="0"/>
              </a:rPr>
              <a:t>triển</a:t>
            </a:r>
            <a:r>
              <a:rPr lang="en-US" sz="2500" dirty="0">
                <a:solidFill>
                  <a:srgbClr val="0D0D0D"/>
                </a:solidFill>
                <a:latin typeface="Times New Roman" panose="02020603050405020304" pitchFamily="18" charset="0"/>
                <a:ea typeface="Times New Roman" panose="02020603050405020304" pitchFamily="18" charset="0"/>
              </a:rPr>
              <a:t> </a:t>
            </a:r>
            <a:r>
              <a:rPr lang="en-US" sz="2500" dirty="0" err="1">
                <a:solidFill>
                  <a:srgbClr val="0D0D0D"/>
                </a:solidFill>
                <a:latin typeface="Times New Roman" panose="02020603050405020304" pitchFamily="18" charset="0"/>
                <a:ea typeface="Times New Roman" panose="02020603050405020304" pitchFamily="18" charset="0"/>
              </a:rPr>
              <a:t>và</a:t>
            </a:r>
            <a:r>
              <a:rPr lang="en-US" sz="2500" dirty="0">
                <a:solidFill>
                  <a:srgbClr val="0D0D0D"/>
                </a:solidFill>
                <a:latin typeface="Times New Roman" panose="02020603050405020304" pitchFamily="18" charset="0"/>
                <a:ea typeface="Times New Roman" panose="02020603050405020304" pitchFamily="18" charset="0"/>
              </a:rPr>
              <a:t> </a:t>
            </a:r>
            <a:r>
              <a:rPr lang="en-US" sz="2500" dirty="0" err="1">
                <a:solidFill>
                  <a:srgbClr val="0D0D0D"/>
                </a:solidFill>
                <a:latin typeface="Times New Roman" panose="02020603050405020304" pitchFamily="18" charset="0"/>
                <a:ea typeface="Times New Roman" panose="02020603050405020304" pitchFamily="18" charset="0"/>
              </a:rPr>
              <a:t>hoàn</a:t>
            </a:r>
            <a:r>
              <a:rPr lang="en-US" sz="2500" dirty="0">
                <a:solidFill>
                  <a:srgbClr val="0D0D0D"/>
                </a:solidFill>
                <a:latin typeface="Times New Roman" panose="02020603050405020304" pitchFamily="18" charset="0"/>
                <a:ea typeface="Times New Roman" panose="02020603050405020304" pitchFamily="18" charset="0"/>
              </a:rPr>
              <a:t> </a:t>
            </a:r>
            <a:r>
              <a:rPr lang="en-US" sz="2500" dirty="0" err="1">
                <a:solidFill>
                  <a:srgbClr val="0D0D0D"/>
                </a:solidFill>
                <a:latin typeface="Times New Roman" panose="02020603050405020304" pitchFamily="18" charset="0"/>
                <a:ea typeface="Times New Roman" panose="02020603050405020304" pitchFamily="18" charset="0"/>
              </a:rPr>
              <a:t>thiện</a:t>
            </a:r>
            <a:r>
              <a:rPr lang="en-US" sz="2500" dirty="0">
                <a:solidFill>
                  <a:srgbClr val="0D0D0D"/>
                </a:solidFill>
                <a:latin typeface="Times New Roman" panose="02020603050405020304" pitchFamily="18" charset="0"/>
                <a:ea typeface="Times New Roman" panose="02020603050405020304" pitchFamily="18" charset="0"/>
              </a:rPr>
              <a:t> </a:t>
            </a:r>
            <a:r>
              <a:rPr lang="en-US" sz="2500" dirty="0" err="1">
                <a:solidFill>
                  <a:srgbClr val="0D0D0D"/>
                </a:solidFill>
                <a:latin typeface="Times New Roman" panose="02020603050405020304" pitchFamily="18" charset="0"/>
                <a:ea typeface="Times New Roman" panose="02020603050405020304" pitchFamily="18" charset="0"/>
              </a:rPr>
              <a:t>bản</a:t>
            </a:r>
            <a:r>
              <a:rPr lang="en-US" sz="2500" dirty="0">
                <a:solidFill>
                  <a:srgbClr val="0D0D0D"/>
                </a:solidFill>
                <a:latin typeface="Times New Roman" panose="02020603050405020304" pitchFamily="18" charset="0"/>
                <a:ea typeface="Times New Roman" panose="02020603050405020304" pitchFamily="18" charset="0"/>
              </a:rPr>
              <a:t> </a:t>
            </a:r>
            <a:r>
              <a:rPr lang="en-US" sz="2500" dirty="0" err="1">
                <a:solidFill>
                  <a:srgbClr val="0D0D0D"/>
                </a:solidFill>
                <a:latin typeface="Times New Roman" panose="02020603050405020304" pitchFamily="18" charset="0"/>
                <a:ea typeface="Times New Roman" panose="02020603050405020304" pitchFamily="18" charset="0"/>
              </a:rPr>
              <a:t>thân</a:t>
            </a:r>
            <a:r>
              <a:rPr lang="en-US" sz="2500" dirty="0">
                <a:solidFill>
                  <a:srgbClr val="0D0D0D"/>
                </a:solidFill>
                <a:latin typeface="Times New Roman" panose="02020603050405020304" pitchFamily="18" charset="0"/>
                <a:ea typeface="Times New Roman" panose="02020603050405020304" pitchFamily="18" charset="0"/>
              </a:rPr>
              <a:t>.</a:t>
            </a:r>
            <a:endParaRPr lang="en-US" sz="2500" dirty="0"/>
          </a:p>
        </p:txBody>
      </p:sp>
      <p:sp>
        <p:nvSpPr>
          <p:cNvPr id="5" name="Flowchart: Alternate Process 4"/>
          <p:cNvSpPr/>
          <p:nvPr/>
        </p:nvSpPr>
        <p:spPr>
          <a:xfrm>
            <a:off x="241498" y="-1"/>
            <a:ext cx="8760612" cy="1324303"/>
          </a:xfrm>
          <a:prstGeom prst="flowChartAlternateProcess">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spcBef>
                <a:spcPts val="0"/>
              </a:spcBef>
              <a:buClrTx/>
              <a:buSzTx/>
              <a:buFontTx/>
              <a:buNone/>
              <a:tabLst/>
              <a:defRPr/>
            </a:pP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4</a:t>
            </a:r>
            <a:r>
              <a:rPr kumimoji="0" lang="vi-VN"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Viết một đoạn văn ngắn (khoảng 4 - 5 dòng) về chủ đề tình cảm gia đình, trong đó sử dụng ít nhất một ẩn dụ.</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385371191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4" name="Picture 10"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0238" y="4352925"/>
            <a:ext cx="4603750" cy="139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8"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508250"/>
            <a:ext cx="4835525" cy="263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7"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307975"/>
            <a:ext cx="4860925" cy="312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6"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3800" y="0"/>
            <a:ext cx="410527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82625"/>
            <a:ext cx="4106863" cy="365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288" y="2508250"/>
            <a:ext cx="2789238"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96103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left)">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left)">
                                      <p:cBhvr>
                                        <p:cTn id="22" dur="500"/>
                                        <p:tgtEl>
                                          <p:spTgt spid="215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left)">
                                      <p:cBhvr>
                                        <p:cTn id="27" dur="500"/>
                                        <p:tgtEl>
                                          <p:spTgt spid="215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1514"/>
                                        </p:tgtEl>
                                        <p:attrNameLst>
                                          <p:attrName>style.visibility</p:attrName>
                                        </p:attrNameLst>
                                      </p:cBhvr>
                                      <p:to>
                                        <p:strVal val="visible"/>
                                      </p:to>
                                    </p:set>
                                    <p:animEffect transition="in" filter="wipe(left)">
                                      <p:cBhvr>
                                        <p:cTn id="32" dur="500"/>
                                        <p:tgtEl>
                                          <p:spTgt spid="215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32087" y="-1"/>
            <a:ext cx="11321144" cy="8490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Box 2"/>
          <p:cNvSpPr txBox="1">
            <a:spLocks noChangeArrowheads="1"/>
          </p:cNvSpPr>
          <p:nvPr/>
        </p:nvSpPr>
        <p:spPr bwMode="auto">
          <a:xfrm>
            <a:off x="2057400" y="909227"/>
            <a:ext cx="4953000" cy="6461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r>
              <a:rPr lang="vi-VN" altLang="en-US" sz="3600">
                <a:solidFill>
                  <a:schemeClr val="accent4">
                    <a:lumMod val="40000"/>
                    <a:lumOff val="60000"/>
                  </a:schemeClr>
                </a:solidFill>
              </a:rPr>
              <a:t>HƯỚNG DẪN VỀ NHÀ</a:t>
            </a:r>
            <a:endParaRPr lang="en-US" altLang="en-US" sz="3600">
              <a:solidFill>
                <a:schemeClr val="accent4">
                  <a:lumMod val="40000"/>
                  <a:lumOff val="60000"/>
                </a:schemeClr>
              </a:solidFill>
            </a:endParaRPr>
          </a:p>
        </p:txBody>
      </p:sp>
      <p:sp>
        <p:nvSpPr>
          <p:cNvPr id="14340" name="TextBox 3"/>
          <p:cNvSpPr txBox="1">
            <a:spLocks noChangeArrowheads="1"/>
          </p:cNvSpPr>
          <p:nvPr/>
        </p:nvSpPr>
        <p:spPr bwMode="auto">
          <a:xfrm>
            <a:off x="2383225" y="1675272"/>
            <a:ext cx="5258545" cy="3797963"/>
          </a:xfrm>
          <a:prstGeom prst="rect">
            <a:avLst/>
          </a:prstGeom>
          <a:noFill/>
          <a:ln w="9525">
            <a:noFill/>
            <a:miter lim="800000"/>
            <a:headEnd/>
            <a:tailEnd/>
          </a:ln>
        </p:spPr>
        <p:txBody>
          <a:bodyPr wrap="square">
            <a:spAutoFit/>
          </a:bodyPr>
          <a:lstStyle/>
          <a:p>
            <a:pPr>
              <a:lnSpc>
                <a:spcPct val="115000"/>
              </a:lnSpc>
              <a:defRPr/>
            </a:pPr>
            <a:r>
              <a:rPr lang="en-US" altLang="en-US" sz="2800" b="1">
                <a:solidFill>
                  <a:schemeClr val="bg1"/>
                </a:solidFill>
                <a:latin typeface="Times New Roman" panose="02020603050405020304" pitchFamily="18" charset="0"/>
                <a:cs typeface="Times New Roman" panose="02020603050405020304" pitchFamily="18" charset="0"/>
              </a:rPr>
              <a:t>1. Học bài cũ</a:t>
            </a:r>
            <a:r>
              <a:rPr lang="vi-VN" altLang="en-US" sz="2800" b="1">
                <a:solidFill>
                  <a:schemeClr val="bg1"/>
                </a:solidFill>
                <a:latin typeface="Times New Roman" panose="02020603050405020304" pitchFamily="18" charset="0"/>
                <a:cs typeface="Times New Roman" panose="02020603050405020304" pitchFamily="18" charset="0"/>
              </a:rPr>
              <a:t>: </a:t>
            </a:r>
            <a:endParaRPr lang="en-US" altLang="en-US" sz="2800" b="1">
              <a:solidFill>
                <a:schemeClr val="bg1"/>
              </a:solidFill>
              <a:latin typeface="Times New Roman" panose="02020603050405020304" pitchFamily="18" charset="0"/>
              <a:cs typeface="Times New Roman" panose="02020603050405020304" pitchFamily="18" charset="0"/>
            </a:endParaRPr>
          </a:p>
          <a:p>
            <a:pPr>
              <a:lnSpc>
                <a:spcPct val="115000"/>
              </a:lnSpc>
              <a:defRPr/>
            </a:pPr>
            <a:r>
              <a:rPr lang="en-US" sz="2800" b="1">
                <a:solidFill>
                  <a:schemeClr val="bg1"/>
                </a:solidFill>
                <a:latin typeface="Times New Roman" panose="02020603050405020304" pitchFamily="18" charset="0"/>
                <a:cs typeface="Times New Roman" panose="02020603050405020304" pitchFamily="18" charset="0"/>
              </a:rPr>
              <a:t>Học thuộc khái niệm ẩn dụ</a:t>
            </a:r>
          </a:p>
          <a:p>
            <a:pPr>
              <a:lnSpc>
                <a:spcPct val="115000"/>
              </a:lnSpc>
              <a:defRPr/>
            </a:pPr>
            <a:r>
              <a:rPr lang="en-US" sz="2800" b="1">
                <a:solidFill>
                  <a:schemeClr val="bg1"/>
                </a:solidFill>
                <a:latin typeface="Times New Roman" panose="02020603050405020304" pitchFamily="18" charset="0"/>
                <a:cs typeface="Times New Roman" panose="02020603050405020304" pitchFamily="18" charset="0"/>
              </a:rPr>
              <a:t>Hoàn thành các bài tập trong SGK</a:t>
            </a:r>
          </a:p>
          <a:p>
            <a:pPr marR="30480" algn="just"/>
            <a:r>
              <a:rPr lang="en-US" sz="2800" b="1">
                <a:solidFill>
                  <a:schemeClr val="bg1"/>
                </a:solidFill>
                <a:latin typeface="Times New Roman" panose="02020603050405020304" pitchFamily="18" charset="0"/>
                <a:ea typeface="Times New Roman" panose="02020603050405020304" pitchFamily="18" charset="0"/>
              </a:rPr>
              <a:t>2. Hãy tìm các câu thơ, câu văn có sử dụng biện pháp tu từ ẩn dụ</a:t>
            </a:r>
          </a:p>
          <a:p>
            <a:pPr marR="30480" algn="just"/>
            <a:r>
              <a:rPr lang="en-US" sz="2800" b="1">
                <a:solidFill>
                  <a:schemeClr val="bg1"/>
                </a:solidFill>
                <a:latin typeface="Times New Roman" panose="02020603050405020304" pitchFamily="18" charset="0"/>
                <a:ea typeface="Times New Roman" panose="02020603050405020304" pitchFamily="18" charset="0"/>
              </a:rPr>
              <a:t>3. Đọc Ca dao Việt Nam trang 42. Trả lời phần ? Trang </a:t>
            </a:r>
            <a:r>
              <a:rPr lang="en-US" sz="2800" b="1" smtClean="0">
                <a:solidFill>
                  <a:schemeClr val="bg1"/>
                </a:solidFill>
                <a:latin typeface="Times New Roman" panose="02020603050405020304" pitchFamily="18" charset="0"/>
                <a:ea typeface="Times New Roman" panose="02020603050405020304" pitchFamily="18" charset="0"/>
              </a:rPr>
              <a:t>43</a:t>
            </a:r>
            <a:endParaRPr lang="en-US" sz="2800" b="1">
              <a:solidFill>
                <a:schemeClr val="bg1"/>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8333132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istrator\Desktop\4c74cb642428f376aa3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965" y="-425664"/>
            <a:ext cx="9716703" cy="7279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463475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istrator\Desktop\khanh linh.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6815" y="-522511"/>
            <a:ext cx="10412189" cy="7809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67894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08960" y="314795"/>
            <a:ext cx="1717050" cy="458254"/>
          </a:xfrm>
          <a:prstGeom prst="rect">
            <a:avLst/>
          </a:prstGeom>
          <a:noFill/>
        </p:spPr>
        <p:txBody>
          <a:bodyPr wrap="none" lIns="72823" tIns="36411" rIns="72823" bIns="36411" rtlCol="0">
            <a:spAutoFit/>
          </a:bodyPr>
          <a:lstStyle/>
          <a:p>
            <a:r>
              <a:rPr lang="en-US" sz="2500" b="1" smtClean="0">
                <a:solidFill>
                  <a:srgbClr val="FF0000"/>
                </a:solidFill>
                <a:latin typeface="Times New Roman" pitchFamily="18" charset="0"/>
                <a:cs typeface="Times New Roman" pitchFamily="18" charset="0"/>
              </a:rPr>
              <a:t>KẾT QUẢ:</a:t>
            </a:r>
            <a:endParaRPr lang="en-US" sz="2500" b="1" dirty="0">
              <a:solidFill>
                <a:srgbClr val="FF0000"/>
              </a:solidFill>
              <a:latin typeface="Times New Roman" pitchFamily="18" charset="0"/>
              <a:cs typeface="Times New Roman" pitchFamily="18" charset="0"/>
            </a:endParaRPr>
          </a:p>
        </p:txBody>
      </p:sp>
      <p:sp>
        <p:nvSpPr>
          <p:cNvPr id="22" name="TextBox 21"/>
          <p:cNvSpPr txBox="1"/>
          <p:nvPr/>
        </p:nvSpPr>
        <p:spPr>
          <a:xfrm>
            <a:off x="470746" y="1529293"/>
            <a:ext cx="5852160" cy="1058418"/>
          </a:xfrm>
          <a:prstGeom prst="rect">
            <a:avLst/>
          </a:prstGeom>
          <a:noFill/>
        </p:spPr>
        <p:txBody>
          <a:bodyPr wrap="square" lIns="72823" tIns="36411" rIns="72823" bIns="36411" rtlCol="0">
            <a:spAutoFit/>
          </a:bodyPr>
          <a:lstStyle/>
          <a:p>
            <a:r>
              <a:rPr lang="en-US" sz="3200" smtClean="0">
                <a:latin typeface="Times New Roman" panose="02020603050405020304" pitchFamily="18" charset="0"/>
                <a:cs typeface="Times New Roman" panose="02020603050405020304" pitchFamily="18" charset="0"/>
              </a:rPr>
              <a:t>1. </a:t>
            </a:r>
            <a:r>
              <a:rPr lang="en-US" sz="3200" err="1">
                <a:latin typeface="Times New Roman" panose="02020603050405020304" pitchFamily="18" charset="0"/>
                <a:cs typeface="Times New Roman" panose="02020603050405020304" pitchFamily="18" charset="0"/>
              </a:rPr>
              <a:t>Mặt</a:t>
            </a:r>
            <a:r>
              <a:rPr lang="en-US" sz="3200">
                <a:latin typeface="Times New Roman" panose="02020603050405020304" pitchFamily="18" charset="0"/>
                <a:cs typeface="Times New Roman" panose="02020603050405020304" pitchFamily="18" charset="0"/>
              </a:rPr>
              <a:t> </a:t>
            </a:r>
            <a:r>
              <a:rPr lang="en-US" sz="3200" smtClean="0">
                <a:latin typeface="Times New Roman" panose="02020603050405020304" pitchFamily="18" charset="0"/>
                <a:cs typeface="Times New Roman" panose="02020603050405020304" pitchFamily="18" charset="0"/>
              </a:rPr>
              <a:t>trời -  </a:t>
            </a:r>
            <a:r>
              <a:rPr lang="en-US" sz="3200" dirty="0" err="1">
                <a:latin typeface="Times New Roman" panose="02020603050405020304" pitchFamily="18" charset="0"/>
                <a:cs typeface="Times New Roman" panose="02020603050405020304" pitchFamily="18" charset="0"/>
              </a:rPr>
              <a:t>Quả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trứng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nhiên</a:t>
            </a:r>
            <a:endParaRPr lang="en-US" sz="3200" dirty="0">
              <a:latin typeface="Times New Roman" panose="02020603050405020304" pitchFamily="18" charset="0"/>
              <a:cs typeface="Times New Roman" panose="02020603050405020304" pitchFamily="18" charset="0"/>
            </a:endParaRPr>
          </a:p>
        </p:txBody>
      </p:sp>
      <p:sp>
        <p:nvSpPr>
          <p:cNvPr id="24" name="TextBox 23"/>
          <p:cNvSpPr txBox="1"/>
          <p:nvPr/>
        </p:nvSpPr>
        <p:spPr>
          <a:xfrm>
            <a:off x="453813" y="2730717"/>
            <a:ext cx="6841067" cy="565976"/>
          </a:xfrm>
          <a:prstGeom prst="rect">
            <a:avLst/>
          </a:prstGeom>
          <a:noFill/>
        </p:spPr>
        <p:txBody>
          <a:bodyPr wrap="square" lIns="72823" tIns="36411" rIns="72823" bIns="36411" rtlCol="0">
            <a:spAutoFit/>
          </a:bodyPr>
          <a:lstStyle/>
          <a:p>
            <a:r>
              <a:rPr lang="en-US" sz="3200" smtClean="0">
                <a:latin typeface="Times New Roman" panose="02020603050405020304" pitchFamily="18" charset="0"/>
                <a:cs typeface="Times New Roman" panose="02020603050405020304" pitchFamily="18" charset="0"/>
              </a:rPr>
              <a:t>2.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ùa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sân</a:t>
            </a:r>
            <a:r>
              <a:rPr lang="en-US" sz="3200" dirty="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trường</a:t>
            </a:r>
            <a:r>
              <a:rPr lang="en-US" sz="3200">
                <a:latin typeface="Times New Roman" panose="02020603050405020304" pitchFamily="18" charset="0"/>
                <a:cs typeface="Times New Roman" panose="02020603050405020304" pitchFamily="18" charset="0"/>
              </a:rPr>
              <a:t> </a:t>
            </a:r>
            <a:r>
              <a:rPr lang="en-US" sz="320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tổ</a:t>
            </a:r>
            <a:endParaRPr lang="en-US" sz="3200" dirty="0">
              <a:latin typeface="Times New Roman" panose="02020603050405020304" pitchFamily="18" charset="0"/>
              <a:cs typeface="Times New Roman" panose="02020603050405020304" pitchFamily="18" charset="0"/>
            </a:endParaRPr>
          </a:p>
        </p:txBody>
      </p:sp>
      <p:sp>
        <p:nvSpPr>
          <p:cNvPr id="25" name="TextBox 24"/>
          <p:cNvSpPr txBox="1"/>
          <p:nvPr/>
        </p:nvSpPr>
        <p:spPr>
          <a:xfrm>
            <a:off x="453812" y="4037706"/>
            <a:ext cx="8028035" cy="565976"/>
          </a:xfrm>
          <a:prstGeom prst="rect">
            <a:avLst/>
          </a:prstGeom>
          <a:noFill/>
        </p:spPr>
        <p:txBody>
          <a:bodyPr wrap="square" lIns="72823" tIns="36411" rIns="72823" bIns="36411" rtlCol="0">
            <a:spAutoFit/>
          </a:bodyPr>
          <a:lstStyle/>
          <a:p>
            <a:r>
              <a:rPr lang="en-US" sz="3200" smtClean="0">
                <a:latin typeface="Times New Roman" panose="02020603050405020304" pitchFamily="18" charset="0"/>
                <a:cs typeface="Times New Roman" panose="02020603050405020304" pitchFamily="18" charset="0"/>
              </a:rPr>
              <a:t>3.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bạn</a:t>
            </a:r>
            <a:r>
              <a:rPr lang="en-US" sz="3200" dirty="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nữ</a:t>
            </a:r>
            <a:r>
              <a:rPr lang="en-US" sz="3200">
                <a:latin typeface="Times New Roman" panose="02020603050405020304" pitchFamily="18" charset="0"/>
                <a:cs typeface="Times New Roman" panose="02020603050405020304" pitchFamily="18" charset="0"/>
              </a:rPr>
              <a:t> </a:t>
            </a:r>
            <a:r>
              <a:rPr lang="en-US" sz="3200" smtClean="0">
                <a:latin typeface="Times New Roman" panose="02020603050405020304" pitchFamily="18" charset="0"/>
                <a:cs typeface="Times New Roman" panose="02020603050405020304" pitchFamily="18" charset="0"/>
              </a:rPr>
              <a:t>6A </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đẹp</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7624014"/>
      </p:ext>
    </p:extLst>
  </p:cSld>
  <p:clrMapOvr>
    <a:masterClrMapping/>
  </p:clrMapOvr>
  <mc:AlternateContent xmlns:mc="http://schemas.openxmlformats.org/markup-compatibility/2006" xmlns:p14="http://schemas.microsoft.com/office/powerpoint/2010/main">
    <mc:Choice Requires="p14">
      <p:transition p14:dur="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anim calcmode="lin" valueType="num">
                                      <p:cBhvr>
                                        <p:cTn id="14" dur="1000" fill="hold"/>
                                        <p:tgtEl>
                                          <p:spTgt spid="22"/>
                                        </p:tgtEl>
                                        <p:attrNameLst>
                                          <p:attrName>ppt_x</p:attrName>
                                        </p:attrNameLst>
                                      </p:cBhvr>
                                      <p:tavLst>
                                        <p:tav tm="0">
                                          <p:val>
                                            <p:strVal val="#ppt_x"/>
                                          </p:val>
                                        </p:tav>
                                        <p:tav tm="100000">
                                          <p:val>
                                            <p:strVal val="#ppt_x"/>
                                          </p:val>
                                        </p:tav>
                                      </p:tavLst>
                                    </p:anim>
                                    <p:anim calcmode="lin" valueType="num">
                                      <p:cBhvr>
                                        <p:cTn id="1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p:cTn id="20" dur="500" fill="hold"/>
                                        <p:tgtEl>
                                          <p:spTgt spid="24"/>
                                        </p:tgtEl>
                                        <p:attrNameLst>
                                          <p:attrName>ppt_w</p:attrName>
                                        </p:attrNameLst>
                                      </p:cBhvr>
                                      <p:tavLst>
                                        <p:tav tm="0">
                                          <p:val>
                                            <p:fltVal val="0"/>
                                          </p:val>
                                        </p:tav>
                                        <p:tav tm="100000">
                                          <p:val>
                                            <p:strVal val="#ppt_w"/>
                                          </p:val>
                                        </p:tav>
                                      </p:tavLst>
                                    </p:anim>
                                    <p:anim calcmode="lin" valueType="num">
                                      <p:cBhvr>
                                        <p:cTn id="21" dur="500" fill="hold"/>
                                        <p:tgtEl>
                                          <p:spTgt spid="24"/>
                                        </p:tgtEl>
                                        <p:attrNameLst>
                                          <p:attrName>ppt_h</p:attrName>
                                        </p:attrNameLst>
                                      </p:cBhvr>
                                      <p:tavLst>
                                        <p:tav tm="0">
                                          <p:val>
                                            <p:fltVal val="0"/>
                                          </p:val>
                                        </p:tav>
                                        <p:tav tm="100000">
                                          <p:val>
                                            <p:strVal val="#ppt_h"/>
                                          </p:val>
                                        </p:tav>
                                      </p:tavLst>
                                    </p:anim>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heel(1)">
                                      <p:cBhvr>
                                        <p:cTn id="27"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2" grpId="0"/>
      <p:bldP spid="24" grpId="0"/>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laque 11"/>
          <p:cNvSpPr/>
          <p:nvPr/>
        </p:nvSpPr>
        <p:spPr>
          <a:xfrm>
            <a:off x="220713" y="373198"/>
            <a:ext cx="8686799" cy="6059133"/>
          </a:xfrm>
          <a:prstGeom prst="plaque">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pPr>
            <a:r>
              <a:rPr lang="en-US" sz="4400" b="1" smtClean="0">
                <a:solidFill>
                  <a:srgbClr val="FF0000"/>
                </a:solidFill>
                <a:latin typeface="Times New Roman" panose="02020603050405020304" pitchFamily="18" charset="0"/>
                <a:ea typeface="Times New Roman" panose="02020603050405020304" pitchFamily="18" charset="0"/>
              </a:rPr>
              <a:t>THỰC </a:t>
            </a:r>
            <a:r>
              <a:rPr lang="en-US" sz="4400" b="1" dirty="0">
                <a:solidFill>
                  <a:srgbClr val="FF0000"/>
                </a:solidFill>
                <a:latin typeface="Times New Roman" panose="02020603050405020304" pitchFamily="18" charset="0"/>
                <a:ea typeface="Times New Roman" panose="02020603050405020304" pitchFamily="18" charset="0"/>
              </a:rPr>
              <a:t>HÀNH </a:t>
            </a:r>
            <a:r>
              <a:rPr lang="en-US" sz="4400" b="1">
                <a:solidFill>
                  <a:srgbClr val="FF0000"/>
                </a:solidFill>
                <a:latin typeface="Times New Roman" panose="02020603050405020304" pitchFamily="18" charset="0"/>
                <a:ea typeface="Times New Roman" panose="02020603050405020304" pitchFamily="18" charset="0"/>
              </a:rPr>
              <a:t>TIẾNG </a:t>
            </a:r>
            <a:r>
              <a:rPr lang="en-US" sz="4400" b="1" smtClean="0">
                <a:solidFill>
                  <a:srgbClr val="FF0000"/>
                </a:solidFill>
                <a:latin typeface="Times New Roman" panose="02020603050405020304" pitchFamily="18" charset="0"/>
                <a:ea typeface="Times New Roman" panose="02020603050405020304" pitchFamily="18" charset="0"/>
              </a:rPr>
              <a:t>VIỆT:</a:t>
            </a:r>
          </a:p>
          <a:p>
            <a:pPr algn="ctr">
              <a:lnSpc>
                <a:spcPct val="115000"/>
              </a:lnSpc>
            </a:pPr>
            <a:r>
              <a:rPr lang="en-US" sz="4400" b="1" smtClean="0">
                <a:solidFill>
                  <a:srgbClr val="FF0000"/>
                </a:solidFill>
                <a:latin typeface="Times New Roman" panose="02020603050405020304" pitchFamily="18" charset="0"/>
                <a:ea typeface="Times New Roman" panose="02020603050405020304" pitchFamily="18" charset="0"/>
              </a:rPr>
              <a:t>ẨN DỤ</a:t>
            </a:r>
            <a:endParaRPr lang="en-US" sz="4400" dirty="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199792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282140" y="276844"/>
            <a:ext cx="1935256" cy="2041268"/>
          </a:xfrm>
          <a:prstGeom prst="ellipse">
            <a:avLst/>
          </a:prstGeom>
          <a:ln>
            <a:noFill/>
          </a:ln>
          <a:effectLst>
            <a:softEdge rad="112500"/>
          </a:effectLst>
        </p:spPr>
      </p:pic>
      <p:sp>
        <p:nvSpPr>
          <p:cNvPr id="13" name="Plaque 12"/>
          <p:cNvSpPr/>
          <p:nvPr/>
        </p:nvSpPr>
        <p:spPr>
          <a:xfrm>
            <a:off x="177441" y="832606"/>
            <a:ext cx="6223357" cy="590745"/>
          </a:xfrm>
          <a:prstGeom prst="plaque">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pPr>
            <a:r>
              <a:rPr lang="en-US" sz="2800" b="1" dirty="0">
                <a:solidFill>
                  <a:srgbClr val="0D0D0D"/>
                </a:solidFill>
                <a:latin typeface="Times New Roman" panose="02020603050405020304" pitchFamily="18" charset="0"/>
                <a:ea typeface="Times New Roman" panose="02020603050405020304" pitchFamily="18" charset="0"/>
              </a:rPr>
              <a:t>I</a:t>
            </a:r>
            <a:r>
              <a:rPr lang="en-US" sz="2800" b="1">
                <a:solidFill>
                  <a:srgbClr val="0D0D0D"/>
                </a:solidFill>
                <a:latin typeface="Times New Roman" panose="02020603050405020304" pitchFamily="18" charset="0"/>
                <a:ea typeface="Times New Roman" panose="02020603050405020304" pitchFamily="18" charset="0"/>
              </a:rPr>
              <a:t>. </a:t>
            </a:r>
            <a:r>
              <a:rPr lang="en-US" sz="2800" b="1" smtClean="0">
                <a:solidFill>
                  <a:srgbClr val="0D0D0D"/>
                </a:solidFill>
                <a:latin typeface="Times New Roman" panose="02020603050405020304" pitchFamily="18" charset="0"/>
                <a:ea typeface="Times New Roman" panose="02020603050405020304" pitchFamily="18" charset="0"/>
              </a:rPr>
              <a:t>Kiến thức Ngữ văn</a:t>
            </a:r>
            <a:endParaRPr lang="en-US" sz="2800" dirty="0">
              <a:effectLst/>
              <a:latin typeface="Times New Roman" panose="02020603050405020304" pitchFamily="18" charset="0"/>
              <a:ea typeface="Times New Roman" panose="02020603050405020304" pitchFamily="18" charset="0"/>
            </a:endParaRPr>
          </a:p>
        </p:txBody>
      </p:sp>
      <p:sp>
        <p:nvSpPr>
          <p:cNvPr id="9" name="Plaque 8"/>
          <p:cNvSpPr/>
          <p:nvPr/>
        </p:nvSpPr>
        <p:spPr>
          <a:xfrm>
            <a:off x="1711141" y="12068"/>
            <a:ext cx="5950885" cy="606776"/>
          </a:xfrm>
          <a:prstGeom prst="plaque">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pPr>
            <a:r>
              <a:rPr lang="en-US" sz="3000" b="1" smtClean="0">
                <a:solidFill>
                  <a:srgbClr val="FF0000"/>
                </a:solidFill>
                <a:latin typeface="Times New Roman" panose="02020603050405020304" pitchFamily="18" charset="0"/>
                <a:ea typeface="Times New Roman" panose="02020603050405020304" pitchFamily="18" charset="0"/>
              </a:rPr>
              <a:t>THỰC </a:t>
            </a:r>
            <a:r>
              <a:rPr lang="en-US" sz="3000" b="1" dirty="0">
                <a:solidFill>
                  <a:srgbClr val="FF0000"/>
                </a:solidFill>
                <a:latin typeface="Times New Roman" panose="02020603050405020304" pitchFamily="18" charset="0"/>
                <a:ea typeface="Times New Roman" panose="02020603050405020304" pitchFamily="18" charset="0"/>
              </a:rPr>
              <a:t>HÀNH TIẾNG VIỆT</a:t>
            </a:r>
            <a:endParaRPr lang="en-US" sz="3000" dirty="0">
              <a:solidFill>
                <a:srgbClr val="FF0000"/>
              </a:solidFill>
              <a:effectLst/>
              <a:latin typeface="Times New Roman" panose="02020603050405020304" pitchFamily="18" charset="0"/>
              <a:ea typeface="Times New Roman" panose="02020603050405020304" pitchFamily="18" charset="0"/>
            </a:endParaRPr>
          </a:p>
        </p:txBody>
      </p:sp>
      <p:sp>
        <p:nvSpPr>
          <p:cNvPr id="6" name="Plaque 12"/>
          <p:cNvSpPr/>
          <p:nvPr/>
        </p:nvSpPr>
        <p:spPr>
          <a:xfrm>
            <a:off x="177442" y="1681841"/>
            <a:ext cx="6223357" cy="590745"/>
          </a:xfrm>
          <a:prstGeom prst="plaque">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pPr>
            <a:r>
              <a:rPr lang="en-US" sz="2800" b="1" smtClean="0">
                <a:solidFill>
                  <a:srgbClr val="0D0D0D"/>
                </a:solidFill>
                <a:latin typeface="Times New Roman" panose="02020603050405020304" pitchFamily="18" charset="0"/>
                <a:ea typeface="Times New Roman" panose="02020603050405020304" pitchFamily="18" charset="0"/>
              </a:rPr>
              <a:t>1. Từ láy</a:t>
            </a:r>
            <a:endParaRPr lang="en-US" sz="2800" dirty="0">
              <a:effectLst/>
              <a:latin typeface="Times New Roman" panose="02020603050405020304" pitchFamily="18" charset="0"/>
              <a:ea typeface="Times New Roman" panose="02020603050405020304" pitchFamily="18" charset="0"/>
            </a:endParaRPr>
          </a:p>
        </p:txBody>
      </p:sp>
      <p:sp>
        <p:nvSpPr>
          <p:cNvPr id="7" name="Plaque 12"/>
          <p:cNvSpPr/>
          <p:nvPr/>
        </p:nvSpPr>
        <p:spPr>
          <a:xfrm>
            <a:off x="177440" y="2550269"/>
            <a:ext cx="6223357" cy="590745"/>
          </a:xfrm>
          <a:prstGeom prst="plaque">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pPr>
            <a:r>
              <a:rPr lang="en-US" sz="2800" b="1" smtClean="0">
                <a:solidFill>
                  <a:srgbClr val="0D0D0D"/>
                </a:solidFill>
                <a:latin typeface="Times New Roman" panose="02020603050405020304" pitchFamily="18" charset="0"/>
                <a:ea typeface="Times New Roman" panose="02020603050405020304" pitchFamily="18" charset="0"/>
              </a:rPr>
              <a:t>2. Biện pháp tu từ</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063680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3298" y="-293298"/>
            <a:ext cx="9696090" cy="7487727"/>
          </a:xfrm>
          <a:prstGeom prst="rect">
            <a:avLst/>
          </a:prstGeom>
        </p:spPr>
      </p:pic>
    </p:spTree>
    <p:extLst>
      <p:ext uri="{BB962C8B-B14F-4D97-AF65-F5344CB8AC3E}">
        <p14:creationId xmlns:p14="http://schemas.microsoft.com/office/powerpoint/2010/main" val="22085020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3079" y="-284671"/>
            <a:ext cx="10006641" cy="7504980"/>
          </a:xfrm>
          <a:prstGeom prst="rect">
            <a:avLst/>
          </a:prstGeom>
        </p:spPr>
      </p:pic>
    </p:spTree>
    <p:extLst>
      <p:ext uri="{BB962C8B-B14F-4D97-AF65-F5344CB8AC3E}">
        <p14:creationId xmlns:p14="http://schemas.microsoft.com/office/powerpoint/2010/main" val="42361943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3174276" y="1503632"/>
            <a:ext cx="5887428" cy="3809348"/>
          </a:xfrm>
          <a:prstGeom prst="roundRect">
            <a:avLst/>
          </a:prstGeom>
          <a:solidFill>
            <a:schemeClr val="accent4">
              <a:lumMod val="40000"/>
              <a:lumOff val="60000"/>
            </a:schemeClr>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pPr>
            <a:r>
              <a:rPr lang="en-US" sz="3000" b="1" smtClean="0">
                <a:solidFill>
                  <a:srgbClr val="000000"/>
                </a:solidFill>
                <a:latin typeface="Times New Roman" panose="02020603050405020304" pitchFamily="18" charset="0"/>
                <a:ea typeface="Times New Roman" panose="02020603050405020304" pitchFamily="18" charset="0"/>
              </a:rPr>
              <a:t>- Khái niệm: </a:t>
            </a:r>
            <a:r>
              <a:rPr lang="en-US" sz="3000" smtClean="0">
                <a:solidFill>
                  <a:srgbClr val="000000"/>
                </a:solidFill>
                <a:latin typeface="Times New Roman" panose="02020603050405020304" pitchFamily="18" charset="0"/>
                <a:ea typeface="Times New Roman" panose="02020603050405020304" pitchFamily="18" charset="0"/>
              </a:rPr>
              <a:t>L</a:t>
            </a:r>
            <a:r>
              <a:rPr lang="vi-VN" sz="3000" dirty="0" smtClean="0">
                <a:solidFill>
                  <a:srgbClr val="000000"/>
                </a:solidFill>
                <a:latin typeface="Times New Roman" panose="02020603050405020304" pitchFamily="18" charset="0"/>
                <a:ea typeface="Times New Roman" panose="02020603050405020304" pitchFamily="18" charset="0"/>
              </a:rPr>
              <a:t>à </a:t>
            </a:r>
            <a:r>
              <a:rPr lang="vi-VN" sz="3000" dirty="0">
                <a:solidFill>
                  <a:srgbClr val="000000"/>
                </a:solidFill>
                <a:latin typeface="Times New Roman" panose="02020603050405020304" pitchFamily="18" charset="0"/>
                <a:ea typeface="Times New Roman" panose="02020603050405020304" pitchFamily="18" charset="0"/>
              </a:rPr>
              <a:t>việc sử dụng ngôn ngữ theo một cách đặc biệt (về ngữ âm, từ vựng, ngữ pháp, văn bản) làm cho lời văn hay hơn, đẹp hơn, nhằm tăng sức gợi hình, gợi cảm trong diễn đạt và tạo ấn tượng với người đọc.</a:t>
            </a:r>
            <a:endParaRPr lang="en-US" sz="3000" dirty="0">
              <a:effectLst/>
              <a:latin typeface="Times New Roman" panose="02020603050405020304" pitchFamily="18" charset="0"/>
              <a:ea typeface="Times New Roman" panose="02020603050405020304" pitchFamily="18" charset="0"/>
            </a:endParaRPr>
          </a:p>
        </p:txBody>
      </p:sp>
      <p:sp>
        <p:nvSpPr>
          <p:cNvPr id="6" name="Right Arrow 5"/>
          <p:cNvSpPr/>
          <p:nvPr/>
        </p:nvSpPr>
        <p:spPr>
          <a:xfrm>
            <a:off x="177442" y="2243813"/>
            <a:ext cx="2738286" cy="3347195"/>
          </a:xfrm>
          <a:prstGeom prst="rightArrow">
            <a:avLst/>
          </a:prstGeom>
          <a:solidFill>
            <a:schemeClr val="accent4">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pPr>
            <a:r>
              <a:rPr lang="en-US" sz="2800" b="1"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2. Biện pháp tu từ:</a:t>
            </a:r>
            <a:r>
              <a:rPr lang="en-US" sz="28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Rounded Rectangle 10"/>
          <p:cNvSpPr/>
          <p:nvPr/>
        </p:nvSpPr>
        <p:spPr>
          <a:xfrm>
            <a:off x="3174276" y="5424289"/>
            <a:ext cx="5887428" cy="1382808"/>
          </a:xfrm>
          <a:prstGeom prst="roundRect">
            <a:avLst/>
          </a:prstGeom>
          <a:solidFill>
            <a:schemeClr val="accent4">
              <a:lumMod val="40000"/>
              <a:lumOff val="60000"/>
            </a:schemeClr>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pPr>
            <a:r>
              <a:rPr lang="en-US" sz="3000" b="1" smtClean="0">
                <a:solidFill>
                  <a:srgbClr val="000000"/>
                </a:solidFill>
                <a:latin typeface="Times New Roman" panose="02020603050405020304" pitchFamily="18" charset="0"/>
                <a:ea typeface="Times New Roman" panose="02020603050405020304" pitchFamily="18" charset="0"/>
              </a:rPr>
              <a:t>- Ví </a:t>
            </a:r>
            <a:r>
              <a:rPr lang="en-US" sz="3000" b="1" dirty="0" err="1">
                <a:solidFill>
                  <a:srgbClr val="000000"/>
                </a:solidFill>
                <a:latin typeface="Times New Roman" panose="02020603050405020304" pitchFamily="18" charset="0"/>
                <a:ea typeface="Times New Roman" panose="02020603050405020304" pitchFamily="18" charset="0"/>
              </a:rPr>
              <a:t>dụ</a:t>
            </a:r>
            <a:r>
              <a:rPr lang="en-US" sz="3000" b="1" dirty="0">
                <a:solidFill>
                  <a:srgbClr val="000000"/>
                </a:solidFill>
                <a:latin typeface="Times New Roman" panose="02020603050405020304" pitchFamily="18" charset="0"/>
                <a:ea typeface="Times New Roman" panose="02020603050405020304" pitchFamily="18" charset="0"/>
              </a:rPr>
              <a:t>: </a:t>
            </a:r>
            <a:r>
              <a:rPr lang="en-US" sz="3000" dirty="0">
                <a:solidFill>
                  <a:srgbClr val="000000"/>
                </a:solidFill>
                <a:latin typeface="Times New Roman" panose="02020603050405020304" pitchFamily="18" charset="0"/>
                <a:ea typeface="Times New Roman" panose="02020603050405020304" pitchFamily="18" charset="0"/>
              </a:rPr>
              <a:t>so </a:t>
            </a:r>
            <a:r>
              <a:rPr lang="en-US" sz="3000" dirty="0" err="1">
                <a:solidFill>
                  <a:srgbClr val="000000"/>
                </a:solidFill>
                <a:latin typeface="Times New Roman" panose="02020603050405020304" pitchFamily="18" charset="0"/>
                <a:ea typeface="Times New Roman" panose="02020603050405020304" pitchFamily="18" charset="0"/>
              </a:rPr>
              <a:t>sánh</a:t>
            </a:r>
            <a:r>
              <a:rPr lang="en-US" sz="3000" dirty="0">
                <a:solidFill>
                  <a:srgbClr val="000000"/>
                </a:solidFill>
                <a:latin typeface="Times New Roman" panose="02020603050405020304" pitchFamily="18" charset="0"/>
                <a:ea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rPr>
              <a:t>nhân</a:t>
            </a:r>
            <a:r>
              <a:rPr lang="en-US" sz="3000" dirty="0">
                <a:solidFill>
                  <a:srgbClr val="000000"/>
                </a:solidFill>
                <a:latin typeface="Times New Roman" panose="02020603050405020304" pitchFamily="18" charset="0"/>
                <a:ea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rPr>
              <a:t>hoá</a:t>
            </a:r>
            <a:r>
              <a:rPr lang="en-US" sz="3000" dirty="0">
                <a:solidFill>
                  <a:srgbClr val="000000"/>
                </a:solidFill>
                <a:latin typeface="Times New Roman" panose="02020603050405020304" pitchFamily="18" charset="0"/>
                <a:ea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rPr>
              <a:t>liệt</a:t>
            </a:r>
            <a:r>
              <a:rPr lang="en-US" sz="3000" dirty="0">
                <a:solidFill>
                  <a:srgbClr val="000000"/>
                </a:solidFill>
                <a:latin typeface="Times New Roman" panose="02020603050405020304" pitchFamily="18" charset="0"/>
                <a:ea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rPr>
              <a:t>kê</a:t>
            </a:r>
            <a:r>
              <a:rPr lang="en-US" sz="3000" dirty="0">
                <a:solidFill>
                  <a:srgbClr val="000000"/>
                </a:solidFill>
                <a:latin typeface="Times New Roman" panose="02020603050405020304" pitchFamily="18" charset="0"/>
                <a:ea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rPr>
              <a:t>phép</a:t>
            </a:r>
            <a:r>
              <a:rPr lang="en-US" sz="3000" dirty="0">
                <a:solidFill>
                  <a:srgbClr val="000000"/>
                </a:solidFill>
                <a:latin typeface="Times New Roman" panose="02020603050405020304" pitchFamily="18" charset="0"/>
                <a:ea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rPr>
              <a:t>điệp</a:t>
            </a:r>
            <a:r>
              <a:rPr lang="en-US" sz="3000" dirty="0">
                <a:solidFill>
                  <a:srgbClr val="000000"/>
                </a:solidFill>
                <a:latin typeface="Times New Roman" panose="02020603050405020304" pitchFamily="18" charset="0"/>
                <a:ea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rPr>
              <a:t>tương</a:t>
            </a:r>
            <a:r>
              <a:rPr lang="en-US" sz="3000" dirty="0">
                <a:solidFill>
                  <a:srgbClr val="000000"/>
                </a:solidFill>
                <a:latin typeface="Times New Roman" panose="02020603050405020304" pitchFamily="18" charset="0"/>
                <a:ea typeface="Times New Roman" panose="02020603050405020304" pitchFamily="18" charset="0"/>
              </a:rPr>
              <a:t> </a:t>
            </a:r>
            <a:r>
              <a:rPr lang="en-US" sz="3000" err="1">
                <a:solidFill>
                  <a:srgbClr val="000000"/>
                </a:solidFill>
                <a:latin typeface="Times New Roman" panose="02020603050405020304" pitchFamily="18" charset="0"/>
                <a:ea typeface="Times New Roman" panose="02020603050405020304" pitchFamily="18" charset="0"/>
              </a:rPr>
              <a:t>phản</a:t>
            </a:r>
            <a:r>
              <a:rPr lang="en-US" sz="3000">
                <a:solidFill>
                  <a:srgbClr val="000000"/>
                </a:solidFill>
                <a:latin typeface="Times New Roman" panose="02020603050405020304" pitchFamily="18" charset="0"/>
                <a:ea typeface="Times New Roman" panose="02020603050405020304" pitchFamily="18" charset="0"/>
              </a:rPr>
              <a:t> </a:t>
            </a:r>
            <a:r>
              <a:rPr lang="en-US" sz="3000" smtClean="0">
                <a:solidFill>
                  <a:srgbClr val="000000"/>
                </a:solidFill>
                <a:latin typeface="Times New Roman" panose="02020603050405020304" pitchFamily="18" charset="0"/>
                <a:ea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rPr>
              <a:t>đối</a:t>
            </a:r>
            <a:r>
              <a:rPr lang="en-US" sz="3000" dirty="0">
                <a:solidFill>
                  <a:srgbClr val="000000"/>
                </a:solidFill>
                <a:latin typeface="Times New Roman" panose="02020603050405020304" pitchFamily="18" charset="0"/>
                <a:ea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rPr>
              <a:t>lập</a:t>
            </a:r>
            <a:r>
              <a:rPr lang="en-US" sz="3000" dirty="0">
                <a:solidFill>
                  <a:srgbClr val="000000"/>
                </a:solidFill>
                <a:latin typeface="Times New Roman" panose="02020603050405020304" pitchFamily="18" charset="0"/>
                <a:ea typeface="Times New Roman" panose="02020603050405020304" pitchFamily="18" charset="0"/>
              </a:rPr>
              <a:t>,…</a:t>
            </a:r>
            <a:endParaRPr lang="en-US" sz="3000" dirty="0">
              <a:effectLst/>
              <a:latin typeface="Times New Roman" panose="02020603050405020304" pitchFamily="18" charset="0"/>
              <a:ea typeface="Times New Roman" panose="02020603050405020304" pitchFamily="18" charset="0"/>
            </a:endParaRPr>
          </a:p>
        </p:txBody>
      </p:sp>
      <p:sp>
        <p:nvSpPr>
          <p:cNvPr id="7" name="Plaque 6"/>
          <p:cNvSpPr/>
          <p:nvPr/>
        </p:nvSpPr>
        <p:spPr>
          <a:xfrm>
            <a:off x="1711141" y="-5185"/>
            <a:ext cx="5950885" cy="606776"/>
          </a:xfrm>
          <a:prstGeom prst="plaque">
            <a:avLst/>
          </a:prstGeom>
          <a:solidFill>
            <a:schemeClr val="accent4">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pPr>
            <a:r>
              <a:rPr lang="en-US" sz="3000" b="1" smtClean="0">
                <a:solidFill>
                  <a:srgbClr val="FF0000"/>
                </a:solidFill>
                <a:latin typeface="Times New Roman" panose="02020603050405020304" pitchFamily="18" charset="0"/>
                <a:ea typeface="Times New Roman" panose="02020603050405020304" pitchFamily="18" charset="0"/>
              </a:rPr>
              <a:t>THỰC </a:t>
            </a:r>
            <a:r>
              <a:rPr lang="en-US" sz="3000" b="1" dirty="0">
                <a:solidFill>
                  <a:srgbClr val="FF0000"/>
                </a:solidFill>
                <a:latin typeface="Times New Roman" panose="02020603050405020304" pitchFamily="18" charset="0"/>
                <a:ea typeface="Times New Roman" panose="02020603050405020304" pitchFamily="18" charset="0"/>
              </a:rPr>
              <a:t>HÀNH TIẾNG VIỆT</a:t>
            </a:r>
            <a:endParaRPr lang="en-US" sz="3000" dirty="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57500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1+#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1+#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animBg="1"/>
      <p:bldP spid="11"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1781</TotalTime>
  <Words>1759</Words>
  <Application>Microsoft Office PowerPoint</Application>
  <PresentationFormat>Trình chiếu Trên màn hình (4:3)</PresentationFormat>
  <Paragraphs>232</Paragraphs>
  <Slides>39</Slides>
  <Notes>24</Notes>
  <HiddenSlides>0</HiddenSlides>
  <MMClips>7</MMClips>
  <ScaleCrop>false</ScaleCrop>
  <HeadingPairs>
    <vt:vector size="6" baseType="variant">
      <vt:variant>
        <vt:lpstr>Phông được Dùng</vt:lpstr>
      </vt:variant>
      <vt:variant>
        <vt:i4>6</vt:i4>
      </vt:variant>
      <vt:variant>
        <vt:lpstr>Chủ đề</vt:lpstr>
      </vt:variant>
      <vt:variant>
        <vt:i4>1</vt:i4>
      </vt:variant>
      <vt:variant>
        <vt:lpstr>Tiêu đề Bản chiếu</vt:lpstr>
      </vt:variant>
      <vt:variant>
        <vt:i4>39</vt:i4>
      </vt:variant>
    </vt:vector>
  </HeadingPairs>
  <TitlesOfParts>
    <vt:vector size="46" baseType="lpstr">
      <vt:lpstr>Arial</vt:lpstr>
      <vt:lpstr>Calibri</vt:lpstr>
      <vt:lpstr>Calibri Light</vt:lpstr>
      <vt:lpstr>Cambria</vt:lpstr>
      <vt:lpstr>Times New Roman</vt:lpstr>
      <vt:lpstr>Wingdings</vt:lpstr>
      <vt:lpstr>1_Office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265</cp:revision>
  <cp:lastPrinted>2023-10-13T13:48:50Z</cp:lastPrinted>
  <dcterms:created xsi:type="dcterms:W3CDTF">2021-06-02T07:30:46Z</dcterms:created>
  <dcterms:modified xsi:type="dcterms:W3CDTF">2024-10-19T00:29:44Z</dcterms:modified>
</cp:coreProperties>
</file>