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800" r:id="rId2"/>
    <p:sldId id="771" r:id="rId3"/>
    <p:sldId id="838" r:id="rId4"/>
    <p:sldId id="839" r:id="rId5"/>
    <p:sldId id="840" r:id="rId6"/>
    <p:sldId id="844" r:id="rId7"/>
    <p:sldId id="841" r:id="rId8"/>
    <p:sldId id="842" r:id="rId9"/>
    <p:sldId id="845" r:id="rId10"/>
    <p:sldId id="828" r:id="rId11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E8867AD-EF16-4402-9E9E-3FA5D933B004}">
          <p14:sldIdLst>
            <p14:sldId id="800"/>
            <p14:sldId id="771"/>
            <p14:sldId id="838"/>
            <p14:sldId id="839"/>
            <p14:sldId id="840"/>
            <p14:sldId id="844"/>
            <p14:sldId id="841"/>
            <p14:sldId id="842"/>
            <p14:sldId id="845"/>
            <p14:sldId id="8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4DF"/>
    <a:srgbClr val="E40A81"/>
    <a:srgbClr val="9FE5AB"/>
    <a:srgbClr val="1908B8"/>
    <a:srgbClr val="C4E9B5"/>
    <a:srgbClr val="358737"/>
    <a:srgbClr val="3CAA3C"/>
    <a:srgbClr val="EFF9EB"/>
    <a:srgbClr val="E5F6DE"/>
    <a:srgbClr val="98D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4719" autoAdjust="0"/>
  </p:normalViewPr>
  <p:slideViewPr>
    <p:cSldViewPr>
      <p:cViewPr varScale="1">
        <p:scale>
          <a:sx n="65" d="100"/>
          <a:sy n="65" d="100"/>
        </p:scale>
        <p:origin x="664" y="48"/>
      </p:cViewPr>
      <p:guideLst>
        <p:guide orient="horz" pos="2160"/>
        <p:guide pos="3839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553F7-B9DF-40E4-9460-D9E3E4AC60BE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F3B7D-E3BB-4AF2-97E7-41990B224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73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13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11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22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29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2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6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06374"/>
            <a:ext cx="2742486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06374"/>
            <a:ext cx="802431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4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975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8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3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200151"/>
            <a:ext cx="5383398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785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6" y="1535113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6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1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2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3" y="2730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2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3" y="1435102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7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11894-28B8-4005-BA35-73238799DD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0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21898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2" y="381000"/>
            <a:ext cx="3211080" cy="65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655512" y="853029"/>
            <a:ext cx="289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Hexagon 16"/>
          <p:cNvSpPr/>
          <p:nvPr/>
        </p:nvSpPr>
        <p:spPr>
          <a:xfrm>
            <a:off x="4722812" y="2586378"/>
            <a:ext cx="6096000" cy="947640"/>
          </a:xfrm>
          <a:prstGeom prst="hexagon">
            <a:avLst>
              <a:gd name="adj" fmla="val 35417"/>
              <a:gd name="vf" fmla="val 11547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 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r="5958" b="35818"/>
          <a:stretch/>
        </p:blipFill>
        <p:spPr bwMode="auto">
          <a:xfrm>
            <a:off x="4993825" y="2708148"/>
            <a:ext cx="5133975" cy="70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23012" y="1802872"/>
            <a:ext cx="2475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30, 31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9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0" y="533400"/>
            <a:ext cx="10968037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Nhac nen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71612" y="6553200"/>
            <a:ext cx="381000" cy="381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1330" y="381000"/>
            <a:ext cx="11318082" cy="5805377"/>
          </a:xfrm>
          <a:prstGeom prst="rect">
            <a:avLst/>
          </a:prstGeom>
          <a:noFill/>
          <a:ln w="123825">
            <a:solidFill>
              <a:schemeClr val="accent5">
                <a:lumMod val="75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094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604254" y="783935"/>
            <a:ext cx="140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8506" y="1545403"/>
            <a:ext cx="1055580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7412" y="76200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0"/>
          <p:cNvSpPr txBox="1"/>
          <p:nvPr/>
        </p:nvSpPr>
        <p:spPr>
          <a:xfrm>
            <a:off x="2353764" y="-70729"/>
            <a:ext cx="7225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30, 31: LUYỆN TẬP CHUNG</a:t>
            </a:r>
            <a:endParaRPr lang="pt-BR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30"/>
          <p:cNvSpPr txBox="1"/>
          <p:nvPr/>
        </p:nvSpPr>
        <p:spPr>
          <a:xfrm>
            <a:off x="-25431" y="406636"/>
            <a:ext cx="197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30"/>
          <p:cNvSpPr txBox="1"/>
          <p:nvPr/>
        </p:nvSpPr>
        <p:spPr>
          <a:xfrm>
            <a:off x="1611235" y="425330"/>
            <a:ext cx="1010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ước chung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30"/>
          <p:cNvSpPr txBox="1"/>
          <p:nvPr/>
        </p:nvSpPr>
        <p:spPr>
          <a:xfrm>
            <a:off x="717600" y="777513"/>
            <a:ext cx="1034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30"/>
          <p:cNvSpPr txBox="1"/>
          <p:nvPr/>
        </p:nvSpPr>
        <p:spPr>
          <a:xfrm>
            <a:off x="2669297" y="823180"/>
            <a:ext cx="92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=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0"/>
          <p:cNvSpPr txBox="1"/>
          <p:nvPr/>
        </p:nvSpPr>
        <p:spPr>
          <a:xfrm>
            <a:off x="3427412" y="816898"/>
            <a:ext cx="136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3. 5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2639330" y="1210968"/>
            <a:ext cx="92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=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30"/>
          <p:cNvSpPr txBox="1"/>
          <p:nvPr/>
        </p:nvSpPr>
        <p:spPr>
          <a:xfrm>
            <a:off x="3427412" y="1187766"/>
            <a:ext cx="136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2. 3</a:t>
            </a:r>
            <a:r>
              <a:rPr lang="vi-VN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611235" y="1546079"/>
            <a:ext cx="3797377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ƯCLN(60, 90) =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5077949" y="1525531"/>
            <a:ext cx="1224310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2. 3. 5 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30"/>
          <p:cNvSpPr txBox="1"/>
          <p:nvPr/>
        </p:nvSpPr>
        <p:spPr>
          <a:xfrm>
            <a:off x="-42715" y="1924580"/>
            <a:ext cx="1580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30"/>
          <p:cNvSpPr txBox="1"/>
          <p:nvPr/>
        </p:nvSpPr>
        <p:spPr>
          <a:xfrm>
            <a:off x="1078038" y="1901171"/>
            <a:ext cx="474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ước chung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30"/>
          <p:cNvSpPr txBox="1"/>
          <p:nvPr/>
        </p:nvSpPr>
        <p:spPr>
          <a:xfrm>
            <a:off x="1177772" y="2304939"/>
            <a:ext cx="19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13"/>
          <p:cNvSpPr txBox="1"/>
          <p:nvPr/>
        </p:nvSpPr>
        <p:spPr>
          <a:xfrm>
            <a:off x="2939535" y="2341896"/>
            <a:ext cx="225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ƯC(60, 90) =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13"/>
          <p:cNvSpPr txBox="1"/>
          <p:nvPr/>
        </p:nvSpPr>
        <p:spPr>
          <a:xfrm>
            <a:off x="4986000" y="2345633"/>
            <a:ext cx="126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Ư(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0) 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13"/>
          <p:cNvSpPr txBox="1"/>
          <p:nvPr/>
        </p:nvSpPr>
        <p:spPr>
          <a:xfrm>
            <a:off x="5944422" y="2341278"/>
            <a:ext cx="4331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1; 2; 3; 5; 6; 10; 15; 30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0"/>
          <p:cNvSpPr txBox="1"/>
          <p:nvPr/>
        </p:nvSpPr>
        <p:spPr>
          <a:xfrm>
            <a:off x="-63488" y="2729096"/>
            <a:ext cx="1580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0"/>
          <p:cNvSpPr txBox="1"/>
          <p:nvPr/>
        </p:nvSpPr>
        <p:spPr>
          <a:xfrm>
            <a:off x="748861" y="3071647"/>
            <a:ext cx="19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0"/>
          <p:cNvSpPr txBox="1"/>
          <p:nvPr/>
        </p:nvSpPr>
        <p:spPr>
          <a:xfrm>
            <a:off x="2464484" y="3494681"/>
            <a:ext cx="8272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ước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hơn 10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15; 30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13"/>
          <p:cNvSpPr txBox="1"/>
          <p:nvPr/>
        </p:nvSpPr>
        <p:spPr>
          <a:xfrm>
            <a:off x="2464484" y="3120325"/>
            <a:ext cx="2250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ƯC(60, 90) =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13"/>
          <p:cNvSpPr txBox="1"/>
          <p:nvPr/>
        </p:nvSpPr>
        <p:spPr>
          <a:xfrm>
            <a:off x="4519566" y="3086702"/>
            <a:ext cx="1267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Ư(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0) 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13"/>
          <p:cNvSpPr txBox="1"/>
          <p:nvPr/>
        </p:nvSpPr>
        <p:spPr>
          <a:xfrm>
            <a:off x="5499573" y="3080011"/>
            <a:ext cx="4331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1; 2; 3; 5; 6; 10; 15; 30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30"/>
          <p:cNvSpPr txBox="1"/>
          <p:nvPr/>
        </p:nvSpPr>
        <p:spPr>
          <a:xfrm>
            <a:off x="1078038" y="2736899"/>
            <a:ext cx="6445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ước chung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hơn 10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30"/>
          <p:cNvSpPr txBox="1"/>
          <p:nvPr/>
        </p:nvSpPr>
        <p:spPr>
          <a:xfrm>
            <a:off x="-72682" y="3878019"/>
            <a:ext cx="1580563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 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30"/>
          <p:cNvSpPr txBox="1"/>
          <p:nvPr/>
        </p:nvSpPr>
        <p:spPr>
          <a:xfrm>
            <a:off x="1071039" y="3900557"/>
            <a:ext cx="11065294" cy="1259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Cô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sinh sao cho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như nhau.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cho bao nhiêu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sinh?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30"/>
          <p:cNvSpPr txBox="1"/>
          <p:nvPr/>
        </p:nvSpPr>
        <p:spPr>
          <a:xfrm>
            <a:off x="913637" y="5209598"/>
            <a:ext cx="11065294" cy="29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 (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sinh) 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30"/>
          <p:cNvSpPr txBox="1"/>
          <p:nvPr/>
        </p:nvSpPr>
        <p:spPr>
          <a:xfrm>
            <a:off x="117173" y="5213559"/>
            <a:ext cx="19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HD:</a:t>
            </a:r>
            <a:endParaRPr lang="pt-BR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30"/>
          <p:cNvSpPr txBox="1"/>
          <p:nvPr/>
        </p:nvSpPr>
        <p:spPr>
          <a:xfrm>
            <a:off x="876363" y="5693858"/>
            <a:ext cx="3302815" cy="20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30"/>
          <p:cNvSpPr txBox="1"/>
          <p:nvPr/>
        </p:nvSpPr>
        <p:spPr>
          <a:xfrm>
            <a:off x="4090998" y="5696772"/>
            <a:ext cx="670850" cy="20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 =  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3"/>
          <p:cNvSpPr txBox="1"/>
          <p:nvPr/>
        </p:nvSpPr>
        <p:spPr>
          <a:xfrm>
            <a:off x="4549041" y="5717534"/>
            <a:ext cx="2626005" cy="201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ƯCLN(60, 90) 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13"/>
          <p:cNvSpPr txBox="1"/>
          <p:nvPr/>
        </p:nvSpPr>
        <p:spPr>
          <a:xfrm>
            <a:off x="6834468" y="5720956"/>
            <a:ext cx="1241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30"/>
          <p:cNvSpPr txBox="1"/>
          <p:nvPr/>
        </p:nvSpPr>
        <p:spPr>
          <a:xfrm>
            <a:off x="928215" y="61722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cô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cho 30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sinh 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5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2" grpId="0"/>
      <p:bldP spid="33" grpId="0"/>
      <p:bldP spid="34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604254" y="783935"/>
            <a:ext cx="140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8506" y="1545403"/>
            <a:ext cx="105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30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7412" y="76200"/>
            <a:ext cx="3962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0"/>
          <p:cNvSpPr txBox="1"/>
          <p:nvPr/>
        </p:nvSpPr>
        <p:spPr>
          <a:xfrm>
            <a:off x="2353764" y="-70729"/>
            <a:ext cx="7225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30, 31: LUYỆN TẬP CHUNG</a:t>
            </a:r>
            <a:endParaRPr lang="pt-BR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30"/>
          <p:cNvSpPr txBox="1"/>
          <p:nvPr/>
        </p:nvSpPr>
        <p:spPr>
          <a:xfrm>
            <a:off x="-25431" y="406636"/>
            <a:ext cx="197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30"/>
          <p:cNvSpPr txBox="1"/>
          <p:nvPr/>
        </p:nvSpPr>
        <p:spPr>
          <a:xfrm>
            <a:off x="1611235" y="425330"/>
            <a:ext cx="1010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ước chung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30"/>
          <p:cNvSpPr txBox="1"/>
          <p:nvPr/>
        </p:nvSpPr>
        <p:spPr>
          <a:xfrm>
            <a:off x="717600" y="777513"/>
            <a:ext cx="1034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30"/>
          <p:cNvSpPr txBox="1"/>
          <p:nvPr/>
        </p:nvSpPr>
        <p:spPr>
          <a:xfrm>
            <a:off x="2669297" y="823180"/>
            <a:ext cx="92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 =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0"/>
          <p:cNvSpPr txBox="1"/>
          <p:nvPr/>
        </p:nvSpPr>
        <p:spPr>
          <a:xfrm>
            <a:off x="3427412" y="816898"/>
            <a:ext cx="136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3. 5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2639330" y="1210968"/>
            <a:ext cx="92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=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30"/>
          <p:cNvSpPr txBox="1"/>
          <p:nvPr/>
        </p:nvSpPr>
        <p:spPr>
          <a:xfrm>
            <a:off x="3427412" y="1187766"/>
            <a:ext cx="136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2. 3</a:t>
            </a:r>
            <a:r>
              <a:rPr lang="vi-VN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611235" y="1546079"/>
            <a:ext cx="3797377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ƯCLN(60, 90) =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3"/>
          <p:cNvSpPr txBox="1"/>
          <p:nvPr/>
        </p:nvSpPr>
        <p:spPr>
          <a:xfrm>
            <a:off x="5077949" y="1525531"/>
            <a:ext cx="1224310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2. 3. 5 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30"/>
          <p:cNvSpPr txBox="1"/>
          <p:nvPr/>
        </p:nvSpPr>
        <p:spPr>
          <a:xfrm>
            <a:off x="9677" y="1918355"/>
            <a:ext cx="197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30"/>
          <p:cNvSpPr txBox="1"/>
          <p:nvPr/>
        </p:nvSpPr>
        <p:spPr>
          <a:xfrm>
            <a:off x="1811925" y="1921584"/>
            <a:ext cx="1010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nhiên 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sao cho 18   a, 45   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   a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30"/>
          <p:cNvSpPr txBox="1"/>
          <p:nvPr/>
        </p:nvSpPr>
        <p:spPr>
          <a:xfrm>
            <a:off x="760412" y="2274553"/>
            <a:ext cx="1034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30"/>
          <p:cNvSpPr txBox="1"/>
          <p:nvPr/>
        </p:nvSpPr>
        <p:spPr>
          <a:xfrm>
            <a:off x="1583001" y="2307034"/>
            <a:ext cx="1010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nhiên 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ƯCLN (18, 45, 135).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30"/>
          <p:cNvSpPr txBox="1"/>
          <p:nvPr/>
        </p:nvSpPr>
        <p:spPr>
          <a:xfrm>
            <a:off x="1509518" y="2723384"/>
            <a:ext cx="1403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30"/>
          <p:cNvSpPr txBox="1"/>
          <p:nvPr/>
        </p:nvSpPr>
        <p:spPr>
          <a:xfrm>
            <a:off x="2501957" y="2763849"/>
            <a:ext cx="92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30"/>
          <p:cNvSpPr txBox="1"/>
          <p:nvPr/>
        </p:nvSpPr>
        <p:spPr>
          <a:xfrm>
            <a:off x="3288765" y="2753891"/>
            <a:ext cx="136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2. 3</a:t>
            </a:r>
            <a:r>
              <a:rPr lang="vi-VN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30"/>
          <p:cNvSpPr txBox="1"/>
          <p:nvPr/>
        </p:nvSpPr>
        <p:spPr>
          <a:xfrm>
            <a:off x="2507068" y="3101707"/>
            <a:ext cx="92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30"/>
          <p:cNvSpPr txBox="1"/>
          <p:nvPr/>
        </p:nvSpPr>
        <p:spPr>
          <a:xfrm>
            <a:off x="2459742" y="3422872"/>
            <a:ext cx="1515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135 =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30"/>
          <p:cNvSpPr txBox="1"/>
          <p:nvPr/>
        </p:nvSpPr>
        <p:spPr>
          <a:xfrm>
            <a:off x="3274887" y="3119309"/>
            <a:ext cx="136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30"/>
          <p:cNvSpPr txBox="1"/>
          <p:nvPr/>
        </p:nvSpPr>
        <p:spPr>
          <a:xfrm>
            <a:off x="3376813" y="3449880"/>
            <a:ext cx="136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5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13"/>
          <p:cNvSpPr txBox="1"/>
          <p:nvPr/>
        </p:nvSpPr>
        <p:spPr>
          <a:xfrm>
            <a:off x="1509518" y="3831090"/>
            <a:ext cx="4889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ƯCLN(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45, 135)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13"/>
          <p:cNvSpPr txBox="1"/>
          <p:nvPr/>
        </p:nvSpPr>
        <p:spPr>
          <a:xfrm>
            <a:off x="6130904" y="3831090"/>
            <a:ext cx="1055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13"/>
          <p:cNvSpPr txBox="1"/>
          <p:nvPr/>
        </p:nvSpPr>
        <p:spPr>
          <a:xfrm>
            <a:off x="5690104" y="3831090"/>
            <a:ext cx="811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13"/>
          <p:cNvSpPr txBox="1"/>
          <p:nvPr/>
        </p:nvSpPr>
        <p:spPr>
          <a:xfrm>
            <a:off x="1369017" y="4281261"/>
            <a:ext cx="2136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30"/>
          <p:cNvSpPr txBox="1"/>
          <p:nvPr/>
        </p:nvSpPr>
        <p:spPr>
          <a:xfrm>
            <a:off x="23691" y="4700968"/>
            <a:ext cx="1580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 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13"/>
          <p:cNvSpPr txBox="1"/>
          <p:nvPr/>
        </p:nvSpPr>
        <p:spPr>
          <a:xfrm>
            <a:off x="1134676" y="4694395"/>
            <a:ext cx="4165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BCNN (18, 45, 135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30"/>
          <p:cNvSpPr txBox="1"/>
          <p:nvPr/>
        </p:nvSpPr>
        <p:spPr>
          <a:xfrm>
            <a:off x="173811" y="5168447"/>
            <a:ext cx="19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13"/>
          <p:cNvSpPr txBox="1"/>
          <p:nvPr/>
        </p:nvSpPr>
        <p:spPr>
          <a:xfrm>
            <a:off x="1982166" y="5161927"/>
            <a:ext cx="482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BCNN (18, 45, 135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13"/>
          <p:cNvSpPr txBox="1"/>
          <p:nvPr/>
        </p:nvSpPr>
        <p:spPr>
          <a:xfrm>
            <a:off x="6242769" y="5141916"/>
            <a:ext cx="1876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2. 3</a:t>
            </a:r>
            <a:r>
              <a:rPr lang="vi-VN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5 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13"/>
          <p:cNvSpPr txBox="1"/>
          <p:nvPr/>
        </p:nvSpPr>
        <p:spPr>
          <a:xfrm>
            <a:off x="7399457" y="5161232"/>
            <a:ext cx="1422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13"/>
          <p:cNvSpPr txBox="1"/>
          <p:nvPr/>
        </p:nvSpPr>
        <p:spPr>
          <a:xfrm>
            <a:off x="1368838" y="5869572"/>
            <a:ext cx="9379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ƯCLN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BCNN </a:t>
            </a:r>
            <a:r>
              <a:rPr 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pt-BR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130" y="1912868"/>
            <a:ext cx="146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678" y="1883755"/>
            <a:ext cx="146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91" y="1903525"/>
            <a:ext cx="146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70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37036" y="1221048"/>
            <a:ext cx="2968816" cy="66929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2.45</a:t>
            </a:r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077879"/>
              </p:ext>
            </p:extLst>
          </p:nvPr>
        </p:nvGraphicFramePr>
        <p:xfrm>
          <a:off x="938685" y="1804562"/>
          <a:ext cx="8583450" cy="3474196"/>
        </p:xfrm>
        <a:graphic>
          <a:graphicData uri="http://schemas.openxmlformats.org/drawingml/2006/table">
            <a:tbl>
              <a:tblPr firstCol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84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4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17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2274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9</a:t>
                      </a:r>
                      <a:endParaRPr lang="en-US" sz="2400" b="1" dirty="0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34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120</a:t>
                      </a:r>
                      <a:endParaRPr lang="en-US" sz="2400" b="1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15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2987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746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12</a:t>
                      </a:r>
                      <a:endParaRPr lang="en-US" sz="2400" b="1" dirty="0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51</a:t>
                      </a:r>
                      <a:endParaRPr lang="en-US" sz="2400" b="1" dirty="0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70</a:t>
                      </a:r>
                      <a:endParaRPr lang="en-US" sz="2400" b="1" dirty="0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28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1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ƯCLN(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a,b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3</a:t>
                      </a:r>
                      <a:endParaRPr lang="en-US" sz="2400" b="1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?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?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tx1"/>
                          </a:solidFill>
                        </a:rPr>
                        <a:t>BCNN(a,b)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36</a:t>
                      </a:r>
                      <a:endParaRPr lang="en-US" sz="2400" b="1" dirty="0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?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?</a:t>
                      </a:r>
                      <a:endParaRPr lang="en-US" sz="2400" b="1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ƯCLN(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a,b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. </a:t>
                      </a:r>
                      <a:r>
                        <a:rPr lang="en-US" sz="2400" baseline="0" smtClean="0">
                          <a:solidFill>
                            <a:schemeClr val="tx1"/>
                          </a:solidFill>
                        </a:rPr>
                        <a:t>BCNN(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a,b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108</a:t>
                      </a:r>
                      <a:endParaRPr lang="en-US" sz="2400" b="1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?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?</a:t>
                      </a:r>
                      <a:endParaRPr lang="en-US" sz="2400" b="1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?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a.b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108</a:t>
                      </a:r>
                      <a:endParaRPr lang="en-US" sz="2400" b="1" dirty="0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?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?</a:t>
                      </a:r>
                      <a:endParaRPr lang="en-US" sz="2400" b="1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?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?</a:t>
                      </a:r>
                      <a:endParaRPr lang="en-US" sz="2400" b="1" dirty="0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776591" y="5247634"/>
            <a:ext cx="8907637" cy="1039276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797" indent="-342797">
              <a:buAutoNum type="alphaLcParenR"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797" indent="-342797">
              <a:buAutoNum type="alphaLcParenR"/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ƯCLN(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).BCNN(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a.b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0"/>
          <p:cNvSpPr txBox="1"/>
          <p:nvPr/>
        </p:nvSpPr>
        <p:spPr>
          <a:xfrm>
            <a:off x="2357092" y="-70729"/>
            <a:ext cx="7225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30, 31: LUYỆN TẬP CHUNG</a:t>
            </a:r>
            <a:endParaRPr lang="pt-BR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0"/>
          <p:cNvSpPr txBox="1"/>
          <p:nvPr/>
        </p:nvSpPr>
        <p:spPr>
          <a:xfrm>
            <a:off x="-25431" y="406636"/>
            <a:ext cx="197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30"/>
          <p:cNvSpPr txBox="1"/>
          <p:nvPr/>
        </p:nvSpPr>
        <p:spPr>
          <a:xfrm>
            <a:off x="1614563" y="425330"/>
            <a:ext cx="1010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ước chung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0"/>
          <p:cNvSpPr txBox="1"/>
          <p:nvPr/>
        </p:nvSpPr>
        <p:spPr>
          <a:xfrm>
            <a:off x="9677" y="869805"/>
            <a:ext cx="197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30"/>
          <p:cNvSpPr txBox="1"/>
          <p:nvPr/>
        </p:nvSpPr>
        <p:spPr>
          <a:xfrm>
            <a:off x="1630899" y="871864"/>
            <a:ext cx="1010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nhiên 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sao cho 18   a, 45  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   a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32012" y="1235701"/>
            <a:ext cx="2743200" cy="669299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ctr" defTabSz="1218987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365" y="885796"/>
            <a:ext cx="146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2" y="867696"/>
            <a:ext cx="146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664" y="867432"/>
            <a:ext cx="146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3202433" y="1207264"/>
            <a:ext cx="7086600" cy="654646"/>
          </a:xfrm>
          <a:prstGeom prst="rect">
            <a:avLst/>
          </a:prstGeom>
        </p:spPr>
        <p:txBody>
          <a:bodyPr vert="horz" lIns="121899" tIns="60949" rIns="121899" bIns="60949" rtlCol="0" anchor="ctr">
            <a:noAutofit/>
          </a:bodyPr>
          <a:lstStyle>
            <a:lvl1pPr algn="ctr" defTabSz="1218987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(HS </a:t>
            </a:r>
            <a:r>
              <a:rPr 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99990" y="5017724"/>
            <a:ext cx="8915400" cy="9031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199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199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199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199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ƯCLN(a</a:t>
            </a:r>
            <a:r>
              <a:rPr lang="en-US" sz="3199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199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19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. BCNN(a</a:t>
            </a:r>
            <a:r>
              <a:rPr lang="en-US" sz="3199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199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199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3199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a.b</a:t>
            </a:r>
            <a:endParaRPr lang="en-US" sz="3199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5986903"/>
              </p:ext>
            </p:extLst>
          </p:nvPr>
        </p:nvGraphicFramePr>
        <p:xfrm>
          <a:off x="1370012" y="2190830"/>
          <a:ext cx="8924187" cy="2743056"/>
        </p:xfrm>
        <a:graphic>
          <a:graphicData uri="http://schemas.openxmlformats.org/drawingml/2006/table">
            <a:tbl>
              <a:tblPr firstCol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084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6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84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9</a:t>
                      </a:r>
                      <a:endParaRPr lang="en-US" sz="2400" b="1" dirty="0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34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120</a:t>
                      </a:r>
                      <a:endParaRPr lang="en-US" sz="2400" b="1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15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2987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12</a:t>
                      </a:r>
                      <a:endParaRPr lang="en-US" sz="2400" b="1" dirty="0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51</a:t>
                      </a:r>
                      <a:endParaRPr lang="en-US" sz="2400" b="1" dirty="0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70</a:t>
                      </a:r>
                      <a:endParaRPr lang="en-US" sz="2400" b="1" dirty="0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28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1</a:t>
                      </a:r>
                      <a:endParaRPr lang="en-US" sz="2400" b="1"/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ƯCLN(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a,b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3</a:t>
                      </a:r>
                      <a:endParaRPr lang="en-US" sz="2400" b="1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BCNN(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a,b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36</a:t>
                      </a:r>
                      <a:endParaRPr lang="en-US" sz="2400" b="1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102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840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420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2987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ƯCLN(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a,b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. BCNN(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a,b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108</a:t>
                      </a:r>
                      <a:endParaRPr lang="en-US" sz="2400" b="1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1734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8400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420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2987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0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a.b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108</a:t>
                      </a:r>
                      <a:endParaRPr lang="en-US" sz="2400" b="1"/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1734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8400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420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FF0000"/>
                          </a:solidFill>
                        </a:rPr>
                        <a:t>2987</a:t>
                      </a:r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6" marR="91416" marT="45708" marB="45708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70931" y="1732292"/>
            <a:ext cx="1411981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399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399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237036" y="1221048"/>
            <a:ext cx="2968816" cy="66929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2.45</a:t>
            </a:r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0"/>
          <p:cNvSpPr txBox="1"/>
          <p:nvPr/>
        </p:nvSpPr>
        <p:spPr>
          <a:xfrm>
            <a:off x="2357092" y="-70729"/>
            <a:ext cx="7225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30, 31: LUYỆN TẬP CHUNG</a:t>
            </a:r>
            <a:endParaRPr lang="pt-BR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30"/>
          <p:cNvSpPr txBox="1"/>
          <p:nvPr/>
        </p:nvSpPr>
        <p:spPr>
          <a:xfrm>
            <a:off x="-25431" y="406636"/>
            <a:ext cx="197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30"/>
          <p:cNvSpPr txBox="1"/>
          <p:nvPr/>
        </p:nvSpPr>
        <p:spPr>
          <a:xfrm>
            <a:off x="1614563" y="425330"/>
            <a:ext cx="1010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ước chung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0"/>
          <p:cNvSpPr txBox="1"/>
          <p:nvPr/>
        </p:nvSpPr>
        <p:spPr>
          <a:xfrm>
            <a:off x="9677" y="869805"/>
            <a:ext cx="197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30"/>
          <p:cNvSpPr txBox="1"/>
          <p:nvPr/>
        </p:nvSpPr>
        <p:spPr>
          <a:xfrm>
            <a:off x="1630899" y="871864"/>
            <a:ext cx="1010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nhiên 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sao cho 18   a, 45  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   a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365" y="885796"/>
            <a:ext cx="146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2" y="867696"/>
            <a:ext cx="146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664" y="867432"/>
            <a:ext cx="146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0"/>
          <p:cNvSpPr txBox="1"/>
          <p:nvPr/>
        </p:nvSpPr>
        <p:spPr>
          <a:xfrm>
            <a:off x="760412" y="6035619"/>
            <a:ext cx="11353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800" b="1" dirty="0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ƯCLN </a:t>
            </a:r>
            <a:r>
              <a:rPr lang="vi-VN" sz="2800" b="1" dirty="0" err="1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BCNN </a:t>
            </a:r>
            <a:r>
              <a:rPr lang="vi-VN" sz="2800" b="1" dirty="0" err="1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vi-VN" sz="2800" b="1" dirty="0" err="1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b="1" dirty="0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nhiên </a:t>
            </a:r>
            <a:r>
              <a:rPr lang="vi-VN" sz="2800" b="1" dirty="0" err="1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vi-VN" sz="2800" b="1" dirty="0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vi-VN" sz="2800" b="1" dirty="0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vi-VN" sz="2800" b="1" dirty="0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800" b="1" dirty="0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2800" b="1" dirty="0" smtClean="0">
                <a:solidFill>
                  <a:srgbClr val="EA04D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800" b="1" dirty="0">
              <a:solidFill>
                <a:srgbClr val="EA04D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36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237036" y="1221048"/>
            <a:ext cx="2968816" cy="669299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2.45</a:t>
            </a:r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0"/>
          <p:cNvSpPr txBox="1"/>
          <p:nvPr/>
        </p:nvSpPr>
        <p:spPr>
          <a:xfrm>
            <a:off x="2357092" y="-70729"/>
            <a:ext cx="7225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30, 31: LUYỆN TẬP CHUNG</a:t>
            </a:r>
            <a:endParaRPr lang="pt-BR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30"/>
          <p:cNvSpPr txBox="1"/>
          <p:nvPr/>
        </p:nvSpPr>
        <p:spPr>
          <a:xfrm>
            <a:off x="-25431" y="406636"/>
            <a:ext cx="197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30"/>
          <p:cNvSpPr txBox="1"/>
          <p:nvPr/>
        </p:nvSpPr>
        <p:spPr>
          <a:xfrm>
            <a:off x="1614563" y="425330"/>
            <a:ext cx="1010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ước chung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30"/>
          <p:cNvSpPr txBox="1"/>
          <p:nvPr/>
        </p:nvSpPr>
        <p:spPr>
          <a:xfrm>
            <a:off x="9677" y="869805"/>
            <a:ext cx="197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30"/>
          <p:cNvSpPr txBox="1"/>
          <p:nvPr/>
        </p:nvSpPr>
        <p:spPr>
          <a:xfrm>
            <a:off x="1630899" y="871864"/>
            <a:ext cx="10101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nhiên 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sao cho 18   a, 45  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   a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365" y="885796"/>
            <a:ext cx="146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2" y="867696"/>
            <a:ext cx="146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664" y="867432"/>
            <a:ext cx="14605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0"/>
          <p:cNvSpPr txBox="1"/>
          <p:nvPr/>
        </p:nvSpPr>
        <p:spPr>
          <a:xfrm>
            <a:off x="1644654" y="1741016"/>
            <a:ext cx="6447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ƯCLN(a,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. BCNN(a,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=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a.b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30"/>
          <p:cNvSpPr txBox="1"/>
          <p:nvPr/>
        </p:nvSpPr>
        <p:spPr>
          <a:xfrm>
            <a:off x="103419" y="2127079"/>
            <a:ext cx="1580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 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30"/>
          <p:cNvSpPr txBox="1"/>
          <p:nvPr/>
        </p:nvSpPr>
        <p:spPr>
          <a:xfrm>
            <a:off x="1279114" y="2137377"/>
            <a:ext cx="632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nhiên a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 (a &lt; b),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ƯCLN(a,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15 </a:t>
            </a:r>
            <a:r>
              <a:rPr lang="vi-VN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BCNN(a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=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30"/>
          <p:cNvSpPr txBox="1"/>
          <p:nvPr/>
        </p:nvSpPr>
        <p:spPr>
          <a:xfrm>
            <a:off x="31998" y="3069502"/>
            <a:ext cx="1921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30"/>
          <p:cNvSpPr txBox="1"/>
          <p:nvPr/>
        </p:nvSpPr>
        <p:spPr>
          <a:xfrm>
            <a:off x="1849400" y="3080385"/>
            <a:ext cx="2289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30"/>
          <p:cNvSpPr txBox="1"/>
          <p:nvPr/>
        </p:nvSpPr>
        <p:spPr>
          <a:xfrm>
            <a:off x="3401635" y="3096100"/>
            <a:ext cx="478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ƯCLN(a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BCNN(a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7369311" y="3106374"/>
            <a:ext cx="2977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15.180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270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30"/>
          <p:cNvSpPr txBox="1"/>
          <p:nvPr/>
        </p:nvSpPr>
        <p:spPr>
          <a:xfrm>
            <a:off x="584236" y="3531577"/>
            <a:ext cx="10082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 = 15m,  b = 15n 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m, n        , m &lt; n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ƯCLN (m, n) =1 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Đối tượng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72775"/>
              </p:ext>
            </p:extLst>
          </p:nvPr>
        </p:nvGraphicFramePr>
        <p:xfrm>
          <a:off x="5522027" y="3549640"/>
          <a:ext cx="7016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Equation" r:id="rId4" imgW="355320" imgH="215640" progId="Equation.DSMT4">
                  <p:embed/>
                </p:oleObj>
              </mc:Choice>
              <mc:Fallback>
                <p:oleObj name="Equation" r:id="rId4" imgW="3553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22027" y="3549640"/>
                        <a:ext cx="701675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30"/>
          <p:cNvSpPr txBox="1"/>
          <p:nvPr/>
        </p:nvSpPr>
        <p:spPr>
          <a:xfrm>
            <a:off x="474741" y="4016269"/>
            <a:ext cx="548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Ta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(15m) . (15n) = 2700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30"/>
          <p:cNvSpPr txBox="1"/>
          <p:nvPr/>
        </p:nvSpPr>
        <p:spPr>
          <a:xfrm>
            <a:off x="5182902" y="4011154"/>
            <a:ext cx="548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hay 15.15.m.n = 2700.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30"/>
          <p:cNvSpPr txBox="1"/>
          <p:nvPr/>
        </p:nvSpPr>
        <p:spPr>
          <a:xfrm>
            <a:off x="8526462" y="4005637"/>
            <a:ext cx="2992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Suy ra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m.n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12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65447" y="4485115"/>
            <a:ext cx="11199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ƯCLN (m, n) = 1, m &lt; n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nên ta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4600" y="5043011"/>
            <a:ext cx="4159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* TH1: (m, n) = (1; 12) 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0"/>
          <p:cNvSpPr txBox="1"/>
          <p:nvPr/>
        </p:nvSpPr>
        <p:spPr>
          <a:xfrm>
            <a:off x="3796130" y="5033998"/>
            <a:ext cx="4159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(a; b) = (15; 180)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0"/>
          <p:cNvSpPr txBox="1"/>
          <p:nvPr/>
        </p:nvSpPr>
        <p:spPr>
          <a:xfrm>
            <a:off x="382275" y="5561072"/>
            <a:ext cx="4159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* TH2: (m, n) = (3; 4) 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0"/>
          <p:cNvSpPr txBox="1"/>
          <p:nvPr/>
        </p:nvSpPr>
        <p:spPr>
          <a:xfrm>
            <a:off x="3624629" y="5552059"/>
            <a:ext cx="4159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(a; b) = (15; 121)</a:t>
            </a:r>
            <a:endParaRPr lang="pt-B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0"/>
          <p:cNvSpPr txBox="1"/>
          <p:nvPr/>
        </p:nvSpPr>
        <p:spPr>
          <a:xfrm>
            <a:off x="7511895" y="2335496"/>
            <a:ext cx="370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b="1" dirty="0" err="1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2800" b="1" dirty="0" smtClean="0">
                <a:solidFill>
                  <a:srgbClr val="1908B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2.51 trang 43) </a:t>
            </a:r>
            <a:endParaRPr lang="pt-BR" sz="2800" b="1" dirty="0">
              <a:solidFill>
                <a:srgbClr val="1908B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333238" y="1464612"/>
            <a:ext cx="838200" cy="1143000"/>
            <a:chOff x="4418012" y="2133600"/>
            <a:chExt cx="838200" cy="1143000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4453972" y="3276599"/>
              <a:ext cx="802240" cy="1"/>
            </a:xfrm>
            <a:prstGeom prst="line">
              <a:avLst/>
            </a:prstGeom>
            <a:ln w="2857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4418012" y="2133600"/>
              <a:ext cx="14694" cy="114300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tangle 85"/>
          <p:cNvSpPr/>
          <p:nvPr/>
        </p:nvSpPr>
        <p:spPr>
          <a:xfrm>
            <a:off x="227012" y="304800"/>
            <a:ext cx="11744024" cy="6400800"/>
          </a:xfrm>
          <a:prstGeom prst="rect">
            <a:avLst/>
          </a:prstGeom>
          <a:noFill/>
          <a:ln w="123825">
            <a:solidFill>
              <a:schemeClr val="tx1">
                <a:alpha val="8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6612" y="92868"/>
            <a:ext cx="3997532" cy="6691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54722" y="897964"/>
            <a:ext cx="3209211" cy="2211766"/>
            <a:chOff x="1677559" y="1164592"/>
            <a:chExt cx="3209211" cy="2211766"/>
          </a:xfrm>
        </p:grpSpPr>
        <p:pic>
          <p:nvPicPr>
            <p:cNvPr id="10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559" y="1633283"/>
              <a:ext cx="1390650" cy="174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MainTopic"/>
            <p:cNvSpPr/>
            <p:nvPr/>
          </p:nvSpPr>
          <p:spPr>
            <a:xfrm>
              <a:off x="3121931" y="1164592"/>
              <a:ext cx="1764839" cy="972719"/>
            </a:xfrm>
            <a:custGeom>
              <a:avLst/>
              <a:gdLst>
                <a:gd name="rtl" fmla="*/ 323152 w 1584144"/>
                <a:gd name="rtt" fmla="*/ 66880 h 357200"/>
                <a:gd name="rtr" fmla="*/ 1265552 w 1584144"/>
                <a:gd name="rtb" fmla="*/ 294880 h 357200"/>
              </a:gdLst>
              <a:ahLst/>
              <a:cxnLst/>
              <a:rect l="rtl" t="rtt" r="rtr" b="rtb"/>
              <a:pathLst>
                <a:path w="1584144" h="357200">
                  <a:moveTo>
                    <a:pt x="178600" y="0"/>
                  </a:moveTo>
                  <a:lnTo>
                    <a:pt x="1405544" y="0"/>
                  </a:lnTo>
                  <a:cubicBezTo>
                    <a:pt x="1504185" y="0"/>
                    <a:pt x="1584144" y="79959"/>
                    <a:pt x="1584144" y="178600"/>
                  </a:cubicBezTo>
                  <a:cubicBezTo>
                    <a:pt x="1584144" y="277241"/>
                    <a:pt x="1504185" y="357200"/>
                    <a:pt x="1405544" y="357200"/>
                  </a:cubicBezTo>
                  <a:lnTo>
                    <a:pt x="178600" y="357200"/>
                  </a:lnTo>
                  <a:cubicBezTo>
                    <a:pt x="79959" y="357200"/>
                    <a:pt x="0" y="277241"/>
                    <a:pt x="0" y="178600"/>
                  </a:cubicBezTo>
                  <a:cubicBezTo>
                    <a:pt x="0" y="79959"/>
                    <a:pt x="79959" y="0"/>
                    <a:pt x="178600" y="0"/>
                  </a:cubicBezTo>
                  <a:close/>
                </a:path>
              </a:pathLst>
            </a:custGeom>
            <a:solidFill>
              <a:srgbClr val="2870D1"/>
            </a:solidFill>
            <a:ln w="15200" cap="flat">
              <a:solidFill>
                <a:srgbClr val="205CAE"/>
              </a:solidFill>
              <a:round/>
            </a:ln>
          </p:spPr>
          <p:txBody>
            <a:bodyPr wrap="none" lIns="0" tIns="0" rIns="0" bIns="14664"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18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1. Ước </a:t>
              </a:r>
              <a:r>
                <a:rPr lang="en-US" sz="1800" b="1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chung</a:t>
              </a:r>
              <a:r>
                <a:rPr lang="en-US" sz="18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br>
                <a:rPr lang="en-US" sz="18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800" b="1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và</a:t>
              </a:r>
              <a:r>
                <a:rPr lang="en-US" sz="18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ước </a:t>
              </a:r>
              <a:r>
                <a:rPr lang="en-US" sz="1800" b="1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chung</a:t>
              </a:r>
              <a:r>
                <a:rPr lang="en-US" sz="18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br>
                <a:rPr lang="en-US" sz="18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800" b="1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lớn</a:t>
              </a:r>
              <a:r>
                <a:rPr lang="en-US" sz="18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endParaRPr lang="en-US" sz="18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44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t="-1822" r="8608" b="31459"/>
          <a:stretch/>
        </p:blipFill>
        <p:spPr bwMode="auto">
          <a:xfrm>
            <a:off x="836612" y="92868"/>
            <a:ext cx="399753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Connector 37"/>
          <p:cNvCxnSpPr/>
          <p:nvPr/>
        </p:nvCxnSpPr>
        <p:spPr>
          <a:xfrm>
            <a:off x="2145571" y="643268"/>
            <a:ext cx="240450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62678" y="643268"/>
            <a:ext cx="76559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985683" y="2424770"/>
            <a:ext cx="6209230" cy="1064834"/>
            <a:chOff x="5313558" y="2412246"/>
            <a:chExt cx="6209230" cy="1064834"/>
          </a:xfrm>
        </p:grpSpPr>
        <p:sp>
          <p:nvSpPr>
            <p:cNvPr id="74" name="Rounded Rectangle 73"/>
            <p:cNvSpPr/>
            <p:nvPr/>
          </p:nvSpPr>
          <p:spPr>
            <a:xfrm>
              <a:off x="5313558" y="2412246"/>
              <a:ext cx="6209230" cy="1064834"/>
            </a:xfrm>
            <a:prstGeom prst="roundRect">
              <a:avLst>
                <a:gd name="adj" fmla="val 11116"/>
              </a:avLst>
            </a:prstGeom>
            <a:gradFill flip="none" rotWithShape="1">
              <a:gsLst>
                <a:gs pos="0">
                  <a:srgbClr val="88C2A4"/>
                </a:gs>
                <a:gs pos="50000">
                  <a:srgbClr val="C0E2C9"/>
                </a:gs>
                <a:gs pos="100000">
                  <a:srgbClr val="9BCDA7"/>
                </a:gs>
              </a:gsLst>
              <a:lin ang="10800000" scaled="1"/>
              <a:tileRect/>
            </a:gradFill>
            <a:ln w="3175" algn="ctr">
              <a:noFill/>
              <a:round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anchor="ctr"/>
            <a:lstStyle/>
            <a:p>
              <a:pPr algn="ctr" eaLnBrk="0" hangingPunct="0"/>
              <a:endParaRPr lang="en-US" b="1" i="1">
                <a:solidFill>
                  <a:srgbClr val="0A2068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/>
                <p:cNvSpPr txBox="1"/>
                <p:nvPr/>
              </p:nvSpPr>
              <p:spPr>
                <a:xfrm>
                  <a:off x="5382530" y="2482998"/>
                  <a:ext cx="596759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33363" indent="-233363">
                    <a:buFont typeface="Wingdings" pitchFamily="2" charset="2"/>
                    <a:buChar char="q"/>
                  </a:pPr>
                  <a:r>
                    <a:rPr lang="en-US" sz="1700" b="1" i="1" dirty="0" err="1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Trường</a:t>
                  </a:r>
                  <a:r>
                    <a:rPr lang="en-US" sz="1700" b="1" i="1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700" b="1" i="1" dirty="0" err="1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hợp</a:t>
                  </a:r>
                  <a:r>
                    <a:rPr lang="en-US" sz="1700" b="1" i="1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700" b="1" i="1" dirty="0" err="1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đặc</a:t>
                  </a:r>
                  <a:r>
                    <a:rPr lang="en-US" sz="1700" b="1" i="1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700" b="1" i="1" dirty="0" err="1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biệt</a:t>
                  </a:r>
                  <a:r>
                    <a:rPr lang="en-US" sz="1700" b="1" i="1" dirty="0" smtClean="0">
                      <a:solidFill>
                        <a:srgbClr val="C00000"/>
                      </a:solidFill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700" b="1" dirty="0" smtClean="0">
                      <a:latin typeface="Arial" pitchFamily="34" charset="0"/>
                      <a:cs typeface="Arial" pitchFamily="34" charset="0"/>
                    </a:rPr>
                    <a:t>: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Nếu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a </a:t>
                  </a:r>
                  <a14:m>
                    <m:oMath xmlns:m="http://schemas.openxmlformats.org/officeDocument/2006/math">
                      <m:r>
                        <a:rPr lang="en-US" sz="1800" b="1" i="1">
                          <a:latin typeface="Cambria Math"/>
                          <a:ea typeface="Cambria Math"/>
                          <a:cs typeface="Arial" pitchFamily="34" charset="0"/>
                        </a:rPr>
                        <m:t>⋮</m:t>
                      </m:r>
                    </m:oMath>
                  </a14:m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b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thì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ƯCLN (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a,b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) = b</a:t>
                  </a:r>
                </a:p>
                <a:p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  </a:t>
                  </a:r>
                  <a:r>
                    <a:rPr lang="en-US" sz="1800" b="1" dirty="0" smtClean="0">
                      <a:latin typeface="Arial" pitchFamily="34" charset="0"/>
                      <a:cs typeface="Arial" pitchFamily="34" charset="0"/>
                    </a:rPr>
                    <a:t>-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Số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1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chỉ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có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một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ước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là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1. </a:t>
                  </a:r>
                  <a:r>
                    <a:rPr lang="en-US" sz="1800" b="1" dirty="0" err="1" smtClean="0">
                      <a:latin typeface="Arial" pitchFamily="34" charset="0"/>
                      <a:cs typeface="Arial" pitchFamily="34" charset="0"/>
                    </a:rPr>
                    <a:t>Với</a:t>
                  </a:r>
                  <a:r>
                    <a:rPr lang="en-US" sz="1800" b="1" dirty="0" smtClean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mọi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số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tự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nhiên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a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và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b, ta </a:t>
                  </a:r>
                  <a:r>
                    <a:rPr lang="en-US" sz="1800" b="1" dirty="0" err="1">
                      <a:latin typeface="Arial" pitchFamily="34" charset="0"/>
                      <a:cs typeface="Arial" pitchFamily="34" charset="0"/>
                    </a:rPr>
                    <a:t>có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US" sz="1800" b="1" dirty="0" smtClean="0">
                      <a:latin typeface="Arial" pitchFamily="34" charset="0"/>
                      <a:cs typeface="Arial" pitchFamily="34" charset="0"/>
                    </a:rPr>
                    <a:t>:    ƯCLN(a,1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) = 1  ;  </a:t>
                  </a:r>
                  <a:r>
                    <a:rPr lang="vi-VN" sz="1800" b="1" dirty="0">
                      <a:latin typeface="Arial" pitchFamily="34" charset="0"/>
                      <a:cs typeface="Arial" pitchFamily="34" charset="0"/>
                    </a:rPr>
                    <a:t>ƯCLN</a:t>
                  </a:r>
                  <a:r>
                    <a:rPr lang="en-US" sz="1800" b="1" dirty="0">
                      <a:latin typeface="Arial" pitchFamily="34" charset="0"/>
                      <a:cs typeface="Arial" pitchFamily="34" charset="0"/>
                    </a:rPr>
                    <a:t>(a, b, 1) = 1</a:t>
                  </a:r>
                  <a:endParaRPr lang="vi-VN" sz="18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73" name="TextBox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2530" y="2482998"/>
                  <a:ext cx="5967597" cy="923330"/>
                </a:xfrm>
                <a:prstGeom prst="rect">
                  <a:avLst/>
                </a:prstGeom>
                <a:blipFill>
                  <a:blip r:embed="rId5"/>
                  <a:stretch>
                    <a:fillRect l="-919" t="-3289" r="-613" b="-9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1963113" y="4070695"/>
            <a:ext cx="2709892" cy="1744322"/>
            <a:chOff x="1626461" y="3804165"/>
            <a:chExt cx="2709892" cy="1744322"/>
          </a:xfrm>
        </p:grpSpPr>
        <p:pic>
          <p:nvPicPr>
            <p:cNvPr id="4198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461" y="3804165"/>
              <a:ext cx="1066800" cy="1322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MainTopic"/>
            <p:cNvSpPr/>
            <p:nvPr/>
          </p:nvSpPr>
          <p:spPr>
            <a:xfrm>
              <a:off x="2597773" y="4582492"/>
              <a:ext cx="1738580" cy="965995"/>
            </a:xfrm>
            <a:custGeom>
              <a:avLst/>
              <a:gdLst>
                <a:gd name="rtl" fmla="*/ 167048 w 1515136"/>
                <a:gd name="rtt" fmla="*/ 66880 h 311600"/>
                <a:gd name="rtr" fmla="*/ 1352648 w 1515136"/>
                <a:gd name="rtb" fmla="*/ 241680 h 311600"/>
              </a:gdLst>
              <a:ahLst/>
              <a:cxnLst/>
              <a:rect l="rtl" t="rtt" r="rtr" b="rtb"/>
              <a:pathLst>
                <a:path w="1515136" h="311600">
                  <a:moveTo>
                    <a:pt x="155800" y="0"/>
                  </a:moveTo>
                  <a:lnTo>
                    <a:pt x="1359336" y="0"/>
                  </a:lnTo>
                  <a:cubicBezTo>
                    <a:pt x="1445384" y="0"/>
                    <a:pt x="1515136" y="69752"/>
                    <a:pt x="1515136" y="155800"/>
                  </a:cubicBezTo>
                  <a:cubicBezTo>
                    <a:pt x="1515136" y="241848"/>
                    <a:pt x="1445384" y="311600"/>
                    <a:pt x="1359336" y="311600"/>
                  </a:cubicBezTo>
                  <a:lnTo>
                    <a:pt x="155800" y="311600"/>
                  </a:lnTo>
                  <a:cubicBezTo>
                    <a:pt x="69752" y="311600"/>
                    <a:pt x="0" y="241848"/>
                    <a:pt x="0" y="155800"/>
                  </a:cubicBezTo>
                  <a:cubicBezTo>
                    <a:pt x="0" y="69752"/>
                    <a:pt x="69752" y="0"/>
                    <a:pt x="155800" y="0"/>
                  </a:cubicBezTo>
                  <a:close/>
                </a:path>
              </a:pathLst>
            </a:custGeom>
            <a:solidFill>
              <a:srgbClr val="1A7F44"/>
            </a:solidFill>
            <a:ln w="22800" cap="flat">
              <a:solidFill>
                <a:srgbClr val="1C8348"/>
              </a:solidFill>
              <a:round/>
            </a:ln>
          </p:spPr>
          <p:txBody>
            <a:bodyPr wrap="none" lIns="0" tIns="0" rIns="0" bIns="14664"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br>
                <a:rPr lang="en-US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vi-VN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ƯCLN, ƯC</a:t>
              </a:r>
              <a:r>
                <a:rPr lang="en-US" sz="1800" b="1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.</a:t>
              </a:r>
              <a:endParaRPr lang="vi-VN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46" name="Straight Connector 45"/>
          <p:cNvCxnSpPr/>
          <p:nvPr/>
        </p:nvCxnSpPr>
        <p:spPr>
          <a:xfrm flipV="1">
            <a:off x="4646562" y="990600"/>
            <a:ext cx="609650" cy="457202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408612" y="480112"/>
            <a:ext cx="6204924" cy="1232228"/>
            <a:chOff x="5256212" y="2328774"/>
            <a:chExt cx="6204924" cy="1232228"/>
          </a:xfrm>
        </p:grpSpPr>
        <p:sp>
          <p:nvSpPr>
            <p:cNvPr id="30" name="Rounded Rectangle 29"/>
            <p:cNvSpPr/>
            <p:nvPr/>
          </p:nvSpPr>
          <p:spPr>
            <a:xfrm>
              <a:off x="5256212" y="2328774"/>
              <a:ext cx="6204924" cy="1232228"/>
            </a:xfrm>
            <a:prstGeom prst="roundRect">
              <a:avLst>
                <a:gd name="adj" fmla="val 57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56212" y="2360672"/>
              <a:ext cx="60525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3363" indent="-233363">
                <a:buFont typeface="Arial" pitchFamily="34" charset="0"/>
                <a:buChar char="•"/>
              </a:pPr>
              <a:r>
                <a:rPr lang="vi-VN" sz="1800" b="1" i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Ước chung </a:t>
              </a:r>
              <a:r>
                <a:rPr lang="vi-VN" sz="1800" b="1">
                  <a:latin typeface="Arial" pitchFamily="34" charset="0"/>
                  <a:cs typeface="Arial" pitchFamily="34" charset="0"/>
                </a:rPr>
                <a:t>của hai hay nhiều số là ước của tất cả các số đó. </a:t>
              </a:r>
              <a:r>
                <a:rPr lang="vi-VN" sz="1800" b="1" i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Ước chung lớn nhất </a:t>
              </a:r>
              <a:r>
                <a:rPr lang="vi-VN" sz="1800" b="1">
                  <a:latin typeface="Arial" pitchFamily="34" charset="0"/>
                  <a:cs typeface="Arial" pitchFamily="34" charset="0"/>
                </a:rPr>
                <a:t>của hai hay nhiều số là số lớn nhất trong tập hợp các ước chung của các số đó.</a:t>
              </a:r>
            </a:p>
          </p:txBody>
        </p:sp>
      </p:grpSp>
      <p:cxnSp>
        <p:nvCxnSpPr>
          <p:cNvPr id="49" name="Straight Connector 48"/>
          <p:cNvCxnSpPr/>
          <p:nvPr/>
        </p:nvCxnSpPr>
        <p:spPr>
          <a:xfrm flipV="1">
            <a:off x="4602442" y="4652370"/>
            <a:ext cx="534988" cy="393305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5428197" y="3619639"/>
            <a:ext cx="6209230" cy="1551206"/>
            <a:chOff x="5312883" y="2860864"/>
            <a:chExt cx="6209230" cy="1551206"/>
          </a:xfrm>
        </p:grpSpPr>
        <p:sp>
          <p:nvSpPr>
            <p:cNvPr id="51" name="Rounded Rectangle 50"/>
            <p:cNvSpPr/>
            <p:nvPr/>
          </p:nvSpPr>
          <p:spPr>
            <a:xfrm>
              <a:off x="5312883" y="2860864"/>
              <a:ext cx="6209230" cy="1515429"/>
            </a:xfrm>
            <a:prstGeom prst="roundRect">
              <a:avLst>
                <a:gd name="adj" fmla="val 11116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175" algn="ctr">
              <a:noFill/>
              <a:round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anchor="ctr"/>
            <a:lstStyle/>
            <a:p>
              <a:pPr algn="ctr" eaLnBrk="0" hangingPunct="0"/>
              <a:endParaRPr lang="en-US" b="1" i="1">
                <a:solidFill>
                  <a:srgbClr val="0A2068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57499" y="2934742"/>
              <a:ext cx="61199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bước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ƯCLN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hai hay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nhiều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lớn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hơn 1: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vi-VN" sz="1800" b="1" dirty="0">
                  <a:latin typeface="Arial" pitchFamily="34" charset="0"/>
                  <a:cs typeface="Arial" pitchFamily="34" charset="0"/>
                </a:rPr>
                <a:t>Phân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tích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mỗi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ra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thừa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nguyên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tố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;</a:t>
              </a:r>
              <a:endParaRPr lang="en-US" sz="1800" b="1" dirty="0">
                <a:latin typeface="Arial" pitchFamily="34" charset="0"/>
                <a:cs typeface="Arial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Chọn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ra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thừa</a:t>
              </a:r>
              <a:r>
                <a:rPr lang="vi-VN" sz="1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vi-VN" sz="1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nguyên </a:t>
              </a:r>
              <a:r>
                <a:rPr lang="vi-VN" sz="18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tố</a:t>
              </a:r>
              <a:r>
                <a:rPr lang="vi-VN" sz="1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chung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;</a:t>
              </a:r>
              <a:endParaRPr lang="en-US" sz="1800" b="1" dirty="0">
                <a:latin typeface="Arial" pitchFamily="34" charset="0"/>
                <a:cs typeface="Arial" pitchFamily="34" charset="0"/>
              </a:endParaRPr>
            </a:p>
            <a:p>
              <a:pPr marL="285750" indent="-285750">
                <a:buFont typeface="Arial" pitchFamily="34" charset="0"/>
                <a:buChar char="•"/>
              </a:pP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Lập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tích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thừa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đã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chọn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mỗi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thừa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lấy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với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vi-VN" sz="1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mũ</a:t>
              </a:r>
              <a:r>
                <a:rPr lang="vi-VN" sz="1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nhỏ</a:t>
              </a:r>
              <a:r>
                <a:rPr lang="vi-VN" sz="18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nhất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.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Tích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đó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là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ƯCLN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phải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cxnSp>
        <p:nvCxnSpPr>
          <p:cNvPr id="56" name="Straight Connector 55"/>
          <p:cNvCxnSpPr/>
          <p:nvPr/>
        </p:nvCxnSpPr>
        <p:spPr>
          <a:xfrm>
            <a:off x="4689423" y="5436430"/>
            <a:ext cx="534988" cy="393305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5357442" y="5347000"/>
            <a:ext cx="6248400" cy="1029106"/>
            <a:chOff x="5205042" y="2098832"/>
            <a:chExt cx="6248400" cy="1029106"/>
          </a:xfrm>
        </p:grpSpPr>
        <p:sp>
          <p:nvSpPr>
            <p:cNvPr id="41" name="Rounded Rectangle 40"/>
            <p:cNvSpPr/>
            <p:nvPr/>
          </p:nvSpPr>
          <p:spPr>
            <a:xfrm>
              <a:off x="5248518" y="2098832"/>
              <a:ext cx="6204924" cy="1029106"/>
            </a:xfrm>
            <a:prstGeom prst="roundRect">
              <a:avLst>
                <a:gd name="adj" fmla="val 5767"/>
              </a:avLst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</a:gra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205042" y="2119902"/>
              <a:ext cx="6248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3363" indent="-233363">
                <a:buFont typeface="Wingdings" pitchFamily="2" charset="2"/>
                <a:buChar char="§"/>
              </a:pP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Để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ước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chung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, ta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thể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làm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như sau:</a:t>
              </a:r>
            </a:p>
            <a:p>
              <a:pPr marL="971550" indent="-457200">
                <a:buFont typeface="+mj-lt"/>
                <a:buAutoNum type="arabicPeriod"/>
              </a:pP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ƯCLN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đó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.</a:t>
              </a:r>
              <a:endParaRPr lang="en-US" sz="1800" b="1" dirty="0">
                <a:latin typeface="Arial" pitchFamily="34" charset="0"/>
                <a:cs typeface="Arial" pitchFamily="34" charset="0"/>
              </a:endParaRPr>
            </a:p>
            <a:p>
              <a:pPr marL="971550" indent="-457200">
                <a:buFont typeface="+mj-lt"/>
                <a:buAutoNum type="arabicPeriod"/>
              </a:pP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ước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 ƯCLN </a:t>
              </a:r>
              <a:r>
                <a:rPr lang="vi-VN" sz="1800" b="1" dirty="0" err="1">
                  <a:latin typeface="Arial" pitchFamily="34" charset="0"/>
                  <a:cs typeface="Arial" pitchFamily="34" charset="0"/>
                </a:rPr>
                <a:t>đó</a:t>
              </a:r>
              <a:r>
                <a:rPr lang="vi-VN" sz="1800" b="1" dirty="0"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32" name="MainTopic"/>
          <p:cNvSpPr/>
          <p:nvPr/>
        </p:nvSpPr>
        <p:spPr>
          <a:xfrm>
            <a:off x="314816" y="2798923"/>
            <a:ext cx="3201283" cy="1412553"/>
          </a:xfrm>
          <a:custGeom>
            <a:avLst/>
            <a:gdLst>
              <a:gd name="rtl" fmla="*/ 167048 w 1515136"/>
              <a:gd name="rtt" fmla="*/ 66880 h 311600"/>
              <a:gd name="rtr" fmla="*/ 1352648 w 1515136"/>
              <a:gd name="rtb" fmla="*/ 241680 h 311600"/>
            </a:gdLst>
            <a:ahLst/>
            <a:cxnLst/>
            <a:rect l="rtl" t="rtt" r="rtr" b="rtb"/>
            <a:pathLst>
              <a:path w="1515136" h="311600">
                <a:moveTo>
                  <a:pt x="155800" y="0"/>
                </a:moveTo>
                <a:lnTo>
                  <a:pt x="1359336" y="0"/>
                </a:lnTo>
                <a:cubicBezTo>
                  <a:pt x="1445384" y="0"/>
                  <a:pt x="1515136" y="69752"/>
                  <a:pt x="1515136" y="155800"/>
                </a:cubicBezTo>
                <a:cubicBezTo>
                  <a:pt x="1515136" y="241848"/>
                  <a:pt x="1445384" y="311600"/>
                  <a:pt x="1359336" y="311600"/>
                </a:cubicBezTo>
                <a:lnTo>
                  <a:pt x="155800" y="311600"/>
                </a:lnTo>
                <a:cubicBezTo>
                  <a:pt x="69752" y="311600"/>
                  <a:pt x="0" y="241848"/>
                  <a:pt x="0" y="155800"/>
                </a:cubicBezTo>
                <a:cubicBezTo>
                  <a:pt x="0" y="69752"/>
                  <a:pt x="69752" y="0"/>
                  <a:pt x="155800" y="0"/>
                </a:cubicBezTo>
                <a:close/>
              </a:path>
            </a:pathLst>
          </a:custGeom>
          <a:solidFill>
            <a:srgbClr val="FF0000"/>
          </a:solidFill>
          <a:ln w="22800" cap="flat">
            <a:solidFill>
              <a:srgbClr val="1C8348"/>
            </a:solidFill>
            <a:round/>
          </a:ln>
        </p:spPr>
        <p:txBody>
          <a:bodyPr wrap="none" lIns="0" tIns="0" rIns="0" bIns="14664" rtlCol="0" anchor="ctr"/>
          <a:lstStyle/>
          <a:p>
            <a:pPr algn="ctr"/>
            <a:r>
              <a:rPr lang="vi-V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CHUNG</a:t>
            </a:r>
          </a:p>
          <a:p>
            <a:pPr algn="ctr"/>
            <a:r>
              <a:rPr lang="vi-V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 CHUNG LỚN NHẤT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5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227012" y="304800"/>
            <a:ext cx="11744024" cy="6400800"/>
          </a:xfrm>
          <a:prstGeom prst="rect">
            <a:avLst/>
          </a:prstGeom>
          <a:noFill/>
          <a:ln w="123825">
            <a:solidFill>
              <a:schemeClr val="tx1">
                <a:alpha val="8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6612" y="92868"/>
            <a:ext cx="3997532" cy="6691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373440" y="1219200"/>
            <a:ext cx="3209211" cy="2211766"/>
            <a:chOff x="1677559" y="1164592"/>
            <a:chExt cx="3209211" cy="2211766"/>
          </a:xfrm>
        </p:grpSpPr>
        <p:pic>
          <p:nvPicPr>
            <p:cNvPr id="10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7559" y="1633283"/>
              <a:ext cx="1390650" cy="1743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MainTopic"/>
            <p:cNvSpPr/>
            <p:nvPr/>
          </p:nvSpPr>
          <p:spPr>
            <a:xfrm>
              <a:off x="3121931" y="1164592"/>
              <a:ext cx="1764839" cy="972719"/>
            </a:xfrm>
            <a:custGeom>
              <a:avLst/>
              <a:gdLst>
                <a:gd name="rtl" fmla="*/ 323152 w 1584144"/>
                <a:gd name="rtt" fmla="*/ 66880 h 357200"/>
                <a:gd name="rtr" fmla="*/ 1265552 w 1584144"/>
                <a:gd name="rtb" fmla="*/ 294880 h 357200"/>
              </a:gdLst>
              <a:ahLst/>
              <a:cxnLst/>
              <a:rect l="rtl" t="rtt" r="rtr" b="rtb"/>
              <a:pathLst>
                <a:path w="1584144" h="357200">
                  <a:moveTo>
                    <a:pt x="178600" y="0"/>
                  </a:moveTo>
                  <a:lnTo>
                    <a:pt x="1405544" y="0"/>
                  </a:lnTo>
                  <a:cubicBezTo>
                    <a:pt x="1504185" y="0"/>
                    <a:pt x="1584144" y="79959"/>
                    <a:pt x="1584144" y="178600"/>
                  </a:cubicBezTo>
                  <a:cubicBezTo>
                    <a:pt x="1584144" y="277241"/>
                    <a:pt x="1504185" y="357200"/>
                    <a:pt x="1405544" y="357200"/>
                  </a:cubicBezTo>
                  <a:lnTo>
                    <a:pt x="178600" y="357200"/>
                  </a:lnTo>
                  <a:cubicBezTo>
                    <a:pt x="79959" y="357200"/>
                    <a:pt x="0" y="277241"/>
                    <a:pt x="0" y="178600"/>
                  </a:cubicBezTo>
                  <a:cubicBezTo>
                    <a:pt x="0" y="79959"/>
                    <a:pt x="79959" y="0"/>
                    <a:pt x="178600" y="0"/>
                  </a:cubicBezTo>
                  <a:close/>
                </a:path>
              </a:pathLst>
            </a:custGeom>
            <a:solidFill>
              <a:srgbClr val="2870D1"/>
            </a:solidFill>
            <a:ln w="15200" cap="flat">
              <a:solidFill>
                <a:srgbClr val="205CAE"/>
              </a:solidFill>
              <a:round/>
            </a:ln>
          </p:spPr>
          <p:txBody>
            <a:bodyPr wrap="none" lIns="0" tIns="0" rIns="0" bIns="14664" rtlCol="0" anchor="ctr"/>
            <a:lstStyle/>
            <a:p>
              <a:pPr algn="ctr">
                <a:lnSpc>
                  <a:spcPct val="100000"/>
                </a:lnSpc>
              </a:pPr>
              <a:r>
                <a:rPr lang="en-US" sz="1800" b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1. Bội chung </a:t>
              </a:r>
              <a:br>
                <a:rPr lang="en-US" sz="1800" b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800" b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và bội chung </a:t>
              </a:r>
              <a:br>
                <a:rPr lang="en-US" sz="1800" b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800" b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nhỏ nhất</a:t>
              </a:r>
            </a:p>
          </p:txBody>
        </p:sp>
      </p:grpSp>
      <p:pic>
        <p:nvPicPr>
          <p:cNvPr id="144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" t="-1822" r="8608" b="31459"/>
          <a:stretch/>
        </p:blipFill>
        <p:spPr bwMode="auto">
          <a:xfrm>
            <a:off x="836612" y="92868"/>
            <a:ext cx="399753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Connector 37"/>
          <p:cNvCxnSpPr/>
          <p:nvPr/>
        </p:nvCxnSpPr>
        <p:spPr>
          <a:xfrm>
            <a:off x="2145571" y="643268"/>
            <a:ext cx="2404508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162678" y="643268"/>
            <a:ext cx="765595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408612" y="3581400"/>
            <a:ext cx="6209230" cy="1477328"/>
            <a:chOff x="5293298" y="3198433"/>
            <a:chExt cx="6209230" cy="1477328"/>
          </a:xfrm>
        </p:grpSpPr>
        <p:sp>
          <p:nvSpPr>
            <p:cNvPr id="74" name="Rounded Rectangle 73"/>
            <p:cNvSpPr/>
            <p:nvPr/>
          </p:nvSpPr>
          <p:spPr>
            <a:xfrm>
              <a:off x="5293298" y="3200399"/>
              <a:ext cx="6209230" cy="1475362"/>
            </a:xfrm>
            <a:prstGeom prst="roundRect">
              <a:avLst>
                <a:gd name="adj" fmla="val 11116"/>
              </a:avLst>
            </a:prstGeom>
            <a:gradFill flip="none" rotWithShape="1">
              <a:gsLst>
                <a:gs pos="0">
                  <a:srgbClr val="88C2A4"/>
                </a:gs>
                <a:gs pos="50000">
                  <a:srgbClr val="C0E2C9"/>
                </a:gs>
                <a:gs pos="100000">
                  <a:srgbClr val="9BCDA7"/>
                </a:gs>
              </a:gsLst>
              <a:lin ang="10800000" scaled="1"/>
              <a:tileRect/>
            </a:gradFill>
            <a:ln w="3175" algn="ctr">
              <a:noFill/>
              <a:round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anchor="ctr"/>
            <a:lstStyle/>
            <a:p>
              <a:pPr algn="ctr" eaLnBrk="0" hangingPunct="0"/>
              <a:endParaRPr lang="en-US" b="1" i="1">
                <a:solidFill>
                  <a:srgbClr val="0A2068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82530" y="3198433"/>
              <a:ext cx="596759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latin typeface="Arial" pitchFamily="34" charset="0"/>
                  <a:cs typeface="Arial" pitchFamily="34" charset="0"/>
                </a:rPr>
                <a:t>Các bước tìm BCNN của hai hay nhiều số lớn hơn 1</a:t>
              </a:r>
            </a:p>
            <a:p>
              <a:pPr marL="233363" indent="-233363">
                <a:buFont typeface="+mj-lt"/>
                <a:buAutoNum type="arabicPeriod"/>
                <a:tabLst>
                  <a:tab pos="287338" algn="l"/>
                </a:tabLst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Phân tích mỗi số ra thừa số nguyên tố</a:t>
              </a:r>
            </a:p>
            <a:p>
              <a:pPr marL="233363" indent="-233363">
                <a:buFont typeface="+mj-lt"/>
                <a:buAutoNum type="arabicPeriod"/>
                <a:tabLst>
                  <a:tab pos="287338" algn="l"/>
                </a:tabLst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Chọn ra các thừa số nguyên tố </a:t>
              </a:r>
              <a:r>
                <a:rPr lang="en-US" sz="1800" b="1" i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chung</a:t>
              </a:r>
              <a:r>
                <a:rPr lang="en-US" sz="1800" b="1">
                  <a:latin typeface="Arial" pitchFamily="34" charset="0"/>
                  <a:cs typeface="Arial" pitchFamily="34" charset="0"/>
                </a:rPr>
                <a:t> và </a:t>
              </a:r>
              <a:r>
                <a:rPr lang="en-US" sz="1800" b="1" i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riêng</a:t>
              </a:r>
            </a:p>
            <a:p>
              <a:pPr marL="233363" indent="-233363">
                <a:buFont typeface="+mj-lt"/>
                <a:buAutoNum type="arabicPeriod"/>
                <a:tabLst>
                  <a:tab pos="287338" algn="l"/>
                </a:tabLst>
              </a:pPr>
              <a:r>
                <a:rPr lang="en-US" sz="1800" b="1">
                  <a:latin typeface="Arial" pitchFamily="34" charset="0"/>
                  <a:cs typeface="Arial" pitchFamily="34" charset="0"/>
                </a:rPr>
                <a:t>Lập tích các thừa số đã chọn, </a:t>
              </a:r>
              <a:r>
                <a:rPr lang="en-US" sz="1800" b="1" i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mỗi thừa số lấy với số mũ lớn nhất</a:t>
              </a:r>
              <a:r>
                <a:rPr lang="en-US" sz="1800" b="1">
                  <a:latin typeface="Arial" pitchFamily="34" charset="0"/>
                  <a:cs typeface="Arial" pitchFamily="34" charset="0"/>
                </a:rPr>
                <a:t>. Tích đó là BCNN cần tìm.</a:t>
              </a:r>
              <a:endParaRPr lang="vi-VN" sz="18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27212" y="4316413"/>
            <a:ext cx="2729180" cy="1627188"/>
            <a:chOff x="1626461" y="3804165"/>
            <a:chExt cx="2729180" cy="1627188"/>
          </a:xfrm>
        </p:grpSpPr>
        <p:pic>
          <p:nvPicPr>
            <p:cNvPr id="4198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461" y="3804165"/>
              <a:ext cx="1066800" cy="1322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MainTopic"/>
            <p:cNvSpPr/>
            <p:nvPr/>
          </p:nvSpPr>
          <p:spPr>
            <a:xfrm>
              <a:off x="2617061" y="4465358"/>
              <a:ext cx="1738580" cy="965995"/>
            </a:xfrm>
            <a:custGeom>
              <a:avLst/>
              <a:gdLst>
                <a:gd name="rtl" fmla="*/ 167048 w 1515136"/>
                <a:gd name="rtt" fmla="*/ 66880 h 311600"/>
                <a:gd name="rtr" fmla="*/ 1352648 w 1515136"/>
                <a:gd name="rtb" fmla="*/ 241680 h 311600"/>
              </a:gdLst>
              <a:ahLst/>
              <a:cxnLst/>
              <a:rect l="rtl" t="rtt" r="rtr" b="rtb"/>
              <a:pathLst>
                <a:path w="1515136" h="311600">
                  <a:moveTo>
                    <a:pt x="155800" y="0"/>
                  </a:moveTo>
                  <a:lnTo>
                    <a:pt x="1359336" y="0"/>
                  </a:lnTo>
                  <a:cubicBezTo>
                    <a:pt x="1445384" y="0"/>
                    <a:pt x="1515136" y="69752"/>
                    <a:pt x="1515136" y="155800"/>
                  </a:cubicBezTo>
                  <a:cubicBezTo>
                    <a:pt x="1515136" y="241848"/>
                    <a:pt x="1445384" y="311600"/>
                    <a:pt x="1359336" y="311600"/>
                  </a:cubicBezTo>
                  <a:lnTo>
                    <a:pt x="155800" y="311600"/>
                  </a:lnTo>
                  <a:cubicBezTo>
                    <a:pt x="69752" y="311600"/>
                    <a:pt x="0" y="241848"/>
                    <a:pt x="0" y="155800"/>
                  </a:cubicBezTo>
                  <a:cubicBezTo>
                    <a:pt x="0" y="69752"/>
                    <a:pt x="69752" y="0"/>
                    <a:pt x="155800" y="0"/>
                  </a:cubicBezTo>
                  <a:close/>
                </a:path>
              </a:pathLst>
            </a:custGeom>
            <a:solidFill>
              <a:srgbClr val="1A7F44"/>
            </a:solidFill>
            <a:ln w="22800" cap="flat">
              <a:solidFill>
                <a:srgbClr val="1C8348"/>
              </a:solidFill>
              <a:round/>
            </a:ln>
          </p:spPr>
          <p:txBody>
            <a:bodyPr wrap="none" lIns="0" tIns="0" rIns="0" bIns="14664" rtlCol="0" anchor="ctr"/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b="1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vi-VN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b="1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BC, BCNN</a:t>
              </a:r>
              <a:endParaRPr lang="vi-VN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6" name="Straight Connector 45"/>
          <p:cNvCxnSpPr/>
          <p:nvPr/>
        </p:nvCxnSpPr>
        <p:spPr>
          <a:xfrm flipV="1">
            <a:off x="4646562" y="990600"/>
            <a:ext cx="609650" cy="457202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408612" y="480111"/>
            <a:ext cx="6204924" cy="1317803"/>
            <a:chOff x="5256212" y="2328773"/>
            <a:chExt cx="6204924" cy="1317803"/>
          </a:xfrm>
        </p:grpSpPr>
        <p:sp>
          <p:nvSpPr>
            <p:cNvPr id="30" name="Rounded Rectangle 29"/>
            <p:cNvSpPr/>
            <p:nvPr/>
          </p:nvSpPr>
          <p:spPr>
            <a:xfrm>
              <a:off x="5256212" y="2328773"/>
              <a:ext cx="6204924" cy="1317803"/>
            </a:xfrm>
            <a:prstGeom prst="roundRect">
              <a:avLst>
                <a:gd name="adj" fmla="val 5767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56212" y="2360672"/>
              <a:ext cx="60525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3363" indent="-233363">
                <a:buFont typeface="Arial" pitchFamily="34" charset="0"/>
                <a:buChar char="•"/>
              </a:pPr>
              <a:r>
                <a:rPr lang="vi-VN" sz="18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Bội chung </a:t>
              </a:r>
              <a:r>
                <a:rPr lang="vi-VN" sz="1800" b="1">
                  <a:latin typeface="Arial" pitchFamily="34" charset="0"/>
                  <a:cs typeface="Arial" pitchFamily="34" charset="0"/>
                </a:rPr>
                <a:t>của hai hay nhiều số là bội của tất cả các số đó</a:t>
              </a:r>
              <a:r>
                <a:rPr lang="en-US" sz="1800" b="1" smtClean="0">
                  <a:latin typeface="Arial" pitchFamily="34" charset="0"/>
                  <a:cs typeface="Arial" pitchFamily="34" charset="0"/>
                </a:rPr>
                <a:t>. </a:t>
              </a:r>
              <a:r>
                <a:rPr lang="vi-VN" sz="1800" b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Bội </a:t>
              </a:r>
              <a:r>
                <a:rPr lang="vi-VN" sz="18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chung nhỏ nhất </a:t>
              </a:r>
              <a:r>
                <a:rPr lang="vi-VN" sz="1800" b="1">
                  <a:latin typeface="Arial" pitchFamily="34" charset="0"/>
                  <a:cs typeface="Arial" pitchFamily="34" charset="0"/>
                </a:rPr>
                <a:t>của hai hay nhiều số là số nhỏ nhất khác </a:t>
              </a:r>
              <a:r>
                <a:rPr lang="en-US" sz="1800" b="1">
                  <a:latin typeface="Arial" pitchFamily="34" charset="0"/>
                  <a:cs typeface="Arial" pitchFamily="34" charset="0"/>
                </a:rPr>
                <a:t>0</a:t>
              </a:r>
              <a:r>
                <a:rPr lang="vi-VN" sz="1800" b="1">
                  <a:latin typeface="Arial" pitchFamily="34" charset="0"/>
                  <a:cs typeface="Arial" pitchFamily="34" charset="0"/>
                </a:rPr>
                <a:t> trong tập hợp các bội chung của các số đó</a:t>
              </a:r>
              <a:r>
                <a:rPr lang="en-US" sz="1800" b="1" smtClean="0">
                  <a:latin typeface="Arial" pitchFamily="34" charset="0"/>
                  <a:cs typeface="Arial" pitchFamily="34" charset="0"/>
                </a:rPr>
                <a:t>.</a:t>
              </a:r>
              <a:endParaRPr lang="vi-VN" sz="1800" b="1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49" name="Straight Connector 48"/>
          <p:cNvCxnSpPr/>
          <p:nvPr/>
        </p:nvCxnSpPr>
        <p:spPr>
          <a:xfrm flipV="1">
            <a:off x="4721224" y="4977606"/>
            <a:ext cx="534988" cy="393305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4639890" y="1797915"/>
            <a:ext cx="609650" cy="457202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4714552" y="5609345"/>
            <a:ext cx="534988" cy="393305"/>
          </a:xfrm>
          <a:prstGeom prst="line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5408612" y="5257800"/>
            <a:ext cx="6230968" cy="1277000"/>
            <a:chOff x="5256212" y="2265601"/>
            <a:chExt cx="6230968" cy="1277000"/>
          </a:xfrm>
        </p:grpSpPr>
        <p:sp>
          <p:nvSpPr>
            <p:cNvPr id="41" name="Rounded Rectangle 40"/>
            <p:cNvSpPr/>
            <p:nvPr/>
          </p:nvSpPr>
          <p:spPr>
            <a:xfrm>
              <a:off x="5256212" y="2270971"/>
              <a:ext cx="6204924" cy="1271630"/>
            </a:xfrm>
            <a:prstGeom prst="roundRect">
              <a:avLst>
                <a:gd name="adj" fmla="val 5767"/>
              </a:avLst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>
                    <a:lumMod val="20000"/>
                    <a:lumOff val="8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1"/>
            </a:gradFill>
            <a:ln w="3175"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484812" y="2265601"/>
              <a:ext cx="60023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Để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bội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chung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đã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cho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ta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thể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làm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như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 smtClean="0">
                  <a:latin typeface="Arial" pitchFamily="34" charset="0"/>
                  <a:cs typeface="Arial" pitchFamily="34" charset="0"/>
                </a:rPr>
                <a:t>sau</a:t>
              </a:r>
              <a:r>
                <a:rPr lang="en-US" sz="1800" b="1" dirty="0" smtClean="0">
                  <a:latin typeface="Arial" pitchFamily="34" charset="0"/>
                  <a:cs typeface="Arial" pitchFamily="34" charset="0"/>
                </a:rPr>
                <a:t>:</a:t>
              </a:r>
              <a:endParaRPr lang="en-US" sz="1800" b="1" dirty="0">
                <a:latin typeface="Arial" pitchFamily="34" charset="0"/>
                <a:cs typeface="Arial" pitchFamily="34" charset="0"/>
              </a:endParaRPr>
            </a:p>
            <a:p>
              <a:pPr marL="914400" indent="-457200">
                <a:buFont typeface="+mj-lt"/>
                <a:buAutoNum type="arabicPeriod"/>
              </a:pP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BCNN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marL="914400" indent="-457200">
                <a:buFont typeface="+mj-lt"/>
                <a:buAutoNum type="arabicPeriod"/>
              </a:pP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bội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của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 BCNN </a:t>
              </a:r>
              <a:r>
                <a:rPr lang="en-US" sz="1800" b="1" dirty="0" err="1">
                  <a:latin typeface="Arial" pitchFamily="34" charset="0"/>
                  <a:cs typeface="Arial" pitchFamily="34" charset="0"/>
                </a:rPr>
                <a:t>đó</a:t>
              </a:r>
              <a:r>
                <a:rPr lang="en-US" sz="1800" b="1" dirty="0">
                  <a:latin typeface="Arial" pitchFamily="34" charset="0"/>
                  <a:cs typeface="Arial" pitchFamily="34" charset="0"/>
                </a:rPr>
                <a:t>.</a:t>
              </a:r>
              <a:endParaRPr lang="vi-VN" sz="18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9" name="MainTopic"/>
          <p:cNvSpPr/>
          <p:nvPr/>
        </p:nvSpPr>
        <p:spPr>
          <a:xfrm>
            <a:off x="327631" y="2903860"/>
            <a:ext cx="3201283" cy="1412553"/>
          </a:xfrm>
          <a:custGeom>
            <a:avLst/>
            <a:gdLst>
              <a:gd name="rtl" fmla="*/ 167048 w 1515136"/>
              <a:gd name="rtt" fmla="*/ 66880 h 311600"/>
              <a:gd name="rtr" fmla="*/ 1352648 w 1515136"/>
              <a:gd name="rtb" fmla="*/ 241680 h 311600"/>
            </a:gdLst>
            <a:ahLst/>
            <a:cxnLst/>
            <a:rect l="rtl" t="rtt" r="rtr" b="rtb"/>
            <a:pathLst>
              <a:path w="1515136" h="311600">
                <a:moveTo>
                  <a:pt x="155800" y="0"/>
                </a:moveTo>
                <a:lnTo>
                  <a:pt x="1359336" y="0"/>
                </a:lnTo>
                <a:cubicBezTo>
                  <a:pt x="1445384" y="0"/>
                  <a:pt x="1515136" y="69752"/>
                  <a:pt x="1515136" y="155800"/>
                </a:cubicBezTo>
                <a:cubicBezTo>
                  <a:pt x="1515136" y="241848"/>
                  <a:pt x="1445384" y="311600"/>
                  <a:pt x="1359336" y="311600"/>
                </a:cubicBezTo>
                <a:lnTo>
                  <a:pt x="155800" y="311600"/>
                </a:lnTo>
                <a:cubicBezTo>
                  <a:pt x="69752" y="311600"/>
                  <a:pt x="0" y="241848"/>
                  <a:pt x="0" y="155800"/>
                </a:cubicBezTo>
                <a:cubicBezTo>
                  <a:pt x="0" y="69752"/>
                  <a:pt x="69752" y="0"/>
                  <a:pt x="155800" y="0"/>
                </a:cubicBezTo>
                <a:close/>
              </a:path>
            </a:pathLst>
          </a:custGeom>
          <a:solidFill>
            <a:srgbClr val="FF0000"/>
          </a:solidFill>
          <a:ln w="22800" cap="flat">
            <a:solidFill>
              <a:srgbClr val="1C8348"/>
            </a:solidFill>
            <a:round/>
          </a:ln>
        </p:spPr>
        <p:txBody>
          <a:bodyPr wrap="none" lIns="0" tIns="0" rIns="0" bIns="14664" rtlCol="0" anchor="ctr"/>
          <a:lstStyle/>
          <a:p>
            <a:pPr algn="ctr"/>
            <a:r>
              <a:rPr lang="vi-V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CHUNG</a:t>
            </a:r>
          </a:p>
          <a:p>
            <a:pPr algn="ctr"/>
            <a:r>
              <a:rPr lang="vi-VN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 CHUNG NHỎ NHẤT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12"/>
          <p:cNvGrpSpPr/>
          <p:nvPr/>
        </p:nvGrpSpPr>
        <p:grpSpPr>
          <a:xfrm>
            <a:off x="5428872" y="2003846"/>
            <a:ext cx="6209230" cy="1427119"/>
            <a:chOff x="5313558" y="2412246"/>
            <a:chExt cx="6209230" cy="1064834"/>
          </a:xfrm>
        </p:grpSpPr>
        <p:sp>
          <p:nvSpPr>
            <p:cNvPr id="33" name="Rounded Rectangle 73"/>
            <p:cNvSpPr/>
            <p:nvPr/>
          </p:nvSpPr>
          <p:spPr>
            <a:xfrm>
              <a:off x="5313558" y="2412246"/>
              <a:ext cx="6209230" cy="1064834"/>
            </a:xfrm>
            <a:prstGeom prst="roundRect">
              <a:avLst>
                <a:gd name="adj" fmla="val 11116"/>
              </a:avLst>
            </a:prstGeom>
            <a:gradFill flip="none" rotWithShape="1">
              <a:gsLst>
                <a:gs pos="0">
                  <a:srgbClr val="88C2A4"/>
                </a:gs>
                <a:gs pos="50000">
                  <a:srgbClr val="C0E2C9"/>
                </a:gs>
                <a:gs pos="100000">
                  <a:srgbClr val="9BCDA7"/>
                </a:gs>
              </a:gsLst>
              <a:lin ang="10800000" scaled="1"/>
              <a:tileRect/>
            </a:gradFill>
            <a:ln w="3175" algn="ctr">
              <a:noFill/>
              <a:round/>
              <a:headEnd/>
              <a:tailEnd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wrap="none" anchor="ctr"/>
            <a:lstStyle/>
            <a:p>
              <a:pPr algn="ctr" eaLnBrk="0" hangingPunct="0"/>
              <a:endParaRPr lang="en-US" b="1" i="1">
                <a:solidFill>
                  <a:srgbClr val="0A2068"/>
                </a:solidFill>
              </a:endParaRPr>
            </a:p>
          </p:txBody>
        </p:sp>
        <p:sp>
          <p:nvSpPr>
            <p:cNvPr id="34" name="TextBox 72"/>
            <p:cNvSpPr txBox="1"/>
            <p:nvPr/>
          </p:nvSpPr>
          <p:spPr>
            <a:xfrm>
              <a:off x="5382530" y="2482998"/>
              <a:ext cx="5967597" cy="861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33363" indent="-233363">
                <a:buFont typeface="Wingdings" pitchFamily="2" charset="2"/>
                <a:buChar char="q"/>
              </a:pPr>
              <a:r>
                <a:rPr lang="vi-VN" sz="1700" b="1" i="1" dirty="0" err="1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Chú</a:t>
              </a:r>
              <a:r>
                <a:rPr lang="vi-VN" sz="1700" b="1" i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ý: 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Ta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chỉ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xét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bội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chung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của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các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số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khác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0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Mọi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số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tự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nhiên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đều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là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bội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của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1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Với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mọi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só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tự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nhiên a, b ta </a:t>
              </a:r>
              <a:r>
                <a:rPr lang="vi-VN" sz="1700" b="1" i="1" dirty="0" err="1" smtClean="0">
                  <a:latin typeface="Arial" pitchFamily="34" charset="0"/>
                  <a:cs typeface="Arial" pitchFamily="34" charset="0"/>
                </a:rPr>
                <a:t>có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: </a:t>
              </a:r>
            </a:p>
            <a:p>
              <a:r>
                <a:rPr lang="vi-VN" sz="1700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vi-VN" sz="1700" b="1" i="1" dirty="0" smtClean="0">
                  <a:latin typeface="Arial" pitchFamily="34" charset="0"/>
                  <a:cs typeface="Arial" pitchFamily="34" charset="0"/>
                </a:rPr>
                <a:t>    BCNN (a,1) = a;      BCNN (a, b, 1) = BCNN (a, b)</a:t>
              </a:r>
              <a:endParaRPr lang="vi-VN" sz="18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98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/>
          <p:nvPr/>
        </p:nvSpPr>
        <p:spPr>
          <a:xfrm>
            <a:off x="2799874" y="-76200"/>
            <a:ext cx="6436715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448">
              <a:lnSpc>
                <a:spcPts val="9331"/>
              </a:lnSpc>
              <a:defRPr/>
            </a:pPr>
            <a:r>
              <a:rPr lang="vi-VN" sz="4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HƯỚNG DẪN VỀ NHÀ</a:t>
            </a:r>
            <a:endParaRPr lang="en-US" sz="4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3927" y="1295400"/>
            <a:ext cx="10477481" cy="2056060"/>
          </a:xfrm>
          <a:prstGeom prst="rect">
            <a:avLst/>
          </a:prstGeom>
        </p:spPr>
        <p:txBody>
          <a:bodyPr wrap="square" lIns="60945" tIns="30472" rIns="60945" bIns="30472">
            <a:spAutoFit/>
          </a:bodyPr>
          <a:lstStyle/>
          <a:p>
            <a:pPr marL="380905" indent="-380905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 </a:t>
            </a:r>
            <a:r>
              <a:rPr 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0905" indent="-380905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2, 3, 4, 5 (</a:t>
            </a:r>
            <a:r>
              <a:rPr lang="vi-V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thêm trên </a:t>
            </a:r>
            <a:r>
              <a:rPr lang="vi-V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vi-V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30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80905" indent="-380905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0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sau: </a:t>
            </a:r>
            <a:r>
              <a:rPr lang="vi-V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vi-V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vi-V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lang="vi-V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vi-V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2.46 </a:t>
            </a:r>
            <a:r>
              <a:rPr lang="vi-VN" sz="3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2.52 (SGK – 5</a:t>
            </a:r>
            <a:r>
              <a:rPr lang="en-US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vi-VN" sz="3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vi-VN" sz="3000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812" y="1116434"/>
            <a:ext cx="10744200" cy="4800600"/>
          </a:xfrm>
          <a:prstGeom prst="rect">
            <a:avLst/>
          </a:prstGeom>
          <a:noFill/>
          <a:ln w="123825">
            <a:solidFill>
              <a:schemeClr val="accent3">
                <a:lumMod val="50000"/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7212" y="3348086"/>
            <a:ext cx="2978264" cy="35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0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31342</TotalTime>
  <Words>1431</Words>
  <Application>Microsoft Office PowerPoint</Application>
  <PresentationFormat>Tùy chỉnh</PresentationFormat>
  <Paragraphs>225</Paragraphs>
  <Slides>10</Slides>
  <Notes>5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10</vt:i4>
      </vt:variant>
    </vt:vector>
  </HeadingPairs>
  <TitlesOfParts>
    <vt:vector size="17" baseType="lpstr">
      <vt:lpstr>Arial</vt:lpstr>
      <vt:lpstr>Calibri</vt:lpstr>
      <vt:lpstr>Cambria Math</vt:lpstr>
      <vt:lpstr>Times New Roman</vt:lpstr>
      <vt:lpstr>Wingdings</vt:lpstr>
      <vt:lpstr>Office Theme</vt:lpstr>
      <vt:lpstr>Equation</vt:lpstr>
      <vt:lpstr>Bản trình bày PowerPoint</vt:lpstr>
      <vt:lpstr>Bản trình bày PowerPoint</vt:lpstr>
      <vt:lpstr>Bản trình bày PowerPoint</vt:lpstr>
      <vt:lpstr>3. Bài tập 2.45:</vt:lpstr>
      <vt:lpstr>3. Bài tập 2.45:</vt:lpstr>
      <vt:lpstr>3. Bài tập 2.45: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Phienbanmoi.com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1954</cp:revision>
  <cp:lastPrinted>2025-10-26T15:52:12Z</cp:lastPrinted>
  <dcterms:created xsi:type="dcterms:W3CDTF">2021-08-04T05:24:17Z</dcterms:created>
  <dcterms:modified xsi:type="dcterms:W3CDTF">2025-10-28T01:45:12Z</dcterms:modified>
</cp:coreProperties>
</file>