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56" r:id="rId2"/>
    <p:sldId id="504" r:id="rId3"/>
    <p:sldId id="415" r:id="rId4"/>
    <p:sldId id="465" r:id="rId5"/>
    <p:sldId id="416" r:id="rId6"/>
    <p:sldId id="467" r:id="rId7"/>
    <p:sldId id="505" r:id="rId8"/>
    <p:sldId id="457" r:id="rId9"/>
    <p:sldId id="506" r:id="rId10"/>
    <p:sldId id="471" r:id="rId11"/>
    <p:sldId id="507" r:id="rId12"/>
    <p:sldId id="508" r:id="rId13"/>
    <p:sldId id="509" r:id="rId14"/>
    <p:sldId id="474" r:id="rId15"/>
    <p:sldId id="500"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4" d="100"/>
          <a:sy n="64" d="100"/>
        </p:scale>
        <p:origin x="-724" y="-68"/>
      </p:cViewPr>
      <p:guideLst>
        <p:guide orient="horz" pos="2160"/>
        <p:guide pos="384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EEB5E-DBB7-4774-9676-F8EF66DA0C7D}" type="datetimeFigureOut">
              <a:rPr lang="en-US" smtClean="0"/>
              <a:pPr/>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60895-5560-4C39-989E-4D3BF073633B}" type="slidenum">
              <a:rPr lang="en-US" smtClean="0"/>
              <a:pPr/>
              <a:t>‹#›</a:t>
            </a:fld>
            <a:endParaRPr lang="en-US"/>
          </a:p>
        </p:txBody>
      </p:sp>
    </p:spTree>
    <p:extLst>
      <p:ext uri="{BB962C8B-B14F-4D97-AF65-F5344CB8AC3E}">
        <p14:creationId xmlns="" xmlns:p14="http://schemas.microsoft.com/office/powerpoint/2010/main" val="331059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 xmlns:p14="http://schemas.microsoft.com/office/powerpoint/2010/main" val="2025279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 xmlns:p14="http://schemas.microsoft.com/office/powerpoint/2010/main" val="370711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 xmlns:p14="http://schemas.microsoft.com/office/powerpoint/2010/main" val="1196315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81218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 xmlns:p14="http://schemas.microsoft.com/office/powerpoint/2010/main" val="294119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 xmlns:p14="http://schemas.microsoft.com/office/powerpoint/2010/main" val="212349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 xmlns:p14="http://schemas.microsoft.com/office/powerpoint/2010/main" val="2123494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 xmlns:p14="http://schemas.microsoft.com/office/powerpoint/2010/main" val="1375871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 xmlns:p14="http://schemas.microsoft.com/office/powerpoint/2010/main" val="23798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59CE49DF-786C-4C54-A636-A6471C287A65}" type="datetimeFigureOut">
              <a:rPr lang="vi-VN" smtClean="0"/>
              <a:pPr/>
              <a:t>17/09/2025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A67434-35B5-4677-895A-96C025BD98FA}" type="slidenum">
              <a:rPr lang="vi-VN" smtClean="0"/>
              <a:pPr/>
              <a:t>‹#›</a:t>
            </a:fld>
            <a:endParaRPr lang="vi-VN"/>
          </a:p>
        </p:txBody>
      </p:sp>
    </p:spTree>
    <p:extLst>
      <p:ext uri="{BB962C8B-B14F-4D97-AF65-F5344CB8AC3E}">
        <p14:creationId xmlns="" xmlns:p14="http://schemas.microsoft.com/office/powerpoint/2010/main" val="3250002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9CE49DF-786C-4C54-A636-A6471C287A65}" type="datetimeFigureOut">
              <a:rPr lang="vi-VN" smtClean="0"/>
              <a:pPr/>
              <a:t>17/09/2025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A67434-35B5-4677-895A-96C025BD98FA}" type="slidenum">
              <a:rPr lang="vi-VN" smtClean="0"/>
              <a:pPr/>
              <a:t>‹#›</a:t>
            </a:fld>
            <a:endParaRPr lang="vi-VN"/>
          </a:p>
        </p:txBody>
      </p:sp>
    </p:spTree>
    <p:extLst>
      <p:ext uri="{BB962C8B-B14F-4D97-AF65-F5344CB8AC3E}">
        <p14:creationId xmlns="" xmlns:p14="http://schemas.microsoft.com/office/powerpoint/2010/main" val="96489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9CE49DF-786C-4C54-A636-A6471C287A65}" type="datetimeFigureOut">
              <a:rPr lang="vi-VN" smtClean="0"/>
              <a:pPr/>
              <a:t>17/09/2025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A67434-35B5-4677-895A-96C025BD98FA}" type="slidenum">
              <a:rPr lang="vi-VN" smtClean="0"/>
              <a:pPr/>
              <a:t>‹#›</a:t>
            </a:fld>
            <a:endParaRPr lang="vi-VN"/>
          </a:p>
        </p:txBody>
      </p:sp>
    </p:spTree>
    <p:extLst>
      <p:ext uri="{BB962C8B-B14F-4D97-AF65-F5344CB8AC3E}">
        <p14:creationId xmlns="" xmlns:p14="http://schemas.microsoft.com/office/powerpoint/2010/main" val="1005038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3984745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586467" y="2123967"/>
            <a:ext cx="5019200" cy="5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9"/>
          <p:cNvSpPr txBox="1">
            <a:spLocks noGrp="1"/>
          </p:cNvSpPr>
          <p:nvPr>
            <p:ph type="subTitle" idx="1"/>
          </p:nvPr>
        </p:nvSpPr>
        <p:spPr>
          <a:xfrm>
            <a:off x="3365400" y="2822833"/>
            <a:ext cx="5461200" cy="19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 xmlns:p14="http://schemas.microsoft.com/office/powerpoint/2010/main" val="310327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9CE49DF-786C-4C54-A636-A6471C287A65}" type="datetimeFigureOut">
              <a:rPr lang="vi-VN" smtClean="0"/>
              <a:pPr/>
              <a:t>17/09/2025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A67434-35B5-4677-895A-96C025BD98FA}" type="slidenum">
              <a:rPr lang="vi-VN" smtClean="0"/>
              <a:pPr/>
              <a:t>‹#›</a:t>
            </a:fld>
            <a:endParaRPr lang="vi-VN"/>
          </a:p>
        </p:txBody>
      </p:sp>
    </p:spTree>
    <p:extLst>
      <p:ext uri="{BB962C8B-B14F-4D97-AF65-F5344CB8AC3E}">
        <p14:creationId xmlns="" xmlns:p14="http://schemas.microsoft.com/office/powerpoint/2010/main" val="9141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CE49DF-786C-4C54-A636-A6471C287A65}" type="datetimeFigureOut">
              <a:rPr lang="vi-VN" smtClean="0"/>
              <a:pPr/>
              <a:t>17/09/2025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A67434-35B5-4677-895A-96C025BD98FA}" type="slidenum">
              <a:rPr lang="vi-VN" smtClean="0"/>
              <a:pPr/>
              <a:t>‹#›</a:t>
            </a:fld>
            <a:endParaRPr lang="vi-VN"/>
          </a:p>
        </p:txBody>
      </p:sp>
    </p:spTree>
    <p:extLst>
      <p:ext uri="{BB962C8B-B14F-4D97-AF65-F5344CB8AC3E}">
        <p14:creationId xmlns="" xmlns:p14="http://schemas.microsoft.com/office/powerpoint/2010/main" val="313375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59CE49DF-786C-4C54-A636-A6471C287A65}" type="datetimeFigureOut">
              <a:rPr lang="vi-VN" smtClean="0"/>
              <a:pPr/>
              <a:t>17/09/2025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AA67434-35B5-4677-895A-96C025BD98FA}" type="slidenum">
              <a:rPr lang="vi-VN" smtClean="0"/>
              <a:pPr/>
              <a:t>‹#›</a:t>
            </a:fld>
            <a:endParaRPr lang="vi-VN"/>
          </a:p>
        </p:txBody>
      </p:sp>
    </p:spTree>
    <p:extLst>
      <p:ext uri="{BB962C8B-B14F-4D97-AF65-F5344CB8AC3E}">
        <p14:creationId xmlns="" xmlns:p14="http://schemas.microsoft.com/office/powerpoint/2010/main" val="125941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59CE49DF-786C-4C54-A636-A6471C287A65}" type="datetimeFigureOut">
              <a:rPr lang="vi-VN" smtClean="0"/>
              <a:pPr/>
              <a:t>17/09/2025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AA67434-35B5-4677-895A-96C025BD98FA}" type="slidenum">
              <a:rPr lang="vi-VN" smtClean="0"/>
              <a:pPr/>
              <a:t>‹#›</a:t>
            </a:fld>
            <a:endParaRPr lang="vi-VN"/>
          </a:p>
        </p:txBody>
      </p:sp>
    </p:spTree>
    <p:extLst>
      <p:ext uri="{BB962C8B-B14F-4D97-AF65-F5344CB8AC3E}">
        <p14:creationId xmlns="" xmlns:p14="http://schemas.microsoft.com/office/powerpoint/2010/main" val="1273928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59CE49DF-786C-4C54-A636-A6471C287A65}" type="datetimeFigureOut">
              <a:rPr lang="vi-VN" smtClean="0"/>
              <a:pPr/>
              <a:t>17/09/2025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AA67434-35B5-4677-895A-96C025BD98FA}" type="slidenum">
              <a:rPr lang="vi-VN" smtClean="0"/>
              <a:pPr/>
              <a:t>‹#›</a:t>
            </a:fld>
            <a:endParaRPr lang="vi-VN"/>
          </a:p>
        </p:txBody>
      </p:sp>
    </p:spTree>
    <p:extLst>
      <p:ext uri="{BB962C8B-B14F-4D97-AF65-F5344CB8AC3E}">
        <p14:creationId xmlns="" xmlns:p14="http://schemas.microsoft.com/office/powerpoint/2010/main" val="110319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E49DF-786C-4C54-A636-A6471C287A65}" type="datetimeFigureOut">
              <a:rPr lang="vi-VN" smtClean="0"/>
              <a:pPr/>
              <a:t>17/09/2025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AA67434-35B5-4677-895A-96C025BD98FA}" type="slidenum">
              <a:rPr lang="vi-VN" smtClean="0"/>
              <a:pPr/>
              <a:t>‹#›</a:t>
            </a:fld>
            <a:endParaRPr lang="vi-VN"/>
          </a:p>
        </p:txBody>
      </p:sp>
    </p:spTree>
    <p:extLst>
      <p:ext uri="{BB962C8B-B14F-4D97-AF65-F5344CB8AC3E}">
        <p14:creationId xmlns="" xmlns:p14="http://schemas.microsoft.com/office/powerpoint/2010/main" val="291489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CE49DF-786C-4C54-A636-A6471C287A65}" type="datetimeFigureOut">
              <a:rPr lang="vi-VN" smtClean="0"/>
              <a:pPr/>
              <a:t>17/09/2025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AA67434-35B5-4677-895A-96C025BD98FA}" type="slidenum">
              <a:rPr lang="vi-VN" smtClean="0"/>
              <a:pPr/>
              <a:t>‹#›</a:t>
            </a:fld>
            <a:endParaRPr lang="vi-VN"/>
          </a:p>
        </p:txBody>
      </p:sp>
    </p:spTree>
    <p:extLst>
      <p:ext uri="{BB962C8B-B14F-4D97-AF65-F5344CB8AC3E}">
        <p14:creationId xmlns="" xmlns:p14="http://schemas.microsoft.com/office/powerpoint/2010/main" val="268896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CE49DF-786C-4C54-A636-A6471C287A65}" type="datetimeFigureOut">
              <a:rPr lang="vi-VN" smtClean="0"/>
              <a:pPr/>
              <a:t>17/09/2025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AA67434-35B5-4677-895A-96C025BD98FA}" type="slidenum">
              <a:rPr lang="vi-VN" smtClean="0"/>
              <a:pPr/>
              <a:t>‹#›</a:t>
            </a:fld>
            <a:endParaRPr lang="vi-VN"/>
          </a:p>
        </p:txBody>
      </p:sp>
    </p:spTree>
    <p:extLst>
      <p:ext uri="{BB962C8B-B14F-4D97-AF65-F5344CB8AC3E}">
        <p14:creationId xmlns="" xmlns:p14="http://schemas.microsoft.com/office/powerpoint/2010/main" val="59038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E49DF-786C-4C54-A636-A6471C287A65}" type="datetimeFigureOut">
              <a:rPr lang="vi-VN" smtClean="0"/>
              <a:pPr/>
              <a:t>17/09/2025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7434-35B5-4677-895A-96C025BD98FA}" type="slidenum">
              <a:rPr lang="vi-VN" smtClean="0"/>
              <a:pPr/>
              <a:t>‹#›</a:t>
            </a:fld>
            <a:endParaRPr lang="vi-VN"/>
          </a:p>
        </p:txBody>
      </p:sp>
    </p:spTree>
    <p:extLst>
      <p:ext uri="{BB962C8B-B14F-4D97-AF65-F5344CB8AC3E}">
        <p14:creationId xmlns="" xmlns:p14="http://schemas.microsoft.com/office/powerpoint/2010/main" val="4014314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1013" y="-11329"/>
            <a:ext cx="11225719" cy="2616101"/>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b="1" noProof="0" dirty="0" smtClean="0">
                <a:ln w="0"/>
                <a:gradFill>
                  <a:gsLst>
                    <a:gs pos="0">
                      <a:srgbClr val="D97828">
                        <a:lumMod val="50000"/>
                      </a:srgbClr>
                    </a:gs>
                    <a:gs pos="50000">
                      <a:srgbClr val="D97828"/>
                    </a:gs>
                    <a:gs pos="100000">
                      <a:srgbClr val="D97828">
                        <a:lumMod val="60000"/>
                        <a:lumOff val="40000"/>
                      </a:srgbClr>
                    </a:gs>
                  </a:gsLst>
                  <a:lin ang="5400000"/>
                </a:gradFill>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rPr>
              <a:t>   </a:t>
            </a:r>
            <a:r>
              <a:rPr lang="en-US" sz="6000" b="1" i="1" noProof="0" dirty="0" err="1" smtClean="0">
                <a:ln w="0"/>
                <a:gradFill>
                  <a:gsLst>
                    <a:gs pos="0">
                      <a:srgbClr val="D97828">
                        <a:lumMod val="50000"/>
                      </a:srgbClr>
                    </a:gs>
                    <a:gs pos="50000">
                      <a:srgbClr val="D97828"/>
                    </a:gs>
                    <a:gs pos="100000">
                      <a:srgbClr val="D97828">
                        <a:lumMod val="60000"/>
                        <a:lumOff val="40000"/>
                      </a:srgbClr>
                    </a:gs>
                  </a:gsLst>
                  <a:lin ang="5400000"/>
                </a:gradFill>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rPr>
              <a:t>Văn</a:t>
            </a:r>
            <a:r>
              <a:rPr lang="en-US" sz="6000" b="1" i="1" noProof="0" dirty="0" smtClean="0">
                <a:ln w="0"/>
                <a:gradFill>
                  <a:gsLst>
                    <a:gs pos="0">
                      <a:srgbClr val="D97828">
                        <a:lumMod val="50000"/>
                      </a:srgbClr>
                    </a:gs>
                    <a:gs pos="50000">
                      <a:srgbClr val="D97828"/>
                    </a:gs>
                    <a:gs pos="100000">
                      <a:srgbClr val="D97828">
                        <a:lumMod val="60000"/>
                        <a:lumOff val="40000"/>
                      </a:srgbClr>
                    </a:gs>
                  </a:gsLst>
                  <a:lin ang="5400000"/>
                </a:gradFill>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rPr>
              <a:t> </a:t>
            </a:r>
            <a:r>
              <a:rPr lang="en-US" sz="6000" b="1" i="1" noProof="0" dirty="0" err="1" smtClean="0">
                <a:ln w="0"/>
                <a:gradFill>
                  <a:gsLst>
                    <a:gs pos="0">
                      <a:srgbClr val="D97828">
                        <a:lumMod val="50000"/>
                      </a:srgbClr>
                    </a:gs>
                    <a:gs pos="50000">
                      <a:srgbClr val="D97828"/>
                    </a:gs>
                    <a:gs pos="100000">
                      <a:srgbClr val="D97828">
                        <a:lumMod val="60000"/>
                        <a:lumOff val="40000"/>
                      </a:srgbClr>
                    </a:gs>
                  </a:gsLst>
                  <a:lin ang="5400000"/>
                </a:gradFill>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rPr>
              <a:t>bản</a:t>
            </a:r>
            <a:r>
              <a:rPr lang="en-US" sz="6000" b="1" noProof="0" dirty="0" smtClean="0">
                <a:ln w="0"/>
                <a:gradFill>
                  <a:gsLst>
                    <a:gs pos="0">
                      <a:srgbClr val="D97828">
                        <a:lumMod val="50000"/>
                      </a:srgbClr>
                    </a:gs>
                    <a:gs pos="50000">
                      <a:srgbClr val="D97828"/>
                    </a:gs>
                    <a:gs pos="100000">
                      <a:srgbClr val="D97828">
                        <a:lumMod val="60000"/>
                        <a:lumOff val="40000"/>
                      </a:srgbClr>
                    </a:gs>
                  </a:gsLst>
                  <a:lin ang="5400000"/>
                </a:gradFill>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noProof="0" dirty="0" smtClean="0">
                <a:ln w="0"/>
                <a:gradFill>
                  <a:gsLst>
                    <a:gs pos="0">
                      <a:srgbClr val="D97828">
                        <a:lumMod val="50000"/>
                      </a:srgbClr>
                    </a:gs>
                    <a:gs pos="50000">
                      <a:srgbClr val="D97828"/>
                    </a:gs>
                    <a:gs pos="100000">
                      <a:srgbClr val="D97828">
                        <a:lumMod val="60000"/>
                        <a:lumOff val="40000"/>
                      </a:srgbClr>
                    </a:gs>
                  </a:gsLst>
                  <a:lin ang="5400000"/>
                </a:gradFill>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rPr>
              <a:t>                GIÓ LẠNH ĐẦU MÙA</a:t>
            </a:r>
            <a:endParaRPr lang="en-US" sz="6300" b="1" noProof="0" dirty="0" smtClean="0">
              <a:ln w="0"/>
              <a:gradFill>
                <a:gsLst>
                  <a:gs pos="0">
                    <a:srgbClr val="D97828">
                      <a:lumMod val="50000"/>
                    </a:srgbClr>
                  </a:gs>
                  <a:gs pos="50000">
                    <a:srgbClr val="D97828"/>
                  </a:gs>
                  <a:gs pos="100000">
                    <a:srgbClr val="D97828">
                      <a:lumMod val="60000"/>
                      <a:lumOff val="40000"/>
                    </a:srgbClr>
                  </a:gs>
                </a:gsLst>
                <a:lin ang="5400000"/>
              </a:gradFill>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baseline="0" noProof="0" dirty="0" smtClean="0">
                <a:ln w="0"/>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rPr>
              <a:t>                                                    </a:t>
            </a:r>
            <a:r>
              <a:rPr lang="en-US" sz="4400" b="1" i="1" baseline="0" noProof="0" dirty="0" smtClean="0">
                <a:ln w="0"/>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rPr>
              <a:t>(</a:t>
            </a:r>
            <a:r>
              <a:rPr lang="en-US" sz="4000" b="1" i="1" noProof="0" dirty="0" err="1" smtClean="0">
                <a:ln w="0"/>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rPr>
              <a:t>Thạch</a:t>
            </a:r>
            <a:r>
              <a:rPr lang="en-US" sz="4000" b="1" i="1" noProof="0" dirty="0" smtClean="0">
                <a:ln w="0"/>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rPr>
              <a:t> Lam</a:t>
            </a:r>
            <a:r>
              <a:rPr lang="en-US" sz="4400" b="1" i="1" noProof="0" dirty="0" smtClean="0">
                <a:ln w="0"/>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rPr>
              <a:t>)</a:t>
            </a:r>
            <a:endParaRPr kumimoji="0" lang="en-US" sz="6000" b="1" i="1" u="none" strike="noStrike" kern="1200" cap="none" spc="0" normalizeH="0" baseline="0" noProof="0" dirty="0" smtClean="0">
              <a:ln w="0"/>
              <a:effectLst>
                <a:reflection blurRad="6350" stA="53000" endA="300" endPos="35500" dir="5400000" sy="-90000" algn="bl" rotWithShape="0"/>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p:cNvPicPr>
            <a:picLocks noChangeAspect="1"/>
          </p:cNvPicPr>
          <p:nvPr/>
        </p:nvPicPr>
        <p:blipFill>
          <a:blip r:embed="rId2">
            <a:duotone>
              <a:prstClr val="black"/>
              <a:schemeClr val="accent6">
                <a:lumMod val="75000"/>
                <a:tint val="45000"/>
                <a:satMod val="400000"/>
              </a:schemeClr>
            </a:duotone>
            <a:extLst>
              <a:ext uri="{BEBA8EAE-BF5A-486C-A8C5-ECC9F3942E4B}">
                <a14:imgProps xmlns="" xmlns:a14="http://schemas.microsoft.com/office/drawing/2010/main">
                  <a14:imgLayer r:embed="rId3">
                    <a14:imgEffect>
                      <a14:colorTemperature colorTemp="5300"/>
                    </a14:imgEffect>
                  </a14:imgLayer>
                </a14:imgProps>
              </a:ext>
            </a:extLst>
          </a:blip>
          <a:srcRect l="44516" t="-8070" r="50000" b="100000"/>
          <a:stretch>
            <a:fillRect/>
          </a:stretch>
        </p:blipFill>
        <p:spPr>
          <a:xfrm>
            <a:off x="1314451" y="4552226"/>
            <a:ext cx="161925" cy="172175"/>
          </a:xfrm>
          <a:custGeom>
            <a:avLst/>
            <a:gdLst>
              <a:gd name="connsiteX0" fmla="*/ 0 w 161925"/>
              <a:gd name="connsiteY0" fmla="*/ 0 h 172175"/>
              <a:gd name="connsiteX1" fmla="*/ 161925 w 161925"/>
              <a:gd name="connsiteY1" fmla="*/ 0 h 172175"/>
              <a:gd name="connsiteX2" fmla="*/ 161925 w 161925"/>
              <a:gd name="connsiteY2" fmla="*/ 172175 h 172175"/>
              <a:gd name="connsiteX3" fmla="*/ 0 w 161925"/>
              <a:gd name="connsiteY3" fmla="*/ 172175 h 172175"/>
              <a:gd name="connsiteX4" fmla="*/ 0 w 161925"/>
              <a:gd name="connsiteY4" fmla="*/ 0 h 17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72175">
                <a:moveTo>
                  <a:pt x="0" y="0"/>
                </a:moveTo>
                <a:lnTo>
                  <a:pt x="161925" y="0"/>
                </a:lnTo>
                <a:lnTo>
                  <a:pt x="161925" y="172175"/>
                </a:lnTo>
                <a:lnTo>
                  <a:pt x="0" y="172175"/>
                </a:lnTo>
                <a:lnTo>
                  <a:pt x="0" y="0"/>
                </a:lnTo>
                <a:close/>
              </a:path>
            </a:pathLst>
          </a:custGeom>
        </p:spPr>
      </p:pic>
      <p:pic>
        <p:nvPicPr>
          <p:cNvPr id="49" name="Picture 48"/>
          <p:cNvPicPr>
            <a:picLocks noChangeAspect="1"/>
          </p:cNvPicPr>
          <p:nvPr/>
        </p:nvPicPr>
        <p:blipFill>
          <a:blip r:embed="rId2">
            <a:duotone>
              <a:prstClr val="black"/>
              <a:schemeClr val="accent6">
                <a:lumMod val="75000"/>
                <a:tint val="45000"/>
                <a:satMod val="400000"/>
              </a:schemeClr>
            </a:duotone>
            <a:extLst>
              <a:ext uri="{BEBA8EAE-BF5A-486C-A8C5-ECC9F3942E4B}">
                <a14:imgProps xmlns="" xmlns:a14="http://schemas.microsoft.com/office/drawing/2010/main">
                  <a14:imgLayer r:embed="rId3">
                    <a14:imgEffect>
                      <a14:colorTemperature colorTemp="5300"/>
                    </a14:imgEffect>
                  </a14:imgLayer>
                </a14:imgProps>
              </a:ext>
            </a:extLst>
          </a:blip>
          <a:srcRect l="94746" r="3264" b="97101"/>
          <a:stretch>
            <a:fillRect/>
          </a:stretch>
        </p:blipFill>
        <p:spPr>
          <a:xfrm>
            <a:off x="8989999" y="233500"/>
            <a:ext cx="87180" cy="90534"/>
          </a:xfrm>
          <a:custGeom>
            <a:avLst/>
            <a:gdLst>
              <a:gd name="connsiteX0" fmla="*/ 74789 w 87180"/>
              <a:gd name="connsiteY0" fmla="*/ 0 h 90534"/>
              <a:gd name="connsiteX1" fmla="*/ 87180 w 87180"/>
              <a:gd name="connsiteY1" fmla="*/ 0 h 90534"/>
              <a:gd name="connsiteX2" fmla="*/ 68276 w 87180"/>
              <a:gd name="connsiteY2" fmla="*/ 52250 h 90534"/>
              <a:gd name="connsiteX3" fmla="*/ 25414 w 87180"/>
              <a:gd name="connsiteY3" fmla="*/ 80825 h 90534"/>
              <a:gd name="connsiteX4" fmla="*/ 4641 w 87180"/>
              <a:gd name="connsiteY4" fmla="*/ 89316 h 90534"/>
              <a:gd name="connsiteX5" fmla="*/ 0 w 87180"/>
              <a:gd name="connsiteY5" fmla="*/ 90534 h 90534"/>
              <a:gd name="connsiteX6" fmla="*/ 74789 w 87180"/>
              <a:gd name="connsiteY6" fmla="*/ 0 h 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80" h="90534">
                <a:moveTo>
                  <a:pt x="74789" y="0"/>
                </a:moveTo>
                <a:lnTo>
                  <a:pt x="87180" y="0"/>
                </a:lnTo>
                <a:lnTo>
                  <a:pt x="68276" y="52250"/>
                </a:lnTo>
                <a:lnTo>
                  <a:pt x="25414" y="80825"/>
                </a:lnTo>
                <a:cubicBezTo>
                  <a:pt x="19149" y="85002"/>
                  <a:pt x="12005" y="87383"/>
                  <a:pt x="4641" y="89316"/>
                </a:cubicBezTo>
                <a:lnTo>
                  <a:pt x="0" y="90534"/>
                </a:lnTo>
                <a:lnTo>
                  <a:pt x="74789" y="0"/>
                </a:lnTo>
                <a:close/>
              </a:path>
            </a:pathLst>
          </a:custGeom>
        </p:spPr>
      </p:pic>
      <p:pic>
        <p:nvPicPr>
          <p:cNvPr id="46" name="Picture 45"/>
          <p:cNvPicPr>
            <a:picLocks noChangeAspect="1"/>
          </p:cNvPicPr>
          <p:nvPr/>
        </p:nvPicPr>
        <p:blipFill>
          <a:blip r:embed="rId2">
            <a:duotone>
              <a:prstClr val="black"/>
              <a:schemeClr val="accent6">
                <a:lumMod val="75000"/>
                <a:tint val="45000"/>
                <a:satMod val="400000"/>
              </a:schemeClr>
            </a:duotone>
            <a:extLst>
              <a:ext uri="{BEBA8EAE-BF5A-486C-A8C5-ECC9F3942E4B}">
                <a14:imgProps xmlns="" xmlns:a14="http://schemas.microsoft.com/office/drawing/2010/main">
                  <a14:imgLayer r:embed="rId3">
                    <a14:imgEffect>
                      <a14:colorTemperature colorTemp="5300"/>
                    </a14:imgEffect>
                  </a14:imgLayer>
                </a14:imgProps>
              </a:ext>
            </a:extLst>
          </a:blip>
          <a:srcRect l="88569" t="15565" r="11390" b="84354"/>
          <a:stretch>
            <a:fillRect/>
          </a:stretch>
        </p:blipFill>
        <p:spPr>
          <a:xfrm>
            <a:off x="8719344" y="719537"/>
            <a:ext cx="1824" cy="2518"/>
          </a:xfrm>
          <a:custGeom>
            <a:avLst/>
            <a:gdLst>
              <a:gd name="connsiteX0" fmla="*/ 0 w 1824"/>
              <a:gd name="connsiteY0" fmla="*/ 0 h 2518"/>
              <a:gd name="connsiteX1" fmla="*/ 1408 w 1824"/>
              <a:gd name="connsiteY1" fmla="*/ 1886 h 2518"/>
              <a:gd name="connsiteX2" fmla="*/ 383 w 1824"/>
              <a:gd name="connsiteY2" fmla="*/ 555 h 2518"/>
              <a:gd name="connsiteX3" fmla="*/ 0 w 1824"/>
              <a:gd name="connsiteY3" fmla="*/ 0 h 2518"/>
            </a:gdLst>
            <a:ahLst/>
            <a:cxnLst>
              <a:cxn ang="0">
                <a:pos x="connsiteX0" y="connsiteY0"/>
              </a:cxn>
              <a:cxn ang="0">
                <a:pos x="connsiteX1" y="connsiteY1"/>
              </a:cxn>
              <a:cxn ang="0">
                <a:pos x="connsiteX2" y="connsiteY2"/>
              </a:cxn>
              <a:cxn ang="0">
                <a:pos x="connsiteX3" y="connsiteY3"/>
              </a:cxn>
            </a:cxnLst>
            <a:rect l="l" t="t" r="r" b="b"/>
            <a:pathLst>
              <a:path w="1824" h="2518">
                <a:moveTo>
                  <a:pt x="0" y="0"/>
                </a:moveTo>
                <a:lnTo>
                  <a:pt x="1408" y="1886"/>
                </a:lnTo>
                <a:cubicBezTo>
                  <a:pt x="2123" y="2915"/>
                  <a:pt x="2001" y="2831"/>
                  <a:pt x="383" y="555"/>
                </a:cubicBezTo>
                <a:lnTo>
                  <a:pt x="0" y="0"/>
                </a:lnTo>
                <a:close/>
              </a:path>
            </a:pathLst>
          </a:custGeom>
        </p:spPr>
      </p:pic>
      <p:pic>
        <p:nvPicPr>
          <p:cNvPr id="45" name="Picture 44"/>
          <p:cNvPicPr>
            <a:picLocks noChangeAspect="1"/>
          </p:cNvPicPr>
          <p:nvPr/>
        </p:nvPicPr>
        <p:blipFill>
          <a:blip r:embed="rId2">
            <a:duotone>
              <a:prstClr val="black"/>
              <a:schemeClr val="accent6">
                <a:lumMod val="75000"/>
                <a:tint val="45000"/>
                <a:satMod val="400000"/>
              </a:schemeClr>
            </a:duotone>
            <a:extLst>
              <a:ext uri="{BEBA8EAE-BF5A-486C-A8C5-ECC9F3942E4B}">
                <a14:imgProps xmlns="" xmlns:a14="http://schemas.microsoft.com/office/drawing/2010/main">
                  <a14:imgLayer r:embed="rId3">
                    <a14:imgEffect>
                      <a14:colorTemperature colorTemp="5300"/>
                    </a14:imgEffect>
                  </a14:imgLayer>
                </a14:imgProps>
              </a:ext>
            </a:extLst>
          </a:blip>
          <a:srcRect l="84004" t="32952" r="15955" b="66967"/>
          <a:stretch>
            <a:fillRect/>
          </a:stretch>
        </p:blipFill>
        <p:spPr>
          <a:xfrm>
            <a:off x="8519319" y="1262462"/>
            <a:ext cx="1824" cy="2518"/>
          </a:xfrm>
          <a:custGeom>
            <a:avLst/>
            <a:gdLst>
              <a:gd name="connsiteX0" fmla="*/ 0 w 1824"/>
              <a:gd name="connsiteY0" fmla="*/ 0 h 2518"/>
              <a:gd name="connsiteX1" fmla="*/ 1408 w 1824"/>
              <a:gd name="connsiteY1" fmla="*/ 1886 h 2518"/>
              <a:gd name="connsiteX2" fmla="*/ 383 w 1824"/>
              <a:gd name="connsiteY2" fmla="*/ 555 h 2518"/>
              <a:gd name="connsiteX3" fmla="*/ 0 w 1824"/>
              <a:gd name="connsiteY3" fmla="*/ 0 h 2518"/>
            </a:gdLst>
            <a:ahLst/>
            <a:cxnLst>
              <a:cxn ang="0">
                <a:pos x="connsiteX0" y="connsiteY0"/>
              </a:cxn>
              <a:cxn ang="0">
                <a:pos x="connsiteX1" y="connsiteY1"/>
              </a:cxn>
              <a:cxn ang="0">
                <a:pos x="connsiteX2" y="connsiteY2"/>
              </a:cxn>
              <a:cxn ang="0">
                <a:pos x="connsiteX3" y="connsiteY3"/>
              </a:cxn>
            </a:cxnLst>
            <a:rect l="l" t="t" r="r" b="b"/>
            <a:pathLst>
              <a:path w="1824" h="2518">
                <a:moveTo>
                  <a:pt x="0" y="0"/>
                </a:moveTo>
                <a:lnTo>
                  <a:pt x="1408" y="1886"/>
                </a:lnTo>
                <a:cubicBezTo>
                  <a:pt x="2123" y="2915"/>
                  <a:pt x="2001" y="2831"/>
                  <a:pt x="383" y="555"/>
                </a:cubicBezTo>
                <a:lnTo>
                  <a:pt x="0" y="0"/>
                </a:lnTo>
                <a:close/>
              </a:path>
            </a:pathLst>
          </a:custGeom>
        </p:spPr>
      </p:pic>
      <p:pic>
        <p:nvPicPr>
          <p:cNvPr id="44" name="Picture 43"/>
          <p:cNvPicPr>
            <a:picLocks noChangeAspect="1"/>
          </p:cNvPicPr>
          <p:nvPr/>
        </p:nvPicPr>
        <p:blipFill>
          <a:blip r:embed="rId2">
            <a:duotone>
              <a:prstClr val="black"/>
              <a:schemeClr val="accent6">
                <a:lumMod val="75000"/>
                <a:tint val="45000"/>
                <a:satMod val="400000"/>
              </a:schemeClr>
            </a:duotone>
            <a:extLst>
              <a:ext uri="{BEBA8EAE-BF5A-486C-A8C5-ECC9F3942E4B}">
                <a14:imgProps xmlns="" xmlns:a14="http://schemas.microsoft.com/office/drawing/2010/main">
                  <a14:imgLayer r:embed="rId3">
                    <a14:imgEffect>
                      <a14:colorTemperature colorTemp="5300"/>
                    </a14:imgEffect>
                  </a14:imgLayer>
                </a14:imgProps>
              </a:ext>
            </a:extLst>
          </a:blip>
          <a:srcRect l="97732" t="-4732" r="761" b="102173"/>
          <a:stretch>
            <a:fillRect/>
          </a:stretch>
        </p:blipFill>
        <p:spPr>
          <a:xfrm>
            <a:off x="9120847" y="85725"/>
            <a:ext cx="66017" cy="79916"/>
          </a:xfrm>
          <a:custGeom>
            <a:avLst/>
            <a:gdLst>
              <a:gd name="connsiteX0" fmla="*/ 66017 w 66017"/>
              <a:gd name="connsiteY0" fmla="*/ 0 h 79916"/>
              <a:gd name="connsiteX1" fmla="*/ 51729 w 66017"/>
              <a:gd name="connsiteY1" fmla="*/ 42863 h 79916"/>
              <a:gd name="connsiteX2" fmla="*/ 8867 w 66017"/>
              <a:gd name="connsiteY2" fmla="*/ 71438 h 79916"/>
              <a:gd name="connsiteX3" fmla="*/ 0 w 66017"/>
              <a:gd name="connsiteY3" fmla="*/ 79916 h 79916"/>
              <a:gd name="connsiteX4" fmla="*/ 66017 w 66017"/>
              <a:gd name="connsiteY4" fmla="*/ 0 h 7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7" h="79916">
                <a:moveTo>
                  <a:pt x="66017" y="0"/>
                </a:moveTo>
                <a:lnTo>
                  <a:pt x="51729" y="42863"/>
                </a:lnTo>
                <a:lnTo>
                  <a:pt x="8867" y="71438"/>
                </a:lnTo>
                <a:lnTo>
                  <a:pt x="0" y="79916"/>
                </a:lnTo>
                <a:lnTo>
                  <a:pt x="66017" y="0"/>
                </a:lnTo>
                <a:close/>
              </a:path>
            </a:pathLst>
          </a:custGeom>
        </p:spPr>
      </p:pic>
      <p:pic>
        <p:nvPicPr>
          <p:cNvPr id="43" name="Picture 42"/>
          <p:cNvPicPr>
            <a:picLocks noChangeAspect="1"/>
          </p:cNvPicPr>
          <p:nvPr/>
        </p:nvPicPr>
        <p:blipFill>
          <a:blip r:embed="rId2">
            <a:duotone>
              <a:prstClr val="black"/>
              <a:schemeClr val="accent6">
                <a:lumMod val="75000"/>
                <a:tint val="45000"/>
                <a:satMod val="400000"/>
              </a:schemeClr>
            </a:duotone>
            <a:extLst>
              <a:ext uri="{BEBA8EAE-BF5A-486C-A8C5-ECC9F3942E4B}">
                <a14:imgProps xmlns="" xmlns:a14="http://schemas.microsoft.com/office/drawing/2010/main">
                  <a14:imgLayer r:embed="rId3">
                    <a14:imgEffect>
                      <a14:colorTemperature colorTemp="5300"/>
                    </a14:imgEffect>
                  </a14:imgLayer>
                </a14:imgProps>
              </a:ext>
            </a:extLst>
          </a:blip>
          <a:srcRect l="97108" t="-2173" r="2268" b="101113"/>
          <a:stretch>
            <a:fillRect/>
          </a:stretch>
        </p:blipFill>
        <p:spPr>
          <a:xfrm>
            <a:off x="9093500" y="165641"/>
            <a:ext cx="27347" cy="33104"/>
          </a:xfrm>
          <a:custGeom>
            <a:avLst/>
            <a:gdLst>
              <a:gd name="connsiteX0" fmla="*/ 27347 w 27347"/>
              <a:gd name="connsiteY0" fmla="*/ 0 h 33104"/>
              <a:gd name="connsiteX1" fmla="*/ 0 w 27347"/>
              <a:gd name="connsiteY1" fmla="*/ 33104 h 33104"/>
              <a:gd name="connsiteX2" fmla="*/ 9381 w 27347"/>
              <a:gd name="connsiteY2" fmla="*/ 17176 h 33104"/>
              <a:gd name="connsiteX3" fmla="*/ 27347 w 27347"/>
              <a:gd name="connsiteY3" fmla="*/ 0 h 33104"/>
            </a:gdLst>
            <a:ahLst/>
            <a:cxnLst>
              <a:cxn ang="0">
                <a:pos x="connsiteX0" y="connsiteY0"/>
              </a:cxn>
              <a:cxn ang="0">
                <a:pos x="connsiteX1" y="connsiteY1"/>
              </a:cxn>
              <a:cxn ang="0">
                <a:pos x="connsiteX2" y="connsiteY2"/>
              </a:cxn>
              <a:cxn ang="0">
                <a:pos x="connsiteX3" y="connsiteY3"/>
              </a:cxn>
            </a:cxnLst>
            <a:rect l="l" t="t" r="r" b="b"/>
            <a:pathLst>
              <a:path w="27347" h="33104">
                <a:moveTo>
                  <a:pt x="27347" y="0"/>
                </a:moveTo>
                <a:lnTo>
                  <a:pt x="0" y="33104"/>
                </a:lnTo>
                <a:lnTo>
                  <a:pt x="9381" y="17176"/>
                </a:lnTo>
                <a:lnTo>
                  <a:pt x="27347" y="0"/>
                </a:lnTo>
                <a:close/>
              </a:path>
            </a:pathLst>
          </a:custGeom>
        </p:spPr>
      </p:pic>
      <p:pic>
        <p:nvPicPr>
          <p:cNvPr id="42" name="Picture 41"/>
          <p:cNvPicPr>
            <a:picLocks noChangeAspect="1"/>
          </p:cNvPicPr>
          <p:nvPr/>
        </p:nvPicPr>
        <p:blipFill>
          <a:blip r:embed="rId2">
            <a:duotone>
              <a:prstClr val="black"/>
              <a:schemeClr val="accent6">
                <a:lumMod val="75000"/>
                <a:tint val="45000"/>
                <a:satMod val="400000"/>
              </a:schemeClr>
            </a:duotone>
            <a:extLst>
              <a:ext uri="{BEBA8EAE-BF5A-486C-A8C5-ECC9F3942E4B}">
                <a14:imgProps xmlns="" xmlns:a14="http://schemas.microsoft.com/office/drawing/2010/main">
                  <a14:imgLayer r:embed="rId3">
                    <a14:imgEffect>
                      <a14:colorTemperature colorTemp="5300"/>
                    </a14:imgEffect>
                  </a14:imgLayer>
                </a14:imgProps>
              </a:ext>
            </a:extLst>
          </a:blip>
          <a:srcRect l="96453" t="-1113" r="2892" b="100000"/>
          <a:stretch>
            <a:fillRect/>
          </a:stretch>
        </p:blipFill>
        <p:spPr>
          <a:xfrm>
            <a:off x="9064789" y="198745"/>
            <a:ext cx="28711" cy="34755"/>
          </a:xfrm>
          <a:custGeom>
            <a:avLst/>
            <a:gdLst>
              <a:gd name="connsiteX0" fmla="*/ 28711 w 28711"/>
              <a:gd name="connsiteY0" fmla="*/ 0 h 34755"/>
              <a:gd name="connsiteX1" fmla="*/ 18999 w 28711"/>
              <a:gd name="connsiteY1" fmla="*/ 16489 h 34755"/>
              <a:gd name="connsiteX2" fmla="*/ 12391 w 28711"/>
              <a:gd name="connsiteY2" fmla="*/ 34755 h 34755"/>
              <a:gd name="connsiteX3" fmla="*/ 0 w 28711"/>
              <a:gd name="connsiteY3" fmla="*/ 34755 h 34755"/>
              <a:gd name="connsiteX4" fmla="*/ 28711 w 28711"/>
              <a:gd name="connsiteY4" fmla="*/ 0 h 34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1" h="34755">
                <a:moveTo>
                  <a:pt x="28711" y="0"/>
                </a:moveTo>
                <a:lnTo>
                  <a:pt x="18999" y="16489"/>
                </a:lnTo>
                <a:lnTo>
                  <a:pt x="12391" y="34755"/>
                </a:lnTo>
                <a:lnTo>
                  <a:pt x="0" y="34755"/>
                </a:lnTo>
                <a:lnTo>
                  <a:pt x="28711" y="0"/>
                </a:lnTo>
                <a:close/>
              </a:path>
            </a:pathLst>
          </a:custGeom>
        </p:spPr>
      </p:pic>
      <p:pic>
        <p:nvPicPr>
          <p:cNvPr id="39" name="Picture 38"/>
          <p:cNvPicPr>
            <a:picLocks noChangeAspect="1"/>
          </p:cNvPicPr>
          <p:nvPr/>
        </p:nvPicPr>
        <p:blipFill>
          <a:blip r:embed="rId2">
            <a:duotone>
              <a:prstClr val="black"/>
              <a:schemeClr val="accent6">
                <a:lumMod val="75000"/>
                <a:tint val="45000"/>
                <a:satMod val="400000"/>
              </a:schemeClr>
            </a:duotone>
            <a:extLst>
              <a:ext uri="{BEBA8EAE-BF5A-486C-A8C5-ECC9F3942E4B}">
                <a14:imgProps xmlns="" xmlns:a14="http://schemas.microsoft.com/office/drawing/2010/main">
                  <a14:imgLayer r:embed="rId3">
                    <a14:imgEffect>
                      <a14:colorTemperature colorTemp="5300"/>
                    </a14:imgEffect>
                  </a14:imgLayer>
                </a14:imgProps>
              </a:ext>
            </a:extLst>
          </a:blip>
          <a:srcRect l="69880" t="60357" r="29939" b="39489"/>
          <a:stretch>
            <a:fillRect/>
          </a:stretch>
        </p:blipFill>
        <p:spPr>
          <a:xfrm>
            <a:off x="7900506" y="2118202"/>
            <a:ext cx="7921" cy="4821"/>
          </a:xfrm>
          <a:custGeom>
            <a:avLst/>
            <a:gdLst>
              <a:gd name="connsiteX0" fmla="*/ 7921 w 7921"/>
              <a:gd name="connsiteY0" fmla="*/ 0 h 4821"/>
              <a:gd name="connsiteX1" fmla="*/ 7882 w 7921"/>
              <a:gd name="connsiteY1" fmla="*/ 25 h 4821"/>
              <a:gd name="connsiteX2" fmla="*/ 5311 w 7921"/>
              <a:gd name="connsiteY2" fmla="*/ 1404 h 4821"/>
              <a:gd name="connsiteX3" fmla="*/ 7921 w 7921"/>
              <a:gd name="connsiteY3" fmla="*/ 0 h 4821"/>
            </a:gdLst>
            <a:ahLst/>
            <a:cxnLst>
              <a:cxn ang="0">
                <a:pos x="connsiteX0" y="connsiteY0"/>
              </a:cxn>
              <a:cxn ang="0">
                <a:pos x="connsiteX1" y="connsiteY1"/>
              </a:cxn>
              <a:cxn ang="0">
                <a:pos x="connsiteX2" y="connsiteY2"/>
              </a:cxn>
              <a:cxn ang="0">
                <a:pos x="connsiteX3" y="connsiteY3"/>
              </a:cxn>
            </a:cxnLst>
            <a:rect l="l" t="t" r="r" b="b"/>
            <a:pathLst>
              <a:path w="7921" h="4821">
                <a:moveTo>
                  <a:pt x="7921" y="0"/>
                </a:moveTo>
                <a:lnTo>
                  <a:pt x="7882" y="25"/>
                </a:lnTo>
                <a:cubicBezTo>
                  <a:pt x="-3838" y="7429"/>
                  <a:pt x="-550" y="4924"/>
                  <a:pt x="5311" y="1404"/>
                </a:cubicBezTo>
                <a:lnTo>
                  <a:pt x="7921" y="0"/>
                </a:lnTo>
                <a:close/>
              </a:path>
            </a:pathLst>
          </a:custGeom>
        </p:spPr>
      </p:pic>
      <p:pic>
        <p:nvPicPr>
          <p:cNvPr id="12" name="Picture 11"/>
          <p:cNvPicPr>
            <a:picLocks noChangeAspect="1"/>
          </p:cNvPicPr>
          <p:nvPr/>
        </p:nvPicPr>
        <p:blipFill>
          <a:blip r:embed="rId2">
            <a:duotone>
              <a:prstClr val="black"/>
              <a:schemeClr val="accent6">
                <a:lumMod val="75000"/>
                <a:tint val="45000"/>
                <a:satMod val="400000"/>
              </a:schemeClr>
            </a:duotone>
            <a:extLst>
              <a:ext uri="{BEBA8EAE-BF5A-486C-A8C5-ECC9F3942E4B}">
                <a14:imgProps xmlns="" xmlns:a14="http://schemas.microsoft.com/office/drawing/2010/main">
                  <a14:imgLayer r:embed="rId3">
                    <a14:imgEffect>
                      <a14:colorTemperature colorTemp="5300"/>
                    </a14:imgEffect>
                  </a14:imgLayer>
                </a14:imgProps>
              </a:ext>
            </a:extLst>
          </a:blip>
          <a:srcRect l="44516" t="100000" r="50000" b="-8036"/>
          <a:stretch>
            <a:fillRect/>
          </a:stretch>
        </p:blipFill>
        <p:spPr>
          <a:xfrm>
            <a:off x="1314451" y="6858000"/>
            <a:ext cx="161925" cy="171450"/>
          </a:xfrm>
          <a:custGeom>
            <a:avLst/>
            <a:gdLst>
              <a:gd name="connsiteX0" fmla="*/ 0 w 161925"/>
              <a:gd name="connsiteY0" fmla="*/ 0 h 171450"/>
              <a:gd name="connsiteX1" fmla="*/ 161925 w 161925"/>
              <a:gd name="connsiteY1" fmla="*/ 0 h 171450"/>
              <a:gd name="connsiteX2" fmla="*/ 161925 w 161925"/>
              <a:gd name="connsiteY2" fmla="*/ 171450 h 171450"/>
              <a:gd name="connsiteX3" fmla="*/ 0 w 161925"/>
              <a:gd name="connsiteY3" fmla="*/ 171450 h 171450"/>
              <a:gd name="connsiteX4" fmla="*/ 0 w 161925"/>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71450">
                <a:moveTo>
                  <a:pt x="0" y="0"/>
                </a:moveTo>
                <a:lnTo>
                  <a:pt x="161925" y="0"/>
                </a:lnTo>
                <a:lnTo>
                  <a:pt x="161925" y="171450"/>
                </a:lnTo>
                <a:lnTo>
                  <a:pt x="0" y="171450"/>
                </a:lnTo>
                <a:lnTo>
                  <a:pt x="0" y="0"/>
                </a:lnTo>
                <a:close/>
              </a:path>
            </a:pathLst>
          </a:custGeom>
        </p:spPr>
      </p:pic>
      <p:pic>
        <p:nvPicPr>
          <p:cNvPr id="5" name="Picture 4"/>
          <p:cNvPicPr>
            <a:picLocks noChangeAspect="1"/>
          </p:cNvPicPr>
          <p:nvPr/>
        </p:nvPicPr>
        <p:blipFill>
          <a:blip r:embed="rId4">
            <a:extLst>
              <a:ext uri="{BEBA8EAE-BF5A-486C-A8C5-ECC9F3942E4B}">
                <a14:imgProps xmlns="" xmlns:a14="http://schemas.microsoft.com/office/drawing/2010/main">
                  <a14:imgLayer r:embed="rId5">
                    <a14:imgEffect>
                      <a14:backgroundRemoval t="0" b="100000" l="2292" r="100000">
                        <a14:foregroundMark x1="80417" y1="22222" x2="80417" y2="22222"/>
                        <a14:foregroundMark x1="35417" y1="61508" x2="35417" y2="61508"/>
                        <a14:backgroundMark x1="42708" y1="12698" x2="42708" y2="12698"/>
                        <a14:backgroundMark x1="52917" y1="31746" x2="52917" y2="31746"/>
                        <a14:backgroundMark x1="40417" y1="42460" x2="40417" y2="42460"/>
                        <a14:backgroundMark x1="46042" y1="54365" x2="46042" y2="54365"/>
                        <a14:backgroundMark x1="66667" y1="21429" x2="66667" y2="21429"/>
                        <a14:backgroundMark x1="93542" y1="17857" x2="93542" y2="17857"/>
                        <a14:backgroundMark x1="93542" y1="9127" x2="93542" y2="9127"/>
                        <a14:backgroundMark x1="87917" y1="7937" x2="87917" y2="7937"/>
                        <a14:backgroundMark x1="82917" y1="29762" x2="82917" y2="29762"/>
                        <a14:backgroundMark x1="85208" y1="29762" x2="85208" y2="29762"/>
                        <a14:backgroundMark x1="72292" y1="28571" x2="72292" y2="28571"/>
                        <a14:backgroundMark x1="72292" y1="32937" x2="72292" y2="32937"/>
                        <a14:backgroundMark x1="71667" y1="17857" x2="71667" y2="17857"/>
                        <a14:backgroundMark x1="84792" y1="6746" x2="84792" y2="6746"/>
                      </a14:backgroundRemoval>
                    </a14:imgEffect>
                  </a14:imgLayer>
                </a14:imgProps>
              </a:ext>
            </a:extLst>
          </a:blip>
          <a:stretch>
            <a:fillRect/>
          </a:stretch>
        </p:blipFill>
        <p:spPr>
          <a:xfrm>
            <a:off x="9875971" y="67890"/>
            <a:ext cx="2339041" cy="1227997"/>
          </a:xfrm>
          <a:prstGeom prst="rect">
            <a:avLst/>
          </a:prstGeom>
        </p:spPr>
      </p:pic>
      <p:pic>
        <p:nvPicPr>
          <p:cNvPr id="33" name="Picture 32"/>
          <p:cNvPicPr>
            <a:picLocks noChangeAspect="1"/>
          </p:cNvPicPr>
          <p:nvPr/>
        </p:nvPicPr>
        <p:blipFill>
          <a:blip r:embed="rId6" cstate="print">
            <a:extLst>
              <a:ext uri="{BEBA8EAE-BF5A-486C-A8C5-ECC9F3942E4B}">
                <a14:imgProps xmlns="" xmlns:a14="http://schemas.microsoft.com/office/drawing/2010/main">
                  <a14:imgLayer r:embed="rId7">
                    <a14:imgEffect>
                      <a14:backgroundRemoval t="10000" b="90000" l="10000" r="90000"/>
                    </a14:imgEffect>
                  </a14:imgLayer>
                </a14:imgProps>
              </a:ext>
            </a:extLst>
          </a:blip>
          <a:stretch>
            <a:fillRect/>
          </a:stretch>
        </p:blipFill>
        <p:spPr>
          <a:xfrm>
            <a:off x="10541692" y="-294341"/>
            <a:ext cx="1771930" cy="1536595"/>
          </a:xfrm>
          <a:prstGeom prst="rect">
            <a:avLst/>
          </a:prstGeom>
        </p:spPr>
      </p:pic>
      <p:pic>
        <p:nvPicPr>
          <p:cNvPr id="16" name="Picture 15"/>
          <p:cNvPicPr/>
          <p:nvPr/>
        </p:nvPicPr>
        <p:blipFill>
          <a:blip r:embed="rId8" cstate="print"/>
          <a:stretch>
            <a:fillRect/>
          </a:stretch>
        </p:blipFill>
        <p:spPr>
          <a:xfrm>
            <a:off x="854765" y="1858617"/>
            <a:ext cx="6917635" cy="4353340"/>
          </a:xfrm>
          <a:prstGeom prst="rect">
            <a:avLst/>
          </a:prstGeom>
        </p:spPr>
      </p:pic>
    </p:spTree>
    <p:extLst>
      <p:ext uri="{BB962C8B-B14F-4D97-AF65-F5344CB8AC3E}">
        <p14:creationId xmlns="" xmlns:p14="http://schemas.microsoft.com/office/powerpoint/2010/main" val="3664225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hold" nodeType="withEffect">
                                  <p:stCondLst>
                                    <p:cond delay="50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0" fill="hold"/>
                                        <p:tgtEl>
                                          <p:spTgt spid="33"/>
                                        </p:tgtEl>
                                        <p:attrNameLst>
                                          <p:attrName>ppt_x</p:attrName>
                                        </p:attrNameLst>
                                      </p:cBhvr>
                                      <p:tavLst>
                                        <p:tav tm="0">
                                          <p:val>
                                            <p:strVal val="0-#ppt_w/2"/>
                                          </p:val>
                                        </p:tav>
                                        <p:tav tm="100000">
                                          <p:val>
                                            <p:strVal val="#ppt_x"/>
                                          </p:val>
                                        </p:tav>
                                      </p:tavLst>
                                    </p:anim>
                                    <p:anim calcmode="lin" valueType="num">
                                      <p:cBhvr additive="base">
                                        <p:cTn id="8" dur="5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0"/>
            <a:ext cx="10665229" cy="5642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VĂN </a:t>
            </a:r>
            <a:r>
              <a:rPr lang="en-US" sz="2400" b="1" dirty="0" smtClean="0">
                <a:solidFill>
                  <a:schemeClr val="tx1"/>
                </a:solidFill>
                <a:latin typeface="Times New Roman" panose="02020603050405020304" pitchFamily="18" charset="0"/>
                <a:cs typeface="Times New Roman" panose="02020603050405020304" pitchFamily="18" charset="0"/>
              </a:rPr>
              <a:t>BẢN</a:t>
            </a:r>
            <a:r>
              <a:rPr lang="en-US" b="1" dirty="0" smtClean="0">
                <a:solidFill>
                  <a:schemeClr val="tx1"/>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2</a:t>
            </a:r>
            <a:r>
              <a:rPr lang="en-US" sz="3200" b="1" dirty="0" smtClean="0">
                <a:solidFill>
                  <a:schemeClr val="tx1"/>
                </a:solidFill>
                <a:latin typeface="Times New Roman" panose="02020603050405020304" pitchFamily="18" charset="0"/>
                <a:cs typeface="Times New Roman" panose="02020603050405020304" pitchFamily="18" charset="0"/>
              </a:rPr>
              <a:t>: GIÓ LẠNH ĐẦU MÙA</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9182" y="688186"/>
            <a:ext cx="343386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 </a:t>
            </a:r>
            <a:r>
              <a:rPr lang="en-US" sz="2400" b="1" dirty="0" smtClean="0">
                <a:latin typeface="Times New Roman" panose="02020603050405020304" pitchFamily="18" charset="0"/>
                <a:cs typeface="Times New Roman" panose="02020603050405020304" pitchFamily="18" charset="0"/>
              </a:rPr>
              <a:t>TÌM </a:t>
            </a:r>
            <a:r>
              <a:rPr lang="en-US" sz="2400" b="1" dirty="0">
                <a:latin typeface="Times New Roman" panose="02020603050405020304" pitchFamily="18" charset="0"/>
                <a:cs typeface="Times New Roman" panose="02020603050405020304" pitchFamily="18" charset="0"/>
              </a:rPr>
              <a:t>HIỂU </a:t>
            </a:r>
            <a:r>
              <a:rPr lang="en-US" sz="2400" b="1" dirty="0" smtClean="0">
                <a:latin typeface="Times New Roman" panose="02020603050405020304" pitchFamily="18" charset="0"/>
                <a:cs typeface="Times New Roman" panose="02020603050405020304" pitchFamily="18" charset="0"/>
              </a:rPr>
              <a:t>CHUNG</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5662" y="1064323"/>
            <a:ext cx="3680304" cy="83099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II. TÌM </a:t>
            </a:r>
            <a:r>
              <a:rPr lang="en-US" sz="2400" b="1" dirty="0">
                <a:latin typeface="Times New Roman" panose="02020603050405020304" pitchFamily="18" charset="0"/>
                <a:cs typeface="Times New Roman" panose="02020603050405020304" pitchFamily="18" charset="0"/>
              </a:rPr>
              <a:t>HIỂU </a:t>
            </a:r>
            <a:r>
              <a:rPr lang="en-US" sz="2400" b="1" dirty="0" smtClean="0">
                <a:latin typeface="Times New Roman" panose="02020603050405020304" pitchFamily="18" charset="0"/>
                <a:cs typeface="Times New Roman" panose="02020603050405020304" pitchFamily="18" charset="0"/>
              </a:rPr>
              <a:t>CHI TIẾT VĂN BẢN</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65371" y="1895319"/>
            <a:ext cx="373076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a:t>
            </a:r>
            <a:r>
              <a:rPr lang="vi-VN" sz="2400" b="1" dirty="0">
                <a:latin typeface="Times New Roman" panose="02020603050405020304" pitchFamily="18" charset="0"/>
                <a:cs typeface="Times New Roman" panose="02020603050405020304" pitchFamily="18" charset="0"/>
              </a:rPr>
              <a:t>Bối </a:t>
            </a:r>
            <a:r>
              <a:rPr lang="vi-VN" sz="2400" b="1" dirty="0" smtClean="0">
                <a:latin typeface="Times New Roman" panose="02020603050405020304" pitchFamily="18" charset="0"/>
                <a:cs typeface="Times New Roman" panose="02020603050405020304" pitchFamily="18" charset="0"/>
              </a:rPr>
              <a:t>cảnh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chuyện</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45911" y="2363820"/>
            <a:ext cx="3881340"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Diễn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tâm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Sơn</a:t>
            </a:r>
            <a:endParaRPr lang="en-US" sz="2400" dirty="0"/>
          </a:p>
        </p:txBody>
      </p:sp>
      <p:sp>
        <p:nvSpPr>
          <p:cNvPr id="10" name="Line 6"/>
          <p:cNvSpPr>
            <a:spLocks noChangeShapeType="1"/>
          </p:cNvSpPr>
          <p:nvPr/>
        </p:nvSpPr>
        <p:spPr bwMode="auto">
          <a:xfrm flipH="1" flipV="1">
            <a:off x="4066148" y="863290"/>
            <a:ext cx="71355" cy="5770972"/>
          </a:xfrm>
          <a:prstGeom prst="line">
            <a:avLst/>
          </a:prstGeom>
          <a:noFill/>
          <a:ln w="28575">
            <a:solidFill>
              <a:schemeClr val="tx1"/>
            </a:solidFill>
            <a:round/>
            <a:headEnd/>
            <a:tailEnd/>
          </a:ln>
          <a:effectLst>
            <a:prstShdw prst="shdw17" dist="17961" dir="2700000">
              <a:schemeClr val="bg2"/>
            </a:prstShdw>
          </a:effectLst>
          <a:extLst>
            <a:ext uri="{909E8E84-426E-40DD-AFC4-6F175D3DCCD1}">
              <a14:hiddenFill xmlns="" xmlns:a14="http://schemas.microsoft.com/office/drawing/2010/main">
                <a:noFill/>
              </a14:hiddenFill>
            </a:ext>
          </a:extLst>
        </p:spPr>
        <p:txBody>
          <a:bodyPr/>
          <a:lstStyle/>
          <a:p>
            <a:endParaRPr lang="vi-VN"/>
          </a:p>
        </p:txBody>
      </p:sp>
    </p:spTree>
    <p:extLst>
      <p:ext uri="{BB962C8B-B14F-4D97-AF65-F5344CB8AC3E}">
        <p14:creationId xmlns="" xmlns:p14="http://schemas.microsoft.com/office/powerpoint/2010/main" val="240699083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7930" y="347871"/>
            <a:ext cx="11171583"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 </a:t>
            </a:r>
            <a:r>
              <a:rPr lang="en-US" sz="2400" b="1" dirty="0" err="1" smtClean="0">
                <a:latin typeface="Times New Roman" panose="02020603050405020304" pitchFamily="18" charset="0"/>
                <a:cs typeface="Times New Roman" panose="02020603050405020304" pitchFamily="18" charset="0"/>
              </a:rPr>
              <a:t>Trước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áo</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30696" y="788506"/>
            <a:ext cx="11171583" cy="1938992"/>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vui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trò</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vẫn</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thân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mật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chơi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đùa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chứ</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không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kiêu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kỳ</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và</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khinh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khỉnh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như</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các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em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họ</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của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Sơn</a:t>
            </a:r>
            <a:r>
              <a:rPr lang="en-US" sz="2400" i="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p>
          <a:p>
            <a:pPr algn="just">
              <a:buFontTx/>
              <a:buChar char="-"/>
            </a:pP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Tâm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xót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lòng</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nhìn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nghèo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áo</a:t>
            </a:r>
            <a:r>
              <a:rPr lang="en-US" sz="2400" dirty="0" smtClean="0">
                <a:latin typeface="Times New Roman" pitchFamily="18" charset="0"/>
                <a:cs typeface="Times New Roman" pitchFamily="18" charset="0"/>
              </a:rPr>
              <a:t> =&gt; </a:t>
            </a:r>
            <a:r>
              <a:rPr lang="en-US" sz="2400" dirty="0" err="1" smtClean="0">
                <a:latin typeface="Times New Roman" pitchFamily="18" charset="0"/>
                <a:cs typeface="Times New Roman" pitchFamily="18" charset="0"/>
              </a:rPr>
              <a:t>bởi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mò</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ốc</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
        <p:nvSpPr>
          <p:cNvPr id="5" name="TextBox 4"/>
          <p:cNvSpPr txBox="1"/>
          <p:nvPr/>
        </p:nvSpPr>
        <p:spPr>
          <a:xfrm>
            <a:off x="583096" y="2375451"/>
            <a:ext cx="11171583" cy="830997"/>
          </a:xfrm>
          <a:prstGeom prst="rect">
            <a:avLst/>
          </a:prstGeom>
          <a:noFill/>
        </p:spPr>
        <p:txBody>
          <a:bodyPr wrap="square" rtlCol="0">
            <a:spAutoFit/>
          </a:bodyPr>
          <a:lstStyle/>
          <a:p>
            <a:pPr algn="just"/>
            <a:r>
              <a:rPr lang="en-US" sz="2400" dirty="0" smtClean="0"/>
              <a:t> </a:t>
            </a:r>
            <a:r>
              <a:rPr lang="en-US" sz="2400" dirty="0" smtClean="0">
                <a:latin typeface="Times New Roman" panose="02020603050405020304" pitchFamily="18" charset="0"/>
                <a:cs typeface="Times New Roman" panose="02020603050405020304" pitchFamily="18" charset="0"/>
              </a:rPr>
              <a:t>=&gt; </a:t>
            </a:r>
            <a:r>
              <a:rPr lang="en-US" sz="2400" dirty="0" err="1" smtClean="0">
                <a:latin typeface="Times New Roman" panose="02020603050405020304" pitchFamily="18" charset="0"/>
                <a:cs typeface="Times New Roman" panose="02020603050405020304" pitchFamily="18" charset="0"/>
              </a:rPr>
              <a:t>Cái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Duyên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trước</a:t>
            </a:r>
            <a:r>
              <a:rPr lang="en-US" sz="2400" dirty="0" smtClean="0">
                <a:latin typeface="Times New Roman" panose="02020603050405020304" pitchFamily="18" charset="0"/>
                <a:cs typeface="Times New Roman" panose="02020603050405020304" pitchFamily="18" charset="0"/>
              </a:rPr>
              <a:t> =&gt;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biệt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giàu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nghèo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cảnh</a:t>
            </a:r>
            <a:endParaRPr lang="en-US" sz="2400" dirty="0" smtClean="0"/>
          </a:p>
        </p:txBody>
      </p:sp>
      <p:sp>
        <p:nvSpPr>
          <p:cNvPr id="6" name="TextBox 5"/>
          <p:cNvSpPr txBox="1"/>
          <p:nvPr/>
        </p:nvSpPr>
        <p:spPr>
          <a:xfrm>
            <a:off x="377688" y="3313129"/>
            <a:ext cx="11529392" cy="2308324"/>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 Ý </a:t>
            </a:r>
            <a:r>
              <a:rPr lang="en-US" sz="2400" dirty="0" err="1" smtClean="0">
                <a:latin typeface="Times New Roman" pitchFamily="18" charset="0"/>
                <a:cs typeface="Times New Roman" pitchFamily="18" charset="0"/>
              </a:rPr>
              <a:t>nghĩ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vui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san </a:t>
            </a:r>
            <a:r>
              <a:rPr lang="en-US" sz="2400" dirty="0" err="1" smtClean="0">
                <a:latin typeface="Times New Roman" pitchFamily="18" charset="0"/>
                <a:cs typeface="Times New Roman" pitchFamily="18" charset="0"/>
              </a:rPr>
              <a:t>sẻ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san </a:t>
            </a:r>
            <a:r>
              <a:rPr lang="en-US" sz="2400" dirty="0" err="1" smtClean="0">
                <a:latin typeface="Times New Roman" pitchFamily="18" charset="0"/>
                <a:cs typeface="Times New Roman" pitchFamily="18" charset="0"/>
              </a:rPr>
              <a:t>sẻ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nghèo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vui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phúc</a:t>
            </a:r>
            <a:r>
              <a:rPr lang="en-US" sz="2400" dirty="0" smtClean="0">
                <a:latin typeface="Times New Roman" pitchFamily="18" charset="0"/>
                <a:cs typeface="Times New Roman" pitchFamily="18" charset="0"/>
              </a:rPr>
              <a:t>. Ý </a:t>
            </a:r>
            <a:r>
              <a:rPr lang="en-US" sz="2400"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đây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giúp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a:p>
            <a:pPr algn="just"/>
            <a:endParaRPr lang="en-US" sz="2400" dirty="0" smtClean="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7930" y="347871"/>
            <a:ext cx="11171583"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b) </a:t>
            </a:r>
            <a:r>
              <a:rPr lang="en-US" sz="2400" b="1" dirty="0" err="1" smtClean="0">
                <a:latin typeface="Times New Roman" panose="02020603050405020304" pitchFamily="18" charset="0"/>
                <a:cs typeface="Times New Roman" panose="02020603050405020304" pitchFamily="18" charset="0"/>
              </a:rPr>
              <a:t>Sau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áo</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35496" y="904461"/>
            <a:ext cx="10866783" cy="1200329"/>
          </a:xfrm>
          <a:prstGeom prst="rect">
            <a:avLst/>
          </a:prstGeom>
          <a:noFill/>
        </p:spPr>
        <p:txBody>
          <a:bodyPr wrap="square" rtlCol="0">
            <a:spAutoFit/>
          </a:bodyPr>
          <a:lstStyle/>
          <a:p>
            <a:pPr algn="just">
              <a:buFontTx/>
              <a:buChar char="-"/>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Sau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vú</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 </a:t>
            </a:r>
            <a:r>
              <a:rPr lang="en-US" sz="2400" dirty="0" smtClean="0">
                <a:latin typeface="Times New Roman" pitchFamily="18" charset="0"/>
                <a:cs typeface="Times New Roman" pitchFamily="18" charset="0"/>
              </a:rPr>
              <a:t>lo </a:t>
            </a:r>
            <a:r>
              <a:rPr lang="en-US" sz="2400" dirty="0" err="1" smtClean="0">
                <a:latin typeface="Times New Roman" pitchFamily="18" charset="0"/>
                <a:cs typeface="Times New Roman" pitchFamily="18" charset="0"/>
              </a:rPr>
              <a:t>sợ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a:t>
            </a:r>
          </a:p>
          <a:p>
            <a:pPr algn="just">
              <a:buFontTx/>
              <a:buChar char="-"/>
            </a:pPr>
            <a:endParaRPr lang="en-US" sz="2400" dirty="0" smtClean="0">
              <a:latin typeface="Times New Roman" pitchFamily="18" charset="0"/>
              <a:cs typeface="Times New Roman" pitchFamily="18" charset="0"/>
            </a:endParaRPr>
          </a:p>
        </p:txBody>
      </p:sp>
      <p:sp>
        <p:nvSpPr>
          <p:cNvPr id="5" name="TextBox 4"/>
          <p:cNvSpPr txBox="1"/>
          <p:nvPr/>
        </p:nvSpPr>
        <p:spPr>
          <a:xfrm>
            <a:off x="473766" y="2057400"/>
            <a:ext cx="11171583" cy="1200329"/>
          </a:xfrm>
          <a:prstGeom prst="rect">
            <a:avLst/>
          </a:prstGeom>
          <a:noFill/>
        </p:spPr>
        <p:txBody>
          <a:bodyPr wrap="square" rtlCol="0">
            <a:spAutoFit/>
          </a:bodyPr>
          <a:lstStyle/>
          <a:p>
            <a:pPr algn="just"/>
            <a:r>
              <a:rPr lang="en-US" sz="2400" dirty="0" smtClean="0"/>
              <a:t>    - </a:t>
            </a:r>
            <a:r>
              <a:rPr lang="en-US" sz="2400" b="1" dirty="0" smtClean="0">
                <a:latin typeface="Times New Roman" pitchFamily="18" charset="0"/>
                <a:cs typeface="Times New Roman" pitchFamily="18" charset="0"/>
              </a:rPr>
              <a:t>Chi </a:t>
            </a:r>
            <a:r>
              <a:rPr lang="en-US" sz="2400" b="1" dirty="0" err="1" smtClean="0">
                <a:latin typeface="Times New Roman" pitchFamily="18" charset="0"/>
                <a:cs typeface="Times New Roman" pitchFamily="18" charset="0"/>
              </a:rPr>
              <a:t>tiết</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Sơn</a:t>
            </a:r>
            <a:r>
              <a:rPr lang="en-US" sz="2400" dirty="0" smtClean="0">
                <a:latin typeface="Times New Roman" pitchFamily="18" charset="0"/>
                <a:cs typeface="Times New Roman" pitchFamily="18" charset="0"/>
              </a:rPr>
              <a:t> v</a:t>
            </a:r>
            <a:r>
              <a:rPr lang="vi-VN" sz="2400" dirty="0" smtClean="0">
                <a:latin typeface="Times New Roman" pitchFamily="18" charset="0"/>
                <a:cs typeface="Times New Roman" pitchFamily="18" charset="0"/>
              </a:rPr>
              <a:t>ội vã đi tìm Hiên để đòi lại chiếc áo bông cũ không làmgiảm bớt thiện cảm với nhân vật Sơn. Bởi vì đó là tâm lý và hành động bình thường của </a:t>
            </a:r>
            <a:r>
              <a:rPr lang="vi-VN" sz="2400" b="1" dirty="0" smtClean="0">
                <a:latin typeface="Times New Roman" pitchFamily="18" charset="0"/>
                <a:cs typeface="Times New Roman" pitchFamily="18" charset="0"/>
              </a:rPr>
              <a:t>một đứa trẻ</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ngoan</a:t>
            </a:r>
            <a:r>
              <a:rPr lang="vi-VN" sz="2400" dirty="0" smtClean="0">
                <a:latin typeface="Times New Roman" pitchFamily="18" charset="0"/>
                <a:cs typeface="Times New Roman" pitchFamily="18" charset="0"/>
              </a:rPr>
              <a:t> khi tự ý mang đồ dùng ở nhà đi cho người khác và sợ bị mẹ mắng.</a:t>
            </a:r>
            <a:endParaRPr lang="en-US" sz="2400" dirty="0" smtClean="0">
              <a:latin typeface="Times New Roman" pitchFamily="18" charset="0"/>
              <a:cs typeface="Times New Roman" pitchFamily="18" charset="0"/>
            </a:endParaRPr>
          </a:p>
        </p:txBody>
      </p:sp>
      <p:sp>
        <p:nvSpPr>
          <p:cNvPr id="6" name="TextBox 5"/>
          <p:cNvSpPr txBox="1"/>
          <p:nvPr/>
        </p:nvSpPr>
        <p:spPr>
          <a:xfrm>
            <a:off x="844826" y="3677478"/>
            <a:ext cx="10843591" cy="830997"/>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=&gt; </a:t>
            </a:r>
            <a:r>
              <a:rPr lang="en-US" sz="2400" b="1" dirty="0" err="1" smtClean="0">
                <a:latin typeface="Times New Roman" pitchFamily="18" charset="0"/>
                <a:cs typeface="Times New Roman" pitchFamily="18" charset="0"/>
              </a:rPr>
              <a:t>Nhận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xét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Sơn</a:t>
            </a:r>
            <a:r>
              <a:rPr lang="vi-VN" sz="2400" b="1" dirty="0" smtClean="0">
                <a:latin typeface="Times New Roman" pitchFamily="18" charset="0"/>
                <a:cs typeface="Times New Roman" pitchFamily="18" charset="0"/>
              </a:rPr>
              <a:t> và chị đều là những đứa trẻ giàu t́ình thương, tốt bụng, trong sáng, giàu lòng trắc ẩn.Vẻ đẹp tâm hồn Sơn là sự hồn nhiên, ngây thơ.</a:t>
            </a:r>
            <a:endParaRPr lang="en-US" sz="2400" b="1" dirty="0" smtClean="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5557" y="347871"/>
            <a:ext cx="10783956"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3.  </a:t>
            </a:r>
            <a:r>
              <a:rPr lang="en-US" sz="2400" b="1" dirty="0" err="1" smtClean="0">
                <a:latin typeface="Times New Roman" panose="02020603050405020304" pitchFamily="18" charset="0"/>
                <a:cs typeface="Times New Roman" panose="02020603050405020304" pitchFamily="18" charset="0"/>
              </a:rPr>
              <a:t>Tấm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lòng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những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người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mẹ</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35496" y="1142999"/>
            <a:ext cx="10992678" cy="1938992"/>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 </a:t>
            </a:r>
            <a:r>
              <a:rPr lang="vi-VN" sz="2400" b="1" dirty="0" smtClean="0">
                <a:latin typeface="+mj-lt"/>
              </a:rPr>
              <a:t>- Mẹ của Hiên: </a:t>
            </a:r>
            <a:endParaRPr lang="en-US" sz="2400" dirty="0" smtClean="0">
              <a:latin typeface="+mj-lt"/>
            </a:endParaRPr>
          </a:p>
          <a:p>
            <a:r>
              <a:rPr lang="vi-VN" sz="2400" b="1" dirty="0" smtClean="0">
                <a:latin typeface="+mj-lt"/>
              </a:rPr>
              <a:t>+ Thái độ: </a:t>
            </a:r>
            <a:r>
              <a:rPr lang="vi-VN" sz="2400" dirty="0" smtClean="0">
                <a:latin typeface="+mj-lt"/>
              </a:rPr>
              <a:t>“</a:t>
            </a:r>
            <a:r>
              <a:rPr lang="vi-VN" sz="2400" i="1" dirty="0" smtClean="0">
                <a:latin typeface="+mj-lt"/>
              </a:rPr>
              <a:t>vừa cười, vừa nói</a:t>
            </a:r>
            <a:r>
              <a:rPr lang="vi-VN" sz="2400" dirty="0" smtClean="0">
                <a:latin typeface="+mj-lt"/>
              </a:rPr>
              <a:t>”</a:t>
            </a:r>
            <a:endParaRPr lang="en-US" sz="2400" dirty="0" smtClean="0">
              <a:latin typeface="+mj-lt"/>
            </a:endParaRPr>
          </a:p>
          <a:p>
            <a:r>
              <a:rPr lang="vi-VN" sz="2400" b="1" dirty="0" smtClean="0">
                <a:latin typeface="+mj-lt"/>
              </a:rPr>
              <a:t>+ Hành động: </a:t>
            </a:r>
            <a:r>
              <a:rPr lang="vi-VN" sz="2400" dirty="0" smtClean="0">
                <a:latin typeface="+mj-lt"/>
              </a:rPr>
              <a:t>Mang áo sang tận nhà Sơn để gửi lại.</a:t>
            </a:r>
            <a:endParaRPr lang="en-US" sz="2400" dirty="0" smtClean="0">
              <a:latin typeface="+mj-lt"/>
            </a:endParaRPr>
          </a:p>
          <a:p>
            <a:r>
              <a:rPr lang="en-US" sz="2400" b="1" dirty="0" smtClean="0">
                <a:latin typeface="+mj-lt"/>
              </a:rPr>
              <a:t>    </a:t>
            </a:r>
            <a:r>
              <a:rPr lang="vi-VN" sz="2400" b="1" dirty="0" smtClean="0">
                <a:latin typeface="+mj-lt"/>
              </a:rPr>
              <a:t>=&gt;</a:t>
            </a:r>
            <a:r>
              <a:rPr lang="en-US" sz="2400" b="1" dirty="0" smtClean="0">
                <a:latin typeface="+mj-lt"/>
              </a:rPr>
              <a:t> </a:t>
            </a:r>
            <a:r>
              <a:rPr lang="vi-VN" sz="2400" dirty="0" smtClean="0">
                <a:latin typeface="+mj-lt"/>
              </a:rPr>
              <a:t>Cách ứng xử của mẹ Hiên không cho con lấy đồ của người khác, đó là đức tính "đói cho sạch, rách cho thơm". Mẹ Hiên tuy nghèo nhưng giàu lòng tự trọng.</a:t>
            </a:r>
            <a:endParaRPr lang="en-US" sz="2400" dirty="0" smtClean="0">
              <a:latin typeface="+mj-lt"/>
            </a:endParaRPr>
          </a:p>
        </p:txBody>
      </p:sp>
      <p:sp>
        <p:nvSpPr>
          <p:cNvPr id="5" name="TextBox 4"/>
          <p:cNvSpPr txBox="1"/>
          <p:nvPr/>
        </p:nvSpPr>
        <p:spPr>
          <a:xfrm>
            <a:off x="473766" y="3588026"/>
            <a:ext cx="11171583" cy="461665"/>
          </a:xfrm>
          <a:prstGeom prst="rect">
            <a:avLst/>
          </a:prstGeom>
          <a:noFill/>
        </p:spPr>
        <p:txBody>
          <a:bodyPr wrap="square" rtlCol="0">
            <a:spAutoFit/>
          </a:bodyPr>
          <a:lstStyle/>
          <a:p>
            <a:pPr algn="just"/>
            <a:r>
              <a:rPr lang="en-US" sz="2400" dirty="0" smtClean="0"/>
              <a:t> </a:t>
            </a:r>
            <a:endParaRPr lang="en-US" sz="2400" dirty="0" smtClean="0">
              <a:latin typeface="Times New Roman" pitchFamily="18" charset="0"/>
              <a:cs typeface="Times New Roman" pitchFamily="18" charset="0"/>
            </a:endParaRPr>
          </a:p>
        </p:txBody>
      </p:sp>
      <p:sp>
        <p:nvSpPr>
          <p:cNvPr id="7" name="TextBox 6"/>
          <p:cNvSpPr txBox="1"/>
          <p:nvPr/>
        </p:nvSpPr>
        <p:spPr>
          <a:xfrm>
            <a:off x="844826" y="3170583"/>
            <a:ext cx="10843591" cy="3046988"/>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Mẹ của Sơn:</a:t>
            </a:r>
            <a:endParaRPr lang="en-US" sz="2400" dirty="0" smtClean="0">
              <a:latin typeface="Times New Roman" pitchFamily="18" charset="0"/>
              <a:cs typeface="Times New Roman" pitchFamily="18" charset="0"/>
            </a:endParaRPr>
          </a:p>
          <a:p>
            <a:r>
              <a:rPr lang="vi-VN" sz="2400" b="1" dirty="0" smtClean="0">
                <a:latin typeface="Times New Roman" pitchFamily="18" charset="0"/>
                <a:cs typeface="Times New Roman" pitchFamily="18" charset="0"/>
              </a:rPr>
              <a:t>+Thái độ: </a:t>
            </a:r>
            <a:r>
              <a:rPr lang="vi-VN" sz="2400" dirty="0" smtClean="0">
                <a:latin typeface="Times New Roman" pitchFamily="18" charset="0"/>
                <a:cs typeface="Times New Roman" pitchFamily="18" charset="0"/>
              </a:rPr>
              <a:t>“nghiêm nghị”, tự hào về con thể hiện qua cách ứng xử của mẹ Sơn ở câu nói: "</a:t>
            </a:r>
            <a:r>
              <a:rPr lang="vi-VN" sz="2400" i="1" dirty="0" smtClean="0">
                <a:latin typeface="Times New Roman" pitchFamily="18" charset="0"/>
                <a:cs typeface="Times New Roman" pitchFamily="18" charset="0"/>
              </a:rPr>
              <a:t>Hai con tôi quý quá, dám tự do lấy áo đem cho người ta không sợ mẹ mắng à?",</a:t>
            </a:r>
            <a:r>
              <a:rPr lang="vi-VN" sz="2400" dirty="0" smtClean="0">
                <a:latin typeface="Times New Roman" pitchFamily="18" charset="0"/>
                <a:cs typeface="Times New Roman" pitchFamily="18" charset="0"/>
              </a:rPr>
              <a:t> cử </a:t>
            </a:r>
            <a:r>
              <a:rPr lang="vi-VN" sz="2400" i="1" dirty="0" smtClean="0">
                <a:latin typeface="Times New Roman" pitchFamily="18" charset="0"/>
                <a:cs typeface="Times New Roman" pitchFamily="18" charset="0"/>
              </a:rPr>
              <a:t>chỉ "âu yếm ôm con vào lòng" </a:t>
            </a:r>
            <a:endParaRPr lang="en-US" sz="2400" dirty="0" smtClean="0">
              <a:latin typeface="Times New Roman" pitchFamily="18" charset="0"/>
              <a:cs typeface="Times New Roman" pitchFamily="18" charset="0"/>
            </a:endParaRPr>
          </a:p>
          <a:p>
            <a:r>
              <a:rPr lang="vi-VN" sz="2400" b="1" dirty="0" smtClean="0">
                <a:latin typeface="Times New Roman" pitchFamily="18" charset="0"/>
                <a:cs typeface="Times New Roman" pitchFamily="18" charset="0"/>
              </a:rPr>
              <a:t>+ Hành động: </a:t>
            </a:r>
            <a:r>
              <a:rPr lang="vi-VN" sz="2400" dirty="0" smtClean="0">
                <a:latin typeface="Times New Roman" pitchFamily="18" charset="0"/>
                <a:cs typeface="Times New Roman" pitchFamily="18" charset="0"/>
              </a:rPr>
              <a:t>cho mẹ Hiên vay tiền để mua áo ấm cho con </a:t>
            </a:r>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=&gt;</a:t>
            </a:r>
            <a:r>
              <a:rPr lang="vi-VN" sz="2400" dirty="0" smtClean="0">
                <a:latin typeface="Times New Roman" pitchFamily="18" charset="0"/>
                <a:cs typeface="Times New Roman" pitchFamily="18" charset="0"/>
              </a:rPr>
              <a:t>Mẹ của Sơn là người hiểu biết, có tấm lòng thơm thảo, nhân hậu. hành động cho mẹ Hiên vay tiền mua áo cho con chứa đựng nét đẹp tươi sáng, ấm áp, tình nghĩa, biết sự chia sẻ, giúp đỡ, đùm bọc lẫn nhau. </a:t>
            </a:r>
            <a:endParaRPr lang="en-US" sz="2400" b="1" dirty="0" smtClean="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xplosion 1 15"/>
          <p:cNvSpPr/>
          <p:nvPr/>
        </p:nvSpPr>
        <p:spPr>
          <a:xfrm>
            <a:off x="1234974" y="795131"/>
            <a:ext cx="10731739" cy="5515160"/>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i="1" dirty="0" err="1" smtClean="0">
                <a:solidFill>
                  <a:srgbClr val="0070C0"/>
                </a:solidFill>
                <a:latin typeface="Times New Roman" panose="02020603050405020304" pitchFamily="18" charset="0"/>
                <a:cs typeface="Times New Roman" panose="02020603050405020304" pitchFamily="18" charset="0"/>
              </a:rPr>
              <a:t>Truyện</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ngắn</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Gió</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lạnh</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đầu</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mùa</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là</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một</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truyện</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ngắn</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trữ</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tình</a:t>
            </a:r>
            <a:r>
              <a:rPr lang="en-US" sz="2600" b="1" i="1" dirty="0" smtClean="0">
                <a:solidFill>
                  <a:srgbClr val="0070C0"/>
                </a:solidFill>
                <a:latin typeface="Times New Roman" panose="02020603050405020304" pitchFamily="18" charset="0"/>
                <a:cs typeface="Times New Roman" panose="02020603050405020304" pitchFamily="18" charset="0"/>
              </a:rPr>
              <a:t>. Theo </a:t>
            </a:r>
            <a:r>
              <a:rPr lang="en-US" sz="2600" b="1" i="1" dirty="0" err="1" smtClean="0">
                <a:solidFill>
                  <a:srgbClr val="0070C0"/>
                </a:solidFill>
                <a:latin typeface="Times New Roman" panose="02020603050405020304" pitchFamily="18" charset="0"/>
                <a:cs typeface="Times New Roman" panose="02020603050405020304" pitchFamily="18" charset="0"/>
              </a:rPr>
              <a:t>em</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điều</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gì</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tạo</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nên</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đặc</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điểm</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ấy</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về</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nội</a:t>
            </a:r>
            <a:r>
              <a:rPr lang="en-US" sz="2600" b="1" i="1" dirty="0" smtClean="0">
                <a:solidFill>
                  <a:srgbClr val="0070C0"/>
                </a:solidFill>
                <a:latin typeface="Times New Roman" panose="02020603050405020304" pitchFamily="18" charset="0"/>
                <a:cs typeface="Times New Roman" panose="02020603050405020304" pitchFamily="18" charset="0"/>
              </a:rPr>
              <a:t> dung, </a:t>
            </a:r>
            <a:r>
              <a:rPr lang="en-US" sz="2600" b="1" i="1" dirty="0" err="1" smtClean="0">
                <a:solidFill>
                  <a:srgbClr val="0070C0"/>
                </a:solidFill>
                <a:latin typeface="Times New Roman" panose="02020603050405020304" pitchFamily="18" charset="0"/>
                <a:cs typeface="Times New Roman" panose="02020603050405020304" pitchFamily="18" charset="0"/>
              </a:rPr>
              <a:t>hình</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thức</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ngôn</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ngữ</a:t>
            </a:r>
            <a:r>
              <a:rPr lang="en-US" sz="2600" b="1" i="1" dirty="0" smtClean="0">
                <a:solidFill>
                  <a:srgbClr val="0070C0"/>
                </a:solidFill>
                <a:latin typeface="Times New Roman" panose="02020603050405020304" pitchFamily="18" charset="0"/>
                <a:cs typeface="Times New Roman" panose="02020603050405020304" pitchFamily="18" charset="0"/>
              </a:rPr>
              <a:t>)?</a:t>
            </a:r>
            <a:endParaRPr lang="en-US" sz="26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6218495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2920" y="631764"/>
            <a:ext cx="1983206" cy="384879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latin typeface="Times New Roman" panose="02020603050405020304" pitchFamily="18" charset="0"/>
                <a:cs typeface="Times New Roman" panose="02020603050405020304" pitchFamily="18" charset="0"/>
              </a:rPr>
              <a:t>C</a:t>
            </a:r>
            <a:r>
              <a:rPr lang="en-US" sz="3200" b="1" dirty="0" err="1" smtClean="0">
                <a:solidFill>
                  <a:srgbClr val="C00000"/>
                </a:solidFill>
                <a:latin typeface="Times New Roman" panose="02020603050405020304" pitchFamily="18" charset="0"/>
                <a:cs typeface="Times New Roman" panose="02020603050405020304" pitchFamily="18" charset="0"/>
              </a:rPr>
              <a:t>hất</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trữ</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tình</a:t>
            </a:r>
            <a:endParaRPr lang="en-US" sz="3200" b="1" dirty="0" smtClean="0">
              <a:solidFill>
                <a:srgbClr val="C0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093578" y="116732"/>
            <a:ext cx="8958991" cy="3482502"/>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en-US" sz="2600" b="1" dirty="0"/>
              <a:t>*) </a:t>
            </a:r>
            <a:r>
              <a:rPr lang="en-US" sz="2600" b="1" dirty="0" err="1"/>
              <a:t>Nội</a:t>
            </a:r>
            <a:r>
              <a:rPr lang="en-US" sz="2600" b="1" dirty="0"/>
              <a:t> dung:</a:t>
            </a:r>
            <a:endParaRPr lang="en-US" sz="2600" dirty="0"/>
          </a:p>
          <a:p>
            <a:pPr lvl="0" algn="just"/>
            <a:r>
              <a:rPr lang="en-US" sz="2600" dirty="0" smtClean="0"/>
              <a:t>- </a:t>
            </a:r>
            <a:r>
              <a:rPr lang="en-US" sz="2600" dirty="0" err="1" smtClean="0"/>
              <a:t>Chủ</a:t>
            </a:r>
            <a:r>
              <a:rPr lang="en-US" sz="2600" dirty="0" smtClean="0"/>
              <a:t> </a:t>
            </a:r>
            <a:r>
              <a:rPr lang="en-US" sz="2600" dirty="0" err="1" smtClean="0"/>
              <a:t>đề</a:t>
            </a:r>
            <a:r>
              <a:rPr lang="en-US" sz="2600" dirty="0" smtClean="0"/>
              <a:t>: </a:t>
            </a:r>
            <a:r>
              <a:rPr lang="en-US" sz="2600" dirty="0" err="1" smtClean="0"/>
              <a:t>tuổi</a:t>
            </a:r>
            <a:r>
              <a:rPr lang="en-US" sz="2600" dirty="0" smtClean="0"/>
              <a:t> </a:t>
            </a:r>
            <a:r>
              <a:rPr lang="en-US" sz="2600" dirty="0" err="1" smtClean="0"/>
              <a:t>thơ</a:t>
            </a:r>
            <a:r>
              <a:rPr lang="en-US" sz="2600" dirty="0" smtClean="0"/>
              <a:t>, </a:t>
            </a:r>
            <a:r>
              <a:rPr lang="en-US" sz="2600" dirty="0" err="1" smtClean="0"/>
              <a:t>đẹp</a:t>
            </a:r>
            <a:r>
              <a:rPr lang="en-US" sz="2600" dirty="0" smtClean="0"/>
              <a:t>, </a:t>
            </a:r>
            <a:r>
              <a:rPr lang="en-US" sz="2600" dirty="0" err="1" smtClean="0"/>
              <a:t>trong</a:t>
            </a:r>
            <a:r>
              <a:rPr lang="en-US" sz="2600" dirty="0" smtClean="0"/>
              <a:t> </a:t>
            </a:r>
            <a:r>
              <a:rPr lang="en-US" sz="2600" dirty="0" err="1" smtClean="0"/>
              <a:t>sáng</a:t>
            </a:r>
            <a:r>
              <a:rPr lang="en-US" sz="2600" dirty="0" smtClean="0"/>
              <a:t>;</a:t>
            </a:r>
            <a:endParaRPr lang="en-US" sz="2600" dirty="0"/>
          </a:p>
          <a:p>
            <a:pPr lvl="0" algn="just"/>
            <a:r>
              <a:rPr lang="en-US" sz="2600" dirty="0" smtClean="0"/>
              <a:t>- </a:t>
            </a:r>
            <a:r>
              <a:rPr lang="en-US" sz="2600" dirty="0" err="1" smtClean="0"/>
              <a:t>Thiên</a:t>
            </a:r>
            <a:r>
              <a:rPr lang="en-US" sz="2600" dirty="0" smtClean="0"/>
              <a:t> </a:t>
            </a:r>
            <a:r>
              <a:rPr lang="en-US" sz="2600" dirty="0" err="1"/>
              <a:t>nhiên</a:t>
            </a:r>
            <a:r>
              <a:rPr lang="en-US" sz="2600" dirty="0"/>
              <a:t> </a:t>
            </a:r>
            <a:r>
              <a:rPr lang="en-US" sz="2600" dirty="0" err="1"/>
              <a:t>đẹp</a:t>
            </a:r>
            <a:r>
              <a:rPr lang="en-US" sz="2600" dirty="0"/>
              <a:t> </a:t>
            </a:r>
            <a:r>
              <a:rPr lang="en-US" sz="2600" dirty="0" err="1"/>
              <a:t>và</a:t>
            </a:r>
            <a:r>
              <a:rPr lang="en-US" sz="2600" dirty="0"/>
              <a:t> </a:t>
            </a:r>
            <a:r>
              <a:rPr lang="en-US" sz="2600" dirty="0" err="1"/>
              <a:t>thế</a:t>
            </a:r>
            <a:r>
              <a:rPr lang="en-US" sz="2600" dirty="0"/>
              <a:t> </a:t>
            </a:r>
            <a:r>
              <a:rPr lang="en-US" sz="2600" dirty="0" err="1"/>
              <a:t>giới</a:t>
            </a:r>
            <a:r>
              <a:rPr lang="en-US" sz="2600" dirty="0"/>
              <a:t> </a:t>
            </a:r>
            <a:r>
              <a:rPr lang="en-US" sz="2600" dirty="0" err="1"/>
              <a:t>tâm</a:t>
            </a:r>
            <a:r>
              <a:rPr lang="en-US" sz="2600" dirty="0"/>
              <a:t> </a:t>
            </a:r>
            <a:r>
              <a:rPr lang="en-US" sz="2600" dirty="0" err="1"/>
              <a:t>trạng</a:t>
            </a:r>
            <a:r>
              <a:rPr lang="en-US" sz="2600" dirty="0"/>
              <a:t> </a:t>
            </a:r>
            <a:r>
              <a:rPr lang="en-US" sz="2600" dirty="0" err="1"/>
              <a:t>trẻ</a:t>
            </a:r>
            <a:r>
              <a:rPr lang="en-US" sz="2600" dirty="0"/>
              <a:t> </a:t>
            </a:r>
            <a:r>
              <a:rPr lang="en-US" sz="2600" dirty="0" err="1"/>
              <a:t>thơ</a:t>
            </a:r>
            <a:r>
              <a:rPr lang="en-US" sz="2600" dirty="0"/>
              <a:t> </a:t>
            </a:r>
            <a:r>
              <a:rPr lang="en-US" sz="2600" dirty="0" err="1"/>
              <a:t>trong</a:t>
            </a:r>
            <a:r>
              <a:rPr lang="en-US" sz="2600" dirty="0"/>
              <a:t> </a:t>
            </a:r>
            <a:r>
              <a:rPr lang="en-US" sz="2600" dirty="0" err="1"/>
              <a:t>trẻo</a:t>
            </a:r>
            <a:r>
              <a:rPr lang="en-US" sz="2600" dirty="0"/>
              <a:t>, </a:t>
            </a:r>
            <a:r>
              <a:rPr lang="en-US" sz="2600" dirty="0" err="1"/>
              <a:t>hồn</a:t>
            </a:r>
            <a:r>
              <a:rPr lang="en-US" sz="2600" dirty="0"/>
              <a:t> </a:t>
            </a:r>
            <a:r>
              <a:rPr lang="en-US" sz="2600" dirty="0" err="1" smtClean="0"/>
              <a:t>nhiên</a:t>
            </a:r>
            <a:r>
              <a:rPr lang="en-US" sz="2600" dirty="0" smtClean="0"/>
              <a:t>, </a:t>
            </a:r>
            <a:r>
              <a:rPr lang="en-US" sz="2600" dirty="0" err="1"/>
              <a:t>ngây</a:t>
            </a:r>
            <a:r>
              <a:rPr lang="en-US" sz="2600" dirty="0"/>
              <a:t> </a:t>
            </a:r>
            <a:r>
              <a:rPr lang="en-US" sz="2600" dirty="0" err="1"/>
              <a:t>thơ</a:t>
            </a:r>
            <a:r>
              <a:rPr lang="en-US" sz="2600" dirty="0"/>
              <a:t>.</a:t>
            </a:r>
          </a:p>
          <a:p>
            <a:pPr lvl="0" algn="just"/>
            <a:r>
              <a:rPr lang="en-US" sz="2600" dirty="0" smtClean="0"/>
              <a:t>- </a:t>
            </a:r>
            <a:r>
              <a:rPr lang="en-US" sz="2600" dirty="0" err="1" smtClean="0"/>
              <a:t>Tác</a:t>
            </a:r>
            <a:r>
              <a:rPr lang="en-US" sz="2600" dirty="0" smtClean="0"/>
              <a:t> </a:t>
            </a:r>
            <a:r>
              <a:rPr lang="en-US" sz="2600" dirty="0" err="1"/>
              <a:t>giả</a:t>
            </a:r>
            <a:r>
              <a:rPr lang="en-US" sz="2600" dirty="0"/>
              <a:t> </a:t>
            </a:r>
            <a:r>
              <a:rPr lang="en-US" sz="2600" dirty="0" err="1"/>
              <a:t>tập</a:t>
            </a:r>
            <a:r>
              <a:rPr lang="en-US" sz="2600" dirty="0"/>
              <a:t> </a:t>
            </a:r>
            <a:r>
              <a:rPr lang="en-US" sz="2600" dirty="0" err="1"/>
              <a:t>trung</a:t>
            </a:r>
            <a:r>
              <a:rPr lang="en-US" sz="2600" dirty="0"/>
              <a:t> </a:t>
            </a:r>
            <a:r>
              <a:rPr lang="en-US" sz="2600" dirty="0" err="1"/>
              <a:t>miêu</a:t>
            </a:r>
            <a:r>
              <a:rPr lang="en-US" sz="2600" dirty="0"/>
              <a:t> </a:t>
            </a:r>
            <a:r>
              <a:rPr lang="en-US" sz="2600" dirty="0" err="1"/>
              <a:t>tả</a:t>
            </a:r>
            <a:r>
              <a:rPr lang="en-US" sz="2600" dirty="0"/>
              <a:t> </a:t>
            </a:r>
            <a:r>
              <a:rPr lang="en-US" sz="2600" dirty="0" err="1"/>
              <a:t>những</a:t>
            </a:r>
            <a:r>
              <a:rPr lang="en-US" sz="2600" dirty="0"/>
              <a:t> </a:t>
            </a:r>
            <a:r>
              <a:rPr lang="en-US" sz="2600" dirty="0" err="1"/>
              <a:t>cảm</a:t>
            </a:r>
            <a:r>
              <a:rPr lang="en-US" sz="2600" dirty="0"/>
              <a:t> </a:t>
            </a:r>
            <a:r>
              <a:rPr lang="en-US" sz="2600" dirty="0" err="1"/>
              <a:t>xúc</a:t>
            </a:r>
            <a:r>
              <a:rPr lang="en-US" sz="2600" dirty="0"/>
              <a:t> </a:t>
            </a:r>
            <a:r>
              <a:rPr lang="en-US" sz="2600" dirty="0" err="1"/>
              <a:t>và</a:t>
            </a:r>
            <a:r>
              <a:rPr lang="en-US" sz="2600" dirty="0"/>
              <a:t> </a:t>
            </a:r>
            <a:r>
              <a:rPr lang="en-US" sz="2600" dirty="0" err="1"/>
              <a:t>diễn</a:t>
            </a:r>
            <a:r>
              <a:rPr lang="en-US" sz="2600" dirty="0"/>
              <a:t> </a:t>
            </a:r>
            <a:r>
              <a:rPr lang="en-US" sz="2600" dirty="0" err="1"/>
              <a:t>biến</a:t>
            </a:r>
            <a:r>
              <a:rPr lang="en-US" sz="2600" dirty="0"/>
              <a:t> </a:t>
            </a:r>
            <a:r>
              <a:rPr lang="en-US" sz="2600" dirty="0" err="1"/>
              <a:t>tâm</a:t>
            </a:r>
            <a:r>
              <a:rPr lang="en-US" sz="2600" dirty="0"/>
              <a:t> </a:t>
            </a:r>
            <a:r>
              <a:rPr lang="en-US" sz="2600" dirty="0" err="1"/>
              <a:t>trạng</a:t>
            </a:r>
            <a:r>
              <a:rPr lang="en-US" sz="2600" dirty="0"/>
              <a:t> </a:t>
            </a:r>
            <a:r>
              <a:rPr lang="en-US" sz="2600" dirty="0" err="1"/>
              <a:t>vừa</a:t>
            </a:r>
            <a:r>
              <a:rPr lang="en-US" sz="2600" dirty="0"/>
              <a:t> </a:t>
            </a:r>
            <a:r>
              <a:rPr lang="en-US" sz="2600" dirty="0" err="1"/>
              <a:t>vui</a:t>
            </a:r>
            <a:r>
              <a:rPr lang="en-US" sz="2600" dirty="0"/>
              <a:t> </a:t>
            </a:r>
            <a:r>
              <a:rPr lang="en-US" sz="2600" dirty="0" err="1"/>
              <a:t>mừng</a:t>
            </a:r>
            <a:r>
              <a:rPr lang="en-US" sz="2600" dirty="0"/>
              <a:t>, </a:t>
            </a:r>
            <a:r>
              <a:rPr lang="en-US" sz="2600" dirty="0" err="1"/>
              <a:t>phấn</a:t>
            </a:r>
            <a:r>
              <a:rPr lang="en-US" sz="2600" dirty="0"/>
              <a:t> </a:t>
            </a:r>
            <a:r>
              <a:rPr lang="en-US" sz="2600" dirty="0" err="1"/>
              <a:t>chấn</a:t>
            </a:r>
            <a:r>
              <a:rPr lang="en-US" sz="2600" dirty="0"/>
              <a:t> </a:t>
            </a:r>
            <a:r>
              <a:rPr lang="en-US" sz="2600" dirty="0" err="1"/>
              <a:t>vừa</a:t>
            </a:r>
            <a:r>
              <a:rPr lang="en-US" sz="2600" dirty="0"/>
              <a:t> </a:t>
            </a:r>
            <a:r>
              <a:rPr lang="en-US" sz="2600" dirty="0" err="1"/>
              <a:t>ngỡ</a:t>
            </a:r>
            <a:r>
              <a:rPr lang="en-US" sz="2600" dirty="0"/>
              <a:t> </a:t>
            </a:r>
            <a:r>
              <a:rPr lang="en-US" sz="2600" dirty="0" err="1"/>
              <a:t>ngàng</a:t>
            </a:r>
            <a:r>
              <a:rPr lang="en-US" sz="2600" dirty="0"/>
              <a:t>, lo </a:t>
            </a:r>
            <a:r>
              <a:rPr lang="en-US" sz="2600" dirty="0" err="1"/>
              <a:t>sợ</a:t>
            </a:r>
            <a:r>
              <a:rPr lang="en-US" sz="2600" dirty="0"/>
              <a:t>… </a:t>
            </a:r>
            <a:r>
              <a:rPr lang="en-US" sz="2600" dirty="0" err="1"/>
              <a:t>của</a:t>
            </a:r>
            <a:r>
              <a:rPr lang="en-US" sz="2600" dirty="0"/>
              <a:t> </a:t>
            </a:r>
            <a:r>
              <a:rPr lang="en-US" sz="2600" dirty="0" err="1"/>
              <a:t>nhân</a:t>
            </a:r>
            <a:r>
              <a:rPr lang="en-US" sz="2600" dirty="0"/>
              <a:t> </a:t>
            </a:r>
            <a:r>
              <a:rPr lang="en-US" sz="2600" dirty="0" err="1"/>
              <a:t>vật</a:t>
            </a:r>
            <a:r>
              <a:rPr lang="en-US" sz="2600" dirty="0"/>
              <a:t> “</a:t>
            </a:r>
            <a:r>
              <a:rPr lang="en-US" sz="2600" dirty="0" err="1"/>
              <a:t>tôi</a:t>
            </a:r>
            <a:r>
              <a:rPr lang="en-US" sz="2600" dirty="0"/>
              <a:t>” </a:t>
            </a:r>
            <a:r>
              <a:rPr lang="en-US" sz="2600" dirty="0" err="1"/>
              <a:t>trong</a:t>
            </a:r>
            <a:r>
              <a:rPr lang="en-US" sz="2600" dirty="0"/>
              <a:t> </a:t>
            </a:r>
            <a:r>
              <a:rPr lang="en-US" sz="2600" dirty="0" err="1"/>
              <a:t>buổi</a:t>
            </a:r>
            <a:r>
              <a:rPr lang="en-US" sz="2600" dirty="0"/>
              <a:t> </a:t>
            </a:r>
            <a:r>
              <a:rPr lang="en-US" sz="2600" dirty="0" err="1"/>
              <a:t>đầu</a:t>
            </a:r>
            <a:r>
              <a:rPr lang="en-US" sz="2600" dirty="0"/>
              <a:t> </a:t>
            </a:r>
            <a:r>
              <a:rPr lang="en-US" sz="2600" dirty="0" err="1"/>
              <a:t>tiên</a:t>
            </a:r>
            <a:r>
              <a:rPr lang="en-US" sz="2600" dirty="0"/>
              <a:t> </a:t>
            </a:r>
            <a:r>
              <a:rPr lang="en-US" sz="2600" dirty="0" err="1"/>
              <a:t>đến</a:t>
            </a:r>
            <a:r>
              <a:rPr lang="en-US" sz="2600" dirty="0"/>
              <a:t> </a:t>
            </a:r>
            <a:r>
              <a:rPr lang="en-US" sz="2600" dirty="0" err="1"/>
              <a:t>trường</a:t>
            </a:r>
            <a:r>
              <a:rPr lang="en-US" sz="2600" dirty="0"/>
              <a:t> </a:t>
            </a:r>
            <a:r>
              <a:rPr lang="en-US" sz="2600" dirty="0" err="1"/>
              <a:t>một</a:t>
            </a:r>
            <a:r>
              <a:rPr lang="en-US" sz="2600" dirty="0"/>
              <a:t> </a:t>
            </a:r>
            <a:r>
              <a:rPr lang="en-US" sz="2600" dirty="0" err="1"/>
              <a:t>cách</a:t>
            </a:r>
            <a:r>
              <a:rPr lang="en-US" sz="2600" dirty="0"/>
              <a:t> </a:t>
            </a:r>
            <a:r>
              <a:rPr lang="en-US" sz="2600" dirty="0" err="1"/>
              <a:t>chân</a:t>
            </a:r>
            <a:r>
              <a:rPr lang="en-US" sz="2600" dirty="0"/>
              <a:t> </a:t>
            </a:r>
            <a:r>
              <a:rPr lang="en-US" sz="2600" dirty="0" err="1"/>
              <a:t>thực</a:t>
            </a:r>
            <a:r>
              <a:rPr lang="en-US" sz="2600" dirty="0"/>
              <a:t> </a:t>
            </a:r>
            <a:r>
              <a:rPr lang="en-US" sz="2600" dirty="0" err="1"/>
              <a:t>và</a:t>
            </a:r>
            <a:r>
              <a:rPr lang="en-US" sz="2600" dirty="0"/>
              <a:t> </a:t>
            </a:r>
            <a:r>
              <a:rPr lang="en-US" sz="2600" dirty="0" err="1"/>
              <a:t>cảm</a:t>
            </a:r>
            <a:r>
              <a:rPr lang="en-US" sz="2600" dirty="0"/>
              <a:t> </a:t>
            </a:r>
            <a:r>
              <a:rPr lang="en-US" sz="2600" dirty="0" err="1"/>
              <a:t>động</a:t>
            </a:r>
            <a:r>
              <a:rPr lang="en-US" sz="2600" dirty="0"/>
              <a:t>.</a:t>
            </a:r>
          </a:p>
          <a:p>
            <a:pPr algn="just"/>
            <a:endParaRPr lang="en-US" sz="2600" b="1" dirty="0">
              <a:latin typeface="Times New Roman" panose="02020603050405020304" pitchFamily="18" charset="0"/>
              <a:cs typeface="Times New Roman" panose="02020603050405020304" pitchFamily="18" charset="0"/>
            </a:endParaRPr>
          </a:p>
        </p:txBody>
      </p:sp>
      <p:sp>
        <p:nvSpPr>
          <p:cNvPr id="4" name="Right Arrow 3"/>
          <p:cNvSpPr/>
          <p:nvPr/>
        </p:nvSpPr>
        <p:spPr>
          <a:xfrm rot="21336868">
            <a:off x="2234598" y="2226597"/>
            <a:ext cx="857452" cy="302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093578" y="3907286"/>
            <a:ext cx="9111392" cy="2707523"/>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en-US" sz="2600" b="1" dirty="0"/>
              <a:t>*) </a:t>
            </a:r>
            <a:r>
              <a:rPr lang="en-US" sz="2600" b="1" dirty="0" err="1" smtClean="0"/>
              <a:t>Hình</a:t>
            </a:r>
            <a:r>
              <a:rPr lang="en-US" sz="2600" b="1" dirty="0" smtClean="0"/>
              <a:t> </a:t>
            </a:r>
            <a:r>
              <a:rPr lang="en-US" sz="2600" b="1" dirty="0" err="1" smtClean="0"/>
              <a:t>thức</a:t>
            </a:r>
            <a:r>
              <a:rPr lang="en-US" sz="2600" b="1" dirty="0" smtClean="0"/>
              <a:t>:</a:t>
            </a:r>
            <a:endParaRPr lang="en-US" sz="2600" dirty="0"/>
          </a:p>
          <a:p>
            <a:pPr lvl="0" algn="just">
              <a:buFontTx/>
              <a:buChar char="-"/>
            </a:pPr>
            <a:r>
              <a:rPr lang="en-US" sz="2800" dirty="0" smtClean="0"/>
              <a:t> </a:t>
            </a:r>
            <a:r>
              <a:rPr lang="en-US" sz="2800" dirty="0" err="1" smtClean="0"/>
              <a:t>Cốt</a:t>
            </a:r>
            <a:r>
              <a:rPr lang="en-US" sz="2800" dirty="0" smtClean="0"/>
              <a:t> </a:t>
            </a:r>
            <a:r>
              <a:rPr lang="en-US" sz="2800" dirty="0" err="1"/>
              <a:t>truyện</a:t>
            </a:r>
            <a:r>
              <a:rPr lang="en-US" sz="2800" dirty="0"/>
              <a:t>: </a:t>
            </a:r>
            <a:r>
              <a:rPr lang="en-US" sz="2800" dirty="0" err="1"/>
              <a:t>đơn</a:t>
            </a:r>
            <a:r>
              <a:rPr lang="en-US" sz="2800" dirty="0"/>
              <a:t> </a:t>
            </a:r>
            <a:r>
              <a:rPr lang="en-US" sz="2800" dirty="0" err="1"/>
              <a:t>giản</a:t>
            </a:r>
            <a:r>
              <a:rPr lang="en-US" sz="2800" dirty="0"/>
              <a:t>, </a:t>
            </a:r>
            <a:r>
              <a:rPr lang="en-US" sz="2800" dirty="0" err="1"/>
              <a:t>nhẹ</a:t>
            </a:r>
            <a:r>
              <a:rPr lang="en-US" sz="2800" dirty="0"/>
              <a:t> </a:t>
            </a:r>
            <a:r>
              <a:rPr lang="en-US" sz="2800" dirty="0" err="1"/>
              <a:t>nhàng</a:t>
            </a:r>
            <a:r>
              <a:rPr lang="en-US" sz="2800" dirty="0"/>
              <a:t>; </a:t>
            </a:r>
            <a:r>
              <a:rPr lang="en-US" sz="2800" dirty="0" err="1"/>
              <a:t>ngôn</a:t>
            </a:r>
            <a:r>
              <a:rPr lang="en-US" sz="2800" dirty="0"/>
              <a:t> </a:t>
            </a:r>
            <a:r>
              <a:rPr lang="en-US" sz="2800" dirty="0" err="1"/>
              <a:t>ngữ</a:t>
            </a:r>
            <a:r>
              <a:rPr lang="en-US" sz="2800" dirty="0"/>
              <a:t> </a:t>
            </a:r>
            <a:r>
              <a:rPr lang="en-US" sz="2800" dirty="0" err="1"/>
              <a:t>miêu</a:t>
            </a:r>
            <a:r>
              <a:rPr lang="en-US" sz="2800" dirty="0"/>
              <a:t> </a:t>
            </a:r>
            <a:r>
              <a:rPr lang="en-US" sz="2800" dirty="0" err="1"/>
              <a:t>tả</a:t>
            </a:r>
            <a:r>
              <a:rPr lang="en-US" sz="2800" dirty="0"/>
              <a:t> (</a:t>
            </a:r>
            <a:r>
              <a:rPr lang="en-US" sz="2800" dirty="0" err="1"/>
              <a:t>tả</a:t>
            </a:r>
            <a:r>
              <a:rPr lang="en-US" sz="2800" dirty="0"/>
              <a:t> </a:t>
            </a:r>
            <a:r>
              <a:rPr lang="en-US" sz="2800" dirty="0" err="1"/>
              <a:t>cảnh</a:t>
            </a:r>
            <a:r>
              <a:rPr lang="en-US" sz="2800" dirty="0"/>
              <a:t> </a:t>
            </a:r>
            <a:r>
              <a:rPr lang="en-US" sz="2800" dirty="0" err="1"/>
              <a:t>vật</a:t>
            </a:r>
            <a:r>
              <a:rPr lang="en-US" sz="2800" dirty="0"/>
              <a:t> </a:t>
            </a:r>
            <a:r>
              <a:rPr lang="en-US" sz="2800" dirty="0" err="1"/>
              <a:t>và</a:t>
            </a:r>
            <a:r>
              <a:rPr lang="en-US" sz="2800" dirty="0"/>
              <a:t> </a:t>
            </a:r>
            <a:r>
              <a:rPr lang="en-US" sz="2800" dirty="0" err="1"/>
              <a:t>tâm</a:t>
            </a:r>
            <a:r>
              <a:rPr lang="en-US" sz="2800" dirty="0"/>
              <a:t> </a:t>
            </a:r>
            <a:r>
              <a:rPr lang="en-US" sz="2800" dirty="0" err="1"/>
              <a:t>trạng</a:t>
            </a:r>
            <a:r>
              <a:rPr lang="en-US" sz="2800" dirty="0"/>
              <a:t>) </a:t>
            </a:r>
            <a:r>
              <a:rPr lang="en-US" sz="2800" dirty="0" err="1"/>
              <a:t>tinh</a:t>
            </a:r>
            <a:r>
              <a:rPr lang="en-US" sz="2800" dirty="0"/>
              <a:t> </a:t>
            </a:r>
            <a:r>
              <a:rPr lang="en-US" sz="2800" dirty="0" err="1"/>
              <a:t>tế</a:t>
            </a:r>
            <a:r>
              <a:rPr lang="en-US" sz="2800" dirty="0"/>
              <a:t>; </a:t>
            </a:r>
            <a:r>
              <a:rPr lang="en-US" sz="2800" dirty="0" err="1"/>
              <a:t>giàu</a:t>
            </a:r>
            <a:r>
              <a:rPr lang="en-US" sz="2800" dirty="0"/>
              <a:t> </a:t>
            </a:r>
            <a:r>
              <a:rPr lang="en-US" sz="2800" dirty="0" err="1"/>
              <a:t>hình</a:t>
            </a:r>
            <a:r>
              <a:rPr lang="en-US" sz="2800" dirty="0"/>
              <a:t> </a:t>
            </a:r>
            <a:r>
              <a:rPr lang="en-US" sz="2800" dirty="0" err="1"/>
              <a:t>ảnh</a:t>
            </a:r>
            <a:r>
              <a:rPr lang="en-US" sz="2800" dirty="0"/>
              <a:t> </a:t>
            </a:r>
            <a:r>
              <a:rPr lang="en-US" sz="2800" dirty="0" err="1"/>
              <a:t>sinh</a:t>
            </a:r>
            <a:r>
              <a:rPr lang="en-US" sz="2800" dirty="0"/>
              <a:t> </a:t>
            </a:r>
            <a:r>
              <a:rPr lang="en-US" sz="2800" dirty="0" err="1"/>
              <a:t>động</a:t>
            </a:r>
            <a:r>
              <a:rPr lang="en-US" sz="2800" dirty="0"/>
              <a:t> </a:t>
            </a:r>
            <a:r>
              <a:rPr lang="en-US" sz="2800" dirty="0" err="1"/>
              <a:t>với</a:t>
            </a:r>
            <a:r>
              <a:rPr lang="en-US" sz="2800" dirty="0"/>
              <a:t> </a:t>
            </a:r>
            <a:r>
              <a:rPr lang="en-US" sz="2800" dirty="0" err="1"/>
              <a:t>nhiều</a:t>
            </a:r>
            <a:r>
              <a:rPr lang="en-US" sz="2800" dirty="0"/>
              <a:t> BPTT </a:t>
            </a:r>
            <a:r>
              <a:rPr lang="en-US" sz="2800" dirty="0" err="1"/>
              <a:t>đặc</a:t>
            </a:r>
            <a:r>
              <a:rPr lang="en-US" sz="2800" dirty="0"/>
              <a:t> </a:t>
            </a:r>
            <a:r>
              <a:rPr lang="en-US" sz="2800" dirty="0" err="1"/>
              <a:t>sắc</a:t>
            </a:r>
            <a:r>
              <a:rPr lang="en-US" sz="2800" dirty="0"/>
              <a:t>; </a:t>
            </a:r>
            <a:r>
              <a:rPr lang="en-US" sz="2800" dirty="0" err="1"/>
              <a:t>hình</a:t>
            </a:r>
            <a:r>
              <a:rPr lang="en-US" sz="2800" dirty="0"/>
              <a:t> </a:t>
            </a:r>
            <a:r>
              <a:rPr lang="en-US" sz="2800" dirty="0" err="1"/>
              <a:t>ảnh</a:t>
            </a:r>
            <a:r>
              <a:rPr lang="en-US" sz="2800" dirty="0"/>
              <a:t> so </a:t>
            </a:r>
            <a:r>
              <a:rPr lang="en-US" sz="2800" dirty="0" err="1"/>
              <a:t>sánh</a:t>
            </a:r>
            <a:r>
              <a:rPr lang="en-US" sz="2800" dirty="0"/>
              <a:t>, </a:t>
            </a:r>
            <a:r>
              <a:rPr lang="en-US" sz="2800" dirty="0" err="1"/>
              <a:t>ví</a:t>
            </a:r>
            <a:r>
              <a:rPr lang="en-US" sz="2800" dirty="0"/>
              <a:t> von </a:t>
            </a:r>
            <a:r>
              <a:rPr lang="en-US" sz="2800" dirty="0" err="1"/>
              <a:t>đậm</a:t>
            </a:r>
            <a:r>
              <a:rPr lang="en-US" sz="2800" dirty="0"/>
              <a:t> </a:t>
            </a:r>
            <a:r>
              <a:rPr lang="en-US" sz="2800" dirty="0" err="1"/>
              <a:t>chất</a:t>
            </a:r>
            <a:r>
              <a:rPr lang="en-US" sz="2800" dirty="0"/>
              <a:t> </a:t>
            </a:r>
            <a:r>
              <a:rPr lang="en-US" sz="2800" dirty="0" err="1"/>
              <a:t>trữ</a:t>
            </a:r>
            <a:r>
              <a:rPr lang="en-US" sz="2800" dirty="0"/>
              <a:t> </a:t>
            </a:r>
            <a:r>
              <a:rPr lang="en-US" sz="2800" dirty="0" err="1"/>
              <a:t>tình</a:t>
            </a:r>
            <a:r>
              <a:rPr lang="en-US" sz="2800" dirty="0" smtClean="0"/>
              <a:t>.</a:t>
            </a:r>
          </a:p>
          <a:p>
            <a:pPr lvl="0" algn="just">
              <a:buFontTx/>
              <a:buChar char="-"/>
            </a:pPr>
            <a:r>
              <a:rPr lang="en-US" sz="2800" dirty="0" smtClean="0"/>
              <a:t> </a:t>
            </a:r>
            <a:r>
              <a:rPr lang="en-US" sz="2800" dirty="0" err="1" smtClean="0"/>
              <a:t>Lối</a:t>
            </a:r>
            <a:r>
              <a:rPr lang="en-US" sz="2800" dirty="0" smtClean="0"/>
              <a:t> </a:t>
            </a:r>
            <a:r>
              <a:rPr lang="en-US" sz="2800" dirty="0" err="1" smtClean="0"/>
              <a:t>kê</a:t>
            </a:r>
            <a:r>
              <a:rPr lang="en-US" sz="2800" dirty="0" smtClean="0"/>
              <a:t> </a:t>
            </a:r>
            <a:r>
              <a:rPr lang="en-US" sz="2800" dirty="0" err="1" smtClean="0"/>
              <a:t>chuyện</a:t>
            </a:r>
            <a:r>
              <a:rPr lang="en-US" sz="2800" dirty="0" smtClean="0"/>
              <a:t> </a:t>
            </a:r>
            <a:r>
              <a:rPr lang="en-US" sz="2800" dirty="0" err="1" smtClean="0"/>
              <a:t>tinh</a:t>
            </a:r>
            <a:r>
              <a:rPr lang="en-US" sz="2800" dirty="0" smtClean="0"/>
              <a:t> </a:t>
            </a:r>
            <a:r>
              <a:rPr lang="en-US" sz="2800" dirty="0" err="1" smtClean="0"/>
              <a:t>tế</a:t>
            </a:r>
            <a:r>
              <a:rPr lang="en-US" sz="2800" dirty="0" smtClean="0"/>
              <a:t>, </a:t>
            </a:r>
            <a:r>
              <a:rPr lang="en-US" sz="2800" dirty="0" err="1" smtClean="0"/>
              <a:t>nhẹ</a:t>
            </a:r>
            <a:r>
              <a:rPr lang="en-US" sz="2800" dirty="0" smtClean="0"/>
              <a:t> </a:t>
            </a:r>
            <a:r>
              <a:rPr lang="en-US" sz="2800" dirty="0" err="1" smtClean="0"/>
              <a:t>nhàng</a:t>
            </a:r>
            <a:r>
              <a:rPr lang="en-US" sz="2800" dirty="0" smtClean="0"/>
              <a:t>.</a:t>
            </a:r>
            <a:endParaRPr lang="en-US" sz="2800" dirty="0"/>
          </a:p>
          <a:p>
            <a:pPr algn="just"/>
            <a:endParaRPr lang="en-US" sz="2600" b="1" dirty="0">
              <a:latin typeface="Times New Roman" panose="02020603050405020304" pitchFamily="18" charset="0"/>
              <a:cs typeface="Times New Roman" panose="02020603050405020304" pitchFamily="18" charset="0"/>
            </a:endParaRPr>
          </a:p>
        </p:txBody>
      </p:sp>
      <p:cxnSp>
        <p:nvCxnSpPr>
          <p:cNvPr id="9" name="Straight Arrow Connector 8"/>
          <p:cNvCxnSpPr>
            <a:stCxn id="4" idx="1"/>
            <a:endCxn id="5" idx="1"/>
          </p:cNvCxnSpPr>
          <p:nvPr/>
        </p:nvCxnSpPr>
        <p:spPr>
          <a:xfrm>
            <a:off x="2235853" y="2410708"/>
            <a:ext cx="857725" cy="28503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021626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0"/>
            <a:ext cx="10665229" cy="5642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VĂN BẢN</a:t>
            </a:r>
            <a:r>
              <a:rPr lang="en-US" b="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1</a:t>
            </a:r>
            <a:r>
              <a:rPr lang="en-US" sz="3200" b="1" dirty="0">
                <a:solidFill>
                  <a:schemeClr val="tx1"/>
                </a:solidFill>
                <a:latin typeface="Times New Roman" panose="02020603050405020304" pitchFamily="18" charset="0"/>
                <a:cs typeface="Times New Roman" panose="02020603050405020304" pitchFamily="18" charset="0"/>
              </a:rPr>
              <a:t>: TÔI ĐI </a:t>
            </a:r>
            <a:r>
              <a:rPr lang="en-US" sz="3200" b="1" dirty="0" smtClean="0">
                <a:solidFill>
                  <a:schemeClr val="tx1"/>
                </a:solidFill>
                <a:latin typeface="Times New Roman" panose="02020603050405020304" pitchFamily="18" charset="0"/>
                <a:cs typeface="Times New Roman" panose="02020603050405020304" pitchFamily="18" charset="0"/>
              </a:rPr>
              <a:t>HỌC </a:t>
            </a:r>
            <a:r>
              <a:rPr lang="en-US" sz="2800" b="1" i="1" dirty="0" smtClean="0">
                <a:solidFill>
                  <a:schemeClr val="tx1"/>
                </a:solidFill>
                <a:latin typeface="Times New Roman" panose="02020603050405020304" pitchFamily="18" charset="0"/>
                <a:cs typeface="Times New Roman" panose="02020603050405020304" pitchFamily="18" charset="0"/>
              </a:rPr>
              <a:t>(</a:t>
            </a:r>
            <a:r>
              <a:rPr lang="en-US" sz="2800" b="1" i="1" dirty="0" err="1" smtClean="0">
                <a:solidFill>
                  <a:schemeClr val="tx1"/>
                </a:solidFill>
                <a:latin typeface="Times New Roman" panose="02020603050405020304" pitchFamily="18" charset="0"/>
                <a:cs typeface="Times New Roman" panose="02020603050405020304" pitchFamily="18" charset="0"/>
              </a:rPr>
              <a:t>Thanh</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Tịnh</a:t>
            </a:r>
            <a:r>
              <a:rPr lang="en-US" sz="2800" b="1" i="1" dirty="0" smtClean="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9182" y="688186"/>
            <a:ext cx="316148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 </a:t>
            </a:r>
            <a:r>
              <a:rPr lang="en-US" sz="2400" b="1" dirty="0" smtClean="0">
                <a:latin typeface="Times New Roman" panose="02020603050405020304" pitchFamily="18" charset="0"/>
                <a:cs typeface="Times New Roman" panose="02020603050405020304" pitchFamily="18" charset="0"/>
              </a:rPr>
              <a:t>TÌM </a:t>
            </a:r>
            <a:r>
              <a:rPr lang="en-US" sz="2400" b="1" dirty="0">
                <a:latin typeface="Times New Roman" panose="02020603050405020304" pitchFamily="18" charset="0"/>
                <a:cs typeface="Times New Roman" panose="02020603050405020304" pitchFamily="18" charset="0"/>
              </a:rPr>
              <a:t>HIỂU </a:t>
            </a:r>
            <a:r>
              <a:rPr lang="en-US" sz="2400" b="1" dirty="0" smtClean="0">
                <a:latin typeface="Times New Roman" panose="02020603050405020304" pitchFamily="18" charset="0"/>
                <a:cs typeface="Times New Roman" panose="02020603050405020304" pitchFamily="18" charset="0"/>
              </a:rPr>
              <a:t>CHUNG</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44119" y="1091384"/>
            <a:ext cx="1837598" cy="517065"/>
          </a:xfrm>
          <a:prstGeom prst="rect">
            <a:avLst/>
          </a:prstGeom>
        </p:spPr>
        <p:txBody>
          <a:bodyPr wrap="square">
            <a:spAutoFit/>
          </a:bodyPr>
          <a:lstStyle/>
          <a:p>
            <a:pPr algn="just">
              <a:lnSpc>
                <a:spcPct val="115000"/>
              </a:lnSpc>
              <a:spcAft>
                <a:spcPts val="0"/>
              </a:spcAft>
              <a:tabLst>
                <a:tab pos="1386840" algn="l"/>
              </a:tabLst>
            </a:pPr>
            <a:r>
              <a:rPr lang="en-US" sz="2400" dirty="0" smtClean="0">
                <a:latin typeface="Calibri" panose="020F0502020204030204" pitchFamily="34" charset="0"/>
                <a:ea typeface="Calibri" panose="020F0502020204030204" pitchFamily="34" charset="0"/>
                <a:cs typeface="Calibri" panose="020F0502020204030204" pitchFamily="34" charset="0"/>
              </a:rPr>
              <a:t>1. </a:t>
            </a:r>
            <a:r>
              <a:rPr lang="en-US" sz="2400" b="1" dirty="0" err="1">
                <a:latin typeface="Calibri" panose="020F0502020204030204" pitchFamily="34" charset="0"/>
                <a:ea typeface="Calibri" panose="020F0502020204030204" pitchFamily="34" charset="0"/>
                <a:cs typeface="Calibri" panose="020F0502020204030204" pitchFamily="34" charset="0"/>
              </a:rPr>
              <a:t>Tác</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smtClean="0">
                <a:latin typeface="Calibri" panose="020F0502020204030204" pitchFamily="34" charset="0"/>
                <a:ea typeface="Calibri" panose="020F0502020204030204" pitchFamily="34" charset="0"/>
                <a:cs typeface="Calibri" panose="020F0502020204030204" pitchFamily="34" charset="0"/>
              </a:rPr>
              <a:t>giả</a:t>
            </a:r>
            <a:r>
              <a:rPr lang="en-US" sz="2400" dirty="0" smtClean="0">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Line 6"/>
          <p:cNvSpPr>
            <a:spLocks noChangeShapeType="1"/>
          </p:cNvSpPr>
          <p:nvPr/>
        </p:nvSpPr>
        <p:spPr bwMode="auto">
          <a:xfrm flipH="1" flipV="1">
            <a:off x="3920236" y="863290"/>
            <a:ext cx="71355" cy="5770972"/>
          </a:xfrm>
          <a:prstGeom prst="line">
            <a:avLst/>
          </a:prstGeom>
          <a:noFill/>
          <a:ln w="28575">
            <a:solidFill>
              <a:schemeClr val="tx1"/>
            </a:solidFill>
            <a:round/>
            <a:headEnd/>
            <a:tailEnd/>
          </a:ln>
          <a:effectLst>
            <a:prstShdw prst="shdw17" dist="17961" dir="2700000">
              <a:schemeClr val="bg2"/>
            </a:prstShdw>
          </a:effectLst>
          <a:extLst>
            <a:ext uri="{909E8E84-426E-40DD-AFC4-6F175D3DCCD1}">
              <a14:hiddenFill xmlns="" xmlns:a14="http://schemas.microsoft.com/office/drawing/2010/main">
                <a:noFill/>
              </a14:hiddenFill>
            </a:ext>
          </a:extLst>
        </p:spPr>
        <p:txBody>
          <a:bodyPr/>
          <a:lstStyle/>
          <a:p>
            <a:endParaRPr lang="vi-VN"/>
          </a:p>
        </p:txBody>
      </p:sp>
      <p:sp>
        <p:nvSpPr>
          <p:cNvPr id="8" name="TextBox 7">
            <a:extLst>
              <a:ext uri="{FF2B5EF4-FFF2-40B4-BE49-F238E27FC236}">
                <a16:creationId xmlns:a16="http://schemas.microsoft.com/office/drawing/2014/main" xmlns="" id="{657EF3A3-0F4B-42DE-86D2-0EA6377BDEEE}"/>
              </a:ext>
            </a:extLst>
          </p:cNvPr>
          <p:cNvSpPr txBox="1"/>
          <p:nvPr/>
        </p:nvSpPr>
        <p:spPr>
          <a:xfrm>
            <a:off x="1029000" y="6291265"/>
            <a:ext cx="2434046" cy="461665"/>
          </a:xfrm>
          <a:prstGeom prst="rect">
            <a:avLst/>
          </a:prstGeom>
          <a:solidFill>
            <a:schemeClr val="accent4">
              <a:lumMod val="20000"/>
              <a:lumOff val="80000"/>
            </a:schemeClr>
          </a:solidFill>
        </p:spPr>
        <p:txBody>
          <a:bodyPr wrap="square" rtlCol="0">
            <a:spAutoFit/>
          </a:bodyPr>
          <a:lstStyle/>
          <a:p>
            <a:r>
              <a:rPr lang="en-US" sz="2400" b="1" i="1" dirty="0" err="1" smtClean="0">
                <a:latin typeface="Times New Roman" panose="02020603050405020304" pitchFamily="18" charset="0"/>
                <a:cs typeface="Times New Roman" panose="02020603050405020304" pitchFamily="18" charset="0"/>
              </a:rPr>
              <a:t>Thạch</a:t>
            </a:r>
            <a:r>
              <a:rPr lang="en-US" sz="2400" b="1" i="1" dirty="0" smtClean="0">
                <a:latin typeface="Times New Roman" panose="02020603050405020304" pitchFamily="18" charset="0"/>
                <a:cs typeface="Times New Roman" panose="02020603050405020304" pitchFamily="18" charset="0"/>
              </a:rPr>
              <a:t> Lam</a:t>
            </a:r>
            <a:endParaRPr lang="en-US" sz="2400" b="1"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154634" y="882799"/>
            <a:ext cx="7597302" cy="5693866"/>
          </a:xfrm>
          <a:prstGeom prst="rect">
            <a:avLst/>
          </a:prstGeom>
          <a:noFill/>
        </p:spPr>
        <p:txBody>
          <a:bodyPr wrap="square" rtlCol="0">
            <a:spAutoFit/>
          </a:bodyPr>
          <a:lstStyle/>
          <a:p>
            <a:pPr marL="342900" indent="-342900" algn="just">
              <a:buFontTx/>
              <a:buChar char="-"/>
            </a:pPr>
            <a:r>
              <a:rPr lang="nl-NL" sz="2800" dirty="0" smtClean="0">
                <a:latin typeface="Times New Roman" pitchFamily="18" charset="0"/>
                <a:cs typeface="Times New Roman" pitchFamily="18" charset="0"/>
              </a:rPr>
              <a:t>Thạch Lam (1910-1942) tên thật là Nguyễn Tường Vinh, sau đổi thành Nguyễn Tường Lân. Ông sinh và mất ở Hà Nội nhưng có một thời gian dài sống ở huyện Cẩm Giàng, tỉnh Hải Dương. Đây chính là bối cảnh của nhiều truyện ngắn của Thạch Lam sau này.</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Phong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cốt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cốt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giản</a:t>
            </a:r>
            <a:r>
              <a:rPr lang="en-US" sz="2800" dirty="0" smtClean="0">
                <a:latin typeface="Times New Roman" pitchFamily="18" charset="0"/>
                <a:cs typeface="Times New Roman" pitchFamily="18" charset="0"/>
              </a:rPr>
              <a:t>. </a:t>
            </a:r>
            <a:r>
              <a:rPr lang="nl-NL" sz="2800" dirty="0" smtClean="0">
                <a:latin typeface="Times New Roman" pitchFamily="18" charset="0"/>
                <a:cs typeface="Times New Roman" pitchFamily="18" charset="0"/>
              </a:rPr>
              <a:t>Nhà văn không đi sâu vào cái chi tiết, các sự kiện mà chủ yếu diễn tả tâm lý con người. </a:t>
            </a:r>
          </a:p>
          <a:p>
            <a:pPr algn="just"/>
            <a:r>
              <a:rPr lang="nl-NL" sz="2800" dirty="0" smtClean="0">
                <a:latin typeface="Times New Roman" pitchFamily="18" charset="0"/>
                <a:cs typeface="Times New Roman" pitchFamily="18" charset="0"/>
              </a:rPr>
              <a:t>+ Yếu tố lãng mạn và hiện thực luôn đan cài;</a:t>
            </a:r>
          </a:p>
          <a:p>
            <a:pPr algn="just"/>
            <a:r>
              <a:rPr lang="nl-NL" sz="2800" dirty="0" smtClean="0">
                <a:latin typeface="Times New Roman" pitchFamily="18" charset="0"/>
                <a:cs typeface="Times New Roman" pitchFamily="18" charset="0"/>
              </a:rPr>
              <a:t>+ Giọng văn nhẹ nhàng thấm thía, đậm chất thơ.</a:t>
            </a:r>
            <a:endParaRPr lang="en-US" sz="2800" dirty="0">
              <a:latin typeface="Times New Roman" pitchFamily="18" charset="0"/>
              <a:cs typeface="Times New Roman" pitchFamily="18" charset="0"/>
            </a:endParaRPr>
          </a:p>
        </p:txBody>
      </p:sp>
      <p:pic>
        <p:nvPicPr>
          <p:cNvPr id="10" name="Picture 9" descr="C:\Users\Admin\Desktop\thachlam-0928_20200519_694-100644.jpe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38539" y="1649897"/>
            <a:ext cx="3548270" cy="4452730"/>
          </a:xfrm>
          <a:prstGeom prst="rect">
            <a:avLst/>
          </a:prstGeom>
          <a:noFill/>
          <a:ln>
            <a:noFill/>
          </a:ln>
        </p:spPr>
      </p:pic>
    </p:spTree>
    <p:extLst>
      <p:ext uri="{BB962C8B-B14F-4D97-AF65-F5344CB8AC3E}">
        <p14:creationId xmlns="" xmlns:p14="http://schemas.microsoft.com/office/powerpoint/2010/main" val="364187429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1384" y="427383"/>
            <a:ext cx="10715945" cy="6124754"/>
          </a:xfrm>
          <a:prstGeom prst="rect">
            <a:avLst/>
          </a:prstGeom>
        </p:spPr>
        <p:txBody>
          <a:bodyPr wrap="square">
            <a:spAutoFit/>
          </a:bodyPr>
          <a:lstStyle/>
          <a:p>
            <a:pPr lvl="0" indent="539750" algn="just" fontAlgn="base">
              <a:spcBef>
                <a:spcPct val="0"/>
              </a:spcBef>
              <a:spcAft>
                <a:spcPct val="0"/>
              </a:spcAft>
            </a:pPr>
            <a:endParaRPr lang="nl-NL" sz="1400" dirty="0" smtClean="0">
              <a:solidFill>
                <a:prstClr val="black"/>
              </a:solidFill>
              <a:latin typeface="Calibri" pitchFamily="34" charset="0"/>
              <a:ea typeface="Calibri" pitchFamily="34" charset="0"/>
              <a:cs typeface="Times New Roman" pitchFamily="18" charset="0"/>
            </a:endParaRPr>
          </a:p>
          <a:p>
            <a:pPr lvl="0" indent="539750" algn="ctr" fontAlgn="base">
              <a:spcBef>
                <a:spcPct val="0"/>
              </a:spcBef>
              <a:spcAft>
                <a:spcPct val="0"/>
              </a:spcAft>
            </a:pPr>
            <a:r>
              <a:rPr lang="nl-NL" b="1" dirty="0" smtClean="0">
                <a:solidFill>
                  <a:prstClr val="black"/>
                </a:solidFill>
                <a:latin typeface="Times New Roman" pitchFamily="18" charset="0"/>
                <a:ea typeface="Calibri" pitchFamily="34" charset="0"/>
                <a:cs typeface="Times New Roman" pitchFamily="18" charset="0"/>
              </a:rPr>
              <a:t>MỘT VÀI NHẬN XÉT VỀ THẠCH LAM</a:t>
            </a:r>
          </a:p>
          <a:p>
            <a:pPr lvl="0" indent="539750" algn="just" fontAlgn="base">
              <a:spcBef>
                <a:spcPct val="0"/>
              </a:spcBef>
              <a:spcAft>
                <a:spcPct val="0"/>
              </a:spcAft>
            </a:pPr>
            <a:r>
              <a:rPr lang="nl-NL" dirty="0" smtClean="0">
                <a:solidFill>
                  <a:prstClr val="black"/>
                </a:solidFill>
                <a:latin typeface="Calibri" pitchFamily="34" charset="0"/>
                <a:ea typeface="Calibri" pitchFamily="34" charset="0"/>
                <a:cs typeface="Times New Roman" pitchFamily="18" charset="0"/>
              </a:rPr>
              <a:t> </a:t>
            </a:r>
            <a:r>
              <a:rPr lang="nl-NL" dirty="0" smtClean="0">
                <a:solidFill>
                  <a:prstClr val="black"/>
                </a:solidFill>
                <a:latin typeface="Times New Roman" pitchFamily="18" charset="0"/>
                <a:ea typeface="Calibri" pitchFamily="34" charset="0"/>
                <a:cs typeface="Times New Roman" pitchFamily="18" charset="0"/>
              </a:rPr>
              <a:t>- </a:t>
            </a:r>
            <a:r>
              <a:rPr lang="nl-NL" b="1" i="1" dirty="0" smtClean="0">
                <a:solidFill>
                  <a:prstClr val="black"/>
                </a:solidFill>
                <a:latin typeface="Times New Roman" pitchFamily="18" charset="0"/>
                <a:ea typeface="Calibri" pitchFamily="34" charset="0"/>
                <a:cs typeface="Times New Roman" pitchFamily="18" charset="0"/>
              </a:rPr>
              <a:t>“ Đối với tôi, văn chương không phải đem đến sự thoát ly hay sự quên, trái lại nó là thứ khí giới thanh cao và đắc lực mà chúng ta có để vừa tố cáo, vừa thay đổi cái xã hội giả dối và tàn ác, vừa làm cho lòng người thêm trong sạch và phong phú hơn”.</a:t>
            </a:r>
            <a:endParaRPr lang="en-US" dirty="0" smtClean="0">
              <a:solidFill>
                <a:prstClr val="black"/>
              </a:solidFill>
              <a:latin typeface="Times New Roman" pitchFamily="18" charset="0"/>
              <a:cs typeface="Times New Roman" pitchFamily="18" charset="0"/>
            </a:endParaRPr>
          </a:p>
          <a:p>
            <a:pPr indent="539750" algn="just" eaLnBrk="0" fontAlgn="base" hangingPunct="0">
              <a:spcBef>
                <a:spcPct val="0"/>
              </a:spcBef>
              <a:spcAft>
                <a:spcPct val="0"/>
              </a:spcAft>
            </a:pPr>
            <a:r>
              <a:rPr lang="nl-NL" b="1" i="1" dirty="0" smtClean="0">
                <a:solidFill>
                  <a:prstClr val="black"/>
                </a:solidFill>
                <a:latin typeface="Times New Roman" pitchFamily="18" charset="0"/>
                <a:ea typeface="Calibri" pitchFamily="34" charset="0"/>
                <a:cs typeface="Times New Roman" pitchFamily="18" charset="0"/>
              </a:rPr>
              <a:t>  - </a:t>
            </a:r>
            <a:r>
              <a:rPr lang="nl-NL" b="1" i="1" dirty="0" smtClean="0">
                <a:latin typeface="Times New Roman" pitchFamily="18" charset="0"/>
                <a:cs typeface="Times New Roman" pitchFamily="18" charset="0"/>
              </a:rPr>
              <a:t>“ Hoa là đẹp, liễu có vẻ nên thơ. Nhưng cái đẹp có phải cứ ở hoa, ở liễu thôi đâu? Cái đẹp man mác khắp vũ trụ, len lỏi khắp hang cùng ngõ hẻm, tiềm tàng ở mọi vật tầm thường. Công việc của các nhà văn là phát hiện cái đẹp ở chỗ mà không ai ngờ tới, tìm cái đẹp kín đáo và che lấp của sự vật, cho người khác một bài học trông nhìn và thường thức.</a:t>
            </a:r>
          </a:p>
          <a:p>
            <a:r>
              <a:rPr lang="nl-NL" b="1" i="1" dirty="0" smtClean="0">
                <a:latin typeface="Times New Roman" pitchFamily="18" charset="0"/>
                <a:cs typeface="Times New Roman" pitchFamily="18" charset="0"/>
              </a:rPr>
              <a:t>           - “</a:t>
            </a:r>
            <a:r>
              <a:rPr lang="nl-NL" i="1" dirty="0" smtClean="0">
                <a:latin typeface="Times New Roman" pitchFamily="18" charset="0"/>
                <a:cs typeface="Times New Roman" pitchFamily="18" charset="0"/>
              </a:rPr>
              <a:t>Sự thực của tâm hồn mà Thạch Lam diễn trong lời văn thì nhiều hình, nhiều vẻ nh­ng bao giờ cũng đằm thắm, cũng nhân hậu, cũng nghẹn ngào một chút lệ thầm kín của tình th­ơng. Nếu Thạch Lam theo một chủ ý nào trong công việc viết văn của anh thì chủ ý ấy là diễn ra, gợi lên sự th­ơng xót.”</a:t>
            </a:r>
            <a:endParaRPr lang="en-US" dirty="0" smtClean="0">
              <a:latin typeface="Times New Roman" pitchFamily="18" charset="0"/>
              <a:cs typeface="Times New Roman" pitchFamily="18" charset="0"/>
            </a:endParaRPr>
          </a:p>
          <a:p>
            <a:r>
              <a:rPr lang="nl-NL" dirty="0" smtClean="0">
                <a:latin typeface="Times New Roman" pitchFamily="18" charset="0"/>
                <a:cs typeface="Times New Roman" pitchFamily="18" charset="0"/>
              </a:rPr>
              <a:t>           Người ta hay nghĩ đến Thạch Lam như một cái gì đích thực là nghệ sĩ:</a:t>
            </a:r>
            <a:endParaRPr lang="en-US" dirty="0" smtClean="0">
              <a:latin typeface="Times New Roman" pitchFamily="18" charset="0"/>
              <a:cs typeface="Times New Roman" pitchFamily="18" charset="0"/>
            </a:endParaRPr>
          </a:p>
          <a:p>
            <a:pPr algn="ctr"/>
            <a:r>
              <a:rPr lang="nl-NL" b="1" i="1" dirty="0" smtClean="0">
                <a:latin typeface="Times New Roman" pitchFamily="18" charset="0"/>
                <a:cs typeface="Times New Roman" pitchFamily="18" charset="0"/>
              </a:rPr>
              <a:t>“</a:t>
            </a:r>
            <a:r>
              <a:rPr lang="nl-NL" i="1" dirty="0" smtClean="0">
                <a:latin typeface="Times New Roman" pitchFamily="18" charset="0"/>
                <a:cs typeface="Times New Roman" pitchFamily="18" charset="0"/>
              </a:rPr>
              <a:t> Tây Hồ có danh sĩ</a:t>
            </a:r>
            <a:endParaRPr lang="en-US" dirty="0" smtClean="0">
              <a:latin typeface="Times New Roman" pitchFamily="18" charset="0"/>
              <a:cs typeface="Times New Roman" pitchFamily="18" charset="0"/>
            </a:endParaRPr>
          </a:p>
          <a:p>
            <a:pPr algn="ctr"/>
            <a:r>
              <a:rPr lang="nl-NL" i="1" dirty="0" smtClean="0">
                <a:latin typeface="Times New Roman" pitchFamily="18" charset="0"/>
                <a:cs typeface="Times New Roman" pitchFamily="18" charset="0"/>
              </a:rPr>
              <a:t>Nhà thì ở nhà tranh</a:t>
            </a:r>
            <a:endParaRPr lang="en-US" dirty="0" smtClean="0">
              <a:latin typeface="Times New Roman" pitchFamily="18" charset="0"/>
              <a:cs typeface="Times New Roman" pitchFamily="18" charset="0"/>
            </a:endParaRPr>
          </a:p>
          <a:p>
            <a:pPr algn="ctr"/>
            <a:r>
              <a:rPr lang="nl-NL" i="1" dirty="0" smtClean="0">
                <a:latin typeface="Times New Roman" pitchFamily="18" charset="0"/>
                <a:cs typeface="Times New Roman" pitchFamily="18" charset="0"/>
              </a:rPr>
              <a:t>Cửa trúc cái then gió</a:t>
            </a:r>
            <a:endParaRPr lang="en-US" dirty="0" smtClean="0">
              <a:latin typeface="Times New Roman" pitchFamily="18" charset="0"/>
              <a:cs typeface="Times New Roman" pitchFamily="18" charset="0"/>
            </a:endParaRPr>
          </a:p>
          <a:p>
            <a:pPr algn="ctr"/>
            <a:r>
              <a:rPr lang="nl-NL" i="1" dirty="0" smtClean="0">
                <a:latin typeface="Times New Roman" pitchFamily="18" charset="0"/>
                <a:cs typeface="Times New Roman" pitchFamily="18" charset="0"/>
              </a:rPr>
              <a:t>Trước thềm bóng liễu xanh”.</a:t>
            </a:r>
            <a:endParaRPr lang="en-US" dirty="0" smtClean="0">
              <a:latin typeface="Times New Roman" pitchFamily="18" charset="0"/>
              <a:cs typeface="Times New Roman" pitchFamily="18" charset="0"/>
            </a:endParaRPr>
          </a:p>
          <a:p>
            <a:r>
              <a:rPr lang="nl-NL" dirty="0" smtClean="0">
                <a:latin typeface="Times New Roman" pitchFamily="18" charset="0"/>
                <a:cs typeface="Times New Roman" pitchFamily="18" charset="0"/>
              </a:rPr>
              <a:t>                   Như một cái gì đầy bí ẩn, và phải thế mới đúng là Thạch Lam: </a:t>
            </a:r>
            <a:r>
              <a:rPr lang="nl-NL" b="1" i="1" dirty="0" smtClean="0">
                <a:latin typeface="Times New Roman" pitchFamily="18" charset="0"/>
                <a:cs typeface="Times New Roman" pitchFamily="18" charset="0"/>
              </a:rPr>
              <a:t>“Tôi có thể nói Thạch Lam là một người Việt Nam sâu sắc, một người VN thành thực. Không phải chỉ riêng trong văn chương, trong cuộc sống hàng ngày Thạch Lam cũng băn khoăn muốn sống cho ra một người dân đất Việt”</a:t>
            </a:r>
            <a:r>
              <a:rPr lang="nl-NL" dirty="0" smtClean="0">
                <a:latin typeface="Times New Roman" pitchFamily="18" charset="0"/>
                <a:cs typeface="Times New Roman" pitchFamily="18" charset="0"/>
              </a:rPr>
              <a:t> (Huyền Kiêu).</a:t>
            </a:r>
            <a:endParaRPr lang="en-US" dirty="0" smtClean="0">
              <a:latin typeface="Times New Roman" pitchFamily="18" charset="0"/>
              <a:cs typeface="Times New Roman" pitchFamily="18" charset="0"/>
            </a:endParaRPr>
          </a:p>
          <a:p>
            <a:pPr indent="539750" algn="just" eaLnBrk="0" fontAlgn="base" hangingPunct="0">
              <a:spcBef>
                <a:spcPct val="0"/>
              </a:spcBef>
              <a:spcAft>
                <a:spcPct val="0"/>
              </a:spcAft>
            </a:pPr>
            <a:endParaRPr lang="en-US" dirty="0" smtClean="0"/>
          </a:p>
          <a:p>
            <a:pPr lvl="0" indent="539750" algn="just" eaLnBrk="0" fontAlgn="base" hangingPunct="0">
              <a:spcBef>
                <a:spcPct val="0"/>
              </a:spcBef>
              <a:spcAft>
                <a:spcPct val="0"/>
              </a:spcAft>
            </a:pPr>
            <a:endParaRPr lang="en-US" dirty="0"/>
          </a:p>
        </p:txBody>
      </p:sp>
    </p:spTree>
    <p:extLst>
      <p:ext uri="{BB962C8B-B14F-4D97-AF65-F5344CB8AC3E}">
        <p14:creationId xmlns="" xmlns:p14="http://schemas.microsoft.com/office/powerpoint/2010/main" val="72024836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0"/>
            <a:ext cx="10665229" cy="5642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VĂN BẢN</a:t>
            </a:r>
            <a:r>
              <a:rPr lang="en-US" b="1" dirty="0">
                <a:solidFill>
                  <a:schemeClr val="tx1"/>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2</a:t>
            </a:r>
            <a:r>
              <a:rPr lang="en-US" sz="3200" b="1" dirty="0" smtClean="0">
                <a:solidFill>
                  <a:schemeClr val="tx1"/>
                </a:solidFill>
                <a:latin typeface="Times New Roman" panose="02020603050405020304" pitchFamily="18" charset="0"/>
                <a:cs typeface="Times New Roman" panose="02020603050405020304" pitchFamily="18" charset="0"/>
              </a:rPr>
              <a:t>: GIÓ LẠNH ĐẦU MÙA</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9182" y="688186"/>
            <a:ext cx="316148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 </a:t>
            </a:r>
            <a:r>
              <a:rPr lang="en-US" sz="2400" b="1" dirty="0" smtClean="0">
                <a:latin typeface="Times New Roman" panose="02020603050405020304" pitchFamily="18" charset="0"/>
                <a:cs typeface="Times New Roman" panose="02020603050405020304" pitchFamily="18" charset="0"/>
              </a:rPr>
              <a:t>TÌM </a:t>
            </a:r>
            <a:r>
              <a:rPr lang="en-US" sz="2400" b="1" dirty="0">
                <a:latin typeface="Times New Roman" panose="02020603050405020304" pitchFamily="18" charset="0"/>
                <a:cs typeface="Times New Roman" panose="02020603050405020304" pitchFamily="18" charset="0"/>
              </a:rPr>
              <a:t>HIỂU </a:t>
            </a:r>
            <a:r>
              <a:rPr lang="en-US" sz="2400" b="1" dirty="0" smtClean="0">
                <a:latin typeface="Times New Roman" panose="02020603050405020304" pitchFamily="18" charset="0"/>
                <a:cs typeface="Times New Roman" panose="02020603050405020304" pitchFamily="18" charset="0"/>
              </a:rPr>
              <a:t>CHUNG</a:t>
            </a:r>
            <a:endParaRPr lang="en-US" sz="2400" dirty="0">
              <a:latin typeface="Times New Roman" panose="02020603050405020304" pitchFamily="18" charset="0"/>
              <a:cs typeface="Times New Roman" panose="02020603050405020304" pitchFamily="18" charset="0"/>
            </a:endParaRPr>
          </a:p>
        </p:txBody>
      </p:sp>
      <p:sp>
        <p:nvSpPr>
          <p:cNvPr id="6" name="Line 6"/>
          <p:cNvSpPr>
            <a:spLocks noChangeShapeType="1"/>
          </p:cNvSpPr>
          <p:nvPr/>
        </p:nvSpPr>
        <p:spPr bwMode="auto">
          <a:xfrm flipH="1" flipV="1">
            <a:off x="3813229" y="863290"/>
            <a:ext cx="71355" cy="5770972"/>
          </a:xfrm>
          <a:prstGeom prst="line">
            <a:avLst/>
          </a:prstGeom>
          <a:noFill/>
          <a:ln w="28575">
            <a:solidFill>
              <a:schemeClr val="tx1"/>
            </a:solidFill>
            <a:round/>
            <a:headEnd/>
            <a:tailEnd/>
          </a:ln>
          <a:effectLst>
            <a:prstShdw prst="shdw17" dist="17961" dir="2700000">
              <a:schemeClr val="bg2"/>
            </a:prstShdw>
          </a:effectLst>
          <a:extLst>
            <a:ext uri="{909E8E84-426E-40DD-AFC4-6F175D3DCCD1}">
              <a14:hiddenFill xmlns="" xmlns:a14="http://schemas.microsoft.com/office/drawing/2010/main">
                <a:noFill/>
              </a14:hiddenFill>
            </a:ext>
          </a:extLst>
        </p:spPr>
        <p:txBody>
          <a:bodyPr/>
          <a:lstStyle/>
          <a:p>
            <a:endParaRPr lang="vi-VN"/>
          </a:p>
        </p:txBody>
      </p:sp>
      <p:sp>
        <p:nvSpPr>
          <p:cNvPr id="10" name="TextBox 9"/>
          <p:cNvSpPr txBox="1"/>
          <p:nvPr/>
        </p:nvSpPr>
        <p:spPr>
          <a:xfrm>
            <a:off x="252914" y="1517509"/>
            <a:ext cx="2996115" cy="461665"/>
          </a:xfrm>
          <a:prstGeom prst="rect">
            <a:avLst/>
          </a:prstGeom>
          <a:noFill/>
        </p:spPr>
        <p:txBody>
          <a:bodyPr wrap="square" rtlCol="0">
            <a:spAutoFit/>
          </a:bodyPr>
          <a:lstStyle/>
          <a:p>
            <a:r>
              <a:rPr lang="en-US" sz="2300" b="1" dirty="0" smtClean="0">
                <a:latin typeface="Calibri" panose="020F0502020204030204" pitchFamily="34" charset="0"/>
                <a:ea typeface="Calibri" panose="020F0502020204030204" pitchFamily="34" charset="0"/>
                <a:cs typeface="Calibri" panose="020F0502020204030204" pitchFamily="34" charset="0"/>
              </a:rPr>
              <a:t>2. </a:t>
            </a:r>
            <a:r>
              <a:rPr lang="en-US" sz="2300" b="1" dirty="0" err="1">
                <a:latin typeface="Calibri" panose="020F0502020204030204" pitchFamily="34" charset="0"/>
                <a:ea typeface="Calibri" panose="020F0502020204030204" pitchFamily="34" charset="0"/>
                <a:cs typeface="Calibri" panose="020F0502020204030204" pitchFamily="34" charset="0"/>
              </a:rPr>
              <a:t>Tác</a:t>
            </a:r>
            <a:r>
              <a:rPr lang="en-US" sz="2300" b="1" dirty="0">
                <a:latin typeface="Calibri" panose="020F0502020204030204" pitchFamily="34" charset="0"/>
                <a:ea typeface="Calibri" panose="020F0502020204030204" pitchFamily="34" charset="0"/>
                <a:cs typeface="Calibri" panose="020F0502020204030204" pitchFamily="34" charset="0"/>
              </a:rPr>
              <a:t> </a:t>
            </a:r>
            <a:r>
              <a:rPr lang="en-US" sz="2300" b="1" dirty="0" err="1">
                <a:latin typeface="Calibri" panose="020F0502020204030204" pitchFamily="34" charset="0"/>
                <a:ea typeface="Calibri" panose="020F0502020204030204" pitchFamily="34" charset="0"/>
                <a:cs typeface="Calibri" panose="020F0502020204030204" pitchFamily="34" charset="0"/>
              </a:rPr>
              <a:t>phẩm</a:t>
            </a:r>
            <a:r>
              <a:rPr lang="en-US" sz="2300" b="1" dirty="0" smtClean="0">
                <a:latin typeface="Calibri" panose="020F0502020204030204" pitchFamily="34" charset="0"/>
                <a:ea typeface="Calibri" panose="020F0502020204030204" pitchFamily="34" charset="0"/>
                <a:cs typeface="Calibri" panose="020F0502020204030204" pitchFamily="34" charset="0"/>
              </a:rPr>
              <a:t>:</a:t>
            </a:r>
            <a:endParaRPr lang="en-US" sz="2300" b="1" dirty="0">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p:cNvSpPr txBox="1"/>
          <p:nvPr/>
        </p:nvSpPr>
        <p:spPr>
          <a:xfrm>
            <a:off x="4035287" y="1659834"/>
            <a:ext cx="7185991" cy="2246769"/>
          </a:xfrm>
          <a:prstGeom prst="rect">
            <a:avLst/>
          </a:prstGeom>
          <a:noFill/>
        </p:spPr>
        <p:txBody>
          <a:bodyPr wrap="square" rtlCol="0">
            <a:spAutoFit/>
          </a:bodyPr>
          <a:lstStyle/>
          <a:p>
            <a:endParaRPr lang="en-US" sz="2800" b="1" i="1" dirty="0" smtClean="0">
              <a:latin typeface="Times New Roman" pitchFamily="18" charset="0"/>
              <a:ea typeface="Calibri" panose="020F0502020204030204" pitchFamily="34" charset="0"/>
              <a:cs typeface="Times New Roman" pitchFamily="18" charset="0"/>
            </a:endParaRPr>
          </a:p>
          <a:p>
            <a:r>
              <a:rPr lang="en-US" sz="2800" b="1" i="1" dirty="0" err="1" smtClean="0">
                <a:solidFill>
                  <a:srgbClr val="FF0000"/>
                </a:solidFill>
                <a:latin typeface="Times New Roman" pitchFamily="18" charset="0"/>
                <a:ea typeface="Calibri" panose="020F0502020204030204" pitchFamily="34" charset="0"/>
                <a:cs typeface="Times New Roman" pitchFamily="18" charset="0"/>
              </a:rPr>
              <a:t>Đọc</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tác</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phẩm</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nêu</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xuất</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xứ</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thể</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loại</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và</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phương</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thức</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biểu</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đạt</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chính</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của</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truyện</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ngắn</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Gió</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lạnh</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đầu</a:t>
            </a:r>
            <a:r>
              <a:rPr lang="en-US" sz="2800" b="1" i="1" dirty="0" smtClean="0">
                <a:solidFill>
                  <a:srgbClr val="FF0000"/>
                </a:solidFill>
                <a:latin typeface="Times New Roman" pitchFamily="18" charset="0"/>
                <a:ea typeface="Calibri" panose="020F0502020204030204" pitchFamily="34" charset="0"/>
                <a:cs typeface="Times New Roman" pitchFamily="18" charset="0"/>
              </a:rPr>
              <a:t> </a:t>
            </a:r>
            <a:r>
              <a:rPr lang="en-US" sz="2800" b="1" i="1" dirty="0" err="1" smtClean="0">
                <a:solidFill>
                  <a:srgbClr val="FF0000"/>
                </a:solidFill>
                <a:latin typeface="Times New Roman" pitchFamily="18" charset="0"/>
                <a:ea typeface="Calibri" panose="020F0502020204030204" pitchFamily="34" charset="0"/>
                <a:cs typeface="Times New Roman" pitchFamily="18" charset="0"/>
              </a:rPr>
              <a:t>mùa</a:t>
            </a:r>
            <a:r>
              <a:rPr lang="en-US" sz="2800" b="1" i="1" dirty="0" smtClean="0">
                <a:solidFill>
                  <a:srgbClr val="FF0000"/>
                </a:solidFill>
                <a:latin typeface="Times New Roman" pitchFamily="18" charset="0"/>
                <a:ea typeface="Calibri" panose="020F0502020204030204" pitchFamily="34" charset="0"/>
                <a:cs typeface="Times New Roman" pitchFamily="18" charset="0"/>
              </a:rPr>
              <a:t>?</a:t>
            </a:r>
          </a:p>
          <a:p>
            <a:endParaRPr lang="en-US" sz="2800" b="1" i="1" dirty="0">
              <a:latin typeface="Times New Roman" pitchFamily="18" charset="0"/>
              <a:ea typeface="Calibri" panose="020F0502020204030204" pitchFamily="34" charset="0"/>
              <a:cs typeface="Times New Roman" pitchFamily="18" charset="0"/>
            </a:endParaRPr>
          </a:p>
        </p:txBody>
      </p:sp>
    </p:spTree>
    <p:extLst>
      <p:ext uri="{BB962C8B-B14F-4D97-AF65-F5344CB8AC3E}">
        <p14:creationId xmlns="" xmlns:p14="http://schemas.microsoft.com/office/powerpoint/2010/main" val="398978978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xmlns="" id="{EF7694E4-F3B1-46CA-B3C5-24467D4567F7}"/>
              </a:ext>
            </a:extLst>
          </p:cNvPr>
          <p:cNvCxnSpPr>
            <a:cxnSpLocks/>
          </p:cNvCxnSpPr>
          <p:nvPr/>
        </p:nvCxnSpPr>
        <p:spPr>
          <a:xfrm flipH="1">
            <a:off x="8577883" y="3239751"/>
            <a:ext cx="13079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7061D4C5-71CB-40FA-A2A8-D70FAADBA232}"/>
              </a:ext>
            </a:extLst>
          </p:cNvPr>
          <p:cNvCxnSpPr>
            <a:cxnSpLocks/>
          </p:cNvCxnSpPr>
          <p:nvPr/>
        </p:nvCxnSpPr>
        <p:spPr>
          <a:xfrm flipV="1">
            <a:off x="4248555" y="976285"/>
            <a:ext cx="1" cy="3887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023CA024-50C3-4450-A750-516E8DD22289}"/>
              </a:ext>
            </a:extLst>
          </p:cNvPr>
          <p:cNvCxnSpPr>
            <a:cxnSpLocks/>
          </p:cNvCxnSpPr>
          <p:nvPr/>
        </p:nvCxnSpPr>
        <p:spPr>
          <a:xfrm flipH="1">
            <a:off x="2760919" y="976285"/>
            <a:ext cx="1487636"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67" name="Google Shape;167;p42"/>
          <p:cNvPicPr preferRelativeResize="0"/>
          <p:nvPr/>
        </p:nvPicPr>
        <p:blipFill>
          <a:blip r:embed="rId3">
            <a:alphaModFix/>
          </a:blip>
          <a:stretch>
            <a:fillRect/>
          </a:stretch>
        </p:blipFill>
        <p:spPr>
          <a:xfrm>
            <a:off x="841982" y="1634579"/>
            <a:ext cx="1474500" cy="1190433"/>
          </a:xfrm>
          <a:prstGeom prst="rect">
            <a:avLst/>
          </a:prstGeom>
          <a:noFill/>
          <a:ln>
            <a:noFill/>
          </a:ln>
        </p:spPr>
      </p:pic>
      <p:sp>
        <p:nvSpPr>
          <p:cNvPr id="7" name="Freeform: Shape 6">
            <a:extLst>
              <a:ext uri="{FF2B5EF4-FFF2-40B4-BE49-F238E27FC236}">
                <a16:creationId xmlns:a16="http://schemas.microsoft.com/office/drawing/2014/main" xmlns="" id="{FB8F4EE0-4191-484B-9C4C-A62C496B674F}"/>
              </a:ext>
            </a:extLst>
          </p:cNvPr>
          <p:cNvSpPr/>
          <p:nvPr/>
        </p:nvSpPr>
        <p:spPr>
          <a:xfrm>
            <a:off x="5120616" y="1137542"/>
            <a:ext cx="2283803" cy="2537297"/>
          </a:xfrm>
          <a:custGeom>
            <a:avLst/>
            <a:gdLst>
              <a:gd name="connsiteX0" fmla="*/ 0 w 2008233"/>
              <a:gd name="connsiteY0" fmla="*/ 873581 h 1747162"/>
              <a:gd name="connsiteX1" fmla="*/ 436791 w 2008233"/>
              <a:gd name="connsiteY1" fmla="*/ 0 h 1747162"/>
              <a:gd name="connsiteX2" fmla="*/ 1571443 w 2008233"/>
              <a:gd name="connsiteY2" fmla="*/ 0 h 1747162"/>
              <a:gd name="connsiteX3" fmla="*/ 2008233 w 2008233"/>
              <a:gd name="connsiteY3" fmla="*/ 873581 h 1747162"/>
              <a:gd name="connsiteX4" fmla="*/ 1571443 w 2008233"/>
              <a:gd name="connsiteY4" fmla="*/ 1747162 h 1747162"/>
              <a:gd name="connsiteX5" fmla="*/ 436791 w 2008233"/>
              <a:gd name="connsiteY5" fmla="*/ 1747162 h 1747162"/>
              <a:gd name="connsiteX6" fmla="*/ 0 w 2008233"/>
              <a:gd name="connsiteY6" fmla="*/ 873581 h 174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233" h="1747162">
                <a:moveTo>
                  <a:pt x="1004116" y="0"/>
                </a:moveTo>
                <a:lnTo>
                  <a:pt x="2008232" y="380008"/>
                </a:lnTo>
                <a:lnTo>
                  <a:pt x="2008232" y="1367155"/>
                </a:lnTo>
                <a:lnTo>
                  <a:pt x="1004117" y="1747162"/>
                </a:lnTo>
                <a:lnTo>
                  <a:pt x="1" y="1367155"/>
                </a:lnTo>
                <a:lnTo>
                  <a:pt x="1" y="380008"/>
                </a:lnTo>
                <a:lnTo>
                  <a:pt x="1004116"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409426" tIns="450111" rIns="409427" bIns="450110" numCol="1" spcCol="1270" anchor="ctr" anchorCtr="0">
            <a:noAutofit/>
          </a:bodyPr>
          <a:lstStyle/>
          <a:p>
            <a:pPr marL="0" lvl="0" indent="0" algn="ctr" defTabSz="1600200">
              <a:lnSpc>
                <a:spcPct val="90000"/>
              </a:lnSpc>
              <a:spcBef>
                <a:spcPct val="0"/>
              </a:spcBef>
              <a:spcAft>
                <a:spcPct val="35000"/>
              </a:spcAft>
              <a:buNone/>
            </a:pPr>
            <a:r>
              <a:rPr lang="en-US" sz="3600" kern="1200" dirty="0" err="1" smtClean="0">
                <a:solidFill>
                  <a:srgbClr val="000000"/>
                </a:solidFill>
                <a:latin typeface="Times New Roman" panose="02020603050405020304" pitchFamily="18" charset="0"/>
                <a:cs typeface="Times New Roman" panose="02020603050405020304" pitchFamily="18" charset="0"/>
              </a:rPr>
              <a:t>Phương</a:t>
            </a:r>
            <a:r>
              <a:rPr lang="en-US" sz="3600" kern="1200" dirty="0" smtClean="0">
                <a:solidFill>
                  <a:srgbClr val="000000"/>
                </a:solidFill>
                <a:latin typeface="Times New Roman" panose="02020603050405020304" pitchFamily="18" charset="0"/>
                <a:cs typeface="Times New Roman" panose="02020603050405020304" pitchFamily="18" charset="0"/>
              </a:rPr>
              <a:t> </a:t>
            </a:r>
            <a:r>
              <a:rPr lang="en-US" sz="3600" kern="1200" dirty="0" err="1" smtClean="0">
                <a:solidFill>
                  <a:srgbClr val="000000"/>
                </a:solidFill>
                <a:latin typeface="Times New Roman" panose="02020603050405020304" pitchFamily="18" charset="0"/>
                <a:cs typeface="Times New Roman" panose="02020603050405020304" pitchFamily="18" charset="0"/>
              </a:rPr>
              <a:t>thức</a:t>
            </a:r>
            <a:r>
              <a:rPr lang="en-US" sz="3600" kern="1200" dirty="0" smtClean="0">
                <a:solidFill>
                  <a:srgbClr val="000000"/>
                </a:solidFill>
                <a:latin typeface="Times New Roman" panose="02020603050405020304" pitchFamily="18" charset="0"/>
                <a:cs typeface="Times New Roman" panose="02020603050405020304" pitchFamily="18" charset="0"/>
              </a:rPr>
              <a:t> </a:t>
            </a:r>
            <a:r>
              <a:rPr lang="en-US" sz="3600" kern="1200" dirty="0" err="1" smtClean="0">
                <a:solidFill>
                  <a:srgbClr val="000000"/>
                </a:solidFill>
                <a:latin typeface="Times New Roman" panose="02020603050405020304" pitchFamily="18" charset="0"/>
                <a:cs typeface="Times New Roman" panose="02020603050405020304" pitchFamily="18" charset="0"/>
              </a:rPr>
              <a:t>biểu</a:t>
            </a:r>
            <a:r>
              <a:rPr lang="en-US" sz="3600" kern="1200" dirty="0" smtClean="0">
                <a:solidFill>
                  <a:srgbClr val="000000"/>
                </a:solidFill>
                <a:latin typeface="Times New Roman" panose="02020603050405020304" pitchFamily="18" charset="0"/>
                <a:cs typeface="Times New Roman" panose="02020603050405020304" pitchFamily="18" charset="0"/>
              </a:rPr>
              <a:t> </a:t>
            </a:r>
            <a:r>
              <a:rPr lang="en-US" sz="3600" kern="1200" dirty="0" err="1" smtClean="0">
                <a:solidFill>
                  <a:srgbClr val="000000"/>
                </a:solidFill>
                <a:latin typeface="Times New Roman" panose="02020603050405020304" pitchFamily="18" charset="0"/>
                <a:cs typeface="Times New Roman" panose="02020603050405020304" pitchFamily="18" charset="0"/>
              </a:rPr>
              <a:t>đạt</a:t>
            </a:r>
            <a:endParaRPr lang="en-US" sz="3600" kern="1200" dirty="0">
              <a:solidFill>
                <a:srgbClr val="00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25F3E86C-3B95-4FC0-86F1-1309271AFC80}"/>
              </a:ext>
            </a:extLst>
          </p:cNvPr>
          <p:cNvSpPr/>
          <p:nvPr/>
        </p:nvSpPr>
        <p:spPr>
          <a:xfrm>
            <a:off x="7287311" y="1525683"/>
            <a:ext cx="2241188" cy="120493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hemeClr val="lt1">
              <a:alpha val="0"/>
              <a:hueOff val="0"/>
              <a:satOff val="0"/>
              <a:lumOff val="0"/>
              <a:alphaOff val="0"/>
            </a:schemeClr>
          </a:fillRef>
          <a:effectRef idx="0">
            <a:scrgbClr r="0" g="0" b="0"/>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xmlns="" id="{9D98AE6D-396E-48AD-81D3-D3076C0AB2D4}"/>
              </a:ext>
            </a:extLst>
          </p:cNvPr>
          <p:cNvSpPr/>
          <p:nvPr/>
        </p:nvSpPr>
        <p:spPr>
          <a:xfrm>
            <a:off x="3373453" y="1137543"/>
            <a:ext cx="1747163" cy="2008234"/>
          </a:xfrm>
          <a:custGeom>
            <a:avLst/>
            <a:gdLst>
              <a:gd name="connsiteX0" fmla="*/ 0 w 2008233"/>
              <a:gd name="connsiteY0" fmla="*/ 873581 h 1747162"/>
              <a:gd name="connsiteX1" fmla="*/ 436791 w 2008233"/>
              <a:gd name="connsiteY1" fmla="*/ 0 h 1747162"/>
              <a:gd name="connsiteX2" fmla="*/ 1571443 w 2008233"/>
              <a:gd name="connsiteY2" fmla="*/ 0 h 1747162"/>
              <a:gd name="connsiteX3" fmla="*/ 2008233 w 2008233"/>
              <a:gd name="connsiteY3" fmla="*/ 873581 h 1747162"/>
              <a:gd name="connsiteX4" fmla="*/ 1571443 w 2008233"/>
              <a:gd name="connsiteY4" fmla="*/ 1747162 h 1747162"/>
              <a:gd name="connsiteX5" fmla="*/ 436791 w 2008233"/>
              <a:gd name="connsiteY5" fmla="*/ 1747162 h 1747162"/>
              <a:gd name="connsiteX6" fmla="*/ 0 w 2008233"/>
              <a:gd name="connsiteY6" fmla="*/ 873581 h 174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233" h="1747162">
                <a:moveTo>
                  <a:pt x="1004116" y="0"/>
                </a:moveTo>
                <a:lnTo>
                  <a:pt x="2008232" y="380008"/>
                </a:lnTo>
                <a:lnTo>
                  <a:pt x="2008232" y="1367155"/>
                </a:lnTo>
                <a:lnTo>
                  <a:pt x="1004117" y="1747162"/>
                </a:lnTo>
                <a:lnTo>
                  <a:pt x="1" y="1367155"/>
                </a:lnTo>
                <a:lnTo>
                  <a:pt x="1" y="380008"/>
                </a:lnTo>
                <a:lnTo>
                  <a:pt x="1004116"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272266" tIns="312951" rIns="272267" bIns="31295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rgbClr val="000000"/>
                </a:solidFill>
                <a:latin typeface="Times New Roman" panose="02020603050405020304" pitchFamily="18" charset="0"/>
                <a:cs typeface="Times New Roman" panose="02020603050405020304" pitchFamily="18" charset="0"/>
              </a:rPr>
              <a:t>Xuất</a:t>
            </a:r>
            <a:r>
              <a:rPr lang="en-US" sz="3600" kern="1200" dirty="0">
                <a:solidFill>
                  <a:srgbClr val="000000"/>
                </a:solidFill>
                <a:latin typeface="Times New Roman" panose="02020603050405020304" pitchFamily="18" charset="0"/>
                <a:cs typeface="Times New Roman" panose="02020603050405020304" pitchFamily="18" charset="0"/>
              </a:rPr>
              <a:t> </a:t>
            </a:r>
            <a:r>
              <a:rPr lang="en-US" sz="3600" kern="1200" dirty="0" err="1">
                <a:solidFill>
                  <a:srgbClr val="000000"/>
                </a:solidFill>
                <a:latin typeface="Times New Roman" panose="02020603050405020304" pitchFamily="18" charset="0"/>
                <a:cs typeface="Times New Roman" panose="02020603050405020304" pitchFamily="18" charset="0"/>
              </a:rPr>
              <a:t>xứ</a:t>
            </a:r>
            <a:endParaRPr lang="en-US" sz="3600" kern="1200" dirty="0">
              <a:solidFill>
                <a:srgbClr val="00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FD7371F7-C6EA-49E2-8679-C309BF9F3E37}"/>
              </a:ext>
            </a:extLst>
          </p:cNvPr>
          <p:cNvSpPr/>
          <p:nvPr/>
        </p:nvSpPr>
        <p:spPr>
          <a:xfrm>
            <a:off x="2376912" y="3243779"/>
            <a:ext cx="2168891" cy="120493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hemeClr val="lt1">
              <a:alpha val="0"/>
              <a:hueOff val="0"/>
              <a:satOff val="0"/>
              <a:lumOff val="0"/>
              <a:alphaOff val="0"/>
            </a:schemeClr>
          </a:fillRef>
          <a:effectRef idx="0">
            <a:scrgbClr r="0" g="0" b="0"/>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xmlns="" id="{2BBCB603-8CF1-47FD-A40E-157F8A44BE21}"/>
              </a:ext>
            </a:extLst>
          </p:cNvPr>
          <p:cNvSpPr/>
          <p:nvPr/>
        </p:nvSpPr>
        <p:spPr>
          <a:xfrm>
            <a:off x="4813077" y="3564635"/>
            <a:ext cx="1747163" cy="2008234"/>
          </a:xfrm>
          <a:custGeom>
            <a:avLst/>
            <a:gdLst>
              <a:gd name="connsiteX0" fmla="*/ 0 w 2008233"/>
              <a:gd name="connsiteY0" fmla="*/ 873581 h 1747162"/>
              <a:gd name="connsiteX1" fmla="*/ 436791 w 2008233"/>
              <a:gd name="connsiteY1" fmla="*/ 0 h 1747162"/>
              <a:gd name="connsiteX2" fmla="*/ 1571443 w 2008233"/>
              <a:gd name="connsiteY2" fmla="*/ 0 h 1747162"/>
              <a:gd name="connsiteX3" fmla="*/ 2008233 w 2008233"/>
              <a:gd name="connsiteY3" fmla="*/ 873581 h 1747162"/>
              <a:gd name="connsiteX4" fmla="*/ 1571443 w 2008233"/>
              <a:gd name="connsiteY4" fmla="*/ 1747162 h 1747162"/>
              <a:gd name="connsiteX5" fmla="*/ 436791 w 2008233"/>
              <a:gd name="connsiteY5" fmla="*/ 1747162 h 1747162"/>
              <a:gd name="connsiteX6" fmla="*/ 0 w 2008233"/>
              <a:gd name="connsiteY6" fmla="*/ 873581 h 174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233" h="1747162">
                <a:moveTo>
                  <a:pt x="1004116" y="0"/>
                </a:moveTo>
                <a:lnTo>
                  <a:pt x="2008232" y="380008"/>
                </a:lnTo>
                <a:lnTo>
                  <a:pt x="2008232" y="1367155"/>
                </a:lnTo>
                <a:lnTo>
                  <a:pt x="1004117" y="1747162"/>
                </a:lnTo>
                <a:lnTo>
                  <a:pt x="1" y="1367155"/>
                </a:lnTo>
                <a:lnTo>
                  <a:pt x="1" y="380008"/>
                </a:lnTo>
                <a:lnTo>
                  <a:pt x="1004116"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272266" tIns="312951" rIns="272267" bIns="31295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rgbClr val="000000"/>
                </a:solidFill>
                <a:latin typeface="Times New Roman" panose="02020603050405020304" pitchFamily="18" charset="0"/>
                <a:cs typeface="Times New Roman" panose="02020603050405020304" pitchFamily="18" charset="0"/>
              </a:rPr>
              <a:t>Thể</a:t>
            </a:r>
            <a:r>
              <a:rPr lang="en-US" sz="3600" kern="1200" dirty="0">
                <a:solidFill>
                  <a:srgbClr val="000000"/>
                </a:solidFill>
                <a:latin typeface="Times New Roman" panose="02020603050405020304" pitchFamily="18" charset="0"/>
                <a:cs typeface="Times New Roman" panose="02020603050405020304" pitchFamily="18" charset="0"/>
              </a:rPr>
              <a:t> </a:t>
            </a:r>
            <a:r>
              <a:rPr lang="en-US" sz="3600" kern="1200" dirty="0" err="1">
                <a:solidFill>
                  <a:srgbClr val="000000"/>
                </a:solidFill>
                <a:latin typeface="Times New Roman" panose="02020603050405020304" pitchFamily="18" charset="0"/>
                <a:cs typeface="Times New Roman" panose="02020603050405020304" pitchFamily="18" charset="0"/>
              </a:rPr>
              <a:t>loại</a:t>
            </a:r>
            <a:endParaRPr lang="en-US" sz="3600" kern="1200" dirty="0">
              <a:solidFill>
                <a:srgbClr val="000000"/>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xmlns="" id="{37FB197B-C0F2-4265-A56A-4CCC65917DC8}"/>
              </a:ext>
            </a:extLst>
          </p:cNvPr>
          <p:cNvGrpSpPr/>
          <p:nvPr/>
        </p:nvGrpSpPr>
        <p:grpSpPr>
          <a:xfrm>
            <a:off x="858911" y="2962774"/>
            <a:ext cx="3309747" cy="1416785"/>
            <a:chOff x="2359237" y="2856242"/>
            <a:chExt cx="3309747" cy="1416785"/>
          </a:xfrm>
        </p:grpSpPr>
        <p:sp>
          <p:nvSpPr>
            <p:cNvPr id="12" name="Arrow: Right 11">
              <a:extLst>
                <a:ext uri="{FF2B5EF4-FFF2-40B4-BE49-F238E27FC236}">
                  <a16:creationId xmlns:a16="http://schemas.microsoft.com/office/drawing/2014/main" xmlns="" id="{28D2E51D-DCE8-4170-B5CC-595C9B2AF85F}"/>
                </a:ext>
              </a:extLst>
            </p:cNvPr>
            <p:cNvSpPr/>
            <p:nvPr/>
          </p:nvSpPr>
          <p:spPr>
            <a:xfrm>
              <a:off x="2359237" y="2856242"/>
              <a:ext cx="3309747" cy="1416785"/>
            </a:xfrm>
            <a:prstGeom prst="right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79F06166-C0DA-436D-B6C6-1A2EF3A6C5A1}"/>
                </a:ext>
              </a:extLst>
            </p:cNvPr>
            <p:cNvSpPr txBox="1"/>
            <p:nvPr/>
          </p:nvSpPr>
          <p:spPr>
            <a:xfrm>
              <a:off x="2512677" y="3164408"/>
              <a:ext cx="2625720" cy="646331"/>
            </a:xfrm>
            <a:prstGeom prst="rect">
              <a:avLst/>
            </a:prstGeom>
            <a:noFill/>
          </p:spPr>
          <p:txBody>
            <a:bodyPr wrap="none" rtlCol="0">
              <a:spAutoFit/>
            </a:bodyPr>
            <a:lstStyle/>
            <a:p>
              <a:pPr algn="ctr"/>
              <a:r>
                <a:rPr lang="en-US" sz="3600" b="1" dirty="0">
                  <a:solidFill>
                    <a:srgbClr val="FFFFFF"/>
                  </a:solidFill>
                  <a:latin typeface="Times New Roman" panose="02020603050405020304" pitchFamily="18" charset="0"/>
                  <a:cs typeface="Times New Roman" panose="02020603050405020304" pitchFamily="18" charset="0"/>
                </a:rPr>
                <a:t>2. </a:t>
              </a:r>
              <a:r>
                <a:rPr lang="en-US" sz="3600" b="1" dirty="0" err="1" smtClean="0">
                  <a:solidFill>
                    <a:srgbClr val="FFFFFF"/>
                  </a:solidFill>
                  <a:latin typeface="Times New Roman" panose="02020603050405020304" pitchFamily="18" charset="0"/>
                  <a:cs typeface="Times New Roman" panose="02020603050405020304" pitchFamily="18" charset="0"/>
                </a:rPr>
                <a:t>Tác</a:t>
              </a:r>
              <a:r>
                <a:rPr lang="en-US" sz="3600" b="1" dirty="0" smtClean="0">
                  <a:solidFill>
                    <a:srgbClr val="FFFFFF"/>
                  </a:solidFill>
                  <a:latin typeface="Times New Roman" panose="02020603050405020304" pitchFamily="18" charset="0"/>
                  <a:cs typeface="Times New Roman" panose="02020603050405020304" pitchFamily="18" charset="0"/>
                </a:rPr>
                <a:t> </a:t>
              </a:r>
              <a:r>
                <a:rPr lang="en-US" sz="3600" b="1" dirty="0" err="1" smtClean="0">
                  <a:solidFill>
                    <a:srgbClr val="FFFFFF"/>
                  </a:solidFill>
                  <a:latin typeface="Times New Roman" panose="02020603050405020304" pitchFamily="18" charset="0"/>
                  <a:cs typeface="Times New Roman" panose="02020603050405020304" pitchFamily="18" charset="0"/>
                </a:rPr>
                <a:t>phẩm</a:t>
              </a:r>
              <a:endParaRPr lang="en-US" sz="3600" b="1" dirty="0">
                <a:solidFill>
                  <a:srgbClr val="FFFFFF"/>
                </a:solidFill>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xmlns="" id="{6C415B72-DBFF-4200-AE92-734EB9B968D3}"/>
              </a:ext>
            </a:extLst>
          </p:cNvPr>
          <p:cNvSpPr txBox="1"/>
          <p:nvPr/>
        </p:nvSpPr>
        <p:spPr>
          <a:xfrm>
            <a:off x="241069" y="499231"/>
            <a:ext cx="2596278"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304800" algn="ctr"/>
            <a:r>
              <a:rPr lang="en-US" sz="3200" dirty="0" smtClean="0">
                <a:latin typeface="Times New Roman" panose="02020603050405020304" pitchFamily="18" charset="0"/>
                <a:cs typeface="Times New Roman" panose="02020603050405020304" pitchFamily="18" charset="0"/>
              </a:rPr>
              <a:t>In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r>
              <a:rPr lang="en-US" sz="3200" b="1" i="1" dirty="0" err="1" smtClean="0">
                <a:latin typeface="Times New Roman" panose="02020603050405020304" pitchFamily="18" charset="0"/>
                <a:cs typeface="Times New Roman" panose="02020603050405020304" pitchFamily="18" charset="0"/>
              </a:rPr>
              <a:t>Gió</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đầu</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mùa</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1937</a:t>
            </a:r>
            <a:endPar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xmlns="" id="{8ADD449B-9C0E-4B9C-99D7-AE900C391F88}"/>
              </a:ext>
            </a:extLst>
          </p:cNvPr>
          <p:cNvSpPr/>
          <p:nvPr/>
        </p:nvSpPr>
        <p:spPr>
          <a:xfrm flipH="1" flipV="1">
            <a:off x="2636596" y="898964"/>
            <a:ext cx="133201" cy="1546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DD9819A0-5B8B-491C-B91A-C690F6A79E9B}"/>
              </a:ext>
            </a:extLst>
          </p:cNvPr>
          <p:cNvSpPr txBox="1"/>
          <p:nvPr/>
        </p:nvSpPr>
        <p:spPr>
          <a:xfrm>
            <a:off x="7527482" y="559422"/>
            <a:ext cx="4273900" cy="584775"/>
          </a:xfrm>
          <a:prstGeom prst="rect">
            <a:avLst/>
          </a:prstGeom>
          <a:noFill/>
        </p:spPr>
        <p:txBody>
          <a:bodyPr wrap="square">
            <a:spAutoFit/>
          </a:bodyPr>
          <a:lstStyle/>
          <a:p>
            <a:r>
              <a:rPr lang="en-US" sz="3200">
                <a:latin typeface="Times New Roman" panose="02020603050405020304" pitchFamily="18" charset="0"/>
                <a:cs typeface="Times New Roman" panose="02020603050405020304" pitchFamily="18" charset="0"/>
              </a:rPr>
              <a:t>Tự sự, miêu tả, biểu cảm</a:t>
            </a:r>
          </a:p>
        </p:txBody>
      </p:sp>
      <p:cxnSp>
        <p:nvCxnSpPr>
          <p:cNvPr id="21" name="Straight Connector 20">
            <a:extLst>
              <a:ext uri="{FF2B5EF4-FFF2-40B4-BE49-F238E27FC236}">
                <a16:creationId xmlns:a16="http://schemas.microsoft.com/office/drawing/2014/main" xmlns="" id="{7E288DEE-4624-4C7E-9EB1-7217B86D3EB1}"/>
              </a:ext>
            </a:extLst>
          </p:cNvPr>
          <p:cNvCxnSpPr>
            <a:cxnSpLocks/>
          </p:cNvCxnSpPr>
          <p:nvPr/>
        </p:nvCxnSpPr>
        <p:spPr>
          <a:xfrm flipV="1">
            <a:off x="6116274" y="754189"/>
            <a:ext cx="1" cy="3887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D8657BC-26C1-4C0B-A3C9-634DC0F53B08}"/>
              </a:ext>
            </a:extLst>
          </p:cNvPr>
          <p:cNvCxnSpPr>
            <a:cxnSpLocks/>
          </p:cNvCxnSpPr>
          <p:nvPr/>
        </p:nvCxnSpPr>
        <p:spPr>
          <a:xfrm flipH="1">
            <a:off x="6101289" y="754189"/>
            <a:ext cx="130797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86F4D067-1B2A-4EB5-B955-EA3FF3C29589}"/>
              </a:ext>
            </a:extLst>
          </p:cNvPr>
          <p:cNvSpPr/>
          <p:nvPr/>
        </p:nvSpPr>
        <p:spPr>
          <a:xfrm flipH="1" flipV="1">
            <a:off x="7404419" y="676867"/>
            <a:ext cx="133201" cy="1546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xmlns="" id="{FD24C225-BF44-48C6-B954-D4CC8279F0AE}"/>
              </a:ext>
            </a:extLst>
          </p:cNvPr>
          <p:cNvSpPr/>
          <p:nvPr/>
        </p:nvSpPr>
        <p:spPr>
          <a:xfrm flipH="1" flipV="1">
            <a:off x="7990273" y="4692163"/>
            <a:ext cx="133201" cy="1546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xmlns="" id="{415EA82B-2F31-4ABE-93F0-CE9A8BA96182}"/>
              </a:ext>
            </a:extLst>
          </p:cNvPr>
          <p:cNvSpPr txBox="1"/>
          <p:nvPr/>
        </p:nvSpPr>
        <p:spPr>
          <a:xfrm>
            <a:off x="7518425" y="4379559"/>
            <a:ext cx="4239565" cy="523220"/>
          </a:xfrm>
          <a:prstGeom prst="rect">
            <a:avLst/>
          </a:prstGeom>
          <a:noFill/>
        </p:spPr>
        <p:txBody>
          <a:bodyPr wrap="square">
            <a:spAutoFit/>
          </a:bodyPr>
          <a:lstStyle/>
          <a:p>
            <a:pPr indent="304800" algn="ctr"/>
            <a:r>
              <a:rPr lang="en-US" sz="2800" dirty="0" err="1">
                <a:solidFill>
                  <a:srgbClr val="C00000"/>
                </a:solidFill>
                <a:latin typeface="Times New Roman" panose="02020603050405020304" pitchFamily="18" charset="0"/>
                <a:ea typeface="Times New Roman" panose="02020603050405020304" pitchFamily="18" charset="0"/>
              </a:rPr>
              <a:t>Truyện</a:t>
            </a:r>
            <a:r>
              <a:rPr lang="en-US" sz="2800" dirty="0">
                <a:solidFill>
                  <a:srgbClr val="C00000"/>
                </a:solidFill>
                <a:latin typeface="Times New Roman" panose="02020603050405020304" pitchFamily="18" charset="0"/>
                <a:ea typeface="Times New Roman" panose="02020603050405020304" pitchFamily="18" charset="0"/>
              </a:rPr>
              <a:t> </a:t>
            </a:r>
            <a:r>
              <a:rPr lang="en-US" sz="2800" dirty="0" err="1" smtClean="0">
                <a:solidFill>
                  <a:srgbClr val="C00000"/>
                </a:solidFill>
                <a:latin typeface="Times New Roman" panose="02020603050405020304" pitchFamily="18" charset="0"/>
                <a:ea typeface="Times New Roman" panose="02020603050405020304" pitchFamily="18" charset="0"/>
              </a:rPr>
              <a:t>ngắn</a:t>
            </a:r>
            <a:r>
              <a:rPr lang="en-US" sz="2800" dirty="0" smtClean="0">
                <a:solidFill>
                  <a:srgbClr val="C00000"/>
                </a:solidFill>
                <a:latin typeface="Times New Roman" panose="02020603050405020304" pitchFamily="18" charset="0"/>
                <a:ea typeface="Times New Roman" panose="02020603050405020304" pitchFamily="18" charset="0"/>
              </a:rPr>
              <a:t> </a:t>
            </a:r>
            <a:r>
              <a:rPr lang="en-US" sz="2800" dirty="0" err="1" smtClean="0">
                <a:solidFill>
                  <a:srgbClr val="C00000"/>
                </a:solidFill>
                <a:latin typeface="Times New Roman" panose="02020603050405020304" pitchFamily="18" charset="0"/>
                <a:ea typeface="Times New Roman" panose="02020603050405020304" pitchFamily="18" charset="0"/>
              </a:rPr>
              <a:t>trữ</a:t>
            </a:r>
            <a:r>
              <a:rPr lang="en-US" sz="2800" dirty="0" smtClean="0">
                <a:solidFill>
                  <a:srgbClr val="C00000"/>
                </a:solidFill>
                <a:latin typeface="Times New Roman" panose="02020603050405020304" pitchFamily="18" charset="0"/>
                <a:ea typeface="Times New Roman" panose="02020603050405020304" pitchFamily="18" charset="0"/>
              </a:rPr>
              <a:t> </a:t>
            </a:r>
            <a:r>
              <a:rPr lang="en-US" sz="2800" dirty="0" err="1" smtClean="0">
                <a:solidFill>
                  <a:srgbClr val="C00000"/>
                </a:solidFill>
                <a:latin typeface="Times New Roman" panose="02020603050405020304" pitchFamily="18" charset="0"/>
                <a:ea typeface="Times New Roman" panose="02020603050405020304" pitchFamily="18" charset="0"/>
              </a:rPr>
              <a:t>tình</a:t>
            </a:r>
            <a:r>
              <a:rPr lang="en-US" sz="2800" dirty="0" smtClean="0">
                <a:solidFill>
                  <a:srgbClr val="C00000"/>
                </a:solidFill>
                <a:latin typeface="Times New Roman" panose="02020603050405020304" pitchFamily="18" charset="0"/>
                <a:ea typeface="Times New Roman" panose="02020603050405020304" pitchFamily="18" charset="0"/>
              </a:rPr>
              <a:t>  </a:t>
            </a:r>
            <a:endParaRPr lang="en-US" sz="2800" dirty="0">
              <a:solidFill>
                <a:srgbClr val="C00000"/>
              </a:solidFill>
              <a:latin typeface="Times New Roman" panose="02020603050405020304" pitchFamily="18" charset="0"/>
              <a:ea typeface="Times New Roman" panose="02020603050405020304" pitchFamily="18" charset="0"/>
            </a:endParaRPr>
          </a:p>
        </p:txBody>
      </p:sp>
      <p:sp>
        <p:nvSpPr>
          <p:cNvPr id="23" name="Freeform: Shape 14">
            <a:extLst>
              <a:ext uri="{FF2B5EF4-FFF2-40B4-BE49-F238E27FC236}">
                <a16:creationId xmlns:a16="http://schemas.microsoft.com/office/drawing/2014/main" xmlns="" id="{2BBCB603-8CF1-47FD-A40E-157F8A44BE21}"/>
              </a:ext>
            </a:extLst>
          </p:cNvPr>
          <p:cNvSpPr/>
          <p:nvPr/>
        </p:nvSpPr>
        <p:spPr>
          <a:xfrm>
            <a:off x="7350869" y="1450912"/>
            <a:ext cx="1747163" cy="2008234"/>
          </a:xfrm>
          <a:custGeom>
            <a:avLst/>
            <a:gdLst>
              <a:gd name="connsiteX0" fmla="*/ 0 w 2008233"/>
              <a:gd name="connsiteY0" fmla="*/ 873581 h 1747162"/>
              <a:gd name="connsiteX1" fmla="*/ 436791 w 2008233"/>
              <a:gd name="connsiteY1" fmla="*/ 0 h 1747162"/>
              <a:gd name="connsiteX2" fmla="*/ 1571443 w 2008233"/>
              <a:gd name="connsiteY2" fmla="*/ 0 h 1747162"/>
              <a:gd name="connsiteX3" fmla="*/ 2008233 w 2008233"/>
              <a:gd name="connsiteY3" fmla="*/ 873581 h 1747162"/>
              <a:gd name="connsiteX4" fmla="*/ 1571443 w 2008233"/>
              <a:gd name="connsiteY4" fmla="*/ 1747162 h 1747162"/>
              <a:gd name="connsiteX5" fmla="*/ 436791 w 2008233"/>
              <a:gd name="connsiteY5" fmla="*/ 1747162 h 1747162"/>
              <a:gd name="connsiteX6" fmla="*/ 0 w 2008233"/>
              <a:gd name="connsiteY6" fmla="*/ 873581 h 174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233" h="1747162">
                <a:moveTo>
                  <a:pt x="1004116" y="0"/>
                </a:moveTo>
                <a:lnTo>
                  <a:pt x="2008232" y="380008"/>
                </a:lnTo>
                <a:lnTo>
                  <a:pt x="2008232" y="1367155"/>
                </a:lnTo>
                <a:lnTo>
                  <a:pt x="1004117" y="1747162"/>
                </a:lnTo>
                <a:lnTo>
                  <a:pt x="1" y="1367155"/>
                </a:lnTo>
                <a:lnTo>
                  <a:pt x="1" y="380008"/>
                </a:lnTo>
                <a:lnTo>
                  <a:pt x="1004116"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272266" tIns="312951" rIns="272267" bIns="312950" numCol="1" spcCol="1270" anchor="ctr" anchorCtr="0">
            <a:noAutofit/>
          </a:bodyPr>
          <a:lstStyle/>
          <a:p>
            <a:pPr marL="0" lvl="0" indent="0" algn="ctr" defTabSz="1600200">
              <a:lnSpc>
                <a:spcPct val="90000"/>
              </a:lnSpc>
              <a:spcBef>
                <a:spcPct val="0"/>
              </a:spcBef>
              <a:spcAft>
                <a:spcPct val="35000"/>
              </a:spcAft>
              <a:buNone/>
            </a:pPr>
            <a:r>
              <a:rPr lang="en-US" sz="3600" dirty="0" err="1" smtClean="0">
                <a:solidFill>
                  <a:srgbClr val="000000"/>
                </a:solidFill>
                <a:latin typeface="Times New Roman" panose="02020603050405020304" pitchFamily="18" charset="0"/>
                <a:cs typeface="Times New Roman" panose="02020603050405020304" pitchFamily="18" charset="0"/>
              </a:rPr>
              <a:t>Ngôi</a:t>
            </a:r>
            <a:r>
              <a:rPr lang="en-US" sz="3600" dirty="0" smtClean="0">
                <a:solidFill>
                  <a:srgbClr val="000000"/>
                </a:solidFill>
                <a:latin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cs typeface="Times New Roman" panose="02020603050405020304" pitchFamily="18" charset="0"/>
              </a:rPr>
              <a:t>kể</a:t>
            </a:r>
            <a:endParaRPr lang="en-US" sz="3600" kern="1200" dirty="0">
              <a:solidFill>
                <a:srgbClr val="00000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415EA82B-2F31-4ABE-93F0-CE9A8BA96182}"/>
              </a:ext>
            </a:extLst>
          </p:cNvPr>
          <p:cNvSpPr txBox="1"/>
          <p:nvPr/>
        </p:nvSpPr>
        <p:spPr>
          <a:xfrm>
            <a:off x="9621078" y="2832652"/>
            <a:ext cx="2289312" cy="954107"/>
          </a:xfrm>
          <a:prstGeom prst="rect">
            <a:avLst/>
          </a:prstGeom>
          <a:noFill/>
        </p:spPr>
        <p:txBody>
          <a:bodyPr wrap="square">
            <a:spAutoFit/>
          </a:bodyPr>
          <a:lstStyle/>
          <a:p>
            <a:pPr indent="304800" algn="ctr"/>
            <a:r>
              <a:rPr lang="en-US" sz="2800" dirty="0" err="1" smtClean="0">
                <a:solidFill>
                  <a:srgbClr val="C00000"/>
                </a:solidFill>
                <a:latin typeface="Times New Roman" panose="02020603050405020304" pitchFamily="18" charset="0"/>
                <a:ea typeface="Times New Roman" panose="02020603050405020304" pitchFamily="18" charset="0"/>
              </a:rPr>
              <a:t>Thứ</a:t>
            </a:r>
            <a:r>
              <a:rPr lang="en-US" sz="2800" dirty="0" smtClean="0">
                <a:solidFill>
                  <a:srgbClr val="C00000"/>
                </a:solidFill>
                <a:latin typeface="Times New Roman" panose="02020603050405020304" pitchFamily="18" charset="0"/>
                <a:ea typeface="Times New Roman" panose="02020603050405020304" pitchFamily="18" charset="0"/>
              </a:rPr>
              <a:t> 3-&gt;</a:t>
            </a:r>
            <a:r>
              <a:rPr lang="en-US" sz="2800" dirty="0" err="1" smtClean="0">
                <a:solidFill>
                  <a:srgbClr val="C00000"/>
                </a:solidFill>
                <a:latin typeface="Times New Roman" panose="02020603050405020304" pitchFamily="18" charset="0"/>
                <a:ea typeface="Times New Roman" panose="02020603050405020304" pitchFamily="18" charset="0"/>
              </a:rPr>
              <a:t>tự</a:t>
            </a:r>
            <a:r>
              <a:rPr lang="en-US" sz="2800" dirty="0" smtClean="0">
                <a:solidFill>
                  <a:srgbClr val="C00000"/>
                </a:solidFill>
                <a:latin typeface="Times New Roman" panose="02020603050405020304" pitchFamily="18" charset="0"/>
                <a:ea typeface="Times New Roman" panose="02020603050405020304" pitchFamily="18" charset="0"/>
              </a:rPr>
              <a:t> do, </a:t>
            </a:r>
            <a:r>
              <a:rPr lang="en-US" sz="2800" dirty="0" err="1" smtClean="0">
                <a:solidFill>
                  <a:srgbClr val="C00000"/>
                </a:solidFill>
                <a:latin typeface="Times New Roman" panose="02020603050405020304" pitchFamily="18" charset="0"/>
                <a:ea typeface="Times New Roman" panose="02020603050405020304" pitchFamily="18" charset="0"/>
              </a:rPr>
              <a:t>linh</a:t>
            </a:r>
            <a:r>
              <a:rPr lang="en-US" sz="2800" dirty="0" smtClean="0">
                <a:solidFill>
                  <a:srgbClr val="C00000"/>
                </a:solidFill>
                <a:latin typeface="Times New Roman" panose="02020603050405020304" pitchFamily="18" charset="0"/>
                <a:ea typeface="Times New Roman" panose="02020603050405020304" pitchFamily="18" charset="0"/>
              </a:rPr>
              <a:t> </a:t>
            </a:r>
            <a:r>
              <a:rPr lang="en-US" sz="2800" dirty="0" err="1" smtClean="0">
                <a:solidFill>
                  <a:srgbClr val="C00000"/>
                </a:solidFill>
                <a:latin typeface="Times New Roman" panose="02020603050405020304" pitchFamily="18" charset="0"/>
                <a:ea typeface="Times New Roman" panose="02020603050405020304" pitchFamily="18" charset="0"/>
              </a:rPr>
              <a:t>hoạt</a:t>
            </a:r>
            <a:endParaRPr lang="en-US" sz="2800" dirty="0">
              <a:solidFill>
                <a:srgbClr val="C00000"/>
              </a:solidFill>
              <a:latin typeface="Times New Roman" panose="02020603050405020304" pitchFamily="18" charset="0"/>
              <a:ea typeface="Times New Roman" panose="02020603050405020304" pitchFamily="18" charset="0"/>
            </a:endParaRPr>
          </a:p>
        </p:txBody>
      </p:sp>
      <p:cxnSp>
        <p:nvCxnSpPr>
          <p:cNvPr id="29" name="Straight Connector 28">
            <a:extLst>
              <a:ext uri="{FF2B5EF4-FFF2-40B4-BE49-F238E27FC236}">
                <a16:creationId xmlns:a16="http://schemas.microsoft.com/office/drawing/2014/main" xmlns="" id="{EF7694E4-F3B1-46CA-B3C5-24467D4567F7}"/>
              </a:ext>
            </a:extLst>
          </p:cNvPr>
          <p:cNvCxnSpPr>
            <a:cxnSpLocks/>
          </p:cNvCxnSpPr>
          <p:nvPr/>
        </p:nvCxnSpPr>
        <p:spPr>
          <a:xfrm flipH="1">
            <a:off x="6712640" y="4793569"/>
            <a:ext cx="130797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xmlns="" id="{FD24C225-BF44-48C6-B954-D4CC8279F0AE}"/>
              </a:ext>
            </a:extLst>
          </p:cNvPr>
          <p:cNvSpPr/>
          <p:nvPr/>
        </p:nvSpPr>
        <p:spPr>
          <a:xfrm flipH="1" flipV="1">
            <a:off x="9812447" y="3184728"/>
            <a:ext cx="133201" cy="1546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54936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par>
                                <p:cTn id="40" presetID="22" presetClass="entr" presetSubtype="4"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par>
                                <p:cTn id="43" presetID="22" presetClass="entr" presetSubtype="4"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down)">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down)">
                                      <p:cBhvr>
                                        <p:cTn id="73" dur="500"/>
                                        <p:tgtEl>
                                          <p:spTgt spid="2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down)">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8" grpId="0" animBg="1"/>
      <p:bldP spid="10" grpId="0" animBg="1"/>
      <p:bldP spid="20" grpId="0"/>
      <p:bldP spid="24" grpId="0" animBg="1"/>
      <p:bldP spid="26" grpId="0" animBg="1"/>
      <p:bldP spid="27" grpId="0"/>
      <p:bldP spid="23" grpId="0" animBg="1"/>
      <p:bldP spid="28"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0"/>
            <a:ext cx="10665229" cy="5642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VĂN BẢN</a:t>
            </a:r>
            <a:r>
              <a:rPr lang="en-US" b="1" dirty="0">
                <a:solidFill>
                  <a:schemeClr val="tx1"/>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2: GIÓ LẠNH ĐẦU MÙA</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9182" y="688186"/>
            <a:ext cx="316148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 </a:t>
            </a:r>
            <a:r>
              <a:rPr lang="en-US" sz="2400" b="1" dirty="0" smtClean="0">
                <a:latin typeface="Times New Roman" panose="02020603050405020304" pitchFamily="18" charset="0"/>
                <a:cs typeface="Times New Roman" panose="02020603050405020304" pitchFamily="18" charset="0"/>
              </a:rPr>
              <a:t>TÌM </a:t>
            </a:r>
            <a:r>
              <a:rPr lang="en-US" sz="2400" b="1" dirty="0">
                <a:latin typeface="Times New Roman" panose="02020603050405020304" pitchFamily="18" charset="0"/>
                <a:cs typeface="Times New Roman" panose="02020603050405020304" pitchFamily="18" charset="0"/>
              </a:rPr>
              <a:t>HIỂU </a:t>
            </a:r>
            <a:r>
              <a:rPr lang="en-US" sz="2400" b="1" dirty="0" smtClean="0">
                <a:latin typeface="Times New Roman" panose="02020603050405020304" pitchFamily="18" charset="0"/>
                <a:cs typeface="Times New Roman" panose="02020603050405020304" pitchFamily="18" charset="0"/>
              </a:rPr>
              <a:t>CHUNG</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44119" y="1091384"/>
            <a:ext cx="1837598" cy="499367"/>
          </a:xfrm>
          <a:prstGeom prst="rect">
            <a:avLst/>
          </a:prstGeom>
        </p:spPr>
        <p:txBody>
          <a:bodyPr wrap="square">
            <a:spAutoFit/>
          </a:bodyPr>
          <a:lstStyle/>
          <a:p>
            <a:pPr algn="just">
              <a:lnSpc>
                <a:spcPct val="115000"/>
              </a:lnSpc>
              <a:spcAft>
                <a:spcPts val="0"/>
              </a:spcAft>
              <a:tabLst>
                <a:tab pos="1386840" algn="l"/>
              </a:tabLst>
            </a:pPr>
            <a:r>
              <a:rPr lang="en-US" sz="2300" dirty="0" smtClean="0">
                <a:latin typeface="Calibri" panose="020F0502020204030204" pitchFamily="34" charset="0"/>
                <a:ea typeface="Calibri" panose="020F0502020204030204" pitchFamily="34" charset="0"/>
                <a:cs typeface="Calibri" panose="020F0502020204030204" pitchFamily="34" charset="0"/>
              </a:rPr>
              <a:t>1. </a:t>
            </a:r>
            <a:r>
              <a:rPr lang="en-US" sz="2300" b="1" dirty="0" err="1">
                <a:latin typeface="Calibri" panose="020F0502020204030204" pitchFamily="34" charset="0"/>
                <a:ea typeface="Calibri" panose="020F0502020204030204" pitchFamily="34" charset="0"/>
                <a:cs typeface="Calibri" panose="020F0502020204030204" pitchFamily="34" charset="0"/>
              </a:rPr>
              <a:t>Tác</a:t>
            </a:r>
            <a:r>
              <a:rPr lang="en-US" sz="2300" b="1" dirty="0">
                <a:latin typeface="Calibri" panose="020F0502020204030204" pitchFamily="34" charset="0"/>
                <a:ea typeface="Calibri" panose="020F0502020204030204" pitchFamily="34" charset="0"/>
                <a:cs typeface="Calibri" panose="020F0502020204030204" pitchFamily="34" charset="0"/>
              </a:rPr>
              <a:t> </a:t>
            </a:r>
            <a:r>
              <a:rPr lang="en-US" sz="2300" b="1" dirty="0" err="1" smtClean="0">
                <a:latin typeface="Calibri" panose="020F0502020204030204" pitchFamily="34" charset="0"/>
                <a:ea typeface="Calibri" panose="020F0502020204030204" pitchFamily="34" charset="0"/>
                <a:cs typeface="Calibri" panose="020F0502020204030204" pitchFamily="34" charset="0"/>
              </a:rPr>
              <a:t>giả</a:t>
            </a:r>
            <a:r>
              <a:rPr lang="en-US" sz="2300" dirty="0" smtClean="0">
                <a:latin typeface="Calibri" panose="020F0502020204030204" pitchFamily="34" charset="0"/>
                <a:ea typeface="Calibri" panose="020F0502020204030204" pitchFamily="34" charset="0"/>
                <a:cs typeface="Calibri" panose="020F0502020204030204" pitchFamily="34" charset="0"/>
              </a:rPr>
              <a:t>:</a:t>
            </a:r>
            <a:endParaRPr lang="en-US" sz="23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Line 6"/>
          <p:cNvSpPr>
            <a:spLocks noChangeShapeType="1"/>
          </p:cNvSpPr>
          <p:nvPr/>
        </p:nvSpPr>
        <p:spPr bwMode="auto">
          <a:xfrm flipH="1" flipV="1">
            <a:off x="5389112" y="863290"/>
            <a:ext cx="71355" cy="5770972"/>
          </a:xfrm>
          <a:prstGeom prst="line">
            <a:avLst/>
          </a:prstGeom>
          <a:noFill/>
          <a:ln w="28575">
            <a:solidFill>
              <a:schemeClr val="tx1"/>
            </a:solidFill>
            <a:round/>
            <a:headEnd/>
            <a:tailEnd/>
          </a:ln>
          <a:effectLst>
            <a:prstShdw prst="shdw17" dist="17961" dir="2700000">
              <a:schemeClr val="bg2"/>
            </a:prstShdw>
          </a:effectLst>
          <a:extLst>
            <a:ext uri="{909E8E84-426E-40DD-AFC4-6F175D3DCCD1}">
              <a14:hiddenFill xmlns="" xmlns:a14="http://schemas.microsoft.com/office/drawing/2010/main">
                <a:noFill/>
              </a14:hiddenFill>
            </a:ext>
          </a:extLst>
        </p:spPr>
        <p:txBody>
          <a:bodyPr/>
          <a:lstStyle/>
          <a:p>
            <a:endParaRPr lang="vi-VN"/>
          </a:p>
        </p:txBody>
      </p:sp>
      <p:sp>
        <p:nvSpPr>
          <p:cNvPr id="10" name="TextBox 9"/>
          <p:cNvSpPr txBox="1"/>
          <p:nvPr/>
        </p:nvSpPr>
        <p:spPr>
          <a:xfrm>
            <a:off x="252914" y="1517509"/>
            <a:ext cx="2996115" cy="461665"/>
          </a:xfrm>
          <a:prstGeom prst="rect">
            <a:avLst/>
          </a:prstGeom>
          <a:noFill/>
        </p:spPr>
        <p:txBody>
          <a:bodyPr wrap="square" rtlCol="0">
            <a:spAutoFit/>
          </a:bodyPr>
          <a:lstStyle/>
          <a:p>
            <a:r>
              <a:rPr lang="en-US" sz="2300" b="1" dirty="0" smtClean="0">
                <a:latin typeface="Calibri" panose="020F0502020204030204" pitchFamily="34" charset="0"/>
                <a:ea typeface="Calibri" panose="020F0502020204030204" pitchFamily="34" charset="0"/>
                <a:cs typeface="Calibri" panose="020F0502020204030204" pitchFamily="34" charset="0"/>
              </a:rPr>
              <a:t>2. </a:t>
            </a:r>
            <a:r>
              <a:rPr lang="en-US" sz="2300" b="1" dirty="0" err="1">
                <a:latin typeface="Calibri" panose="020F0502020204030204" pitchFamily="34" charset="0"/>
                <a:ea typeface="Calibri" panose="020F0502020204030204" pitchFamily="34" charset="0"/>
                <a:cs typeface="Calibri" panose="020F0502020204030204" pitchFamily="34" charset="0"/>
              </a:rPr>
              <a:t>Tác</a:t>
            </a:r>
            <a:r>
              <a:rPr lang="en-US" sz="2300" b="1" dirty="0">
                <a:latin typeface="Calibri" panose="020F0502020204030204" pitchFamily="34" charset="0"/>
                <a:ea typeface="Calibri" panose="020F0502020204030204" pitchFamily="34" charset="0"/>
                <a:cs typeface="Calibri" panose="020F0502020204030204" pitchFamily="34" charset="0"/>
              </a:rPr>
              <a:t> </a:t>
            </a:r>
            <a:r>
              <a:rPr lang="en-US" sz="2300" b="1" dirty="0" err="1">
                <a:latin typeface="Calibri" panose="020F0502020204030204" pitchFamily="34" charset="0"/>
                <a:ea typeface="Calibri" panose="020F0502020204030204" pitchFamily="34" charset="0"/>
                <a:cs typeface="Calibri" panose="020F0502020204030204" pitchFamily="34" charset="0"/>
              </a:rPr>
              <a:t>phẩm</a:t>
            </a:r>
            <a:r>
              <a:rPr lang="en-US" sz="2300" b="1" dirty="0" smtClean="0">
                <a:latin typeface="Calibri" panose="020F0502020204030204" pitchFamily="34" charset="0"/>
                <a:ea typeface="Calibri" panose="020F0502020204030204" pitchFamily="34" charset="0"/>
                <a:cs typeface="Calibri" panose="020F0502020204030204" pitchFamily="34" charset="0"/>
              </a:rPr>
              <a:t>:</a:t>
            </a:r>
            <a:endParaRPr lang="en-US" sz="2300" b="1" dirty="0">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p:cNvSpPr txBox="1"/>
          <p:nvPr/>
        </p:nvSpPr>
        <p:spPr>
          <a:xfrm>
            <a:off x="479994" y="1920806"/>
            <a:ext cx="2467475" cy="461665"/>
          </a:xfrm>
          <a:prstGeom prst="rect">
            <a:avLst/>
          </a:prstGeom>
          <a:noFill/>
        </p:spPr>
        <p:txBody>
          <a:bodyPr wrap="square" rtlCol="0">
            <a:spAutoFit/>
          </a:bodyPr>
          <a:lstStyle/>
          <a:p>
            <a:r>
              <a:rPr lang="en-US" sz="2300" b="1" dirty="0" smtClean="0">
                <a:latin typeface="Calibri" panose="020F0502020204030204" pitchFamily="34" charset="0"/>
                <a:ea typeface="Calibri" panose="020F0502020204030204" pitchFamily="34" charset="0"/>
                <a:cs typeface="Calibri" panose="020F0502020204030204" pitchFamily="34" charset="0"/>
              </a:rPr>
              <a:t>a) </a:t>
            </a:r>
            <a:r>
              <a:rPr lang="en-US" sz="2300" b="1" dirty="0" err="1" smtClean="0">
                <a:latin typeface="Calibri" panose="020F0502020204030204" pitchFamily="34" charset="0"/>
                <a:ea typeface="Calibri" panose="020F0502020204030204" pitchFamily="34" charset="0"/>
                <a:cs typeface="Calibri" panose="020F0502020204030204" pitchFamily="34" charset="0"/>
              </a:rPr>
              <a:t>Đọc</a:t>
            </a:r>
            <a:r>
              <a:rPr lang="en-US" sz="2300" b="1" dirty="0" smtClean="0">
                <a:latin typeface="Calibri" panose="020F0502020204030204" pitchFamily="34" charset="0"/>
                <a:ea typeface="Calibri" panose="020F0502020204030204" pitchFamily="34" charset="0"/>
                <a:cs typeface="Calibri" panose="020F0502020204030204" pitchFamily="34" charset="0"/>
              </a:rPr>
              <a:t> </a:t>
            </a:r>
            <a:r>
              <a:rPr lang="en-US" sz="2300" b="1" dirty="0">
                <a:latin typeface="Calibri" panose="020F0502020204030204" pitchFamily="34" charset="0"/>
                <a:ea typeface="Calibri" panose="020F0502020204030204" pitchFamily="34" charset="0"/>
                <a:cs typeface="Calibri" panose="020F0502020204030204" pitchFamily="34" charset="0"/>
              </a:rPr>
              <a:t>– </a:t>
            </a:r>
            <a:r>
              <a:rPr lang="en-US" sz="2300" b="1" dirty="0" err="1" smtClean="0">
                <a:latin typeface="Calibri" panose="020F0502020204030204" pitchFamily="34" charset="0"/>
                <a:ea typeface="Calibri" panose="020F0502020204030204" pitchFamily="34" charset="0"/>
                <a:cs typeface="Calibri" panose="020F0502020204030204" pitchFamily="34" charset="0"/>
              </a:rPr>
              <a:t>chú</a:t>
            </a:r>
            <a:r>
              <a:rPr lang="en-US" sz="2300" b="1" dirty="0" smtClean="0">
                <a:latin typeface="Calibri" panose="020F0502020204030204" pitchFamily="34" charset="0"/>
                <a:ea typeface="Calibri" panose="020F0502020204030204" pitchFamily="34" charset="0"/>
                <a:cs typeface="Calibri" panose="020F0502020204030204" pitchFamily="34" charset="0"/>
              </a:rPr>
              <a:t> </a:t>
            </a:r>
            <a:r>
              <a:rPr lang="en-US" sz="2300" b="1" dirty="0" err="1" smtClean="0">
                <a:latin typeface="Calibri" panose="020F0502020204030204" pitchFamily="34" charset="0"/>
                <a:ea typeface="Calibri" panose="020F0502020204030204" pitchFamily="34" charset="0"/>
                <a:cs typeface="Calibri" panose="020F0502020204030204" pitchFamily="34" charset="0"/>
              </a:rPr>
              <a:t>thích</a:t>
            </a:r>
            <a:endParaRPr lang="en-US" sz="2300" b="1" dirty="0">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p:cNvSpPr/>
          <p:nvPr/>
        </p:nvSpPr>
        <p:spPr>
          <a:xfrm>
            <a:off x="489791" y="2329934"/>
            <a:ext cx="1603837" cy="446276"/>
          </a:xfrm>
          <a:prstGeom prst="rect">
            <a:avLst/>
          </a:prstGeom>
        </p:spPr>
        <p:txBody>
          <a:bodyPr wrap="none">
            <a:spAutoFit/>
          </a:bodyPr>
          <a:lstStyle/>
          <a:p>
            <a:r>
              <a:rPr lang="en-US" sz="2300" b="1" dirty="0" smtClean="0">
                <a:latin typeface="Calibri" panose="020F0502020204030204" pitchFamily="34" charset="0"/>
                <a:ea typeface="Calibri" panose="020F0502020204030204" pitchFamily="34" charset="0"/>
                <a:cs typeface="Calibri" panose="020F0502020204030204" pitchFamily="34" charset="0"/>
              </a:rPr>
              <a:t>b) </a:t>
            </a:r>
            <a:r>
              <a:rPr lang="en-US" sz="2300" b="1" dirty="0" err="1" smtClean="0">
                <a:latin typeface="Calibri" panose="020F0502020204030204" pitchFamily="34" charset="0"/>
                <a:ea typeface="Calibri" panose="020F0502020204030204" pitchFamily="34" charset="0"/>
                <a:cs typeface="Calibri" panose="020F0502020204030204" pitchFamily="34" charset="0"/>
              </a:rPr>
              <a:t>Xuất</a:t>
            </a:r>
            <a:r>
              <a:rPr lang="en-US" sz="2300" b="1" dirty="0" smtClean="0">
                <a:latin typeface="Calibri" panose="020F0502020204030204" pitchFamily="34" charset="0"/>
                <a:ea typeface="Calibri" panose="020F0502020204030204" pitchFamily="34" charset="0"/>
                <a:cs typeface="Calibri" panose="020F0502020204030204" pitchFamily="34" charset="0"/>
              </a:rPr>
              <a:t> </a:t>
            </a:r>
            <a:r>
              <a:rPr lang="en-US" sz="2300" b="1" dirty="0" err="1" smtClean="0">
                <a:latin typeface="Calibri" panose="020F0502020204030204" pitchFamily="34" charset="0"/>
                <a:ea typeface="Calibri" panose="020F0502020204030204" pitchFamily="34" charset="0"/>
                <a:cs typeface="Calibri" panose="020F0502020204030204" pitchFamily="34" charset="0"/>
              </a:rPr>
              <a:t>xứ</a:t>
            </a:r>
            <a:r>
              <a:rPr lang="en-US" sz="2300" b="1" dirty="0" smtClean="0">
                <a:latin typeface="Calibri" panose="020F0502020204030204" pitchFamily="34" charset="0"/>
                <a:ea typeface="Calibri" panose="020F0502020204030204" pitchFamily="34" charset="0"/>
                <a:cs typeface="Calibri" panose="020F0502020204030204" pitchFamily="34" charset="0"/>
              </a:rPr>
              <a:t>: </a:t>
            </a:r>
            <a:endParaRPr lang="en-US" sz="2300" dirty="0"/>
          </a:p>
        </p:txBody>
      </p:sp>
      <p:sp>
        <p:nvSpPr>
          <p:cNvPr id="15" name="Rectangle 14"/>
          <p:cNvSpPr/>
          <p:nvPr/>
        </p:nvSpPr>
        <p:spPr>
          <a:xfrm>
            <a:off x="467090" y="3163278"/>
            <a:ext cx="1620957" cy="446276"/>
          </a:xfrm>
          <a:prstGeom prst="rect">
            <a:avLst/>
          </a:prstGeom>
        </p:spPr>
        <p:txBody>
          <a:bodyPr wrap="none">
            <a:spAutoFit/>
          </a:bodyPr>
          <a:lstStyle/>
          <a:p>
            <a:r>
              <a:rPr lang="en-US" sz="2300" b="1" dirty="0">
                <a:latin typeface="Calibri" panose="020F0502020204030204" pitchFamily="34" charset="0"/>
                <a:ea typeface="Calibri" panose="020F0502020204030204" pitchFamily="34" charset="0"/>
                <a:cs typeface="Calibri" panose="020F0502020204030204" pitchFamily="34" charset="0"/>
              </a:rPr>
              <a:t>d</a:t>
            </a:r>
            <a:r>
              <a:rPr lang="en-US" sz="2300" b="1" dirty="0" smtClean="0">
                <a:latin typeface="Calibri" panose="020F0502020204030204" pitchFamily="34" charset="0"/>
                <a:ea typeface="Calibri" panose="020F0502020204030204" pitchFamily="34" charset="0"/>
                <a:cs typeface="Calibri" panose="020F0502020204030204" pitchFamily="34" charset="0"/>
              </a:rPr>
              <a:t>) </a:t>
            </a:r>
            <a:r>
              <a:rPr lang="en-US" sz="2300" b="1" dirty="0" err="1" smtClean="0">
                <a:latin typeface="Calibri" panose="020F0502020204030204" pitchFamily="34" charset="0"/>
                <a:ea typeface="Calibri" panose="020F0502020204030204" pitchFamily="34" charset="0"/>
                <a:cs typeface="Calibri" panose="020F0502020204030204" pitchFamily="34" charset="0"/>
              </a:rPr>
              <a:t>Thể</a:t>
            </a:r>
            <a:r>
              <a:rPr lang="en-US" sz="2300" b="1" dirty="0" smtClean="0">
                <a:latin typeface="Calibri" panose="020F0502020204030204" pitchFamily="34" charset="0"/>
                <a:ea typeface="Calibri" panose="020F0502020204030204" pitchFamily="34" charset="0"/>
                <a:cs typeface="Calibri" panose="020F0502020204030204" pitchFamily="34" charset="0"/>
              </a:rPr>
              <a:t> </a:t>
            </a:r>
            <a:r>
              <a:rPr lang="en-US" sz="2300" b="1" dirty="0" err="1" smtClean="0">
                <a:latin typeface="Calibri" panose="020F0502020204030204" pitchFamily="34" charset="0"/>
                <a:ea typeface="Calibri" panose="020F0502020204030204" pitchFamily="34" charset="0"/>
                <a:cs typeface="Calibri" panose="020F0502020204030204" pitchFamily="34" charset="0"/>
              </a:rPr>
              <a:t>loại</a:t>
            </a:r>
            <a:r>
              <a:rPr lang="en-US" sz="2300" b="1" dirty="0" smtClean="0">
                <a:latin typeface="Calibri" panose="020F0502020204030204" pitchFamily="34" charset="0"/>
                <a:ea typeface="Calibri" panose="020F0502020204030204" pitchFamily="34" charset="0"/>
                <a:cs typeface="Calibri" panose="020F0502020204030204" pitchFamily="34" charset="0"/>
              </a:rPr>
              <a:t>: </a:t>
            </a:r>
            <a:endParaRPr lang="en-US" sz="2300" dirty="0"/>
          </a:p>
        </p:txBody>
      </p:sp>
      <p:sp>
        <p:nvSpPr>
          <p:cNvPr id="16" name="Rectangle 15"/>
          <p:cNvSpPr/>
          <p:nvPr/>
        </p:nvSpPr>
        <p:spPr>
          <a:xfrm>
            <a:off x="483302" y="3607511"/>
            <a:ext cx="1365246" cy="446276"/>
          </a:xfrm>
          <a:prstGeom prst="rect">
            <a:avLst/>
          </a:prstGeom>
        </p:spPr>
        <p:txBody>
          <a:bodyPr wrap="none">
            <a:spAutoFit/>
          </a:bodyPr>
          <a:lstStyle/>
          <a:p>
            <a:r>
              <a:rPr lang="en-US" sz="2300" b="1" dirty="0">
                <a:latin typeface="Calibri" panose="020F0502020204030204" pitchFamily="34" charset="0"/>
                <a:ea typeface="Calibri" panose="020F0502020204030204" pitchFamily="34" charset="0"/>
                <a:cs typeface="Calibri" panose="020F0502020204030204" pitchFamily="34" charset="0"/>
              </a:rPr>
              <a:t>e</a:t>
            </a:r>
            <a:r>
              <a:rPr lang="en-US" sz="2300" b="1" dirty="0" smtClean="0">
                <a:latin typeface="Calibri" panose="020F0502020204030204" pitchFamily="34" charset="0"/>
                <a:ea typeface="Calibri" panose="020F0502020204030204" pitchFamily="34" charset="0"/>
                <a:cs typeface="Calibri" panose="020F0502020204030204" pitchFamily="34" charset="0"/>
              </a:rPr>
              <a:t>) PTBĐ:  </a:t>
            </a:r>
            <a:endParaRPr lang="en-US" sz="2300" dirty="0"/>
          </a:p>
        </p:txBody>
      </p:sp>
      <p:sp>
        <p:nvSpPr>
          <p:cNvPr id="3" name="TextBox 2"/>
          <p:cNvSpPr txBox="1"/>
          <p:nvPr/>
        </p:nvSpPr>
        <p:spPr>
          <a:xfrm>
            <a:off x="2052533" y="3175051"/>
            <a:ext cx="3404049" cy="461665"/>
          </a:xfrm>
          <a:prstGeom prst="rect">
            <a:avLst/>
          </a:prstGeom>
          <a:noFill/>
        </p:spPr>
        <p:txBody>
          <a:bodyPr wrap="square" rtlCol="0">
            <a:spAutoFit/>
          </a:bodyPr>
          <a:lstStyle/>
          <a:p>
            <a:r>
              <a:rPr lang="en-US" sz="2400" b="1" dirty="0" err="1" smtClean="0"/>
              <a:t>Truyện</a:t>
            </a:r>
            <a:r>
              <a:rPr lang="en-US" sz="2400" b="1" dirty="0" smtClean="0"/>
              <a:t> </a:t>
            </a:r>
            <a:r>
              <a:rPr lang="en-US" sz="2400" b="1" dirty="0" err="1" smtClean="0"/>
              <a:t>ngắn</a:t>
            </a:r>
            <a:r>
              <a:rPr lang="en-US" sz="2400" b="1" dirty="0" smtClean="0"/>
              <a:t> </a:t>
            </a:r>
            <a:r>
              <a:rPr lang="en-US" sz="2400" b="1" dirty="0" err="1" smtClean="0"/>
              <a:t>trữ</a:t>
            </a:r>
            <a:r>
              <a:rPr lang="en-US" sz="2400" b="1" dirty="0" smtClean="0"/>
              <a:t> </a:t>
            </a:r>
            <a:r>
              <a:rPr lang="en-US" sz="2400" b="1" dirty="0" err="1" smtClean="0"/>
              <a:t>tình</a:t>
            </a:r>
            <a:endParaRPr lang="en-US" sz="2400" b="1" dirty="0"/>
          </a:p>
        </p:txBody>
      </p:sp>
      <p:sp>
        <p:nvSpPr>
          <p:cNvPr id="17" name="TextBox 16"/>
          <p:cNvSpPr txBox="1"/>
          <p:nvPr/>
        </p:nvSpPr>
        <p:spPr>
          <a:xfrm>
            <a:off x="1806099" y="3599829"/>
            <a:ext cx="3865126" cy="461665"/>
          </a:xfrm>
          <a:prstGeom prst="rect">
            <a:avLst/>
          </a:prstGeom>
          <a:noFill/>
        </p:spPr>
        <p:txBody>
          <a:bodyPr wrap="square" rtlCol="0">
            <a:spAutoFit/>
          </a:bodyPr>
          <a:lstStyle/>
          <a:p>
            <a:r>
              <a:rPr lang="en-US" sz="2400" b="1" dirty="0" err="1" smtClean="0"/>
              <a:t>Tự</a:t>
            </a:r>
            <a:r>
              <a:rPr lang="en-US" sz="2400" b="1" dirty="0" smtClean="0"/>
              <a:t> </a:t>
            </a:r>
            <a:r>
              <a:rPr lang="en-US" sz="2400" b="1" dirty="0" err="1" smtClean="0"/>
              <a:t>sự</a:t>
            </a:r>
            <a:r>
              <a:rPr lang="en-US" sz="2400" b="1" dirty="0" smtClean="0"/>
              <a:t> + </a:t>
            </a:r>
            <a:r>
              <a:rPr lang="en-US" sz="2400" b="1" dirty="0" err="1" smtClean="0"/>
              <a:t>miêu</a:t>
            </a:r>
            <a:r>
              <a:rPr lang="en-US" sz="2400" b="1" dirty="0" smtClean="0"/>
              <a:t> </a:t>
            </a:r>
            <a:r>
              <a:rPr lang="en-US" sz="2400" b="1" dirty="0" err="1" smtClean="0"/>
              <a:t>tả</a:t>
            </a:r>
            <a:r>
              <a:rPr lang="en-US" sz="2400" b="1" dirty="0" smtClean="0"/>
              <a:t> + </a:t>
            </a:r>
            <a:r>
              <a:rPr lang="en-US" sz="2400" b="1" dirty="0" err="1" smtClean="0"/>
              <a:t>biểu</a:t>
            </a:r>
            <a:r>
              <a:rPr lang="en-US" sz="2400" b="1" dirty="0" smtClean="0"/>
              <a:t> </a:t>
            </a:r>
            <a:r>
              <a:rPr lang="en-US" sz="2400" b="1" dirty="0" err="1" smtClean="0"/>
              <a:t>cảm</a:t>
            </a:r>
            <a:endParaRPr lang="en-US" sz="2400" b="1" dirty="0"/>
          </a:p>
        </p:txBody>
      </p:sp>
      <p:sp>
        <p:nvSpPr>
          <p:cNvPr id="18" name="Rectangle 17"/>
          <p:cNvSpPr/>
          <p:nvPr/>
        </p:nvSpPr>
        <p:spPr>
          <a:xfrm>
            <a:off x="480054" y="4061470"/>
            <a:ext cx="1609993" cy="446276"/>
          </a:xfrm>
          <a:prstGeom prst="rect">
            <a:avLst/>
          </a:prstGeom>
        </p:spPr>
        <p:txBody>
          <a:bodyPr wrap="none">
            <a:spAutoFit/>
          </a:bodyPr>
          <a:lstStyle/>
          <a:p>
            <a:r>
              <a:rPr lang="en-US" sz="2300" b="1" dirty="0">
                <a:latin typeface="Calibri" panose="020F0502020204030204" pitchFamily="34" charset="0"/>
                <a:ea typeface="Calibri" panose="020F0502020204030204" pitchFamily="34" charset="0"/>
                <a:cs typeface="Calibri" panose="020F0502020204030204" pitchFamily="34" charset="0"/>
              </a:rPr>
              <a:t>g</a:t>
            </a:r>
            <a:r>
              <a:rPr lang="en-US" sz="2300" b="1" dirty="0" smtClean="0">
                <a:latin typeface="Calibri" panose="020F0502020204030204" pitchFamily="34" charset="0"/>
                <a:ea typeface="Calibri" panose="020F0502020204030204" pitchFamily="34" charset="0"/>
                <a:cs typeface="Calibri" panose="020F0502020204030204" pitchFamily="34" charset="0"/>
              </a:rPr>
              <a:t>) </a:t>
            </a:r>
            <a:r>
              <a:rPr lang="en-US" sz="2300" b="1" dirty="0" err="1" smtClean="0">
                <a:latin typeface="Calibri" panose="020F0502020204030204" pitchFamily="34" charset="0"/>
                <a:ea typeface="Calibri" panose="020F0502020204030204" pitchFamily="34" charset="0"/>
                <a:cs typeface="Calibri" panose="020F0502020204030204" pitchFamily="34" charset="0"/>
              </a:rPr>
              <a:t>Ngôi</a:t>
            </a:r>
            <a:r>
              <a:rPr lang="en-US" sz="2300" b="1" dirty="0" smtClean="0">
                <a:latin typeface="Calibri" panose="020F0502020204030204" pitchFamily="34" charset="0"/>
                <a:ea typeface="Calibri" panose="020F0502020204030204" pitchFamily="34" charset="0"/>
                <a:cs typeface="Calibri" panose="020F0502020204030204" pitchFamily="34" charset="0"/>
              </a:rPr>
              <a:t> </a:t>
            </a:r>
            <a:r>
              <a:rPr lang="en-US" sz="2300" b="1" dirty="0" err="1" smtClean="0">
                <a:latin typeface="Calibri" panose="020F0502020204030204" pitchFamily="34" charset="0"/>
                <a:ea typeface="Calibri" panose="020F0502020204030204" pitchFamily="34" charset="0"/>
                <a:cs typeface="Calibri" panose="020F0502020204030204" pitchFamily="34" charset="0"/>
              </a:rPr>
              <a:t>kể</a:t>
            </a:r>
            <a:r>
              <a:rPr lang="en-US" sz="2300" b="1" dirty="0" smtClean="0">
                <a:latin typeface="Calibri" panose="020F0502020204030204" pitchFamily="34" charset="0"/>
                <a:ea typeface="Calibri" panose="020F0502020204030204" pitchFamily="34" charset="0"/>
                <a:cs typeface="Calibri" panose="020F0502020204030204" pitchFamily="34" charset="0"/>
              </a:rPr>
              <a:t>:  </a:t>
            </a:r>
            <a:endParaRPr lang="en-US" sz="2300" dirty="0"/>
          </a:p>
        </p:txBody>
      </p:sp>
      <p:sp>
        <p:nvSpPr>
          <p:cNvPr id="19" name="TextBox 18"/>
          <p:cNvSpPr txBox="1"/>
          <p:nvPr/>
        </p:nvSpPr>
        <p:spPr>
          <a:xfrm>
            <a:off x="1971469" y="4057026"/>
            <a:ext cx="3256514" cy="461665"/>
          </a:xfrm>
          <a:prstGeom prst="rect">
            <a:avLst/>
          </a:prstGeom>
          <a:noFill/>
        </p:spPr>
        <p:txBody>
          <a:bodyPr wrap="square" rtlCol="0">
            <a:spAutoFit/>
          </a:bodyPr>
          <a:lstStyle/>
          <a:p>
            <a:r>
              <a:rPr lang="en-US" sz="2400" b="1" dirty="0" err="1" smtClean="0"/>
              <a:t>Ngôi</a:t>
            </a:r>
            <a:r>
              <a:rPr lang="en-US" sz="2400" b="1" dirty="0" smtClean="0"/>
              <a:t> </a:t>
            </a:r>
            <a:r>
              <a:rPr lang="en-US" sz="2400" b="1" dirty="0" err="1" smtClean="0"/>
              <a:t>kể</a:t>
            </a:r>
            <a:r>
              <a:rPr lang="en-US" sz="2400" b="1" dirty="0" smtClean="0"/>
              <a:t> </a:t>
            </a:r>
            <a:r>
              <a:rPr lang="en-US" sz="2400" b="1" dirty="0" err="1" smtClean="0"/>
              <a:t>thứ</a:t>
            </a:r>
            <a:r>
              <a:rPr lang="en-US" sz="2400" b="1" dirty="0" smtClean="0"/>
              <a:t> 3</a:t>
            </a:r>
            <a:endParaRPr lang="en-US" sz="2400" b="1" dirty="0"/>
          </a:p>
        </p:txBody>
      </p:sp>
      <p:sp>
        <p:nvSpPr>
          <p:cNvPr id="20" name="Rectangle 19"/>
          <p:cNvSpPr/>
          <p:nvPr/>
        </p:nvSpPr>
        <p:spPr>
          <a:xfrm>
            <a:off x="457354" y="4476519"/>
            <a:ext cx="5009168" cy="446276"/>
          </a:xfrm>
          <a:prstGeom prst="rect">
            <a:avLst/>
          </a:prstGeom>
        </p:spPr>
        <p:txBody>
          <a:bodyPr wrap="square">
            <a:spAutoFit/>
          </a:bodyPr>
          <a:lstStyle/>
          <a:p>
            <a:r>
              <a:rPr lang="en-US" sz="2300" b="1" dirty="0" smtClean="0">
                <a:latin typeface="Calibri" panose="020F0502020204030204" pitchFamily="34" charset="0"/>
                <a:ea typeface="Calibri" panose="020F0502020204030204" pitchFamily="34" charset="0"/>
                <a:cs typeface="Calibri" panose="020F0502020204030204" pitchFamily="34" charset="0"/>
              </a:rPr>
              <a:t>h) </a:t>
            </a:r>
            <a:r>
              <a:rPr lang="en-US" sz="2300" b="1" dirty="0" err="1" smtClean="0">
                <a:latin typeface="Calibri" panose="020F0502020204030204" pitchFamily="34" charset="0"/>
                <a:ea typeface="Calibri" panose="020F0502020204030204" pitchFamily="34" charset="0"/>
                <a:cs typeface="Calibri" panose="020F0502020204030204" pitchFamily="34" charset="0"/>
              </a:rPr>
              <a:t>Bố</a:t>
            </a:r>
            <a:r>
              <a:rPr lang="en-US" sz="2300" b="1" dirty="0" smtClean="0">
                <a:latin typeface="Calibri" panose="020F0502020204030204" pitchFamily="34" charset="0"/>
                <a:ea typeface="Calibri" panose="020F0502020204030204" pitchFamily="34" charset="0"/>
                <a:cs typeface="Calibri" panose="020F0502020204030204" pitchFamily="34" charset="0"/>
              </a:rPr>
              <a:t> </a:t>
            </a:r>
            <a:r>
              <a:rPr lang="en-US" sz="2300" b="1" dirty="0" err="1" smtClean="0">
                <a:latin typeface="Calibri" panose="020F0502020204030204" pitchFamily="34" charset="0"/>
                <a:ea typeface="Calibri" panose="020F0502020204030204" pitchFamily="34" charset="0"/>
                <a:cs typeface="Calibri" panose="020F0502020204030204" pitchFamily="34" charset="0"/>
              </a:rPr>
              <a:t>cục</a:t>
            </a:r>
            <a:endParaRPr lang="en-US" sz="2300" dirty="0"/>
          </a:p>
        </p:txBody>
      </p:sp>
      <p:sp>
        <p:nvSpPr>
          <p:cNvPr id="22" name="Rectangle 21"/>
          <p:cNvSpPr/>
          <p:nvPr/>
        </p:nvSpPr>
        <p:spPr>
          <a:xfrm>
            <a:off x="486551" y="2735254"/>
            <a:ext cx="1548116" cy="446276"/>
          </a:xfrm>
          <a:prstGeom prst="rect">
            <a:avLst/>
          </a:prstGeom>
        </p:spPr>
        <p:txBody>
          <a:bodyPr wrap="none">
            <a:spAutoFit/>
          </a:bodyPr>
          <a:lstStyle/>
          <a:p>
            <a:r>
              <a:rPr lang="en-US" sz="2300" b="1" dirty="0">
                <a:latin typeface="Calibri" panose="020F0502020204030204" pitchFamily="34" charset="0"/>
                <a:ea typeface="Calibri" panose="020F0502020204030204" pitchFamily="34" charset="0"/>
                <a:cs typeface="Calibri" panose="020F0502020204030204" pitchFamily="34" charset="0"/>
              </a:rPr>
              <a:t>c</a:t>
            </a:r>
            <a:r>
              <a:rPr lang="en-US" sz="2300" b="1" dirty="0" smtClean="0">
                <a:latin typeface="Calibri" panose="020F0502020204030204" pitchFamily="34" charset="0"/>
                <a:ea typeface="Calibri" panose="020F0502020204030204" pitchFamily="34" charset="0"/>
                <a:cs typeface="Calibri" panose="020F0502020204030204" pitchFamily="34" charset="0"/>
              </a:rPr>
              <a:t>) </a:t>
            </a:r>
            <a:r>
              <a:rPr lang="en-US" sz="2300" b="1" dirty="0" err="1" smtClean="0">
                <a:latin typeface="Calibri" panose="020F0502020204030204" pitchFamily="34" charset="0"/>
                <a:ea typeface="Calibri" panose="020F0502020204030204" pitchFamily="34" charset="0"/>
                <a:cs typeface="Calibri" panose="020F0502020204030204" pitchFamily="34" charset="0"/>
              </a:rPr>
              <a:t>Tóm</a:t>
            </a:r>
            <a:r>
              <a:rPr lang="en-US" sz="2300" b="1" dirty="0" smtClean="0">
                <a:latin typeface="Calibri" panose="020F0502020204030204" pitchFamily="34" charset="0"/>
                <a:ea typeface="Calibri" panose="020F0502020204030204" pitchFamily="34" charset="0"/>
                <a:cs typeface="Calibri" panose="020F0502020204030204" pitchFamily="34" charset="0"/>
              </a:rPr>
              <a:t> </a:t>
            </a:r>
            <a:r>
              <a:rPr lang="en-US" sz="2300" b="1" dirty="0" err="1" smtClean="0">
                <a:latin typeface="Calibri" panose="020F0502020204030204" pitchFamily="34" charset="0"/>
                <a:ea typeface="Calibri" panose="020F0502020204030204" pitchFamily="34" charset="0"/>
                <a:cs typeface="Calibri" panose="020F0502020204030204" pitchFamily="34" charset="0"/>
              </a:rPr>
              <a:t>tắt</a:t>
            </a:r>
            <a:r>
              <a:rPr lang="en-US" sz="2300" b="1" dirty="0" smtClean="0">
                <a:latin typeface="Calibri" panose="020F0502020204030204" pitchFamily="34" charset="0"/>
                <a:ea typeface="Calibri" panose="020F0502020204030204" pitchFamily="34" charset="0"/>
                <a:cs typeface="Calibri" panose="020F0502020204030204" pitchFamily="34" charset="0"/>
              </a:rPr>
              <a:t>: </a:t>
            </a:r>
            <a:endParaRPr lang="en-US" sz="2300" dirty="0"/>
          </a:p>
        </p:txBody>
      </p:sp>
      <p:sp>
        <p:nvSpPr>
          <p:cNvPr id="23" name="Rounded Rectangle 22"/>
          <p:cNvSpPr/>
          <p:nvPr/>
        </p:nvSpPr>
        <p:spPr>
          <a:xfrm>
            <a:off x="5834270" y="974035"/>
            <a:ext cx="5919927" cy="5188226"/>
          </a:xfrm>
          <a:prstGeom prst="roundRect">
            <a:avLst/>
          </a:prstGeom>
          <a:solidFill>
            <a:schemeClr val="accent3">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2800" b="1" dirty="0" smtClean="0">
                <a:solidFill>
                  <a:schemeClr val="tx1"/>
                </a:solidFill>
              </a:rPr>
              <a:t>-</a:t>
            </a:r>
            <a:r>
              <a:rPr lang="vi-VN" sz="2800" b="1" dirty="0" smtClean="0">
                <a:solidFill>
                  <a:schemeClr val="tx1"/>
                </a:solidFill>
              </a:rPr>
              <a:t> Bố cục</a:t>
            </a:r>
            <a:r>
              <a:rPr lang="vi-VN" sz="2800" dirty="0" smtClean="0">
                <a:solidFill>
                  <a:schemeClr val="tx1"/>
                </a:solidFill>
              </a:rPr>
              <a:t>:3 phần</a:t>
            </a:r>
            <a:endParaRPr lang="en-US" sz="2800" dirty="0" smtClean="0">
              <a:solidFill>
                <a:schemeClr val="tx1"/>
              </a:solidFill>
            </a:endParaRPr>
          </a:p>
          <a:p>
            <a:pPr algn="just"/>
            <a:r>
              <a:rPr lang="en-US" sz="2800" dirty="0" smtClean="0">
                <a:solidFill>
                  <a:schemeClr val="tx1"/>
                </a:solidFill>
              </a:rPr>
              <a:t>+</a:t>
            </a:r>
            <a:r>
              <a:rPr lang="en-US" sz="2800" b="1" dirty="0" err="1" smtClean="0">
                <a:solidFill>
                  <a:schemeClr val="tx1"/>
                </a:solidFill>
              </a:rPr>
              <a:t>Phần</a:t>
            </a:r>
            <a:r>
              <a:rPr lang="vi-VN" sz="2800" b="1" dirty="0" smtClean="0">
                <a:solidFill>
                  <a:schemeClr val="tx1"/>
                </a:solidFill>
              </a:rPr>
              <a:t> 1</a:t>
            </a:r>
            <a:r>
              <a:rPr lang="en-US" sz="2800" b="1" dirty="0" smtClean="0">
                <a:solidFill>
                  <a:schemeClr val="tx1"/>
                </a:solidFill>
              </a:rPr>
              <a:t>: </a:t>
            </a:r>
            <a:r>
              <a:rPr lang="en-US" sz="2800" dirty="0" err="1" smtClean="0">
                <a:solidFill>
                  <a:schemeClr val="tx1"/>
                </a:solidFill>
              </a:rPr>
              <a:t>Từ</a:t>
            </a:r>
            <a:r>
              <a:rPr lang="en-US" sz="2800" dirty="0" smtClean="0">
                <a:solidFill>
                  <a:schemeClr val="tx1"/>
                </a:solidFill>
              </a:rPr>
              <a:t> </a:t>
            </a:r>
            <a:r>
              <a:rPr lang="en-US" sz="2800" dirty="0" err="1" smtClean="0">
                <a:solidFill>
                  <a:schemeClr val="tx1"/>
                </a:solidFill>
              </a:rPr>
              <a:t>đầu</a:t>
            </a:r>
            <a:r>
              <a:rPr lang="en-US" sz="2800" dirty="0" smtClean="0">
                <a:solidFill>
                  <a:schemeClr val="tx1"/>
                </a:solidFill>
              </a:rPr>
              <a:t> </a:t>
            </a:r>
            <a:r>
              <a:rPr lang="en-US" sz="2800" dirty="0" err="1" smtClean="0">
                <a:solidFill>
                  <a:schemeClr val="tx1"/>
                </a:solidFill>
              </a:rPr>
              <a:t>đến</a:t>
            </a:r>
            <a:r>
              <a:rPr lang="en-US" sz="2800" dirty="0" smtClean="0">
                <a:solidFill>
                  <a:schemeClr val="tx1"/>
                </a:solidFill>
              </a:rPr>
              <a:t>:</a:t>
            </a:r>
            <a:r>
              <a:rPr lang="en-US" sz="2800" i="1" dirty="0" smtClean="0">
                <a:solidFill>
                  <a:schemeClr val="tx1"/>
                </a:solidFill>
              </a:rPr>
              <a:t>“</a:t>
            </a:r>
            <a:r>
              <a:rPr lang="en-US" sz="2800" i="1" dirty="0" err="1" smtClean="0">
                <a:solidFill>
                  <a:schemeClr val="tx1"/>
                </a:solidFill>
              </a:rPr>
              <a:t>mẹ</a:t>
            </a:r>
            <a:r>
              <a:rPr lang="en-US" sz="2800" i="1" dirty="0" smtClean="0">
                <a:solidFill>
                  <a:schemeClr val="tx1"/>
                </a:solidFill>
              </a:rPr>
              <a:t> </a:t>
            </a:r>
            <a:r>
              <a:rPr lang="en-US" sz="2800" i="1" dirty="0" err="1" smtClean="0">
                <a:solidFill>
                  <a:schemeClr val="tx1"/>
                </a:solidFill>
              </a:rPr>
              <a:t>hơi</a:t>
            </a:r>
            <a:r>
              <a:rPr lang="en-US" sz="2800" i="1" dirty="0" smtClean="0">
                <a:solidFill>
                  <a:schemeClr val="tx1"/>
                </a:solidFill>
              </a:rPr>
              <a:t> </a:t>
            </a:r>
            <a:r>
              <a:rPr lang="en-US" sz="2800" i="1" dirty="0" err="1" smtClean="0">
                <a:solidFill>
                  <a:schemeClr val="tx1"/>
                </a:solidFill>
              </a:rPr>
              <a:t>rơm</a:t>
            </a:r>
            <a:r>
              <a:rPr lang="en-US" sz="2800" i="1" dirty="0" smtClean="0">
                <a:solidFill>
                  <a:schemeClr val="tx1"/>
                </a:solidFill>
              </a:rPr>
              <a:t> </a:t>
            </a:r>
            <a:r>
              <a:rPr lang="en-US" sz="2800" i="1" dirty="0" err="1" smtClean="0">
                <a:solidFill>
                  <a:schemeClr val="tx1"/>
                </a:solidFill>
              </a:rPr>
              <a:t>rớm</a:t>
            </a:r>
            <a:r>
              <a:rPr lang="en-US" sz="2800" i="1" dirty="0" smtClean="0">
                <a:solidFill>
                  <a:schemeClr val="tx1"/>
                </a:solidFill>
              </a:rPr>
              <a:t> </a:t>
            </a:r>
            <a:r>
              <a:rPr lang="en-US" sz="2800" i="1" dirty="0" err="1" smtClean="0">
                <a:solidFill>
                  <a:schemeClr val="tx1"/>
                </a:solidFill>
              </a:rPr>
              <a:t>nước</a:t>
            </a:r>
            <a:r>
              <a:rPr lang="en-US" sz="2800" i="1" dirty="0" smtClean="0">
                <a:solidFill>
                  <a:schemeClr val="tx1"/>
                </a:solidFill>
              </a:rPr>
              <a:t> </a:t>
            </a:r>
            <a:r>
              <a:rPr lang="en-US" sz="2800" i="1" dirty="0" err="1" smtClean="0">
                <a:solidFill>
                  <a:schemeClr val="tx1"/>
                </a:solidFill>
              </a:rPr>
              <a:t>mắt</a:t>
            </a:r>
            <a:r>
              <a:rPr lang="en-US" sz="2800" dirty="0" smtClean="0">
                <a:solidFill>
                  <a:schemeClr val="tx1"/>
                </a:solidFill>
              </a:rPr>
              <a:t> ”: </a:t>
            </a:r>
            <a:r>
              <a:rPr lang="en-US" sz="2800" dirty="0" err="1" smtClean="0">
                <a:solidFill>
                  <a:schemeClr val="tx1"/>
                </a:solidFill>
              </a:rPr>
              <a:t>Bối</a:t>
            </a:r>
            <a:r>
              <a:rPr lang="en-US" sz="2800" dirty="0" smtClean="0">
                <a:solidFill>
                  <a:schemeClr val="tx1"/>
                </a:solidFill>
              </a:rPr>
              <a:t> </a:t>
            </a:r>
            <a:r>
              <a:rPr lang="en-US" sz="2800" dirty="0" err="1" smtClean="0">
                <a:solidFill>
                  <a:schemeClr val="tx1"/>
                </a:solidFill>
              </a:rPr>
              <a:t>cảnh</a:t>
            </a:r>
            <a:r>
              <a:rPr lang="en-US" sz="2800" dirty="0" smtClean="0">
                <a:solidFill>
                  <a:schemeClr val="tx1"/>
                </a:solidFill>
              </a:rPr>
              <a:t> </a:t>
            </a:r>
            <a:r>
              <a:rPr lang="en-US" sz="2800" dirty="0" err="1" smtClean="0">
                <a:solidFill>
                  <a:schemeClr val="tx1"/>
                </a:solidFill>
              </a:rPr>
              <a:t>của</a:t>
            </a:r>
            <a:r>
              <a:rPr lang="en-US" sz="2800" dirty="0" smtClean="0">
                <a:solidFill>
                  <a:schemeClr val="tx1"/>
                </a:solidFill>
              </a:rPr>
              <a:t> </a:t>
            </a:r>
            <a:r>
              <a:rPr lang="en-US" sz="2800" dirty="0" err="1" smtClean="0">
                <a:solidFill>
                  <a:schemeClr val="tx1"/>
                </a:solidFill>
              </a:rPr>
              <a:t>câu</a:t>
            </a:r>
            <a:r>
              <a:rPr lang="en-US" sz="2800" dirty="0" smtClean="0">
                <a:solidFill>
                  <a:schemeClr val="tx1"/>
                </a:solidFill>
              </a:rPr>
              <a:t> </a:t>
            </a:r>
            <a:r>
              <a:rPr lang="en-US" sz="2800" dirty="0" err="1" smtClean="0">
                <a:solidFill>
                  <a:schemeClr val="tx1"/>
                </a:solidFill>
              </a:rPr>
              <a:t>chuyện</a:t>
            </a:r>
            <a:r>
              <a:rPr lang="en-US" sz="2800" dirty="0" smtClean="0">
                <a:solidFill>
                  <a:schemeClr val="tx1"/>
                </a:solidFill>
              </a:rPr>
              <a:t> (</a:t>
            </a:r>
            <a:r>
              <a:rPr lang="en-US" sz="2800" dirty="0" err="1" smtClean="0">
                <a:solidFill>
                  <a:schemeClr val="tx1"/>
                </a:solidFill>
              </a:rPr>
              <a:t>buổi</a:t>
            </a:r>
            <a:r>
              <a:rPr lang="en-US" sz="2800" dirty="0" smtClean="0">
                <a:solidFill>
                  <a:schemeClr val="tx1"/>
                </a:solidFill>
              </a:rPr>
              <a:t> </a:t>
            </a:r>
            <a:r>
              <a:rPr lang="en-US" sz="2800" dirty="0" err="1" smtClean="0">
                <a:solidFill>
                  <a:schemeClr val="tx1"/>
                </a:solidFill>
              </a:rPr>
              <a:t>sáng</a:t>
            </a:r>
            <a:r>
              <a:rPr lang="en-US" sz="2800" dirty="0" smtClean="0">
                <a:solidFill>
                  <a:schemeClr val="tx1"/>
                </a:solidFill>
              </a:rPr>
              <a:t> </a:t>
            </a:r>
            <a:r>
              <a:rPr lang="en-US" sz="2800" dirty="0" err="1" smtClean="0">
                <a:solidFill>
                  <a:schemeClr val="tx1"/>
                </a:solidFill>
              </a:rPr>
              <a:t>đầu</a:t>
            </a:r>
            <a:r>
              <a:rPr lang="en-US" sz="2800" dirty="0" smtClean="0">
                <a:solidFill>
                  <a:schemeClr val="tx1"/>
                </a:solidFill>
              </a:rPr>
              <a:t> </a:t>
            </a:r>
            <a:r>
              <a:rPr lang="en-US" sz="2800" dirty="0" err="1" smtClean="0">
                <a:solidFill>
                  <a:schemeClr val="tx1"/>
                </a:solidFill>
              </a:rPr>
              <a:t>tiên</a:t>
            </a:r>
            <a:r>
              <a:rPr lang="en-US" sz="2800" dirty="0" smtClean="0">
                <a:solidFill>
                  <a:schemeClr val="tx1"/>
                </a:solidFill>
              </a:rPr>
              <a:t> </a:t>
            </a:r>
            <a:r>
              <a:rPr lang="en-US" sz="2800" dirty="0" err="1" smtClean="0">
                <a:solidFill>
                  <a:schemeClr val="tx1"/>
                </a:solidFill>
              </a:rPr>
              <a:t>khi</a:t>
            </a:r>
            <a:r>
              <a:rPr lang="en-US" sz="2800" dirty="0" smtClean="0">
                <a:solidFill>
                  <a:schemeClr val="tx1"/>
                </a:solidFill>
              </a:rPr>
              <a:t> </a:t>
            </a:r>
            <a:r>
              <a:rPr lang="en-US" sz="2800" dirty="0" err="1" smtClean="0">
                <a:solidFill>
                  <a:schemeClr val="tx1"/>
                </a:solidFill>
              </a:rPr>
              <a:t>mùa</a:t>
            </a:r>
            <a:r>
              <a:rPr lang="en-US" sz="2800" dirty="0" smtClean="0">
                <a:solidFill>
                  <a:schemeClr val="tx1"/>
                </a:solidFill>
              </a:rPr>
              <a:t> </a:t>
            </a:r>
            <a:r>
              <a:rPr lang="en-US" sz="2800" dirty="0" err="1" smtClean="0">
                <a:solidFill>
                  <a:schemeClr val="tx1"/>
                </a:solidFill>
              </a:rPr>
              <a:t>đông</a:t>
            </a:r>
            <a:r>
              <a:rPr lang="en-US" sz="2800" dirty="0" smtClean="0">
                <a:solidFill>
                  <a:schemeClr val="tx1"/>
                </a:solidFill>
              </a:rPr>
              <a:t> </a:t>
            </a:r>
            <a:r>
              <a:rPr lang="en-US" sz="2800" dirty="0" err="1" smtClean="0">
                <a:solidFill>
                  <a:schemeClr val="tx1"/>
                </a:solidFill>
              </a:rPr>
              <a:t>đến</a:t>
            </a:r>
            <a:r>
              <a:rPr lang="en-US" sz="2800" dirty="0" smtClean="0">
                <a:solidFill>
                  <a:schemeClr val="tx1"/>
                </a:solidFill>
              </a:rPr>
              <a:t>)  </a:t>
            </a:r>
          </a:p>
          <a:p>
            <a:pPr algn="just"/>
            <a:r>
              <a:rPr lang="en-US" sz="2800" dirty="0" smtClean="0">
                <a:solidFill>
                  <a:schemeClr val="tx1"/>
                </a:solidFill>
              </a:rPr>
              <a:t>+</a:t>
            </a:r>
            <a:r>
              <a:rPr lang="en-US" sz="2800" b="1" dirty="0" smtClean="0">
                <a:solidFill>
                  <a:schemeClr val="tx1"/>
                </a:solidFill>
              </a:rPr>
              <a:t> </a:t>
            </a:r>
            <a:r>
              <a:rPr lang="en-US" sz="2800" b="1" dirty="0" err="1" smtClean="0">
                <a:solidFill>
                  <a:schemeClr val="tx1"/>
                </a:solidFill>
              </a:rPr>
              <a:t>Phần</a:t>
            </a:r>
            <a:r>
              <a:rPr lang="en-US" sz="2800" b="1" dirty="0" smtClean="0">
                <a:solidFill>
                  <a:schemeClr val="tx1"/>
                </a:solidFill>
              </a:rPr>
              <a:t> 2: </a:t>
            </a:r>
            <a:r>
              <a:rPr lang="en-US" sz="2800" dirty="0" err="1" smtClean="0">
                <a:solidFill>
                  <a:schemeClr val="tx1"/>
                </a:solidFill>
              </a:rPr>
              <a:t>Tiếp</a:t>
            </a:r>
            <a:r>
              <a:rPr lang="en-US" sz="2800" dirty="0" smtClean="0">
                <a:solidFill>
                  <a:schemeClr val="tx1"/>
                </a:solidFill>
              </a:rPr>
              <a:t> </a:t>
            </a:r>
            <a:r>
              <a:rPr lang="en-US" sz="2800" dirty="0" err="1" smtClean="0">
                <a:solidFill>
                  <a:schemeClr val="tx1"/>
                </a:solidFill>
              </a:rPr>
              <a:t>theo</a:t>
            </a:r>
            <a:r>
              <a:rPr lang="en-US" sz="2800" dirty="0" smtClean="0">
                <a:solidFill>
                  <a:schemeClr val="tx1"/>
                </a:solidFill>
              </a:rPr>
              <a:t> </a:t>
            </a:r>
            <a:r>
              <a:rPr lang="en-US" sz="2800" dirty="0" err="1" smtClean="0">
                <a:solidFill>
                  <a:schemeClr val="tx1"/>
                </a:solidFill>
              </a:rPr>
              <a:t>đến</a:t>
            </a:r>
            <a:r>
              <a:rPr lang="en-US" sz="2800" dirty="0" smtClean="0">
                <a:solidFill>
                  <a:schemeClr val="tx1"/>
                </a:solidFill>
              </a:rPr>
              <a:t> “</a:t>
            </a:r>
            <a:r>
              <a:rPr lang="en-US" sz="2800" i="1" dirty="0" err="1" smtClean="0">
                <a:solidFill>
                  <a:schemeClr val="tx1"/>
                </a:solidFill>
              </a:rPr>
              <a:t>ấm</a:t>
            </a:r>
            <a:r>
              <a:rPr lang="en-US" sz="2800" i="1" dirty="0" smtClean="0">
                <a:solidFill>
                  <a:schemeClr val="tx1"/>
                </a:solidFill>
              </a:rPr>
              <a:t> </a:t>
            </a:r>
            <a:r>
              <a:rPr lang="en-US" sz="2800" i="1" dirty="0" err="1" smtClean="0">
                <a:solidFill>
                  <a:schemeClr val="tx1"/>
                </a:solidFill>
              </a:rPr>
              <a:t>áp</a:t>
            </a:r>
            <a:r>
              <a:rPr lang="en-US" sz="2800" i="1" dirty="0" smtClean="0">
                <a:solidFill>
                  <a:schemeClr val="tx1"/>
                </a:solidFill>
              </a:rPr>
              <a:t>, </a:t>
            </a:r>
            <a:r>
              <a:rPr lang="en-US" sz="2800" i="1" dirty="0" err="1" smtClean="0">
                <a:solidFill>
                  <a:schemeClr val="tx1"/>
                </a:solidFill>
              </a:rPr>
              <a:t>vui</a:t>
            </a:r>
            <a:r>
              <a:rPr lang="en-US" sz="2800" i="1" dirty="0" smtClean="0">
                <a:solidFill>
                  <a:schemeClr val="tx1"/>
                </a:solidFill>
              </a:rPr>
              <a:t> </a:t>
            </a:r>
            <a:r>
              <a:rPr lang="en-US" sz="2800" i="1" dirty="0" err="1" smtClean="0">
                <a:solidFill>
                  <a:schemeClr val="tx1"/>
                </a:solidFill>
              </a:rPr>
              <a:t>vui</a:t>
            </a:r>
            <a:r>
              <a:rPr lang="en-US" sz="2800" i="1" dirty="0" smtClean="0">
                <a:solidFill>
                  <a:schemeClr val="tx1"/>
                </a:solidFill>
              </a:rPr>
              <a:t>”:</a:t>
            </a:r>
            <a:r>
              <a:rPr lang="en-US" sz="2800" dirty="0" smtClean="0">
                <a:solidFill>
                  <a:schemeClr val="tx1"/>
                </a:solidFill>
              </a:rPr>
              <a:t> </a:t>
            </a:r>
            <a:r>
              <a:rPr lang="en-US" sz="2800" dirty="0" err="1" smtClean="0">
                <a:solidFill>
                  <a:schemeClr val="tx1"/>
                </a:solidFill>
              </a:rPr>
              <a:t>Diễn</a:t>
            </a:r>
            <a:r>
              <a:rPr lang="en-US" sz="2800" dirty="0" smtClean="0">
                <a:solidFill>
                  <a:schemeClr val="tx1"/>
                </a:solidFill>
              </a:rPr>
              <a:t> </a:t>
            </a:r>
            <a:r>
              <a:rPr lang="en-US" sz="2800" dirty="0" err="1" smtClean="0">
                <a:solidFill>
                  <a:schemeClr val="tx1"/>
                </a:solidFill>
              </a:rPr>
              <a:t>biến</a:t>
            </a:r>
            <a:r>
              <a:rPr lang="en-US" sz="2800" dirty="0" smtClean="0">
                <a:solidFill>
                  <a:schemeClr val="tx1"/>
                </a:solidFill>
              </a:rPr>
              <a:t> </a:t>
            </a:r>
            <a:r>
              <a:rPr lang="en-US" sz="2800" dirty="0" err="1" smtClean="0">
                <a:solidFill>
                  <a:schemeClr val="tx1"/>
                </a:solidFill>
              </a:rPr>
              <a:t>tâm</a:t>
            </a:r>
            <a:r>
              <a:rPr lang="en-US" sz="2800" dirty="0" smtClean="0">
                <a:solidFill>
                  <a:schemeClr val="tx1"/>
                </a:solidFill>
              </a:rPr>
              <a:t> </a:t>
            </a:r>
            <a:r>
              <a:rPr lang="en-US" sz="2800" dirty="0" err="1" smtClean="0">
                <a:solidFill>
                  <a:schemeClr val="tx1"/>
                </a:solidFill>
              </a:rPr>
              <a:t>trạng</a:t>
            </a:r>
            <a:r>
              <a:rPr lang="en-US" sz="2800" dirty="0" smtClean="0">
                <a:solidFill>
                  <a:schemeClr val="tx1"/>
                </a:solidFill>
              </a:rPr>
              <a:t> </a:t>
            </a:r>
            <a:r>
              <a:rPr lang="en-US" sz="2800" dirty="0" err="1" smtClean="0">
                <a:solidFill>
                  <a:schemeClr val="tx1"/>
                </a:solidFill>
              </a:rPr>
              <a:t>của</a:t>
            </a:r>
            <a:r>
              <a:rPr lang="en-US" sz="2800" dirty="0" smtClean="0">
                <a:solidFill>
                  <a:schemeClr val="tx1"/>
                </a:solidFill>
              </a:rPr>
              <a:t> </a:t>
            </a:r>
            <a:r>
              <a:rPr lang="en-US" sz="2800" dirty="0" err="1" smtClean="0">
                <a:solidFill>
                  <a:schemeClr val="tx1"/>
                </a:solidFill>
              </a:rPr>
              <a:t>Sơn</a:t>
            </a:r>
            <a:r>
              <a:rPr lang="en-US" sz="2800" dirty="0" smtClean="0">
                <a:solidFill>
                  <a:schemeClr val="tx1"/>
                </a:solidFill>
              </a:rPr>
              <a:t> </a:t>
            </a:r>
            <a:r>
              <a:rPr lang="en-US" sz="2800" dirty="0" err="1" smtClean="0">
                <a:solidFill>
                  <a:schemeClr val="tx1"/>
                </a:solidFill>
              </a:rPr>
              <a:t>trước</a:t>
            </a:r>
            <a:r>
              <a:rPr lang="en-US" sz="2800" dirty="0" smtClean="0">
                <a:solidFill>
                  <a:schemeClr val="tx1"/>
                </a:solidFill>
              </a:rPr>
              <a:t> </a:t>
            </a:r>
            <a:r>
              <a:rPr lang="en-US" sz="2800" dirty="0" err="1" smtClean="0">
                <a:solidFill>
                  <a:schemeClr val="tx1"/>
                </a:solidFill>
              </a:rPr>
              <a:t>và</a:t>
            </a:r>
            <a:r>
              <a:rPr lang="en-US" sz="2800" dirty="0" smtClean="0">
                <a:solidFill>
                  <a:schemeClr val="tx1"/>
                </a:solidFill>
              </a:rPr>
              <a:t> </a:t>
            </a:r>
            <a:r>
              <a:rPr lang="en-US" sz="2800" dirty="0" err="1" smtClean="0">
                <a:solidFill>
                  <a:schemeClr val="tx1"/>
                </a:solidFill>
              </a:rPr>
              <a:t>sau</a:t>
            </a:r>
            <a:r>
              <a:rPr lang="en-US" sz="2800" dirty="0" smtClean="0">
                <a:solidFill>
                  <a:schemeClr val="tx1"/>
                </a:solidFill>
              </a:rPr>
              <a:t> </a:t>
            </a:r>
            <a:r>
              <a:rPr lang="en-US" sz="2800" dirty="0" err="1" smtClean="0">
                <a:solidFill>
                  <a:schemeClr val="tx1"/>
                </a:solidFill>
              </a:rPr>
              <a:t>khi</a:t>
            </a:r>
            <a:r>
              <a:rPr lang="en-US" sz="2800" dirty="0" smtClean="0">
                <a:solidFill>
                  <a:schemeClr val="tx1"/>
                </a:solidFill>
              </a:rPr>
              <a:t> </a:t>
            </a:r>
            <a:r>
              <a:rPr lang="en-US" sz="2800" dirty="0" err="1" smtClean="0">
                <a:solidFill>
                  <a:schemeClr val="tx1"/>
                </a:solidFill>
              </a:rPr>
              <a:t>cho</a:t>
            </a:r>
            <a:r>
              <a:rPr lang="en-US" sz="2800" dirty="0" smtClean="0">
                <a:solidFill>
                  <a:schemeClr val="tx1"/>
                </a:solidFill>
              </a:rPr>
              <a:t> </a:t>
            </a:r>
            <a:r>
              <a:rPr lang="en-US" sz="2800" dirty="0" err="1" smtClean="0">
                <a:solidFill>
                  <a:schemeClr val="tx1"/>
                </a:solidFill>
              </a:rPr>
              <a:t>áo</a:t>
            </a:r>
            <a:r>
              <a:rPr lang="en-US" sz="2800" dirty="0" smtClean="0">
                <a:solidFill>
                  <a:schemeClr val="tx1"/>
                </a:solidFill>
              </a:rPr>
              <a:t> </a:t>
            </a:r>
            <a:r>
              <a:rPr lang="en-US" sz="2800" dirty="0" err="1" smtClean="0">
                <a:solidFill>
                  <a:schemeClr val="tx1"/>
                </a:solidFill>
              </a:rPr>
              <a:t>bạn</a:t>
            </a:r>
            <a:r>
              <a:rPr lang="en-US" sz="2800" dirty="0" smtClean="0">
                <a:solidFill>
                  <a:schemeClr val="tx1"/>
                </a:solidFill>
              </a:rPr>
              <a:t>.</a:t>
            </a:r>
          </a:p>
          <a:p>
            <a:pPr algn="just"/>
            <a:r>
              <a:rPr lang="it-IT" sz="2800" dirty="0" smtClean="0">
                <a:solidFill>
                  <a:schemeClr val="tx1"/>
                </a:solidFill>
              </a:rPr>
              <a:t>+ </a:t>
            </a:r>
            <a:r>
              <a:rPr lang="it-IT" sz="2800" b="1" dirty="0" smtClean="0">
                <a:solidFill>
                  <a:schemeClr val="tx1"/>
                </a:solidFill>
              </a:rPr>
              <a:t>Phần 3</a:t>
            </a:r>
            <a:r>
              <a:rPr lang="it-IT" sz="2800" dirty="0" smtClean="0">
                <a:solidFill>
                  <a:schemeClr val="tx1"/>
                </a:solidFill>
              </a:rPr>
              <a:t> (còn lại): Hành động và cách cư xử của những người mẹ trước việc làm của các con.</a:t>
            </a:r>
            <a:endParaRPr lang="en-US" sz="2800" dirty="0" smtClean="0">
              <a:solidFill>
                <a:schemeClr val="tx1"/>
              </a:solidFill>
            </a:endParaRPr>
          </a:p>
        </p:txBody>
      </p:sp>
    </p:spTree>
    <p:extLst>
      <p:ext uri="{BB962C8B-B14F-4D97-AF65-F5344CB8AC3E}">
        <p14:creationId xmlns="" xmlns:p14="http://schemas.microsoft.com/office/powerpoint/2010/main" val="261068722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6288" y="974035"/>
            <a:ext cx="11147910" cy="5188226"/>
          </a:xfrm>
          <a:prstGeom prst="roundRect">
            <a:avLst/>
          </a:prstGeom>
          <a:solidFill>
            <a:schemeClr val="accent3">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smtClean="0">
                <a:solidFill>
                  <a:schemeClr val="tx1"/>
                </a:solidFill>
              </a:rPr>
              <a:t>TÓM TẮT TRUYỆN</a:t>
            </a:r>
          </a:p>
          <a:p>
            <a:r>
              <a:rPr lang="it-IT" sz="2800" dirty="0" smtClean="0">
                <a:solidFill>
                  <a:schemeClr val="tx1"/>
                </a:solidFill>
                <a:latin typeface="Times New Roman" pitchFamily="18" charset="0"/>
                <a:cs typeface="Times New Roman" pitchFamily="18" charset="0"/>
              </a:rPr>
              <a:t>Hai chị em Sơn sinh ra trong một gia đình khá giả, cả hai luôn hòa đồng và gần gũi với những đứa trẻ trong xóm chợ. Vào một hôm trời chuyển lạnh, </a:t>
            </a:r>
            <a:r>
              <a:rPr lang="en-US" sz="2800" dirty="0" err="1" smtClean="0">
                <a:solidFill>
                  <a:schemeClr val="tx1"/>
                </a:solidFill>
                <a:latin typeface="Times New Roman" pitchFamily="18" charset="0"/>
                <a:cs typeface="Times New Roman" pitchFamily="18" charset="0"/>
              </a:rPr>
              <a:t>hai</a:t>
            </a:r>
            <a:r>
              <a:rPr lang="it-IT" sz="2800" dirty="0" smtClean="0">
                <a:solidFill>
                  <a:schemeClr val="tx1"/>
                </a:solidFill>
                <a:latin typeface="Times New Roman" pitchFamily="18" charset="0"/>
                <a:cs typeface="Times New Roman" pitchFamily="18" charset="0"/>
              </a:rPr>
              <a:t> chị em Sơn ra xóm chợ chơi và thấy những người bạn nghèo mặc những bộ quần áo bạc màu, nhiều chỗ vá, đặc biệt là em Hiên chỉ có mang áo rách tả tơi, co ro chịu rét. Sơn bàn với chị Lan đem chiếc áo bông cũ cho Hiên. Chuyện cho áo đến tai người thân, lo sợ bị mẹ mắng, hai chị em đi tìm Hiên đòi áo, mãi đến tối mới kéo về nhà. Khi đó mẹ Hiên đã sang nhà Sơn trả lại áo bông và được mẹ Sơn cho vay 5 hào may áo cho con. Hai chị em trở về, người mẹ nhẹ nhàng ôm con vào lòng: hai con tôi quý quá, dám tự do lấy áo đem cho người ngoài mà không sợ mẹ mắng ư?</a:t>
            </a:r>
            <a:endParaRPr lang="en-US" sz="2800" dirty="0" smtClean="0">
              <a:solidFill>
                <a:schemeClr val="tx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0"/>
            <a:ext cx="10665229" cy="5642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VĂN BẢN</a:t>
            </a:r>
            <a:r>
              <a:rPr lang="en-US" b="1" dirty="0">
                <a:solidFill>
                  <a:schemeClr val="tx1"/>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2</a:t>
            </a:r>
            <a:r>
              <a:rPr lang="en-US" sz="3200" b="1" dirty="0" smtClean="0">
                <a:solidFill>
                  <a:schemeClr val="tx1"/>
                </a:solidFill>
                <a:latin typeface="Times New Roman" panose="02020603050405020304" pitchFamily="18" charset="0"/>
                <a:cs typeface="Times New Roman" panose="02020603050405020304" pitchFamily="18" charset="0"/>
              </a:rPr>
              <a:t>: GIÓ LẠNH ĐẦU MÙA</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9182" y="688186"/>
            <a:ext cx="343386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 </a:t>
            </a:r>
            <a:r>
              <a:rPr lang="en-US" sz="2400" b="1" dirty="0" smtClean="0">
                <a:latin typeface="Times New Roman" panose="02020603050405020304" pitchFamily="18" charset="0"/>
                <a:cs typeface="Times New Roman" panose="02020603050405020304" pitchFamily="18" charset="0"/>
              </a:rPr>
              <a:t>TÌM </a:t>
            </a:r>
            <a:r>
              <a:rPr lang="en-US" sz="2400" b="1" dirty="0">
                <a:latin typeface="Times New Roman" panose="02020603050405020304" pitchFamily="18" charset="0"/>
                <a:cs typeface="Times New Roman" panose="02020603050405020304" pitchFamily="18" charset="0"/>
              </a:rPr>
              <a:t>HIỂU </a:t>
            </a:r>
            <a:r>
              <a:rPr lang="en-US" sz="2400" b="1" dirty="0" smtClean="0">
                <a:latin typeface="Times New Roman" panose="02020603050405020304" pitchFamily="18" charset="0"/>
                <a:cs typeface="Times New Roman" panose="02020603050405020304" pitchFamily="18" charset="0"/>
              </a:rPr>
              <a:t>CHUNG</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5662" y="1064323"/>
            <a:ext cx="3680304" cy="83099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II. TÌM </a:t>
            </a:r>
            <a:r>
              <a:rPr lang="en-US" sz="2400" b="1" dirty="0">
                <a:latin typeface="Times New Roman" panose="02020603050405020304" pitchFamily="18" charset="0"/>
                <a:cs typeface="Times New Roman" panose="02020603050405020304" pitchFamily="18" charset="0"/>
              </a:rPr>
              <a:t>HIỂU </a:t>
            </a:r>
            <a:r>
              <a:rPr lang="en-US" sz="2400" b="1" dirty="0" smtClean="0">
                <a:latin typeface="Times New Roman" panose="02020603050405020304" pitchFamily="18" charset="0"/>
                <a:cs typeface="Times New Roman" panose="02020603050405020304" pitchFamily="18" charset="0"/>
              </a:rPr>
              <a:t>CHI TIẾT VĂN BẢN</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54823" y="1915198"/>
            <a:ext cx="3333203" cy="1938992"/>
          </a:xfrm>
          <a:prstGeom prst="rect">
            <a:avLst/>
          </a:prstGeom>
          <a:noFill/>
        </p:spPr>
        <p:txBody>
          <a:bodyPr wrap="square" rtlCol="0">
            <a:spAutoFit/>
          </a:bodyPr>
          <a:lstStyle/>
          <a:p>
            <a:pPr marL="457200" indent="-457200">
              <a:buAutoNum type="arabicPeriod"/>
            </a:pPr>
            <a:r>
              <a:rPr lang="en-US" sz="2400" b="1" dirty="0" err="1" smtClean="0">
                <a:latin typeface="Times New Roman" panose="02020603050405020304" pitchFamily="18" charset="0"/>
                <a:cs typeface="Times New Roman" panose="02020603050405020304" pitchFamily="18" charset="0"/>
              </a:rPr>
              <a:t>Bối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cảnh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truyện</a:t>
            </a:r>
            <a:endParaRPr lang="en-US" sz="2400" b="1" dirty="0" smtClean="0">
              <a:latin typeface="Times New Roman" panose="02020603050405020304" pitchFamily="18" charset="0"/>
              <a:cs typeface="Times New Roman" panose="02020603050405020304" pitchFamily="18" charset="0"/>
            </a:endParaRPr>
          </a:p>
          <a:p>
            <a:pPr marL="457200" indent="-457200">
              <a:buAutoNum type="arabicPeriod"/>
            </a:pPr>
            <a:endParaRPr lang="en-US" sz="2400" b="1" dirty="0" smtClean="0">
              <a:latin typeface="Times New Roman" panose="02020603050405020304" pitchFamily="18" charset="0"/>
              <a:cs typeface="Times New Roman" panose="02020603050405020304" pitchFamily="18" charset="0"/>
            </a:endParaRPr>
          </a:p>
          <a:p>
            <a:pPr marL="457200" indent="-457200">
              <a:buAutoNum type="arabicPeriod"/>
            </a:pPr>
            <a:endParaRPr lang="en-US" sz="2400" b="1" dirty="0" smtClean="0">
              <a:latin typeface="Times New Roman" panose="02020603050405020304" pitchFamily="18" charset="0"/>
              <a:cs typeface="Times New Roman" panose="02020603050405020304" pitchFamily="18" charset="0"/>
            </a:endParaRPr>
          </a:p>
          <a:p>
            <a:pPr marL="457200" indent="-457200">
              <a:buAutoNum type="arabicPeriod"/>
            </a:pPr>
            <a:endParaRPr lang="en-US" sz="2400" b="1" dirty="0" smtClean="0">
              <a:latin typeface="Times New Roman" panose="02020603050405020304" pitchFamily="18" charset="0"/>
              <a:cs typeface="Times New Roman" panose="02020603050405020304" pitchFamily="18" charset="0"/>
            </a:endParaRPr>
          </a:p>
          <a:p>
            <a:pPr marL="457200" indent="-457200">
              <a:buAutoNum type="arabicPeriod"/>
            </a:pPr>
            <a:endParaRPr lang="en-US" sz="2400" dirty="0">
              <a:latin typeface="Times New Roman" panose="02020603050405020304" pitchFamily="18" charset="0"/>
              <a:cs typeface="Times New Roman" panose="02020603050405020304" pitchFamily="18" charset="0"/>
            </a:endParaRPr>
          </a:p>
        </p:txBody>
      </p:sp>
      <p:sp>
        <p:nvSpPr>
          <p:cNvPr id="7" name="Line 6"/>
          <p:cNvSpPr>
            <a:spLocks noChangeShapeType="1"/>
          </p:cNvSpPr>
          <p:nvPr/>
        </p:nvSpPr>
        <p:spPr bwMode="auto">
          <a:xfrm flipH="1" flipV="1">
            <a:off x="3492215" y="863290"/>
            <a:ext cx="71355" cy="5770972"/>
          </a:xfrm>
          <a:prstGeom prst="line">
            <a:avLst/>
          </a:prstGeom>
          <a:noFill/>
          <a:ln w="28575">
            <a:solidFill>
              <a:schemeClr val="tx1"/>
            </a:solidFill>
            <a:round/>
            <a:headEnd/>
            <a:tailEnd/>
          </a:ln>
          <a:effectLst>
            <a:prstShdw prst="shdw17" dist="17961" dir="2700000">
              <a:schemeClr val="bg2"/>
            </a:prstShdw>
          </a:effectLst>
          <a:extLst>
            <a:ext uri="{909E8E84-426E-40DD-AFC4-6F175D3DCCD1}">
              <a14:hiddenFill xmlns="" xmlns:a14="http://schemas.microsoft.com/office/drawing/2010/main">
                <a:noFill/>
              </a14:hiddenFill>
            </a:ext>
          </a:extLst>
        </p:spPr>
        <p:txBody>
          <a:bodyPr/>
          <a:lstStyle/>
          <a:p>
            <a:endParaRPr lang="vi-VN"/>
          </a:p>
        </p:txBody>
      </p:sp>
      <p:sp>
        <p:nvSpPr>
          <p:cNvPr id="6" name="TextBox 5"/>
          <p:cNvSpPr txBox="1"/>
          <p:nvPr/>
        </p:nvSpPr>
        <p:spPr>
          <a:xfrm>
            <a:off x="3592738" y="762764"/>
            <a:ext cx="8129092" cy="3139321"/>
          </a:xfrm>
          <a:prstGeom prst="rect">
            <a:avLst/>
          </a:prstGeom>
          <a:noFill/>
        </p:spPr>
        <p:txBody>
          <a:bodyPr wrap="square" rtlCol="0">
            <a:spAutoFit/>
          </a:bodyPr>
          <a:lstStyle/>
          <a:p>
            <a:pPr algn="just"/>
            <a:endParaRPr lang="en-US" sz="2000" b="1" i="1" dirty="0" smtClean="0">
              <a:latin typeface="Times New Roman" panose="02020603050405020304" pitchFamily="18" charset="0"/>
              <a:cs typeface="Times New Roman" panose="02020603050405020304" pitchFamily="18" charset="0"/>
            </a:endParaRPr>
          </a:p>
          <a:p>
            <a:pPr algn="just"/>
            <a:endParaRPr lang="en-US" sz="2000" b="1" i="1" dirty="0" smtClean="0">
              <a:latin typeface="Times New Roman" panose="02020603050405020304" pitchFamily="18" charset="0"/>
              <a:cs typeface="Times New Roman" panose="02020603050405020304" pitchFamily="18" charset="0"/>
            </a:endParaRPr>
          </a:p>
          <a:p>
            <a:pPr algn="just"/>
            <a:endParaRPr lang="en-US" sz="2000" b="1" i="1" dirty="0" smtClean="0">
              <a:latin typeface="Times New Roman" panose="02020603050405020304" pitchFamily="18" charset="0"/>
              <a:cs typeface="Times New Roman" panose="02020603050405020304" pitchFamily="18" charset="0"/>
            </a:endParaRPr>
          </a:p>
          <a:p>
            <a:pPr algn="just"/>
            <a:endParaRPr lang="en-US" sz="2000" b="1" i="1" dirty="0" smtClean="0">
              <a:latin typeface="Times New Roman" panose="02020603050405020304" pitchFamily="18" charset="0"/>
              <a:cs typeface="Times New Roman" panose="02020603050405020304" pitchFamily="18" charset="0"/>
            </a:endParaRPr>
          </a:p>
          <a:p>
            <a:pPr algn="just"/>
            <a:endParaRPr lang="en-US" sz="2000" b="1" i="1" dirty="0" smtClean="0">
              <a:latin typeface="Times New Roman" panose="02020603050405020304" pitchFamily="18" charset="0"/>
              <a:cs typeface="Times New Roman" panose="02020603050405020304" pitchFamily="18" charset="0"/>
            </a:endParaRPr>
          </a:p>
          <a:p>
            <a:pPr algn="just"/>
            <a:endParaRPr lang="en-US" sz="2000" b="1" i="1" dirty="0" smtClean="0">
              <a:latin typeface="Times New Roman" panose="02020603050405020304" pitchFamily="18" charset="0"/>
              <a:cs typeface="Times New Roman" panose="02020603050405020304" pitchFamily="18" charset="0"/>
            </a:endParaRPr>
          </a:p>
          <a:p>
            <a:pPr algn="just">
              <a:buFont typeface="Arial" charset="0"/>
              <a:buChar char="•"/>
            </a:pPr>
            <a:endParaRPr lang="en-US" sz="2000" b="1" i="1" dirty="0" smtClean="0">
              <a:latin typeface="Times New Roman" panose="02020603050405020304" pitchFamily="18" charset="0"/>
              <a:cs typeface="Times New Roman" panose="02020603050405020304" pitchFamily="18" charset="0"/>
            </a:endParaRPr>
          </a:p>
          <a:p>
            <a:pPr algn="just">
              <a:buFont typeface="Arial" charset="0"/>
              <a:buChar char="•"/>
            </a:pPr>
            <a:endParaRPr lang="en-US" sz="2000" b="1" i="1" dirty="0" smtClean="0">
              <a:latin typeface="Times New Roman" panose="02020603050405020304" pitchFamily="18" charset="0"/>
              <a:cs typeface="Times New Roman" panose="02020603050405020304" pitchFamily="18" charset="0"/>
            </a:endParaRPr>
          </a:p>
          <a:p>
            <a:pPr algn="just">
              <a:buFont typeface="Arial" charset="0"/>
              <a:buChar char="•"/>
            </a:pPr>
            <a:endParaRPr lang="en-US" sz="2000" b="1" i="1" dirty="0">
              <a:latin typeface="Times New Roman" panose="02020603050405020304" pitchFamily="18" charset="0"/>
              <a:cs typeface="Times New Roman" panose="02020603050405020304" pitchFamily="18" charset="0"/>
            </a:endParaRPr>
          </a:p>
          <a:p>
            <a:endParaRPr lang="en-US" dirty="0"/>
          </a:p>
        </p:txBody>
      </p:sp>
      <p:sp>
        <p:nvSpPr>
          <p:cNvPr id="12" name="Rounded Rectangle 11"/>
          <p:cNvSpPr/>
          <p:nvPr/>
        </p:nvSpPr>
        <p:spPr>
          <a:xfrm>
            <a:off x="3634407" y="1361661"/>
            <a:ext cx="8203097" cy="4740964"/>
          </a:xfrm>
          <a:prstGeom prst="roundRect">
            <a:avLst/>
          </a:prstGeom>
          <a:solidFill>
            <a:schemeClr val="accent3">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r>
              <a:rPr lang="en-US" sz="2400" b="1" dirty="0" smtClean="0">
                <a:solidFill>
                  <a:schemeClr val="tx1"/>
                </a:solidFill>
              </a:rPr>
              <a:t>* </a:t>
            </a:r>
            <a:r>
              <a:rPr lang="en-US" sz="2400" b="1" dirty="0" err="1" smtClean="0">
                <a:solidFill>
                  <a:schemeClr val="tx1"/>
                </a:solidFill>
              </a:rPr>
              <a:t>Về</a:t>
            </a:r>
            <a:r>
              <a:rPr lang="en-US" sz="2400" b="1" dirty="0" smtClean="0">
                <a:solidFill>
                  <a:schemeClr val="tx1"/>
                </a:solidFill>
              </a:rPr>
              <a:t> </a:t>
            </a:r>
            <a:r>
              <a:rPr lang="en-US" sz="2400" b="1" dirty="0" err="1" smtClean="0">
                <a:solidFill>
                  <a:schemeClr val="tx1"/>
                </a:solidFill>
              </a:rPr>
              <a:t>bức</a:t>
            </a:r>
            <a:r>
              <a:rPr lang="en-US" sz="2400" b="1" dirty="0" smtClean="0">
                <a:solidFill>
                  <a:schemeClr val="tx1"/>
                </a:solidFill>
              </a:rPr>
              <a:t> </a:t>
            </a:r>
            <a:r>
              <a:rPr lang="en-US" sz="2400" b="1" dirty="0" err="1" smtClean="0">
                <a:solidFill>
                  <a:schemeClr val="tx1"/>
                </a:solidFill>
              </a:rPr>
              <a:t>tranh</a:t>
            </a:r>
            <a:r>
              <a:rPr lang="en-US" sz="2400" b="1" dirty="0" smtClean="0">
                <a:solidFill>
                  <a:schemeClr val="tx1"/>
                </a:solidFill>
              </a:rPr>
              <a:t> </a:t>
            </a:r>
            <a:r>
              <a:rPr lang="en-US" sz="2400" b="1" dirty="0" err="1" smtClean="0">
                <a:solidFill>
                  <a:schemeClr val="tx1"/>
                </a:solidFill>
              </a:rPr>
              <a:t>thiên</a:t>
            </a:r>
            <a:r>
              <a:rPr lang="en-US" sz="2400" b="1" dirty="0" smtClean="0">
                <a:solidFill>
                  <a:schemeClr val="tx1"/>
                </a:solidFill>
              </a:rPr>
              <a:t> </a:t>
            </a:r>
            <a:r>
              <a:rPr lang="en-US" sz="2400" b="1" dirty="0" err="1" smtClean="0">
                <a:solidFill>
                  <a:schemeClr val="tx1"/>
                </a:solidFill>
              </a:rPr>
              <a:t>nhiên</a:t>
            </a:r>
            <a:r>
              <a:rPr lang="en-US" sz="2400" b="1" dirty="0" smtClean="0">
                <a:solidFill>
                  <a:schemeClr val="tx1"/>
                </a:solidFill>
              </a:rPr>
              <a:t> </a:t>
            </a:r>
            <a:r>
              <a:rPr lang="en-US" sz="2400" b="1" dirty="0" err="1" smtClean="0">
                <a:solidFill>
                  <a:schemeClr val="tx1"/>
                </a:solidFill>
              </a:rPr>
              <a:t>và</a:t>
            </a:r>
            <a:r>
              <a:rPr lang="en-US" sz="2400" b="1" dirty="0" smtClean="0">
                <a:solidFill>
                  <a:schemeClr val="tx1"/>
                </a:solidFill>
              </a:rPr>
              <a:t> </a:t>
            </a:r>
            <a:r>
              <a:rPr lang="en-US" sz="2400" b="1" dirty="0" err="1" smtClean="0">
                <a:solidFill>
                  <a:schemeClr val="tx1"/>
                </a:solidFill>
              </a:rPr>
              <a:t>cảnh</a:t>
            </a:r>
            <a:r>
              <a:rPr lang="en-US" sz="2400" b="1" dirty="0" smtClean="0">
                <a:solidFill>
                  <a:schemeClr val="tx1"/>
                </a:solidFill>
              </a:rPr>
              <a:t> </a:t>
            </a:r>
            <a:r>
              <a:rPr lang="en-US" sz="2400" b="1" dirty="0" err="1" smtClean="0">
                <a:solidFill>
                  <a:schemeClr val="tx1"/>
                </a:solidFill>
              </a:rPr>
              <a:t>vật</a:t>
            </a:r>
            <a:r>
              <a:rPr lang="en-US" sz="2400" b="1" dirty="0" smtClean="0">
                <a:solidFill>
                  <a:schemeClr val="tx1"/>
                </a:solidFill>
              </a:rPr>
              <a:t> </a:t>
            </a:r>
            <a:endParaRPr lang="en-US" sz="2400" dirty="0" smtClean="0">
              <a:solidFill>
                <a:schemeClr val="tx1"/>
              </a:solidFill>
            </a:endParaRPr>
          </a:p>
          <a:p>
            <a:pPr algn="just"/>
            <a:r>
              <a:rPr lang="en-US" sz="2400" dirty="0" smtClean="0">
                <a:solidFill>
                  <a:schemeClr val="tx1"/>
                </a:solidFill>
              </a:rPr>
              <a:t>+ </a:t>
            </a:r>
            <a:r>
              <a:rPr lang="en-US" sz="2400" dirty="0" err="1" smtClean="0">
                <a:solidFill>
                  <a:schemeClr val="tx1"/>
                </a:solidFill>
              </a:rPr>
              <a:t>Khung</a:t>
            </a:r>
            <a:r>
              <a:rPr lang="en-US" sz="2400" dirty="0" smtClean="0">
                <a:solidFill>
                  <a:schemeClr val="tx1"/>
                </a:solidFill>
              </a:rPr>
              <a:t> </a:t>
            </a:r>
            <a:r>
              <a:rPr lang="en-US" sz="2400" dirty="0" err="1" smtClean="0">
                <a:solidFill>
                  <a:schemeClr val="tx1"/>
                </a:solidFill>
              </a:rPr>
              <a:t>cảnh</a:t>
            </a:r>
            <a:r>
              <a:rPr lang="en-US" sz="2400" dirty="0" smtClean="0">
                <a:solidFill>
                  <a:schemeClr val="tx1"/>
                </a:solidFill>
              </a:rPr>
              <a:t> </a:t>
            </a:r>
            <a:r>
              <a:rPr lang="en-US" sz="2400" dirty="0" err="1" smtClean="0">
                <a:solidFill>
                  <a:schemeClr val="tx1"/>
                </a:solidFill>
              </a:rPr>
              <a:t>thời</a:t>
            </a:r>
            <a:r>
              <a:rPr lang="en-US" sz="2400" dirty="0" smtClean="0">
                <a:solidFill>
                  <a:schemeClr val="tx1"/>
                </a:solidFill>
              </a:rPr>
              <a:t> </a:t>
            </a:r>
            <a:r>
              <a:rPr lang="en-US" sz="2400" dirty="0" err="1" smtClean="0">
                <a:solidFill>
                  <a:schemeClr val="tx1"/>
                </a:solidFill>
              </a:rPr>
              <a:t>tiết</a:t>
            </a:r>
            <a:r>
              <a:rPr lang="en-US" sz="2400" dirty="0" smtClean="0">
                <a:solidFill>
                  <a:schemeClr val="tx1"/>
                </a:solidFill>
              </a:rPr>
              <a:t> </a:t>
            </a:r>
            <a:r>
              <a:rPr lang="en-US" sz="2400" dirty="0" err="1" smtClean="0">
                <a:solidFill>
                  <a:schemeClr val="tx1"/>
                </a:solidFill>
              </a:rPr>
              <a:t>vào</a:t>
            </a:r>
            <a:r>
              <a:rPr lang="en-US" sz="2400" dirty="0" smtClean="0">
                <a:solidFill>
                  <a:schemeClr val="tx1"/>
                </a:solidFill>
              </a:rPr>
              <a:t> </a:t>
            </a:r>
            <a:r>
              <a:rPr lang="en-US" sz="2400" dirty="0" err="1" smtClean="0">
                <a:solidFill>
                  <a:schemeClr val="tx1"/>
                </a:solidFill>
              </a:rPr>
              <a:t>đông</a:t>
            </a:r>
            <a:r>
              <a:rPr lang="en-US" sz="2400" dirty="0" smtClean="0">
                <a:solidFill>
                  <a:schemeClr val="tx1"/>
                </a:solidFill>
              </a:rPr>
              <a:t>: </a:t>
            </a:r>
            <a:r>
              <a:rPr lang="en-US" sz="2400" dirty="0" err="1" smtClean="0">
                <a:solidFill>
                  <a:schemeClr val="tx1"/>
                </a:solidFill>
              </a:rPr>
              <a:t>Trời</a:t>
            </a:r>
            <a:r>
              <a:rPr lang="en-US" sz="2400" dirty="0" smtClean="0">
                <a:solidFill>
                  <a:schemeClr val="tx1"/>
                </a:solidFill>
              </a:rPr>
              <a:t> </a:t>
            </a:r>
            <a:r>
              <a:rPr lang="en-US" sz="2400" dirty="0" err="1" smtClean="0">
                <a:solidFill>
                  <a:schemeClr val="tx1"/>
                </a:solidFill>
              </a:rPr>
              <a:t>đang</a:t>
            </a:r>
            <a:r>
              <a:rPr lang="en-US" sz="2400" dirty="0" smtClean="0">
                <a:solidFill>
                  <a:schemeClr val="tx1"/>
                </a:solidFill>
              </a:rPr>
              <a:t> </a:t>
            </a:r>
            <a:r>
              <a:rPr lang="en-US" sz="2400" dirty="0" err="1" smtClean="0">
                <a:solidFill>
                  <a:schemeClr val="tx1"/>
                </a:solidFill>
              </a:rPr>
              <a:t>ấm</a:t>
            </a:r>
            <a:r>
              <a:rPr lang="en-US" sz="2400" dirty="0" smtClean="0">
                <a:solidFill>
                  <a:schemeClr val="tx1"/>
                </a:solidFill>
              </a:rPr>
              <a:t>, </a:t>
            </a:r>
            <a:r>
              <a:rPr lang="en-US" sz="2400" dirty="0" err="1" smtClean="0">
                <a:solidFill>
                  <a:schemeClr val="tx1"/>
                </a:solidFill>
              </a:rPr>
              <a:t>bỗng</a:t>
            </a:r>
            <a:r>
              <a:rPr lang="en-US" sz="2400" dirty="0" smtClean="0">
                <a:solidFill>
                  <a:schemeClr val="tx1"/>
                </a:solidFill>
              </a:rPr>
              <a:t> </a:t>
            </a:r>
            <a:r>
              <a:rPr lang="en-US" sz="2400" dirty="0" err="1" smtClean="0">
                <a:solidFill>
                  <a:schemeClr val="tx1"/>
                </a:solidFill>
              </a:rPr>
              <a:t>trở</a:t>
            </a:r>
            <a:r>
              <a:rPr lang="en-US" sz="2400" dirty="0" smtClean="0">
                <a:solidFill>
                  <a:schemeClr val="tx1"/>
                </a:solidFill>
              </a:rPr>
              <a:t> </a:t>
            </a:r>
            <a:r>
              <a:rPr lang="en-US" sz="2400" dirty="0" err="1" smtClean="0">
                <a:solidFill>
                  <a:schemeClr val="tx1"/>
                </a:solidFill>
              </a:rPr>
              <a:t>gió</a:t>
            </a:r>
            <a:r>
              <a:rPr lang="en-US" sz="2400" dirty="0" smtClean="0">
                <a:solidFill>
                  <a:schemeClr val="tx1"/>
                </a:solidFill>
              </a:rPr>
              <a:t> </a:t>
            </a:r>
            <a:r>
              <a:rPr lang="en-US" sz="2400" dirty="0" err="1" smtClean="0">
                <a:solidFill>
                  <a:schemeClr val="tx1"/>
                </a:solidFill>
              </a:rPr>
              <a:t>lạnh</a:t>
            </a:r>
            <a:r>
              <a:rPr lang="en-US" sz="2400" dirty="0" smtClean="0">
                <a:solidFill>
                  <a:schemeClr val="tx1"/>
                </a:solidFill>
              </a:rPr>
              <a:t>: </a:t>
            </a:r>
            <a:r>
              <a:rPr lang="en-US" sz="2400" dirty="0" err="1" smtClean="0">
                <a:solidFill>
                  <a:schemeClr val="tx1"/>
                </a:solidFill>
              </a:rPr>
              <a:t>chỉ</a:t>
            </a:r>
            <a:r>
              <a:rPr lang="en-US" sz="2400" dirty="0" smtClean="0">
                <a:solidFill>
                  <a:schemeClr val="tx1"/>
                </a:solidFill>
              </a:rPr>
              <a:t> qua </a:t>
            </a:r>
            <a:r>
              <a:rPr lang="en-US" sz="2400" dirty="0" err="1" smtClean="0">
                <a:solidFill>
                  <a:schemeClr val="tx1"/>
                </a:solidFill>
              </a:rPr>
              <a:t>một</a:t>
            </a:r>
            <a:r>
              <a:rPr lang="en-US" sz="2400" dirty="0" smtClean="0">
                <a:solidFill>
                  <a:schemeClr val="tx1"/>
                </a:solidFill>
              </a:rPr>
              <a:t> </a:t>
            </a:r>
            <a:r>
              <a:rPr lang="en-US" sz="2400" dirty="0" err="1" smtClean="0">
                <a:solidFill>
                  <a:schemeClr val="tx1"/>
                </a:solidFill>
              </a:rPr>
              <a:t>đêm</a:t>
            </a:r>
            <a:r>
              <a:rPr lang="en-US" sz="2400" dirty="0" smtClean="0">
                <a:solidFill>
                  <a:schemeClr val="tx1"/>
                </a:solidFill>
              </a:rPr>
              <a:t> </a:t>
            </a:r>
            <a:r>
              <a:rPr lang="en-US" sz="2400" dirty="0" err="1" smtClean="0">
                <a:solidFill>
                  <a:schemeClr val="tx1"/>
                </a:solidFill>
              </a:rPr>
              <a:t>mưa</a:t>
            </a:r>
            <a:r>
              <a:rPr lang="en-US" sz="2400" dirty="0" smtClean="0">
                <a:solidFill>
                  <a:schemeClr val="tx1"/>
                </a:solidFill>
              </a:rPr>
              <a:t> </a:t>
            </a:r>
            <a:r>
              <a:rPr lang="en-US" sz="2400" dirty="0" err="1" smtClean="0">
                <a:solidFill>
                  <a:schemeClr val="tx1"/>
                </a:solidFill>
              </a:rPr>
              <a:t>rào</a:t>
            </a:r>
            <a:r>
              <a:rPr lang="en-US" sz="2400" dirty="0" smtClean="0">
                <a:solidFill>
                  <a:schemeClr val="tx1"/>
                </a:solidFill>
              </a:rPr>
              <a:t>, </a:t>
            </a:r>
            <a:r>
              <a:rPr lang="en-US" sz="2400" dirty="0" err="1" smtClean="0">
                <a:solidFill>
                  <a:schemeClr val="tx1"/>
                </a:solidFill>
              </a:rPr>
              <a:t>bỗng</a:t>
            </a:r>
            <a:r>
              <a:rPr lang="en-US" sz="2400" dirty="0" smtClean="0">
                <a:solidFill>
                  <a:schemeClr val="tx1"/>
                </a:solidFill>
              </a:rPr>
              <a:t> </a:t>
            </a:r>
            <a:r>
              <a:rPr lang="en-US" sz="2400" dirty="0" err="1" smtClean="0">
                <a:solidFill>
                  <a:schemeClr val="tx1"/>
                </a:solidFill>
              </a:rPr>
              <a:t>gió</a:t>
            </a:r>
            <a:r>
              <a:rPr lang="en-US" sz="2400" dirty="0" smtClean="0">
                <a:solidFill>
                  <a:schemeClr val="tx1"/>
                </a:solidFill>
              </a:rPr>
              <a:t> </a:t>
            </a:r>
            <a:r>
              <a:rPr lang="en-US" sz="2400" dirty="0" err="1" smtClean="0">
                <a:solidFill>
                  <a:schemeClr val="tx1"/>
                </a:solidFill>
              </a:rPr>
              <a:t>rét</a:t>
            </a:r>
            <a:r>
              <a:rPr lang="en-US" sz="2400" dirty="0" smtClean="0">
                <a:solidFill>
                  <a:schemeClr val="tx1"/>
                </a:solidFill>
              </a:rPr>
              <a:t> </a:t>
            </a:r>
            <a:r>
              <a:rPr lang="en-US" sz="2400" dirty="0" err="1" smtClean="0">
                <a:solidFill>
                  <a:schemeClr val="tx1"/>
                </a:solidFill>
              </a:rPr>
              <a:t>thổi</a:t>
            </a:r>
            <a:r>
              <a:rPr lang="en-US" sz="2400" dirty="0" smtClean="0">
                <a:solidFill>
                  <a:schemeClr val="tx1"/>
                </a:solidFill>
              </a:rPr>
              <a:t> </a:t>
            </a:r>
            <a:r>
              <a:rPr lang="en-US" sz="2400" dirty="0" err="1" smtClean="0">
                <a:solidFill>
                  <a:schemeClr val="tx1"/>
                </a:solidFill>
              </a:rPr>
              <a:t>về</a:t>
            </a:r>
            <a:r>
              <a:rPr lang="en-US" sz="2400" dirty="0" smtClean="0">
                <a:solidFill>
                  <a:schemeClr val="tx1"/>
                </a:solidFill>
              </a:rPr>
              <a:t>. Ai </a:t>
            </a:r>
            <a:r>
              <a:rPr lang="en-US" sz="2400" dirty="0" err="1" smtClean="0">
                <a:solidFill>
                  <a:schemeClr val="tx1"/>
                </a:solidFill>
              </a:rPr>
              <a:t>cũng</a:t>
            </a:r>
            <a:r>
              <a:rPr lang="en-US" sz="2400" dirty="0" smtClean="0">
                <a:solidFill>
                  <a:schemeClr val="tx1"/>
                </a:solidFill>
              </a:rPr>
              <a:t> </a:t>
            </a:r>
            <a:r>
              <a:rPr lang="en-US" sz="2400" dirty="0" err="1" smtClean="0">
                <a:solidFill>
                  <a:schemeClr val="tx1"/>
                </a:solidFill>
              </a:rPr>
              <a:t>tưởng</a:t>
            </a:r>
            <a:r>
              <a:rPr lang="en-US" sz="2400" dirty="0" smtClean="0">
                <a:solidFill>
                  <a:schemeClr val="tx1"/>
                </a:solidFill>
              </a:rPr>
              <a:t> </a:t>
            </a:r>
            <a:r>
              <a:rPr lang="en-US" sz="2400" dirty="0" err="1" smtClean="0">
                <a:solidFill>
                  <a:schemeClr val="tx1"/>
                </a:solidFill>
              </a:rPr>
              <a:t>như</a:t>
            </a:r>
            <a:r>
              <a:rPr lang="en-US" sz="2400" dirty="0" smtClean="0">
                <a:solidFill>
                  <a:schemeClr val="tx1"/>
                </a:solidFill>
              </a:rPr>
              <a:t> </a:t>
            </a:r>
            <a:r>
              <a:rPr lang="en-US" sz="2400" dirty="0" err="1" smtClean="0">
                <a:solidFill>
                  <a:schemeClr val="tx1"/>
                </a:solidFill>
              </a:rPr>
              <a:t>đang</a:t>
            </a:r>
            <a:r>
              <a:rPr lang="en-US" sz="2400" dirty="0" smtClean="0">
                <a:solidFill>
                  <a:schemeClr val="tx1"/>
                </a:solidFill>
              </a:rPr>
              <a:t> ở </a:t>
            </a:r>
            <a:r>
              <a:rPr lang="en-US" sz="2400" dirty="0" err="1" smtClean="0">
                <a:solidFill>
                  <a:schemeClr val="tx1"/>
                </a:solidFill>
              </a:rPr>
              <a:t>giữa</a:t>
            </a:r>
            <a:r>
              <a:rPr lang="en-US" sz="2400" dirty="0" smtClean="0">
                <a:solidFill>
                  <a:schemeClr val="tx1"/>
                </a:solidFill>
              </a:rPr>
              <a:t> </a:t>
            </a:r>
            <a:r>
              <a:rPr lang="en-US" sz="2400" dirty="0" err="1" smtClean="0">
                <a:solidFill>
                  <a:schemeClr val="tx1"/>
                </a:solidFill>
              </a:rPr>
              <a:t>mùa</a:t>
            </a:r>
            <a:r>
              <a:rPr lang="en-US" sz="2400" dirty="0" smtClean="0">
                <a:solidFill>
                  <a:schemeClr val="tx1"/>
                </a:solidFill>
              </a:rPr>
              <a:t> </a:t>
            </a:r>
            <a:r>
              <a:rPr lang="en-US" sz="2400" dirty="0" err="1" smtClean="0">
                <a:solidFill>
                  <a:schemeClr val="tx1"/>
                </a:solidFill>
              </a:rPr>
              <a:t>đông</a:t>
            </a:r>
            <a:r>
              <a:rPr lang="en-US" sz="2400" dirty="0" smtClean="0">
                <a:solidFill>
                  <a:schemeClr val="tx1"/>
                </a:solidFill>
              </a:rPr>
              <a:t> </a:t>
            </a:r>
            <a:r>
              <a:rPr lang="en-US" sz="2400" dirty="0" err="1" smtClean="0">
                <a:solidFill>
                  <a:schemeClr val="tx1"/>
                </a:solidFill>
              </a:rPr>
              <a:t>rét</a:t>
            </a:r>
            <a:r>
              <a:rPr lang="en-US" sz="2400" dirty="0" smtClean="0">
                <a:solidFill>
                  <a:schemeClr val="tx1"/>
                </a:solidFill>
              </a:rPr>
              <a:t> </a:t>
            </a:r>
            <a:r>
              <a:rPr lang="en-US" sz="2400" dirty="0" err="1" smtClean="0">
                <a:solidFill>
                  <a:schemeClr val="tx1"/>
                </a:solidFill>
              </a:rPr>
              <a:t>mướt</a:t>
            </a:r>
            <a:r>
              <a:rPr lang="en-US" sz="2400" dirty="0" smtClean="0">
                <a:solidFill>
                  <a:schemeClr val="tx1"/>
                </a:solidFill>
              </a:rPr>
              <a:t>. </a:t>
            </a:r>
          </a:p>
          <a:p>
            <a:r>
              <a:rPr lang="en-US" sz="2400" dirty="0" smtClean="0">
                <a:solidFill>
                  <a:schemeClr val="tx1"/>
                </a:solidFill>
              </a:rPr>
              <a:t>+ </a:t>
            </a:r>
            <a:r>
              <a:rPr lang="en-US" sz="2400" dirty="0" err="1" smtClean="0">
                <a:solidFill>
                  <a:schemeClr val="tx1"/>
                </a:solidFill>
              </a:rPr>
              <a:t>Buổi</a:t>
            </a:r>
            <a:r>
              <a:rPr lang="en-US" sz="2400" dirty="0" smtClean="0">
                <a:solidFill>
                  <a:schemeClr val="tx1"/>
                </a:solidFill>
              </a:rPr>
              <a:t> </a:t>
            </a:r>
            <a:r>
              <a:rPr lang="en-US" sz="2400" dirty="0" err="1" smtClean="0">
                <a:solidFill>
                  <a:schemeClr val="tx1"/>
                </a:solidFill>
              </a:rPr>
              <a:t>sáng</a:t>
            </a:r>
            <a:r>
              <a:rPr lang="en-US" sz="2400" dirty="0" smtClean="0">
                <a:solidFill>
                  <a:schemeClr val="tx1"/>
                </a:solidFill>
              </a:rPr>
              <a:t>, </a:t>
            </a:r>
            <a:r>
              <a:rPr lang="en-US" sz="2400" dirty="0" err="1" smtClean="0">
                <a:solidFill>
                  <a:schemeClr val="tx1"/>
                </a:solidFill>
              </a:rPr>
              <a:t>Sơn</a:t>
            </a:r>
            <a:r>
              <a:rPr lang="en-US" sz="2400" dirty="0" smtClean="0">
                <a:solidFill>
                  <a:schemeClr val="tx1"/>
                </a:solidFill>
              </a:rPr>
              <a:t> </a:t>
            </a:r>
            <a:r>
              <a:rPr lang="en-US" sz="2400" i="1" dirty="0" smtClean="0">
                <a:solidFill>
                  <a:schemeClr val="tx1"/>
                </a:solidFill>
              </a:rPr>
              <a:t>“</a:t>
            </a:r>
            <a:r>
              <a:rPr lang="en-US" sz="2400" i="1" dirty="0" err="1" smtClean="0">
                <a:solidFill>
                  <a:schemeClr val="tx1"/>
                </a:solidFill>
              </a:rPr>
              <a:t>tung</a:t>
            </a:r>
            <a:r>
              <a:rPr lang="en-US" sz="2400" i="1" dirty="0" smtClean="0">
                <a:solidFill>
                  <a:schemeClr val="tx1"/>
                </a:solidFill>
              </a:rPr>
              <a:t> </a:t>
            </a:r>
            <a:r>
              <a:rPr lang="en-US" sz="2400" i="1" dirty="0" err="1" smtClean="0">
                <a:solidFill>
                  <a:schemeClr val="tx1"/>
                </a:solidFill>
              </a:rPr>
              <a:t>chăn</a:t>
            </a:r>
            <a:r>
              <a:rPr lang="en-US" sz="2400" i="1" dirty="0" smtClean="0">
                <a:solidFill>
                  <a:schemeClr val="tx1"/>
                </a:solidFill>
              </a:rPr>
              <a:t> </a:t>
            </a:r>
            <a:r>
              <a:rPr lang="en-US" sz="2400" i="1" dirty="0" err="1" smtClean="0">
                <a:solidFill>
                  <a:schemeClr val="tx1"/>
                </a:solidFill>
              </a:rPr>
              <a:t>tỉnh</a:t>
            </a:r>
            <a:r>
              <a:rPr lang="en-US" sz="2400" i="1" dirty="0" smtClean="0">
                <a:solidFill>
                  <a:schemeClr val="tx1"/>
                </a:solidFill>
              </a:rPr>
              <a:t> </a:t>
            </a:r>
            <a:r>
              <a:rPr lang="en-US" sz="2400" i="1" dirty="0" err="1" smtClean="0">
                <a:solidFill>
                  <a:schemeClr val="tx1"/>
                </a:solidFill>
              </a:rPr>
              <a:t>dậy</a:t>
            </a:r>
            <a:r>
              <a:rPr lang="en-US" sz="2400" i="1" dirty="0" smtClean="0">
                <a:solidFill>
                  <a:schemeClr val="tx1"/>
                </a:solidFill>
              </a:rPr>
              <a:t>”.</a:t>
            </a:r>
            <a:r>
              <a:rPr lang="en-US" sz="2400" dirty="0" smtClean="0">
                <a:solidFill>
                  <a:schemeClr val="tx1"/>
                </a:solidFill>
              </a:rPr>
              <a:t> </a:t>
            </a:r>
            <a:r>
              <a:rPr lang="en-US" sz="2400" dirty="0" err="1" smtClean="0">
                <a:solidFill>
                  <a:schemeClr val="tx1"/>
                </a:solidFill>
              </a:rPr>
              <a:t>Em</a:t>
            </a:r>
            <a:r>
              <a:rPr lang="en-US" sz="2400" dirty="0" smtClean="0">
                <a:solidFill>
                  <a:schemeClr val="tx1"/>
                </a:solidFill>
              </a:rPr>
              <a:t> </a:t>
            </a:r>
            <a:r>
              <a:rPr lang="en-US" sz="2400" dirty="0" err="1" smtClean="0">
                <a:solidFill>
                  <a:schemeClr val="tx1"/>
                </a:solidFill>
              </a:rPr>
              <a:t>nhìn</a:t>
            </a:r>
            <a:r>
              <a:rPr lang="en-US" sz="2400" dirty="0" smtClean="0">
                <a:solidFill>
                  <a:schemeClr val="tx1"/>
                </a:solidFill>
              </a:rPr>
              <a:t> </a:t>
            </a:r>
            <a:r>
              <a:rPr lang="en-US" sz="2400" dirty="0" err="1" smtClean="0">
                <a:solidFill>
                  <a:schemeClr val="tx1"/>
                </a:solidFill>
              </a:rPr>
              <a:t>ra</a:t>
            </a:r>
            <a:r>
              <a:rPr lang="en-US" sz="2400" dirty="0" smtClean="0">
                <a:solidFill>
                  <a:schemeClr val="tx1"/>
                </a:solidFill>
              </a:rPr>
              <a:t> </a:t>
            </a:r>
            <a:r>
              <a:rPr lang="en-US" sz="2400" dirty="0" err="1" smtClean="0">
                <a:solidFill>
                  <a:schemeClr val="tx1"/>
                </a:solidFill>
              </a:rPr>
              <a:t>ngoài</a:t>
            </a:r>
            <a:r>
              <a:rPr lang="en-US" sz="2400" dirty="0" smtClean="0">
                <a:solidFill>
                  <a:schemeClr val="tx1"/>
                </a:solidFill>
              </a:rPr>
              <a:t> </a:t>
            </a:r>
            <a:r>
              <a:rPr lang="en-US" sz="2400" dirty="0" err="1" smtClean="0">
                <a:solidFill>
                  <a:schemeClr val="tx1"/>
                </a:solidFill>
              </a:rPr>
              <a:t>sân</a:t>
            </a:r>
            <a:r>
              <a:rPr lang="en-US" sz="2400" dirty="0" smtClean="0">
                <a:solidFill>
                  <a:schemeClr val="tx1"/>
                </a:solidFill>
              </a:rPr>
              <a:t>, </a:t>
            </a:r>
            <a:r>
              <a:rPr lang="en-US" sz="2400" dirty="0" err="1" smtClean="0">
                <a:solidFill>
                  <a:schemeClr val="tx1"/>
                </a:solidFill>
              </a:rPr>
              <a:t>nghe</a:t>
            </a:r>
            <a:r>
              <a:rPr lang="en-US" sz="2400" dirty="0" smtClean="0">
                <a:solidFill>
                  <a:schemeClr val="tx1"/>
                </a:solidFill>
              </a:rPr>
              <a:t> </a:t>
            </a:r>
            <a:r>
              <a:rPr lang="en-US" sz="2400" i="1" dirty="0" smtClean="0">
                <a:solidFill>
                  <a:schemeClr val="tx1"/>
                </a:solidFill>
              </a:rPr>
              <a:t>“</a:t>
            </a:r>
            <a:r>
              <a:rPr lang="en-US" sz="2400" i="1" dirty="0" err="1" smtClean="0">
                <a:solidFill>
                  <a:schemeClr val="tx1"/>
                </a:solidFill>
              </a:rPr>
              <a:t>gió</a:t>
            </a:r>
            <a:r>
              <a:rPr lang="en-US" sz="2400" i="1" dirty="0" smtClean="0">
                <a:solidFill>
                  <a:schemeClr val="tx1"/>
                </a:solidFill>
              </a:rPr>
              <a:t> vi vu…”,</a:t>
            </a:r>
            <a:r>
              <a:rPr lang="en-US" sz="2400" dirty="0" smtClean="0">
                <a:solidFill>
                  <a:schemeClr val="tx1"/>
                </a:solidFill>
              </a:rPr>
              <a:t> </a:t>
            </a:r>
            <a:r>
              <a:rPr lang="en-US" sz="2400" dirty="0" err="1" smtClean="0">
                <a:solidFill>
                  <a:schemeClr val="tx1"/>
                </a:solidFill>
              </a:rPr>
              <a:t>âm</a:t>
            </a:r>
            <a:r>
              <a:rPr lang="en-US" sz="2400" dirty="0" smtClean="0">
                <a:solidFill>
                  <a:schemeClr val="tx1"/>
                </a:solidFill>
              </a:rPr>
              <a:t> </a:t>
            </a:r>
            <a:r>
              <a:rPr lang="en-US" sz="2400" dirty="0" err="1" smtClean="0">
                <a:solidFill>
                  <a:schemeClr val="tx1"/>
                </a:solidFill>
              </a:rPr>
              <a:t>thanh</a:t>
            </a:r>
            <a:r>
              <a:rPr lang="en-US" sz="2400" dirty="0" smtClean="0">
                <a:solidFill>
                  <a:schemeClr val="tx1"/>
                </a:solidFill>
              </a:rPr>
              <a:t> </a:t>
            </a:r>
            <a:r>
              <a:rPr lang="en-US" sz="2400" dirty="0" err="1" smtClean="0">
                <a:solidFill>
                  <a:schemeClr val="tx1"/>
                </a:solidFill>
              </a:rPr>
              <a:t>xào</a:t>
            </a:r>
            <a:r>
              <a:rPr lang="en-US" sz="2400" dirty="0" smtClean="0">
                <a:solidFill>
                  <a:schemeClr val="tx1"/>
                </a:solidFill>
              </a:rPr>
              <a:t> </a:t>
            </a:r>
            <a:r>
              <a:rPr lang="en-US" sz="2400" dirty="0" err="1" smtClean="0">
                <a:solidFill>
                  <a:schemeClr val="tx1"/>
                </a:solidFill>
              </a:rPr>
              <a:t>xạc</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chiếc</a:t>
            </a:r>
            <a:r>
              <a:rPr lang="en-US" sz="2400" dirty="0" smtClean="0">
                <a:solidFill>
                  <a:schemeClr val="tx1"/>
                </a:solidFill>
              </a:rPr>
              <a:t> </a:t>
            </a:r>
            <a:r>
              <a:rPr lang="en-US" sz="2400" dirty="0" err="1" smtClean="0">
                <a:solidFill>
                  <a:schemeClr val="tx1"/>
                </a:solidFill>
              </a:rPr>
              <a:t>lá</a:t>
            </a:r>
            <a:r>
              <a:rPr lang="en-US" sz="2400" dirty="0" smtClean="0">
                <a:solidFill>
                  <a:schemeClr val="tx1"/>
                </a:solidFill>
              </a:rPr>
              <a:t> </a:t>
            </a:r>
            <a:r>
              <a:rPr lang="en-US" sz="2400" dirty="0" err="1" smtClean="0">
                <a:solidFill>
                  <a:schemeClr val="tx1"/>
                </a:solidFill>
              </a:rPr>
              <a:t>khô</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khóm</a:t>
            </a:r>
            <a:r>
              <a:rPr lang="en-US" sz="2400" dirty="0" smtClean="0">
                <a:solidFill>
                  <a:schemeClr val="tx1"/>
                </a:solidFill>
              </a:rPr>
              <a:t> </a:t>
            </a:r>
            <a:r>
              <a:rPr lang="en-US" sz="2400" dirty="0" err="1" smtClean="0">
                <a:solidFill>
                  <a:schemeClr val="tx1"/>
                </a:solidFill>
              </a:rPr>
              <a:t>lan</a:t>
            </a:r>
            <a:r>
              <a:rPr lang="en-US" sz="2400" dirty="0" smtClean="0">
                <a:solidFill>
                  <a:schemeClr val="tx1"/>
                </a:solidFill>
              </a:rPr>
              <a:t> </a:t>
            </a:r>
            <a:r>
              <a:rPr lang="en-US" sz="2400" i="1" dirty="0" smtClean="0">
                <a:solidFill>
                  <a:schemeClr val="tx1"/>
                </a:solidFill>
              </a:rPr>
              <a:t>“</a:t>
            </a:r>
            <a:r>
              <a:rPr lang="en-US" sz="2400" i="1" dirty="0" err="1" smtClean="0">
                <a:solidFill>
                  <a:schemeClr val="tx1"/>
                </a:solidFill>
              </a:rPr>
              <a:t>lá</a:t>
            </a:r>
            <a:r>
              <a:rPr lang="en-US" sz="2400" i="1" dirty="0" smtClean="0">
                <a:solidFill>
                  <a:schemeClr val="tx1"/>
                </a:solidFill>
              </a:rPr>
              <a:t> rung </a:t>
            </a:r>
            <a:r>
              <a:rPr lang="en-US" sz="2400" i="1" dirty="0" err="1" smtClean="0">
                <a:solidFill>
                  <a:schemeClr val="tx1"/>
                </a:solidFill>
              </a:rPr>
              <a:t>động</a:t>
            </a:r>
            <a:r>
              <a:rPr lang="en-US" sz="2400" i="1" dirty="0" smtClean="0">
                <a:solidFill>
                  <a:schemeClr val="tx1"/>
                </a:solidFill>
              </a:rPr>
              <a:t> </a:t>
            </a:r>
            <a:r>
              <a:rPr lang="en-US" sz="2400" i="1" dirty="0" err="1" smtClean="0">
                <a:solidFill>
                  <a:schemeClr val="tx1"/>
                </a:solidFill>
              </a:rPr>
              <a:t>và</a:t>
            </a:r>
            <a:r>
              <a:rPr lang="en-US" sz="2400" i="1" dirty="0" smtClean="0">
                <a:solidFill>
                  <a:schemeClr val="tx1"/>
                </a:solidFill>
              </a:rPr>
              <a:t> </a:t>
            </a:r>
            <a:r>
              <a:rPr lang="en-US" sz="2400" i="1" dirty="0" err="1" smtClean="0">
                <a:solidFill>
                  <a:schemeClr val="tx1"/>
                </a:solidFill>
              </a:rPr>
              <a:t>hình</a:t>
            </a:r>
            <a:r>
              <a:rPr lang="en-US" sz="2400" i="1" dirty="0" smtClean="0">
                <a:solidFill>
                  <a:schemeClr val="tx1"/>
                </a:solidFill>
              </a:rPr>
              <a:t> </a:t>
            </a:r>
            <a:r>
              <a:rPr lang="en-US" sz="2400" i="1" dirty="0" err="1" smtClean="0">
                <a:solidFill>
                  <a:schemeClr val="tx1"/>
                </a:solidFill>
              </a:rPr>
              <a:t>như</a:t>
            </a:r>
            <a:r>
              <a:rPr lang="en-US" sz="2400" i="1" dirty="0" smtClean="0">
                <a:solidFill>
                  <a:schemeClr val="tx1"/>
                </a:solidFill>
              </a:rPr>
              <a:t> </a:t>
            </a:r>
            <a:r>
              <a:rPr lang="en-US" sz="2400" i="1" dirty="0" err="1" smtClean="0">
                <a:solidFill>
                  <a:schemeClr val="tx1"/>
                </a:solidFill>
              </a:rPr>
              <a:t>sắt</a:t>
            </a:r>
            <a:r>
              <a:rPr lang="en-US" sz="2400" i="1" dirty="0" smtClean="0">
                <a:solidFill>
                  <a:schemeClr val="tx1"/>
                </a:solidFill>
              </a:rPr>
              <a:t> </a:t>
            </a:r>
            <a:r>
              <a:rPr lang="en-US" sz="2400" i="1" dirty="0" err="1" smtClean="0">
                <a:solidFill>
                  <a:schemeClr val="tx1"/>
                </a:solidFill>
              </a:rPr>
              <a:t>lại</a:t>
            </a:r>
            <a:r>
              <a:rPr lang="en-US" sz="2400" i="1" dirty="0" smtClean="0">
                <a:solidFill>
                  <a:schemeClr val="tx1"/>
                </a:solidFill>
              </a:rPr>
              <a:t> </a:t>
            </a:r>
            <a:r>
              <a:rPr lang="en-US" sz="2400" i="1" dirty="0" err="1" smtClean="0">
                <a:solidFill>
                  <a:schemeClr val="tx1"/>
                </a:solidFill>
              </a:rPr>
              <a:t>vì</a:t>
            </a:r>
            <a:r>
              <a:rPr lang="en-US" sz="2400" i="1" dirty="0" smtClean="0">
                <a:solidFill>
                  <a:schemeClr val="tx1"/>
                </a:solidFill>
              </a:rPr>
              <a:t> </a:t>
            </a:r>
            <a:r>
              <a:rPr lang="en-US" sz="2400" i="1" dirty="0" err="1" smtClean="0">
                <a:solidFill>
                  <a:schemeClr val="tx1"/>
                </a:solidFill>
              </a:rPr>
              <a:t>rét</a:t>
            </a:r>
            <a:r>
              <a:rPr lang="en-US" sz="2400" i="1" dirty="0" smtClean="0">
                <a:solidFill>
                  <a:schemeClr val="tx1"/>
                </a:solidFill>
              </a:rPr>
              <a:t>”... </a:t>
            </a:r>
            <a:endParaRPr lang="en-US" sz="2400" dirty="0" smtClean="0">
              <a:solidFill>
                <a:schemeClr val="tx1"/>
              </a:solidFill>
            </a:endParaRPr>
          </a:p>
          <a:p>
            <a:r>
              <a:rPr lang="vi-VN" sz="2400" i="1" dirty="0" smtClean="0">
                <a:solidFill>
                  <a:schemeClr val="tx1"/>
                </a:solidFill>
              </a:rPr>
              <a:t>=</a:t>
            </a:r>
            <a:r>
              <a:rPr lang="en-US" sz="2400" i="1" dirty="0" smtClean="0">
                <a:solidFill>
                  <a:schemeClr val="tx1"/>
                </a:solidFill>
              </a:rPr>
              <a:t>&gt;</a:t>
            </a:r>
            <a:r>
              <a:rPr lang="en-US" sz="2400" dirty="0" smtClean="0">
                <a:solidFill>
                  <a:schemeClr val="tx1"/>
                </a:solidFill>
              </a:rPr>
              <a:t> </a:t>
            </a:r>
            <a:r>
              <a:rPr lang="en-US" sz="2400" dirty="0" err="1" smtClean="0">
                <a:solidFill>
                  <a:schemeClr val="tx1"/>
                </a:solidFill>
              </a:rPr>
              <a:t>Sơn</a:t>
            </a:r>
            <a:r>
              <a:rPr lang="en-US" sz="2400" dirty="0" smtClean="0">
                <a:solidFill>
                  <a:schemeClr val="tx1"/>
                </a:solidFill>
              </a:rPr>
              <a:t> </a:t>
            </a:r>
            <a:r>
              <a:rPr lang="en-US" sz="2400" dirty="0" err="1" smtClean="0">
                <a:solidFill>
                  <a:schemeClr val="tx1"/>
                </a:solidFill>
              </a:rPr>
              <a:t>cảm</a:t>
            </a:r>
            <a:r>
              <a:rPr lang="en-US" sz="2400" dirty="0" smtClean="0">
                <a:solidFill>
                  <a:schemeClr val="tx1"/>
                </a:solidFill>
              </a:rPr>
              <a:t> </a:t>
            </a:r>
            <a:r>
              <a:rPr lang="en-US" sz="2400" dirty="0" err="1" smtClean="0">
                <a:solidFill>
                  <a:schemeClr val="tx1"/>
                </a:solidFill>
              </a:rPr>
              <a:t>nhận</a:t>
            </a:r>
            <a:r>
              <a:rPr lang="en-US" sz="2400" dirty="0" smtClean="0">
                <a:solidFill>
                  <a:schemeClr val="tx1"/>
                </a:solidFill>
              </a:rPr>
              <a:t> </a:t>
            </a:r>
            <a:r>
              <a:rPr lang="en-US" sz="2400" dirty="0" err="1" smtClean="0">
                <a:solidFill>
                  <a:schemeClr val="tx1"/>
                </a:solidFill>
              </a:rPr>
              <a:t>được</a:t>
            </a:r>
            <a:r>
              <a:rPr lang="en-US" sz="2400" dirty="0" smtClean="0">
                <a:solidFill>
                  <a:schemeClr val="tx1"/>
                </a:solidFill>
              </a:rPr>
              <a:t> </a:t>
            </a:r>
            <a:r>
              <a:rPr lang="en-US" sz="2400" dirty="0" err="1" smtClean="0">
                <a:solidFill>
                  <a:schemeClr val="tx1"/>
                </a:solidFill>
              </a:rPr>
              <a:t>sự</a:t>
            </a:r>
            <a:r>
              <a:rPr lang="en-US" sz="2400" dirty="0" smtClean="0">
                <a:solidFill>
                  <a:schemeClr val="tx1"/>
                </a:solidFill>
              </a:rPr>
              <a:t> </a:t>
            </a:r>
            <a:r>
              <a:rPr lang="en-US" sz="2400" dirty="0" err="1" smtClean="0">
                <a:solidFill>
                  <a:schemeClr val="tx1"/>
                </a:solidFill>
              </a:rPr>
              <a:t>biến</a:t>
            </a:r>
            <a:r>
              <a:rPr lang="en-US" sz="2400" dirty="0" smtClean="0">
                <a:solidFill>
                  <a:schemeClr val="tx1"/>
                </a:solidFill>
              </a:rPr>
              <a:t> </a:t>
            </a:r>
            <a:r>
              <a:rPr lang="en-US" sz="2400" dirty="0" err="1" smtClean="0">
                <a:solidFill>
                  <a:schemeClr val="tx1"/>
                </a:solidFill>
              </a:rPr>
              <a:t>đổi</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thiên</a:t>
            </a:r>
            <a:r>
              <a:rPr lang="en-US" sz="2400" dirty="0" smtClean="0">
                <a:solidFill>
                  <a:schemeClr val="tx1"/>
                </a:solidFill>
              </a:rPr>
              <a:t> </a:t>
            </a:r>
            <a:r>
              <a:rPr lang="en-US" sz="2400" dirty="0" err="1" smtClean="0">
                <a:solidFill>
                  <a:schemeClr val="tx1"/>
                </a:solidFill>
              </a:rPr>
              <a:t>nhiên</a:t>
            </a:r>
            <a:r>
              <a:rPr lang="en-US" sz="2400" dirty="0" smtClean="0">
                <a:solidFill>
                  <a:schemeClr val="tx1"/>
                </a:solidFill>
              </a:rPr>
              <a:t>, </a:t>
            </a:r>
            <a:r>
              <a:rPr lang="en-US" sz="2400" dirty="0" err="1" smtClean="0">
                <a:solidFill>
                  <a:schemeClr val="tx1"/>
                </a:solidFill>
              </a:rPr>
              <a:t>cảnh</a:t>
            </a:r>
            <a:r>
              <a:rPr lang="en-US" sz="2400" dirty="0" smtClean="0">
                <a:solidFill>
                  <a:schemeClr val="tx1"/>
                </a:solidFill>
              </a:rPr>
              <a:t> </a:t>
            </a:r>
            <a:r>
              <a:rPr lang="en-US" sz="2400" dirty="0" err="1" smtClean="0">
                <a:solidFill>
                  <a:schemeClr val="tx1"/>
                </a:solidFill>
              </a:rPr>
              <a:t>vật</a:t>
            </a:r>
            <a:r>
              <a:rPr lang="en-US" sz="2400" dirty="0" smtClean="0">
                <a:solidFill>
                  <a:schemeClr val="tx1"/>
                </a:solidFill>
              </a:rPr>
              <a:t> </a:t>
            </a:r>
            <a:r>
              <a:rPr lang="en-US" sz="2400" dirty="0" err="1" smtClean="0">
                <a:solidFill>
                  <a:schemeClr val="tx1"/>
                </a:solidFill>
              </a:rPr>
              <a:t>khi</a:t>
            </a:r>
            <a:r>
              <a:rPr lang="en-US" sz="2400" dirty="0" smtClean="0">
                <a:solidFill>
                  <a:schemeClr val="tx1"/>
                </a:solidFill>
              </a:rPr>
              <a:t> </a:t>
            </a:r>
            <a:r>
              <a:rPr lang="en-US" sz="2400" dirty="0" err="1" smtClean="0">
                <a:solidFill>
                  <a:schemeClr val="tx1"/>
                </a:solidFill>
              </a:rPr>
              <a:t>bước</a:t>
            </a:r>
            <a:r>
              <a:rPr lang="en-US" sz="2400" dirty="0" smtClean="0">
                <a:solidFill>
                  <a:schemeClr val="tx1"/>
                </a:solidFill>
              </a:rPr>
              <a:t> </a:t>
            </a:r>
            <a:r>
              <a:rPr lang="en-US" sz="2400" dirty="0" err="1" smtClean="0">
                <a:solidFill>
                  <a:schemeClr val="tx1"/>
                </a:solidFill>
              </a:rPr>
              <a:t>vào</a:t>
            </a:r>
            <a:r>
              <a:rPr lang="en-US" sz="2400" dirty="0" smtClean="0">
                <a:solidFill>
                  <a:schemeClr val="tx1"/>
                </a:solidFill>
              </a:rPr>
              <a:t> </a:t>
            </a:r>
            <a:r>
              <a:rPr lang="en-US" sz="2400" dirty="0" err="1" smtClean="0">
                <a:solidFill>
                  <a:schemeClr val="tx1"/>
                </a:solidFill>
              </a:rPr>
              <a:t>mùa</a:t>
            </a:r>
            <a:r>
              <a:rPr lang="en-US" sz="2400" dirty="0" smtClean="0">
                <a:solidFill>
                  <a:schemeClr val="tx1"/>
                </a:solidFill>
              </a:rPr>
              <a:t> </a:t>
            </a:r>
            <a:r>
              <a:rPr lang="en-US" sz="2400" dirty="0" err="1" smtClean="0">
                <a:solidFill>
                  <a:schemeClr val="tx1"/>
                </a:solidFill>
              </a:rPr>
              <a:t>đông</a:t>
            </a:r>
            <a:r>
              <a:rPr lang="en-US" sz="2400" dirty="0" smtClean="0">
                <a:solidFill>
                  <a:schemeClr val="tx1"/>
                </a:solidFill>
              </a:rPr>
              <a:t>.</a:t>
            </a:r>
          </a:p>
        </p:txBody>
      </p:sp>
      <p:pic>
        <p:nvPicPr>
          <p:cNvPr id="15" name="Picture 14"/>
          <p:cNvPicPr>
            <a:picLocks noChangeAspect="1"/>
          </p:cNvPicPr>
          <p:nvPr/>
        </p:nvPicPr>
        <p:blipFill>
          <a:blip r:embed="rId3"/>
          <a:stretch>
            <a:fillRect/>
          </a:stretch>
        </p:blipFill>
        <p:spPr>
          <a:xfrm>
            <a:off x="477078" y="2534477"/>
            <a:ext cx="3160644" cy="3697357"/>
          </a:xfrm>
          <a:prstGeom prst="rect">
            <a:avLst/>
          </a:prstGeom>
        </p:spPr>
      </p:pic>
    </p:spTree>
    <p:extLst>
      <p:ext uri="{BB962C8B-B14F-4D97-AF65-F5344CB8AC3E}">
        <p14:creationId xmlns="" xmlns:p14="http://schemas.microsoft.com/office/powerpoint/2010/main" val="35551921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0"/>
            <a:ext cx="10665229" cy="5642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VĂN BẢN</a:t>
            </a:r>
            <a:r>
              <a:rPr lang="en-US" b="1" dirty="0">
                <a:solidFill>
                  <a:schemeClr val="tx1"/>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2</a:t>
            </a:r>
            <a:r>
              <a:rPr lang="en-US" sz="3200" b="1" dirty="0" smtClean="0">
                <a:solidFill>
                  <a:schemeClr val="tx1"/>
                </a:solidFill>
                <a:latin typeface="Times New Roman" panose="02020603050405020304" pitchFamily="18" charset="0"/>
                <a:cs typeface="Times New Roman" panose="02020603050405020304" pitchFamily="18" charset="0"/>
              </a:rPr>
              <a:t>: GIÓ LẠNH ĐẦU MÙA</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37930" y="1262270"/>
            <a:ext cx="5565913" cy="3139321"/>
          </a:xfrm>
          <a:prstGeom prst="rect">
            <a:avLst/>
          </a:prstGeom>
          <a:noFill/>
        </p:spPr>
        <p:txBody>
          <a:bodyPr wrap="square" rtlCol="0">
            <a:spAutoFit/>
          </a:bodyPr>
          <a:lstStyle/>
          <a:p>
            <a:pPr algn="just"/>
            <a:endParaRPr lang="en-US" sz="2000" b="1" i="1" dirty="0" smtClean="0">
              <a:latin typeface="Times New Roman" panose="02020603050405020304" pitchFamily="18" charset="0"/>
              <a:cs typeface="Times New Roman" panose="02020603050405020304" pitchFamily="18" charset="0"/>
            </a:endParaRPr>
          </a:p>
          <a:p>
            <a:pPr algn="just"/>
            <a:endParaRPr lang="en-US" sz="2000" b="1" i="1" dirty="0" smtClean="0">
              <a:latin typeface="Times New Roman" panose="02020603050405020304" pitchFamily="18" charset="0"/>
              <a:cs typeface="Times New Roman" panose="02020603050405020304" pitchFamily="18" charset="0"/>
            </a:endParaRPr>
          </a:p>
          <a:p>
            <a:pPr algn="just"/>
            <a:endParaRPr lang="en-US" sz="2000" b="1" i="1" dirty="0" smtClean="0">
              <a:latin typeface="Times New Roman" panose="02020603050405020304" pitchFamily="18" charset="0"/>
              <a:cs typeface="Times New Roman" panose="02020603050405020304" pitchFamily="18" charset="0"/>
            </a:endParaRPr>
          </a:p>
          <a:p>
            <a:pPr algn="just"/>
            <a:endParaRPr lang="en-US" sz="2000" b="1" i="1" dirty="0" smtClean="0">
              <a:latin typeface="Times New Roman" panose="02020603050405020304" pitchFamily="18" charset="0"/>
              <a:cs typeface="Times New Roman" panose="02020603050405020304" pitchFamily="18" charset="0"/>
            </a:endParaRPr>
          </a:p>
          <a:p>
            <a:pPr algn="just"/>
            <a:endParaRPr lang="en-US" sz="2000" b="1" i="1" dirty="0" smtClean="0">
              <a:latin typeface="Times New Roman" panose="02020603050405020304" pitchFamily="18" charset="0"/>
              <a:cs typeface="Times New Roman" panose="02020603050405020304" pitchFamily="18" charset="0"/>
            </a:endParaRPr>
          </a:p>
          <a:p>
            <a:pPr algn="just"/>
            <a:endParaRPr lang="en-US" sz="2000" b="1" i="1" dirty="0" smtClean="0">
              <a:latin typeface="Times New Roman" panose="02020603050405020304" pitchFamily="18" charset="0"/>
              <a:cs typeface="Times New Roman" panose="02020603050405020304" pitchFamily="18" charset="0"/>
            </a:endParaRPr>
          </a:p>
          <a:p>
            <a:pPr algn="just">
              <a:buFont typeface="Arial" charset="0"/>
              <a:buChar char="•"/>
            </a:pPr>
            <a:endParaRPr lang="en-US" sz="2000" b="1" i="1" dirty="0" smtClean="0">
              <a:latin typeface="Times New Roman" panose="02020603050405020304" pitchFamily="18" charset="0"/>
              <a:cs typeface="Times New Roman" panose="02020603050405020304" pitchFamily="18" charset="0"/>
            </a:endParaRPr>
          </a:p>
          <a:p>
            <a:pPr algn="just">
              <a:buFont typeface="Arial" charset="0"/>
              <a:buChar char="•"/>
            </a:pPr>
            <a:endParaRPr lang="en-US" sz="2000" b="1" i="1" dirty="0" smtClean="0">
              <a:latin typeface="Times New Roman" panose="02020603050405020304" pitchFamily="18" charset="0"/>
              <a:cs typeface="Times New Roman" panose="02020603050405020304" pitchFamily="18" charset="0"/>
            </a:endParaRPr>
          </a:p>
          <a:p>
            <a:pPr algn="just">
              <a:buFont typeface="Arial" charset="0"/>
              <a:buChar char="•"/>
            </a:pPr>
            <a:endParaRPr lang="en-US" sz="2000" b="1" i="1" dirty="0">
              <a:latin typeface="Times New Roman" panose="02020603050405020304" pitchFamily="18" charset="0"/>
              <a:cs typeface="Times New Roman" panose="02020603050405020304" pitchFamily="18" charset="0"/>
            </a:endParaRPr>
          </a:p>
          <a:p>
            <a:endParaRPr lang="en-US" dirty="0"/>
          </a:p>
        </p:txBody>
      </p:sp>
      <p:sp>
        <p:nvSpPr>
          <p:cNvPr id="12" name="Rounded Rectangle 11"/>
          <p:cNvSpPr/>
          <p:nvPr/>
        </p:nvSpPr>
        <p:spPr>
          <a:xfrm>
            <a:off x="374373" y="655984"/>
            <a:ext cx="5062332" cy="457200"/>
          </a:xfrm>
          <a:prstGeom prst="roundRect">
            <a:avLst/>
          </a:prstGeom>
          <a:solidFill>
            <a:schemeClr val="accent3">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Về</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cuộc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sống</a:t>
            </a:r>
            <a:r>
              <a:rPr lang="en-US" sz="2400" b="1" dirty="0" smtClean="0">
                <a:solidFill>
                  <a:schemeClr val="tx1"/>
                </a:solidFill>
                <a:latin typeface="Times New Roman" pitchFamily="18" charset="0"/>
                <a:cs typeface="Times New Roman" pitchFamily="18" charset="0"/>
              </a:rPr>
              <a:t> con </a:t>
            </a:r>
            <a:r>
              <a:rPr lang="en-US" sz="2400" b="1" dirty="0" err="1" smtClean="0">
                <a:solidFill>
                  <a:schemeClr val="tx1"/>
                </a:solidFill>
                <a:latin typeface="Times New Roman" pitchFamily="18" charset="0"/>
                <a:cs typeface="Times New Roman" pitchFamily="18" charset="0"/>
              </a:rPr>
              <a:t>người</a:t>
            </a:r>
            <a:r>
              <a:rPr lang="en-US" sz="2400" b="1" dirty="0" smtClean="0">
                <a:solidFill>
                  <a:schemeClr val="tx1"/>
                </a:solidFill>
                <a:latin typeface="Times New Roman" pitchFamily="18" charset="0"/>
                <a:cs typeface="Times New Roman" pitchFamily="18" charset="0"/>
              </a:rPr>
              <a:t>:</a:t>
            </a:r>
            <a:endParaRPr lang="en-US" sz="2400" dirty="0" smtClean="0">
              <a:solidFill>
                <a:schemeClr val="tx1"/>
              </a:solidFill>
              <a:latin typeface="Times New Roman" pitchFamily="18" charset="0"/>
              <a:cs typeface="Times New Roman" pitchFamily="18" charset="0"/>
            </a:endParaRPr>
          </a:p>
        </p:txBody>
      </p:sp>
      <p:sp>
        <p:nvSpPr>
          <p:cNvPr id="10" name="Rounded Rectangle 9"/>
          <p:cNvSpPr/>
          <p:nvPr/>
        </p:nvSpPr>
        <p:spPr>
          <a:xfrm>
            <a:off x="248478" y="1162880"/>
            <a:ext cx="5188226" cy="3876260"/>
          </a:xfrm>
          <a:prstGeom prst="roundRect">
            <a:avLst/>
          </a:prstGeom>
          <a:solidFill>
            <a:schemeClr val="accent3">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endParaRPr lang="en-US" sz="2400" b="1" dirty="0" smtClean="0"/>
          </a:p>
          <a:p>
            <a:pPr algn="just"/>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Cuộc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sống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gia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đình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Sơn</a:t>
            </a:r>
            <a:r>
              <a:rPr lang="en-US" sz="2400" b="1" dirty="0" smtClean="0">
                <a:solidFill>
                  <a:schemeClr val="tx1"/>
                </a:solidFill>
                <a:latin typeface="Times New Roman" pitchFamily="18" charset="0"/>
                <a:cs typeface="Times New Roman" pitchFamily="18" charset="0"/>
              </a:rPr>
              <a:t>:</a:t>
            </a:r>
            <a:endParaRPr lang="en-US" sz="2400" dirty="0" smtClean="0">
              <a:solidFill>
                <a:schemeClr val="tx1"/>
              </a:solidFill>
              <a:latin typeface="Times New Roman" pitchFamily="18" charset="0"/>
              <a:cs typeface="Times New Roman" pitchFamily="18" charset="0"/>
            </a:endParaRPr>
          </a:p>
          <a:p>
            <a:pPr algn="just"/>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được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mẹ</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chăm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sóc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mẹ</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rót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một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chén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ấm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sai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chị</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lấy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ấm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em</a:t>
            </a:r>
            <a:r>
              <a:rPr lang="en-US" sz="2400" dirty="0" smtClean="0">
                <a:solidFill>
                  <a:schemeClr val="tx1"/>
                </a:solidFill>
                <a:latin typeface="Times New Roman" pitchFamily="18" charset="0"/>
                <a:cs typeface="Times New Roman" pitchFamily="18" charset="0"/>
              </a:rPr>
              <a:t>; </a:t>
            </a:r>
          </a:p>
          <a:p>
            <a:pPr algn="just"/>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Trang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phục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đỏ</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lẫn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vệ</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vải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thâm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bận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ngoài</a:t>
            </a:r>
            <a:r>
              <a:rPr lang="en-US" sz="2400" dirty="0" smtClean="0">
                <a:solidFill>
                  <a:schemeClr val="tx1"/>
                </a:solidFill>
                <a:latin typeface="Times New Roman" pitchFamily="18" charset="0"/>
                <a:cs typeface="Times New Roman" pitchFamily="18" charset="0"/>
              </a:rPr>
              <a:t>.</a:t>
            </a:r>
          </a:p>
          <a:p>
            <a:pPr algn="just"/>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vú</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chăm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sóc</a:t>
            </a:r>
            <a:endParaRPr lang="en-US" sz="2400" dirty="0" smtClean="0">
              <a:solidFill>
                <a:schemeClr val="tx1"/>
              </a:solidFill>
              <a:latin typeface="Times New Roman" pitchFamily="18" charset="0"/>
              <a:cs typeface="Times New Roman" pitchFamily="18" charset="0"/>
            </a:endParaRPr>
          </a:p>
          <a:p>
            <a:pPr algn="just"/>
            <a:r>
              <a:rPr lang="vi-VN" sz="2400" dirty="0" smtClean="0">
                <a:solidFill>
                  <a:schemeClr val="tx1"/>
                </a:solidFill>
                <a:latin typeface="Times New Roman" pitchFamily="18" charset="0"/>
                <a:cs typeface="Times New Roman" pitchFamily="18" charset="0"/>
              </a:rPr>
              <a:t>=</a:t>
            </a:r>
            <a:r>
              <a:rPr lang="en-US" sz="2400" dirty="0" smtClean="0">
                <a:solidFill>
                  <a:schemeClr val="tx1"/>
                </a:solidFill>
                <a:latin typeface="Times New Roman" pitchFamily="18" charset="0"/>
                <a:cs typeface="Times New Roman" pitchFamily="18" charset="0"/>
              </a:rPr>
              <a:t>&gt; </a:t>
            </a:r>
            <a:r>
              <a:rPr lang="en-US" sz="2400" dirty="0" err="1" smtClean="0">
                <a:solidFill>
                  <a:schemeClr val="tx1"/>
                </a:solidFill>
                <a:latin typeface="Times New Roman" pitchFamily="18" charset="0"/>
                <a:cs typeface="Times New Roman" pitchFamily="18" charset="0"/>
              </a:rPr>
              <a:t>Cuộc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sống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rất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giả</a:t>
            </a:r>
            <a:r>
              <a:rPr lang="en-US" sz="2400" dirty="0" smtClean="0">
                <a:solidFill>
                  <a:schemeClr val="tx1"/>
                </a:solidFill>
                <a:latin typeface="Times New Roman" pitchFamily="18" charset="0"/>
                <a:cs typeface="Times New Roman" pitchFamily="18" charset="0"/>
              </a:rPr>
              <a:t>, sung </a:t>
            </a:r>
            <a:r>
              <a:rPr lang="en-US" sz="2400" dirty="0" err="1" smtClean="0">
                <a:solidFill>
                  <a:schemeClr val="tx1"/>
                </a:solidFill>
                <a:latin typeface="Times New Roman" pitchFamily="18" charset="0"/>
                <a:cs typeface="Times New Roman" pitchFamily="18" charset="0"/>
              </a:rPr>
              <a:t>túc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đầm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ấm</a:t>
            </a:r>
            <a:r>
              <a:rPr lang="en-US" sz="2400" dirty="0" smtClean="0">
                <a:solidFill>
                  <a:schemeClr val="tx1"/>
                </a:solidFill>
                <a:latin typeface="Times New Roman" pitchFamily="18" charset="0"/>
                <a:cs typeface="Times New Roman" pitchFamily="18" charset="0"/>
              </a:rPr>
              <a:t>;</a:t>
            </a:r>
          </a:p>
          <a:p>
            <a:endParaRPr lang="en-US" sz="2400" dirty="0" smtClean="0">
              <a:solidFill>
                <a:schemeClr val="tx1"/>
              </a:solidFill>
            </a:endParaRPr>
          </a:p>
        </p:txBody>
      </p:sp>
      <p:sp>
        <p:nvSpPr>
          <p:cNvPr id="11" name="Rounded Rectangle 10"/>
          <p:cNvSpPr/>
          <p:nvPr/>
        </p:nvSpPr>
        <p:spPr>
          <a:xfrm>
            <a:off x="5655365" y="665921"/>
            <a:ext cx="6162262" cy="4731028"/>
          </a:xfrm>
          <a:prstGeom prst="roundRect">
            <a:avLst/>
          </a:prstGeom>
          <a:solidFill>
            <a:schemeClr val="accent3">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endParaRPr lang="en-US" sz="2400" b="1" dirty="0" smtClean="0"/>
          </a:p>
          <a:p>
            <a:endParaRPr lang="en-US" sz="2400" b="1" dirty="0" smtClean="0">
              <a:solidFill>
                <a:schemeClr val="tx1"/>
              </a:solidFill>
              <a:latin typeface="Times New Roman" pitchFamily="18" charset="0"/>
              <a:cs typeface="Times New Roman" pitchFamily="18" charset="0"/>
            </a:endParaRPr>
          </a:p>
          <a:p>
            <a:endParaRPr lang="en-US" sz="2400" b="1" dirty="0" smtClean="0">
              <a:solidFill>
                <a:schemeClr val="tx1"/>
              </a:solidFill>
              <a:latin typeface="Times New Roman" pitchFamily="18" charset="0"/>
              <a:cs typeface="Times New Roman" pitchFamily="18" charset="0"/>
            </a:endParaRPr>
          </a:p>
          <a:p>
            <a:r>
              <a:rPr lang="en-US" sz="24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Cuộc</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sống</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của</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những</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đứa</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trẻ</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xóm</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chợ</a:t>
            </a:r>
            <a:endParaRPr lang="en-US" sz="2300" b="1" dirty="0" smtClean="0">
              <a:solidFill>
                <a:schemeClr val="tx1"/>
              </a:solidFill>
              <a:latin typeface="Times New Roman" pitchFamily="18" charset="0"/>
              <a:cs typeface="Times New Roman" pitchFamily="18" charset="0"/>
            </a:endParaRPr>
          </a:p>
          <a:p>
            <a:r>
              <a:rPr lang="en-US" sz="2300"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Mặc</a:t>
            </a:r>
            <a:r>
              <a:rPr lang="en-US" sz="2300" b="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không</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khác</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gì</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mọi</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ngày</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những</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bộ</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quần</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áo</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nâu</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đã</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vá</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nhiều</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chỗ</a:t>
            </a:r>
            <a:r>
              <a:rPr lang="en-US" sz="2300" i="1" dirty="0" smtClean="0">
                <a:solidFill>
                  <a:schemeClr val="tx1"/>
                </a:solidFill>
                <a:latin typeface="Times New Roman" pitchFamily="18" charset="0"/>
                <a:cs typeface="Times New Roman" pitchFamily="18" charset="0"/>
              </a:rPr>
              <a:t>.</a:t>
            </a:r>
            <a:endParaRPr lang="en-US" sz="2300" dirty="0" smtClean="0">
              <a:solidFill>
                <a:schemeClr val="tx1"/>
              </a:solidFill>
              <a:latin typeface="Times New Roman" pitchFamily="18" charset="0"/>
              <a:cs typeface="Times New Roman" pitchFamily="18" charset="0"/>
            </a:endParaRPr>
          </a:p>
          <a:p>
            <a:r>
              <a:rPr lang="en-US" sz="2300"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Bộ</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dạng</a:t>
            </a:r>
            <a:r>
              <a:rPr lang="en-US" sz="2300"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Môi</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chúng</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tím</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tái</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da</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thịt</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thâm</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đi</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người</a:t>
            </a:r>
            <a:r>
              <a:rPr lang="en-US" sz="2300" i="1" dirty="0" smtClean="0">
                <a:solidFill>
                  <a:schemeClr val="tx1"/>
                </a:solidFill>
                <a:latin typeface="Times New Roman" pitchFamily="18" charset="0"/>
                <a:cs typeface="Times New Roman" pitchFamily="18" charset="0"/>
              </a:rPr>
              <a:t> run </a:t>
            </a:r>
            <a:r>
              <a:rPr lang="en-US" sz="2300" i="1" dirty="0" err="1" smtClean="0">
                <a:solidFill>
                  <a:schemeClr val="tx1"/>
                </a:solidFill>
                <a:latin typeface="Times New Roman" pitchFamily="18" charset="0"/>
                <a:cs typeface="Times New Roman" pitchFamily="18" charset="0"/>
              </a:rPr>
              <a:t>lên</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hàm</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răng</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va</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đập</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vào</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nhau</a:t>
            </a:r>
            <a:r>
              <a:rPr lang="en-US" sz="2300" i="1" dirty="0" smtClean="0">
                <a:solidFill>
                  <a:schemeClr val="tx1"/>
                </a:solidFill>
                <a:latin typeface="Times New Roman" pitchFamily="18" charset="0"/>
                <a:cs typeface="Times New Roman" pitchFamily="18" charset="0"/>
              </a:rPr>
              <a:t>.</a:t>
            </a:r>
            <a:endParaRPr lang="en-US" sz="2300" dirty="0" smtClean="0">
              <a:solidFill>
                <a:schemeClr val="tx1"/>
              </a:solidFill>
              <a:latin typeface="Times New Roman" pitchFamily="18" charset="0"/>
              <a:cs typeface="Times New Roman" pitchFamily="18" charset="0"/>
            </a:endParaRPr>
          </a:p>
          <a:p>
            <a:r>
              <a:rPr lang="en-US" sz="2300"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Gặp</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chị</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em</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Sơn</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vui</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mừng</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nhưng</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vẫn</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đứng</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xa</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không</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dám</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vồ</a:t>
            </a:r>
            <a:r>
              <a:rPr lang="en-US" sz="2300" i="1" dirty="0" smtClean="0">
                <a:solidFill>
                  <a:schemeClr val="tx1"/>
                </a:solidFill>
                <a:latin typeface="Times New Roman" pitchFamily="18" charset="0"/>
                <a:cs typeface="Times New Roman" pitchFamily="18" charset="0"/>
              </a:rPr>
              <a:t> </a:t>
            </a:r>
            <a:r>
              <a:rPr lang="en-US" sz="2300" i="1" dirty="0" err="1" smtClean="0">
                <a:solidFill>
                  <a:schemeClr val="tx1"/>
                </a:solidFill>
                <a:latin typeface="Times New Roman" pitchFamily="18" charset="0"/>
                <a:cs typeface="Times New Roman" pitchFamily="18" charset="0"/>
              </a:rPr>
              <a:t>vập</a:t>
            </a:r>
            <a:r>
              <a:rPr lang="en-US" sz="2300" dirty="0" smtClean="0">
                <a:solidFill>
                  <a:schemeClr val="tx1"/>
                </a:solidFill>
                <a:latin typeface="Times New Roman" pitchFamily="18" charset="0"/>
                <a:cs typeface="Times New Roman" pitchFamily="18" charset="0"/>
              </a:rPr>
              <a:t>.</a:t>
            </a:r>
          </a:p>
          <a:p>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Cái</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Hiên</a:t>
            </a:r>
            <a:r>
              <a:rPr lang="en-US" sz="2300" b="1" dirty="0" smtClean="0">
                <a:solidFill>
                  <a:schemeClr val="tx1"/>
                </a:solidFill>
                <a:latin typeface="Times New Roman" pitchFamily="18" charset="0"/>
                <a:cs typeface="Times New Roman" pitchFamily="18" charset="0"/>
              </a:rPr>
              <a:t>: </a:t>
            </a:r>
            <a:r>
              <a:rPr lang="en-US" sz="2300" dirty="0" smtClean="0">
                <a:solidFill>
                  <a:schemeClr val="tx1"/>
                </a:solidFill>
                <a:latin typeface="Times New Roman" pitchFamily="18" charset="0"/>
                <a:cs typeface="Times New Roman" pitchFamily="18" charset="0"/>
              </a:rPr>
              <a:t>“</a:t>
            </a:r>
            <a:r>
              <a:rPr lang="vi-VN" sz="2300" i="1" dirty="0" smtClean="0">
                <a:solidFill>
                  <a:schemeClr val="tx1"/>
                </a:solidFill>
                <a:latin typeface="Times New Roman" pitchFamily="18" charset="0"/>
                <a:cs typeface="Times New Roman" pitchFamily="18" charset="0"/>
              </a:rPr>
              <a:t>co ro đứng bên cột quán</a:t>
            </a:r>
            <a:r>
              <a:rPr lang="en-US" sz="2300" i="1" dirty="0" smtClean="0">
                <a:solidFill>
                  <a:schemeClr val="tx1"/>
                </a:solidFill>
                <a:latin typeface="Times New Roman" pitchFamily="18" charset="0"/>
                <a:cs typeface="Times New Roman" pitchFamily="18" charset="0"/>
              </a:rPr>
              <a:t>”</a:t>
            </a:r>
            <a:r>
              <a:rPr lang="vi-VN" sz="2300" dirty="0" smtClean="0">
                <a:solidFill>
                  <a:schemeClr val="tx1"/>
                </a:solidFill>
                <a:latin typeface="Times New Roman" pitchFamily="18" charset="0"/>
                <a:cs typeface="Times New Roman" pitchFamily="18" charset="0"/>
              </a:rPr>
              <a:t>, chỉ mặc có</a:t>
            </a:r>
            <a:r>
              <a:rPr lang="en-US" sz="2300" dirty="0" smtClean="0">
                <a:solidFill>
                  <a:schemeClr val="tx1"/>
                </a:solidFill>
                <a:latin typeface="Times New Roman" pitchFamily="18" charset="0"/>
                <a:cs typeface="Times New Roman" pitchFamily="18" charset="0"/>
              </a:rPr>
              <a:t> “</a:t>
            </a:r>
            <a:r>
              <a:rPr lang="vi-VN" sz="2300" i="1" dirty="0" smtClean="0">
                <a:solidFill>
                  <a:schemeClr val="tx1"/>
                </a:solidFill>
                <a:latin typeface="Times New Roman" pitchFamily="18" charset="0"/>
                <a:cs typeface="Times New Roman" pitchFamily="18" charset="0"/>
              </a:rPr>
              <a:t>manh áo rách tả tơi hở cả lưng và tay</a:t>
            </a:r>
            <a:r>
              <a:rPr lang="en-US" sz="2300" i="1" dirty="0" smtClean="0">
                <a:solidFill>
                  <a:schemeClr val="tx1"/>
                </a:solidFill>
                <a:latin typeface="Times New Roman" pitchFamily="18" charset="0"/>
                <a:cs typeface="Times New Roman" pitchFamily="18" charset="0"/>
              </a:rPr>
              <a:t>”</a:t>
            </a:r>
            <a:endParaRPr lang="en-US" sz="2300" dirty="0" smtClean="0">
              <a:solidFill>
                <a:schemeClr val="tx1"/>
              </a:solidFill>
              <a:latin typeface="Times New Roman" pitchFamily="18" charset="0"/>
              <a:cs typeface="Times New Roman" pitchFamily="18" charset="0"/>
            </a:endParaRPr>
          </a:p>
          <a:p>
            <a:r>
              <a:rPr lang="vi-VN" sz="2400" i="1" dirty="0" smtClean="0">
                <a:solidFill>
                  <a:schemeClr val="tx1"/>
                </a:solidFill>
                <a:latin typeface="Times New Roman" pitchFamily="18" charset="0"/>
                <a:cs typeface="Times New Roman" pitchFamily="18" charset="0"/>
              </a:rPr>
              <a:t>=</a:t>
            </a:r>
            <a:r>
              <a:rPr lang="en-US" sz="2400" i="1" dirty="0" smtClean="0">
                <a:solidFill>
                  <a:schemeClr val="tx1"/>
                </a:solidFill>
                <a:latin typeface="Times New Roman" pitchFamily="18" charset="0"/>
                <a:cs typeface="Times New Roman" pitchFamily="18" charset="0"/>
              </a:rPr>
              <a:t>&gt; </a:t>
            </a:r>
            <a:r>
              <a:rPr lang="en-US" sz="2400" i="1" dirty="0" err="1" smtClean="0">
                <a:solidFill>
                  <a:schemeClr val="tx1"/>
                </a:solidFill>
                <a:latin typeface="Times New Roman" pitchFamily="18" charset="0"/>
                <a:cs typeface="Times New Roman" pitchFamily="18" charset="0"/>
              </a:rPr>
              <a:t>Các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bạn</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nhỏ</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đều</a:t>
            </a:r>
            <a:r>
              <a:rPr lang="en-US" sz="2400" i="1" dirty="0" smtClean="0">
                <a:solidFill>
                  <a:schemeClr val="tx1"/>
                </a:solidFill>
                <a:latin typeface="Times New Roman" pitchFamily="18" charset="0"/>
                <a:cs typeface="Times New Roman" pitchFamily="18" charset="0"/>
              </a:rPr>
              <a:t> con </a:t>
            </a:r>
            <a:r>
              <a:rPr lang="en-US" sz="2400" i="1" dirty="0" err="1" smtClean="0">
                <a:solidFill>
                  <a:schemeClr val="tx1"/>
                </a:solidFill>
                <a:latin typeface="Times New Roman" pitchFamily="18" charset="0"/>
                <a:cs typeface="Times New Roman" pitchFamily="18" charset="0"/>
              </a:rPr>
              <a:t>nhà</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nghèo</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thiếu</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thốn</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áo</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rách</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không</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đủ</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ấm</a:t>
            </a:r>
            <a:r>
              <a:rPr lang="en-US" sz="2400" i="1" dirty="0" smtClean="0">
                <a:solidFill>
                  <a:schemeClr val="tx1"/>
                </a:solidFill>
                <a:latin typeface="Times New Roman" pitchFamily="18" charset="0"/>
                <a:cs typeface="Times New Roman" pitchFamily="18" charset="0"/>
              </a:rPr>
              <a:t>.</a:t>
            </a:r>
            <a:endParaRPr lang="en-US" sz="2400" dirty="0" smtClean="0">
              <a:solidFill>
                <a:schemeClr val="tx1"/>
              </a:solidFill>
              <a:latin typeface="Times New Roman" pitchFamily="18" charset="0"/>
              <a:cs typeface="Times New Roman" pitchFamily="18" charset="0"/>
            </a:endParaRPr>
          </a:p>
          <a:p>
            <a:pPr algn="just">
              <a:buFontTx/>
              <a:buChar char="-"/>
            </a:pPr>
            <a:endParaRPr lang="en-US" sz="2400" dirty="0" smtClean="0">
              <a:solidFill>
                <a:schemeClr val="tx1"/>
              </a:solidFill>
              <a:latin typeface="Times New Roman" pitchFamily="18" charset="0"/>
              <a:cs typeface="Times New Roman" pitchFamily="18" charset="0"/>
            </a:endParaRPr>
          </a:p>
          <a:p>
            <a:pPr>
              <a:buFontTx/>
              <a:buChar char="-"/>
            </a:pPr>
            <a:endParaRPr lang="en-US" sz="2400" dirty="0" smtClean="0">
              <a:solidFill>
                <a:schemeClr val="tx1"/>
              </a:solidFill>
            </a:endParaRPr>
          </a:p>
        </p:txBody>
      </p:sp>
      <p:sp>
        <p:nvSpPr>
          <p:cNvPr id="13" name="Rounded Rectangle 12"/>
          <p:cNvSpPr/>
          <p:nvPr/>
        </p:nvSpPr>
        <p:spPr>
          <a:xfrm>
            <a:off x="447259" y="5456582"/>
            <a:ext cx="11181524" cy="1103243"/>
          </a:xfrm>
          <a:prstGeom prst="roundRect">
            <a:avLst/>
          </a:prstGeom>
          <a:solidFill>
            <a:schemeClr val="accent3">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just"/>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Nhận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xét</a:t>
            </a:r>
            <a:r>
              <a:rPr lang="en-US" sz="2400" b="1"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Cuộc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sống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đứa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trẻ</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nghèo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chút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kiêu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ngây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hào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về</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đẹp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nhưng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luôn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yêu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đồng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cảm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nghèo</a:t>
            </a:r>
            <a:r>
              <a:rPr lang="en-US" sz="2400" dirty="0" smtClean="0">
                <a:solidFill>
                  <a:schemeClr val="tx1"/>
                </a:solidFill>
                <a:latin typeface="Times New Roman" pitchFamily="18" charset="0"/>
                <a:cs typeface="Times New Roman" pitchFamily="18" charset="0"/>
              </a:rPr>
              <a:t> =&gt; </a:t>
            </a:r>
            <a:r>
              <a:rPr lang="en-US" sz="2400" dirty="0" err="1" smtClean="0">
                <a:solidFill>
                  <a:schemeClr val="tx1"/>
                </a:solidFill>
                <a:latin typeface="Times New Roman" pitchFamily="18" charset="0"/>
                <a:cs typeface="Times New Roman" pitchFamily="18" charset="0"/>
              </a:rPr>
              <a:t>Tâm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hồn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thiện</a:t>
            </a:r>
            <a:endParaRPr lang="en-US" sz="2400" dirty="0" smtClean="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5551921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3287</TotalTime>
  <Words>2186</Words>
  <Application>Microsoft Office PowerPoint</Application>
  <PresentationFormat>Custom</PresentationFormat>
  <Paragraphs>149</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Thi Thanh</dc:creator>
  <cp:lastModifiedBy>admin</cp:lastModifiedBy>
  <cp:revision>238</cp:revision>
  <dcterms:created xsi:type="dcterms:W3CDTF">2020-09-22T00:53:25Z</dcterms:created>
  <dcterms:modified xsi:type="dcterms:W3CDTF">2025-09-17T08:11:04Z</dcterms:modified>
</cp:coreProperties>
</file>