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04" r:id="rId2"/>
    <p:sldId id="418" r:id="rId3"/>
    <p:sldId id="419" r:id="rId4"/>
    <p:sldId id="386" r:id="rId5"/>
    <p:sldId id="259" r:id="rId6"/>
    <p:sldId id="267" r:id="rId7"/>
    <p:sldId id="417" r:id="rId8"/>
    <p:sldId id="382" r:id="rId9"/>
    <p:sldId id="292" r:id="rId10"/>
    <p:sldId id="390" r:id="rId11"/>
    <p:sldId id="393" r:id="rId12"/>
    <p:sldId id="284" r:id="rId13"/>
    <p:sldId id="420" r:id="rId14"/>
    <p:sldId id="261" r:id="rId15"/>
    <p:sldId id="274" r:id="rId16"/>
    <p:sldId id="275" r:id="rId17"/>
    <p:sldId id="276" r:id="rId18"/>
    <p:sldId id="277" r:id="rId19"/>
    <p:sldId id="413" r:id="rId20"/>
    <p:sldId id="414" r:id="rId21"/>
    <p:sldId id="29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PC" initials="M" lastIdx="1" clrIdx="0">
    <p:extLst>
      <p:ext uri="{19B8F6BF-5375-455C-9EA6-DF929625EA0E}">
        <p15:presenceInfo xmlns:p15="http://schemas.microsoft.com/office/powerpoint/2012/main" userId="MY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84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0-21T20:47:14.473" idx="1">
    <p:pos x="3116" y="1495"/>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67D5B-0849-4643-BF48-CA6D3CE6DF73}" type="datetimeFigureOut">
              <a:rPr lang="en-US" smtClean="0"/>
              <a:t>10/27/2025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5540B-B768-4B25-82DF-6BFD0F44B9D4}" type="slidenum">
              <a:rPr lang="en-US" smtClean="0"/>
              <a:t>‹#›</a:t>
            </a:fld>
            <a:endParaRPr lang="en-US"/>
          </a:p>
        </p:txBody>
      </p:sp>
    </p:spTree>
    <p:extLst>
      <p:ext uri="{BB962C8B-B14F-4D97-AF65-F5344CB8AC3E}">
        <p14:creationId xmlns:p14="http://schemas.microsoft.com/office/powerpoint/2010/main" val="104492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8B1926-F85C-4893-B255-733F0C308E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8103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8B1926-F85C-4893-B255-733F0C308E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7173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41A71-10B5-4A53-844A-333DB9ADD581}" type="slidenum">
              <a:rPr lang="en-US" smtClean="0"/>
              <a:t>14</a:t>
            </a:fld>
            <a:endParaRPr lang="en-US"/>
          </a:p>
        </p:txBody>
      </p:sp>
    </p:spTree>
    <p:extLst>
      <p:ext uri="{BB962C8B-B14F-4D97-AF65-F5344CB8AC3E}">
        <p14:creationId xmlns:p14="http://schemas.microsoft.com/office/powerpoint/2010/main" val="416836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C1CE9D-4211-456C-A83F-B3E9BF8BEA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221BFBD-799C-46FD-B8D0-7FF39D413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FFC1C54-B9C7-4945-9ACB-CD5AD25BAE49}"/>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AAB9A3CF-95FC-4ABD-927B-98FB0277B27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277AF4-8EFE-4AC3-8970-4D8F49FA3EF9}"/>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273618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034210-B856-44AB-935A-07453FB1BEB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DA28DD-8B8C-4D30-B692-168196024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E797F08-6A50-461E-86E0-D873080F3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4AF785C-D9B3-42E2-BC1D-07B00E870E0D}"/>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6" name="Chỗ dành sẵn cho Chân trang 5">
            <a:extLst>
              <a:ext uri="{FF2B5EF4-FFF2-40B4-BE49-F238E27FC236}">
                <a16:creationId xmlns:a16="http://schemas.microsoft.com/office/drawing/2014/main" id="{26C01885-E1DE-44ED-A49A-F2C5900EDA2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6B1A3A-EC2D-4319-BBCD-D956669FF3BF}"/>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78272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412ECC-A925-4640-B737-761B0DAA2D1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D33C7CA-5857-4AB9-BD1F-7D2F82D34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ED552C0-81E6-4A5E-9CA5-84409A7AD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6A88617-3225-4A3D-B715-04CCB7BDD049}"/>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6" name="Chỗ dành sẵn cho Chân trang 5">
            <a:extLst>
              <a:ext uri="{FF2B5EF4-FFF2-40B4-BE49-F238E27FC236}">
                <a16:creationId xmlns:a16="http://schemas.microsoft.com/office/drawing/2014/main" id="{7C1888A5-EA0E-49B8-A5AA-86767669401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3DECA0F-7C72-447D-B3AC-E058FBE02EFD}"/>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425860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89BB15-C258-42A0-BA49-B7DC5174B04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B17DB81-4550-4E1A-8F8C-80F128F30DD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4BD8E9-7873-4451-8537-E56CBA2E89B7}"/>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6E48266F-A1A8-4E00-87A6-3DA226588CA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E75581-7EE8-427B-BBFD-D1F5EFAA835E}"/>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166843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4AEB948-7381-4534-A2A2-D39F88A3CDC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115703-9E78-4F72-BF47-D109202B84A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314F9FC-EAB0-4210-867A-7AF8B64299E9}"/>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B7E77A3A-9988-48AF-BDB5-24C47F6CA0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DC5B24C-939F-4CEF-A0B2-C8EF86253AB4}"/>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1662443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036766"/>
      </p:ext>
    </p:extLst>
  </p:cSld>
  <p:clrMapOvr>
    <a:masterClrMapping/>
  </p:clrMapOvr>
  <p:transition spd="slow"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B92A15-C1B5-4745-897A-F435B671918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F04C687-DCD7-4A92-B794-762C38CA37C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882C1BF-4369-4CBD-834C-8C285C0D71D3}"/>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F9B99889-5902-44AA-8357-CCAA30BDA0F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D4DAAA4-BE62-4FE2-B318-C8C6E5AD24E9}"/>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47316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84E078-D8DF-4DD2-B0A3-4C263271958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3343C84-62E9-4C5A-81CF-87132F8B6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24BF615-2C0E-4AC6-924A-DECB6F6A075D}"/>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7099202B-12A6-43BB-BEFD-E5C2C79354C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1777A7-65E8-4453-A921-DAA7BAE2CB7B}"/>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327431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134950-7A03-4A5C-8DFD-87CBF7B9C04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5248040-8502-4068-B052-DFA002D160A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7F80A5C-2B06-4A25-A7ED-4538DC65C6C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A0F7729-F2B1-4D47-A4B1-6B4BB341EF0D}"/>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6" name="Chỗ dành sẵn cho Chân trang 5">
            <a:extLst>
              <a:ext uri="{FF2B5EF4-FFF2-40B4-BE49-F238E27FC236}">
                <a16:creationId xmlns:a16="http://schemas.microsoft.com/office/drawing/2014/main" id="{A8A9AEEC-E403-495E-8CD0-404AB3A1E6E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E0B2E3-95E2-46E7-A7C4-2B5900F3BA99}"/>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230161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FBDA39-5332-4881-9B78-6671AA8A4BC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C8DA29A-CB03-4C19-8B5E-58A4E5691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0205BAB-DA06-494F-A395-1FECC861522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8A25767-E0FD-46B4-A5DB-6C2CACC922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A1F90-BBEB-4506-B121-6CBC40F7781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F319CD1-0E13-4DAE-8F83-22D93AB13C85}"/>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8" name="Chỗ dành sẵn cho Chân trang 7">
            <a:extLst>
              <a:ext uri="{FF2B5EF4-FFF2-40B4-BE49-F238E27FC236}">
                <a16:creationId xmlns:a16="http://schemas.microsoft.com/office/drawing/2014/main" id="{B1E14E7A-B277-476E-A9E2-0EC7778618D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CFC3462-054F-49CD-92AC-3DEBC7D23A55}"/>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399348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EBBE39-171A-414F-8CFC-C9FC57A649E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AA48C7A2-D2D9-4F05-811F-8B9A416667CD}"/>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4" name="Chỗ dành sẵn cho Chân trang 3">
            <a:extLst>
              <a:ext uri="{FF2B5EF4-FFF2-40B4-BE49-F238E27FC236}">
                <a16:creationId xmlns:a16="http://schemas.microsoft.com/office/drawing/2014/main" id="{250D76CD-FDA8-41CB-A7C5-76EA3FC4A69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BEBCE0A-ECF7-42A5-A200-B13611A4624D}"/>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24133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F7101A4-436E-43B3-B9B6-8DBCA22B142C}"/>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3" name="Chỗ dành sẵn cho Chân trang 2">
            <a:extLst>
              <a:ext uri="{FF2B5EF4-FFF2-40B4-BE49-F238E27FC236}">
                <a16:creationId xmlns:a16="http://schemas.microsoft.com/office/drawing/2014/main" id="{B71480B2-7F58-43D4-BDF1-1BE43BE25C3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A8D8FF6-77AB-4C42-BBA6-764B7FBA33F5}"/>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3009300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F7101A4-436E-43B3-B9B6-8DBCA22B142C}"/>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3" name="Chỗ dành sẵn cho Chân trang 2">
            <a:extLst>
              <a:ext uri="{FF2B5EF4-FFF2-40B4-BE49-F238E27FC236}">
                <a16:creationId xmlns:a16="http://schemas.microsoft.com/office/drawing/2014/main" id="{B71480B2-7F58-43D4-BDF1-1BE43BE25C3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A8D8FF6-77AB-4C42-BBA6-764B7FBA33F5}"/>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163013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F7101A4-436E-43B3-B9B6-8DBCA22B142C}"/>
              </a:ext>
            </a:extLst>
          </p:cNvPr>
          <p:cNvSpPr>
            <a:spLocks noGrp="1"/>
          </p:cNvSpPr>
          <p:nvPr>
            <p:ph type="dt" sz="half" idx="10"/>
          </p:nvPr>
        </p:nvSpPr>
        <p:spPr/>
        <p:txBody>
          <a:bodyPr/>
          <a:lstStyle/>
          <a:p>
            <a:fld id="{5C16EA09-D639-4018-BEF3-08965B8E45C3}" type="datetimeFigureOut">
              <a:rPr lang="en-US" smtClean="0"/>
              <a:t>10/27/2025</a:t>
            </a:fld>
            <a:endParaRPr lang="en-US"/>
          </a:p>
        </p:txBody>
      </p:sp>
      <p:sp>
        <p:nvSpPr>
          <p:cNvPr id="3" name="Chỗ dành sẵn cho Chân trang 2">
            <a:extLst>
              <a:ext uri="{FF2B5EF4-FFF2-40B4-BE49-F238E27FC236}">
                <a16:creationId xmlns:a16="http://schemas.microsoft.com/office/drawing/2014/main" id="{B71480B2-7F58-43D4-BDF1-1BE43BE25C3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A8D8FF6-77AB-4C42-BBA6-764B7FBA33F5}"/>
              </a:ext>
            </a:extLst>
          </p:cNvPr>
          <p:cNvSpPr>
            <a:spLocks noGrp="1"/>
          </p:cNvSpPr>
          <p:nvPr>
            <p:ph type="sldNum" sz="quarter" idx="12"/>
          </p:nvPr>
        </p:nvSpPr>
        <p:spPr/>
        <p:txBody>
          <a:bodyPr/>
          <a:lstStyle/>
          <a:p>
            <a:fld id="{B7298F2E-B51D-4FBD-B8C8-37BFD3B236C8}" type="slidenum">
              <a:rPr lang="en-US" smtClean="0"/>
              <a:t>‹#›</a:t>
            </a:fld>
            <a:endParaRPr lang="en-US"/>
          </a:p>
        </p:txBody>
      </p:sp>
    </p:spTree>
    <p:extLst>
      <p:ext uri="{BB962C8B-B14F-4D97-AF65-F5344CB8AC3E}">
        <p14:creationId xmlns:p14="http://schemas.microsoft.com/office/powerpoint/2010/main" val="32960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EF15B49F-F1CD-4569-B32C-660CF64C2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693D0A1-169E-4783-9743-850F77134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CC74EA6-8587-46C8-B8BC-ACA33374B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EA09-D639-4018-BEF3-08965B8E45C3}" type="datetimeFigureOut">
              <a:rPr lang="en-US" smtClean="0"/>
              <a:t>10/27/2025</a:t>
            </a:fld>
            <a:endParaRPr lang="en-US"/>
          </a:p>
        </p:txBody>
      </p:sp>
      <p:sp>
        <p:nvSpPr>
          <p:cNvPr id="5" name="Chỗ dành sẵn cho Chân trang 4">
            <a:extLst>
              <a:ext uri="{FF2B5EF4-FFF2-40B4-BE49-F238E27FC236}">
                <a16:creationId xmlns:a16="http://schemas.microsoft.com/office/drawing/2014/main" id="{CAC78BC8-385C-4A03-883E-0225E6E242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5EB9DCB-2BD1-4021-BF7D-15A33FB7B4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98F2E-B51D-4FBD-B8C8-37BFD3B236C8}" type="slidenum">
              <a:rPr lang="en-US" smtClean="0"/>
              <a:t>‹#›</a:t>
            </a:fld>
            <a:endParaRPr lang="en-US"/>
          </a:p>
        </p:txBody>
      </p:sp>
    </p:spTree>
    <p:extLst>
      <p:ext uri="{BB962C8B-B14F-4D97-AF65-F5344CB8AC3E}">
        <p14:creationId xmlns:p14="http://schemas.microsoft.com/office/powerpoint/2010/main" val="311338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5.bin"/><Relationship Id="rId18" Type="http://schemas.openxmlformats.org/officeDocument/2006/relationships/image" Target="../media/image30.wmf"/><Relationship Id="rId3" Type="http://schemas.openxmlformats.org/officeDocument/2006/relationships/image" Target="../media/image21.png"/><Relationship Id="rId7" Type="http://schemas.openxmlformats.org/officeDocument/2006/relationships/oleObject" Target="../embeddings/oleObject2.bin"/><Relationship Id="rId12" Type="http://schemas.openxmlformats.org/officeDocument/2006/relationships/image" Target="../media/image27.wmf"/><Relationship Id="rId17" Type="http://schemas.openxmlformats.org/officeDocument/2006/relationships/oleObject" Target="../embeddings/oleObject7.bin"/><Relationship Id="rId2" Type="http://schemas.openxmlformats.org/officeDocument/2006/relationships/image" Target="../media/image20.png"/><Relationship Id="rId16" Type="http://schemas.openxmlformats.org/officeDocument/2006/relationships/image" Target="../media/image29.wm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oleObject" Target="../embeddings/oleObject4.bin"/><Relationship Id="rId5" Type="http://schemas.openxmlformats.org/officeDocument/2006/relationships/image" Target="../media/image23.png"/><Relationship Id="rId15" Type="http://schemas.openxmlformats.org/officeDocument/2006/relationships/oleObject" Target="../embeddings/oleObject6.bin"/><Relationship Id="rId10" Type="http://schemas.openxmlformats.org/officeDocument/2006/relationships/image" Target="../media/image26.wmf"/><Relationship Id="rId4" Type="http://schemas.openxmlformats.org/officeDocument/2006/relationships/image" Target="../media/image22.png"/><Relationship Id="rId9" Type="http://schemas.openxmlformats.org/officeDocument/2006/relationships/oleObject" Target="../embeddings/oleObject3.bin"/><Relationship Id="rId14" Type="http://schemas.openxmlformats.org/officeDocument/2006/relationships/image" Target="../media/image28.w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3.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slide" Target="slide17.xml"/><Relationship Id="rId12" Type="http://schemas.openxmlformats.org/officeDocument/2006/relationships/image" Target="../media/image37.png"/><Relationship Id="rId17" Type="http://schemas.openxmlformats.org/officeDocument/2006/relationships/comments" Target="../comments/comment1.xml"/><Relationship Id="rId2" Type="http://schemas.openxmlformats.org/officeDocument/2006/relationships/audio" Target="../media/media3.wav"/><Relationship Id="rId16" Type="http://schemas.openxmlformats.org/officeDocument/2006/relationships/slide" Target="slide20.xml"/><Relationship Id="rId1" Type="http://schemas.microsoft.com/office/2007/relationships/media" Target="../media/media3.wav"/><Relationship Id="rId6" Type="http://schemas.openxmlformats.org/officeDocument/2006/relationships/slide" Target="slide15.xml"/><Relationship Id="rId11" Type="http://schemas.openxmlformats.org/officeDocument/2006/relationships/image" Target="../media/image36.gif"/><Relationship Id="rId5" Type="http://schemas.openxmlformats.org/officeDocument/2006/relationships/image" Target="../media/image33.png"/><Relationship Id="rId15" Type="http://schemas.openxmlformats.org/officeDocument/2006/relationships/slide" Target="slide19.xml"/><Relationship Id="rId10" Type="http://schemas.openxmlformats.org/officeDocument/2006/relationships/image" Target="../media/image35.gif"/><Relationship Id="rId4" Type="http://schemas.openxmlformats.org/officeDocument/2006/relationships/notesSlide" Target="../notesSlides/notesSlide3.xml"/><Relationship Id="rId9" Type="http://schemas.openxmlformats.org/officeDocument/2006/relationships/image" Target="../media/image34.gif"/><Relationship Id="rId1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tmp"/><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1.bin"/><Relationship Id="rId2" Type="http://schemas.openxmlformats.org/officeDocument/2006/relationships/image" Target="../media/image13.wmf"/><Relationship Id="rId1" Type="http://schemas.openxmlformats.org/officeDocument/2006/relationships/slideLayout" Target="../slideLayouts/slideLayout1.xml"/><Relationship Id="rId5" Type="http://schemas.openxmlformats.org/officeDocument/2006/relationships/image" Target="../media/image15.wmf"/><Relationship Id="rId4" Type="http://schemas.openxmlformats.org/officeDocument/2006/relationships/image" Target="../media/image14.wmf"/><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7.png"/><Relationship Id="rId7"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19.emf"/><Relationship Id="rId4" Type="http://schemas.openxmlformats.org/officeDocument/2006/relationships/image" Target="../media/image18.png"/><Relationship Id="rId9"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47869" y="1770369"/>
            <a:ext cx="9039225" cy="1446550"/>
          </a:xfrm>
          <a:prstGeom prst="rect">
            <a:avLst/>
          </a:prstGeom>
          <a:noFill/>
        </p:spPr>
        <p:txBody>
          <a:bodyPr wrap="square">
            <a:spAutoFit/>
            <a:scene3d>
              <a:camera prst="perspectiveRelaxedModerately"/>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Chào</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mừng</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quý</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thầy</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cô</a:t>
            </a:r>
            <a:endPar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endParaRPr>
          </a:p>
          <a:p>
            <a:pPr algn="ctr" eaLnBrk="1" hangingPunct="1">
              <a:defRPr/>
            </a:pP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Về</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dự</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giờ</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lớp</a:t>
            </a:r>
            <a:r>
              <a:rPr lang="en-US" sz="4400" b="1" cap="all" dirty="0">
                <a:ln w="0"/>
                <a:blipFill>
                  <a:blip r:embed="rId3"/>
                  <a:tile tx="0" ty="0" sx="100000" sy="100000" flip="none" algn="tl"/>
                </a:blipFill>
                <a:effectLst>
                  <a:reflection blurRad="12700" stA="50000" endPos="50000" dist="5000" dir="5400000" sy="-100000" rotWithShape="0"/>
                </a:effectLst>
                <a:latin typeface="Times New Roman" pitchFamily="18" charset="0"/>
                <a:cs typeface="Times New Roman" pitchFamily="18" charset="0"/>
              </a:rPr>
              <a:t> 7H </a:t>
            </a:r>
          </a:p>
        </p:txBody>
      </p:sp>
      <p:sp>
        <p:nvSpPr>
          <p:cNvPr id="7" name="TextBox 6"/>
          <p:cNvSpPr txBox="1"/>
          <p:nvPr/>
        </p:nvSpPr>
        <p:spPr>
          <a:xfrm>
            <a:off x="4738681" y="3287762"/>
            <a:ext cx="3657600"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MÔN: TOÁN</a:t>
            </a:r>
          </a:p>
        </p:txBody>
      </p:sp>
      <p:sp>
        <p:nvSpPr>
          <p:cNvPr id="8" name="TextBox 7"/>
          <p:cNvSpPr txBox="1"/>
          <p:nvPr/>
        </p:nvSpPr>
        <p:spPr>
          <a:xfrm>
            <a:off x="3379802" y="5480377"/>
            <a:ext cx="516731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GV: NGUYỄN THỊ HIỀN</a:t>
            </a:r>
          </a:p>
        </p:txBody>
      </p:sp>
    </p:spTree>
    <p:extLst>
      <p:ext uri="{BB962C8B-B14F-4D97-AF65-F5344CB8AC3E}">
        <p14:creationId xmlns:p14="http://schemas.microsoft.com/office/powerpoint/2010/main" val="1583593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238" y="458213"/>
            <a:ext cx="1406939" cy="523220"/>
          </a:xfrm>
          <a:prstGeom prst="rect">
            <a:avLst/>
          </a:prstGeom>
          <a:solidFill>
            <a:srgbClr val="7030A0"/>
          </a:solid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Ví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dụ</a:t>
            </a:r>
            <a:endParaRPr lang="en-US" sz="28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36" y="981433"/>
            <a:ext cx="2209562" cy="22095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442" y="4470401"/>
            <a:ext cx="2387599" cy="238759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1970" y="3623465"/>
            <a:ext cx="914404" cy="91440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5595" y="114288"/>
            <a:ext cx="2016405" cy="1971926"/>
          </a:xfrm>
          <a:prstGeom prst="rect">
            <a:avLst/>
          </a:prstGeom>
        </p:spPr>
      </p:pic>
      <p:pic>
        <p:nvPicPr>
          <p:cNvPr id="8" name="Hình ảnh 7">
            <a:extLst>
              <a:ext uri="{FF2B5EF4-FFF2-40B4-BE49-F238E27FC236}">
                <a16:creationId xmlns:a16="http://schemas.microsoft.com/office/drawing/2014/main" id="{CE257260-EB62-4715-9664-886DC7F0F890}"/>
              </a:ext>
            </a:extLst>
          </p:cNvPr>
          <p:cNvPicPr>
            <a:picLocks noChangeAspect="1"/>
          </p:cNvPicPr>
          <p:nvPr/>
        </p:nvPicPr>
        <p:blipFill rotWithShape="1">
          <a:blip r:embed="rId6"/>
          <a:srcRect l="1291" t="13751"/>
          <a:stretch/>
        </p:blipFill>
        <p:spPr>
          <a:xfrm>
            <a:off x="1835177" y="905321"/>
            <a:ext cx="8812198" cy="2538402"/>
          </a:xfrm>
          <a:prstGeom prst="rect">
            <a:avLst/>
          </a:prstGeom>
        </p:spPr>
      </p:pic>
      <p:sp>
        <p:nvSpPr>
          <p:cNvPr id="15" name="Text Box 4">
            <a:extLst>
              <a:ext uri="{FF2B5EF4-FFF2-40B4-BE49-F238E27FC236}">
                <a16:creationId xmlns:a16="http://schemas.microsoft.com/office/drawing/2014/main" id="{405C66D4-9317-4872-8B8A-2B11053C66F7}"/>
              </a:ext>
            </a:extLst>
          </p:cNvPr>
          <p:cNvSpPr txBox="1">
            <a:spLocks noChangeArrowheads="1"/>
          </p:cNvSpPr>
          <p:nvPr/>
        </p:nvSpPr>
        <p:spPr bwMode="auto">
          <a:xfrm>
            <a:off x="2515940" y="4518222"/>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Times New Roman" panose="02020603050405020304" pitchFamily="18" charset="0"/>
            </a:endParaRPr>
          </a:p>
        </p:txBody>
      </p:sp>
      <p:graphicFrame>
        <p:nvGraphicFramePr>
          <p:cNvPr id="16" name="Object 5">
            <a:extLst>
              <a:ext uri="{FF2B5EF4-FFF2-40B4-BE49-F238E27FC236}">
                <a16:creationId xmlns:a16="http://schemas.microsoft.com/office/drawing/2014/main" id="{2D4222D2-DF77-4BA5-983A-580250B7CD98}"/>
              </a:ext>
            </a:extLst>
          </p:cNvPr>
          <p:cNvGraphicFramePr>
            <a:graphicFrameLocks noChangeAspect="1"/>
          </p:cNvGraphicFramePr>
          <p:nvPr>
            <p:extLst>
              <p:ext uri="{D42A27DB-BD31-4B8C-83A1-F6EECF244321}">
                <p14:modId xmlns:p14="http://schemas.microsoft.com/office/powerpoint/2010/main" val="1057822793"/>
              </p:ext>
            </p:extLst>
          </p:nvPr>
        </p:nvGraphicFramePr>
        <p:xfrm>
          <a:off x="4531341" y="3429000"/>
          <a:ext cx="2346919" cy="555761"/>
        </p:xfrm>
        <a:graphic>
          <a:graphicData uri="http://schemas.openxmlformats.org/presentationml/2006/ole">
            <mc:AlternateContent xmlns:mc="http://schemas.openxmlformats.org/markup-compatibility/2006">
              <mc:Choice xmlns:v="urn:schemas-microsoft-com:vml" Requires="v">
                <p:oleObj name="Equation" r:id="rId7" imgW="965160" imgH="228600" progId="Equation.DSMT4">
                  <p:embed/>
                </p:oleObj>
              </mc:Choice>
              <mc:Fallback>
                <p:oleObj name="Equation" r:id="rId7" imgW="965160" imgH="228600" progId="Equation.DSMT4">
                  <p:embed/>
                  <p:pic>
                    <p:nvPicPr>
                      <p:cNvPr id="56325" name="Object 5">
                        <a:extLst>
                          <a:ext uri="{FF2B5EF4-FFF2-40B4-BE49-F238E27FC236}">
                            <a16:creationId xmlns:a16="http://schemas.microsoft.com/office/drawing/2014/main" id="{002A8909-310E-444D-ADD8-8AACD58F5B9A}"/>
                          </a:ext>
                        </a:extLst>
                      </p:cNvPr>
                      <p:cNvPicPr>
                        <a:picLocks noChangeAspect="1" noChangeArrowheads="1"/>
                      </p:cNvPicPr>
                      <p:nvPr/>
                    </p:nvPicPr>
                    <p:blipFill>
                      <a:blip r:embed="rId8"/>
                      <a:srcRect/>
                      <a:stretch>
                        <a:fillRect/>
                      </a:stretch>
                    </p:blipFill>
                    <p:spPr bwMode="auto">
                      <a:xfrm>
                        <a:off x="4531341" y="3429000"/>
                        <a:ext cx="2346919" cy="555761"/>
                      </a:xfrm>
                      <a:prstGeom prst="rect">
                        <a:avLst/>
                      </a:prstGeom>
                      <a:noFill/>
                      <a:ln>
                        <a:noFill/>
                      </a:ln>
                      <a:effectLst/>
                    </p:spPr>
                  </p:pic>
                </p:oleObj>
              </mc:Fallback>
            </mc:AlternateContent>
          </a:graphicData>
        </a:graphic>
      </p:graphicFrame>
      <p:graphicFrame>
        <p:nvGraphicFramePr>
          <p:cNvPr id="17" name="Object 6">
            <a:extLst>
              <a:ext uri="{FF2B5EF4-FFF2-40B4-BE49-F238E27FC236}">
                <a16:creationId xmlns:a16="http://schemas.microsoft.com/office/drawing/2014/main" id="{CBF2BD88-8F7D-4CE3-BDD5-7FDBF7C8EC9E}"/>
              </a:ext>
            </a:extLst>
          </p:cNvPr>
          <p:cNvGraphicFramePr>
            <a:graphicFrameLocks noChangeAspect="1"/>
          </p:cNvGraphicFramePr>
          <p:nvPr>
            <p:extLst>
              <p:ext uri="{D42A27DB-BD31-4B8C-83A1-F6EECF244321}">
                <p14:modId xmlns:p14="http://schemas.microsoft.com/office/powerpoint/2010/main" val="669506247"/>
              </p:ext>
            </p:extLst>
          </p:nvPr>
        </p:nvGraphicFramePr>
        <p:xfrm>
          <a:off x="1761154" y="4096599"/>
          <a:ext cx="5540375" cy="498475"/>
        </p:xfrm>
        <a:graphic>
          <a:graphicData uri="http://schemas.openxmlformats.org/presentationml/2006/ole">
            <mc:AlternateContent xmlns:mc="http://schemas.openxmlformats.org/markup-compatibility/2006">
              <mc:Choice xmlns:v="urn:schemas-microsoft-com:vml" Requires="v">
                <p:oleObj name="Equation" r:id="rId9" imgW="2539800" imgH="228600" progId="Equation.DSMT4">
                  <p:embed/>
                </p:oleObj>
              </mc:Choice>
              <mc:Fallback>
                <p:oleObj name="Equation" r:id="rId9" imgW="2539800" imgH="228600" progId="Equation.DSMT4">
                  <p:embed/>
                  <p:pic>
                    <p:nvPicPr>
                      <p:cNvPr id="56326" name="Object 6">
                        <a:extLst>
                          <a:ext uri="{FF2B5EF4-FFF2-40B4-BE49-F238E27FC236}">
                            <a16:creationId xmlns:a16="http://schemas.microsoft.com/office/drawing/2014/main" id="{E9D1CA07-3E38-40F2-A0C4-544E1AF55608}"/>
                          </a:ext>
                        </a:extLst>
                      </p:cNvPr>
                      <p:cNvPicPr>
                        <a:picLocks noChangeAspect="1" noChangeArrowheads="1"/>
                      </p:cNvPicPr>
                      <p:nvPr/>
                    </p:nvPicPr>
                    <p:blipFill>
                      <a:blip r:embed="rId10"/>
                      <a:srcRect/>
                      <a:stretch>
                        <a:fillRect/>
                      </a:stretch>
                    </p:blipFill>
                    <p:spPr bwMode="auto">
                      <a:xfrm>
                        <a:off x="1761154" y="4096599"/>
                        <a:ext cx="55403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29">
            <a:extLst>
              <a:ext uri="{FF2B5EF4-FFF2-40B4-BE49-F238E27FC236}">
                <a16:creationId xmlns:a16="http://schemas.microsoft.com/office/drawing/2014/main" id="{F146F608-3821-4843-8EB8-3B4E90195ECB}"/>
              </a:ext>
            </a:extLst>
          </p:cNvPr>
          <p:cNvSpPr txBox="1">
            <a:spLocks noChangeArrowheads="1"/>
          </p:cNvSpPr>
          <p:nvPr/>
        </p:nvSpPr>
        <p:spPr bwMode="auto">
          <a:xfrm>
            <a:off x="368078" y="3491676"/>
            <a:ext cx="42957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tam </a:t>
            </a:r>
            <a:r>
              <a:rPr lang="en-US" altLang="en-US" sz="2800" dirty="0" err="1">
                <a:latin typeface="Times New Roman" panose="02020603050405020304" pitchFamily="18" charset="0"/>
                <a:cs typeface="Times New Roman" panose="02020603050405020304" pitchFamily="18" charset="0"/>
              </a:rPr>
              <a:t>giác</a:t>
            </a:r>
            <a:r>
              <a:rPr lang="en-US" altLang="en-US" sz="2800" dirty="0">
                <a:latin typeface="Times New Roman" panose="02020603050405020304" pitchFamily="18" charset="0"/>
                <a:cs typeface="Times New Roman" panose="02020603050405020304" pitchFamily="18" charset="0"/>
              </a:rPr>
              <a:t> ABC ta c</a:t>
            </a:r>
            <a:r>
              <a:rPr lang="el-GR" altLang="en-US" sz="2800" dirty="0">
                <a:latin typeface="Times New Roman" panose="02020603050405020304" pitchFamily="18" charset="0"/>
              </a:rPr>
              <a:t>ó</a:t>
            </a:r>
            <a:r>
              <a:rPr lang="en-US" altLang="en-US" sz="2800" dirty="0">
                <a:latin typeface="Times New Roman" panose="02020603050405020304" pitchFamily="18" charset="0"/>
              </a:rPr>
              <a:t>:</a:t>
            </a:r>
            <a:endParaRPr lang="el-GR" altLang="en-US" sz="2800" dirty="0">
              <a:latin typeface="Times New Roman" panose="02020603050405020304" pitchFamily="18" charset="0"/>
            </a:endParaRPr>
          </a:p>
        </p:txBody>
      </p:sp>
      <p:sp>
        <p:nvSpPr>
          <p:cNvPr id="21" name="Text Box 29">
            <a:extLst>
              <a:ext uri="{FF2B5EF4-FFF2-40B4-BE49-F238E27FC236}">
                <a16:creationId xmlns:a16="http://schemas.microsoft.com/office/drawing/2014/main" id="{80026A9F-DC6F-468C-9A16-193D94620F92}"/>
              </a:ext>
            </a:extLst>
          </p:cNvPr>
          <p:cNvSpPr txBox="1">
            <a:spLocks noChangeArrowheads="1"/>
          </p:cNvSpPr>
          <p:nvPr/>
        </p:nvSpPr>
        <p:spPr bwMode="auto">
          <a:xfrm>
            <a:off x="499494" y="4107453"/>
            <a:ext cx="13356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Times New Roman" panose="02020603050405020304" pitchFamily="18" charset="0"/>
                <a:cs typeface="Times New Roman" panose="02020603050405020304" pitchFamily="18" charset="0"/>
              </a:rPr>
              <a:t>Do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rPr>
              <a:t>:</a:t>
            </a:r>
            <a:endParaRPr lang="el-GR" altLang="en-US" sz="2800" dirty="0">
              <a:latin typeface="Times New Roman" panose="02020603050405020304" pitchFamily="18" charset="0"/>
            </a:endParaRPr>
          </a:p>
        </p:txBody>
      </p:sp>
      <p:sp>
        <p:nvSpPr>
          <p:cNvPr id="22" name="Text Box 29">
            <a:extLst>
              <a:ext uri="{FF2B5EF4-FFF2-40B4-BE49-F238E27FC236}">
                <a16:creationId xmlns:a16="http://schemas.microsoft.com/office/drawing/2014/main" id="{22147321-0EB4-466C-82A7-9B8FE6877F42}"/>
              </a:ext>
            </a:extLst>
          </p:cNvPr>
          <p:cNvSpPr txBox="1">
            <a:spLocks noChangeArrowheads="1"/>
          </p:cNvSpPr>
          <p:nvPr/>
        </p:nvSpPr>
        <p:spPr bwMode="auto">
          <a:xfrm>
            <a:off x="395813" y="4619819"/>
            <a:ext cx="58425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tam </a:t>
            </a:r>
            <a:r>
              <a:rPr lang="en-US" altLang="en-US" sz="2800" dirty="0" err="1">
                <a:latin typeface="Times New Roman" panose="02020603050405020304" pitchFamily="18" charset="0"/>
                <a:cs typeface="Times New Roman" panose="02020603050405020304" pitchFamily="18" charset="0"/>
              </a:rPr>
              <a:t>giác</a:t>
            </a:r>
            <a:r>
              <a:rPr lang="en-US" altLang="en-US" sz="2800" dirty="0">
                <a:latin typeface="Times New Roman" panose="02020603050405020304" pitchFamily="18" charset="0"/>
                <a:cs typeface="Times New Roman" panose="02020603050405020304" pitchFamily="18" charset="0"/>
              </a:rPr>
              <a:t> DEF ta c</a:t>
            </a:r>
            <a:r>
              <a:rPr lang="el-GR" altLang="en-US" sz="2800" dirty="0">
                <a:latin typeface="Times New Roman" panose="02020603050405020304" pitchFamily="18" charset="0"/>
              </a:rPr>
              <a:t>ó</a:t>
            </a:r>
            <a:r>
              <a:rPr lang="en-US" altLang="en-US" sz="2800" dirty="0">
                <a:latin typeface="Times New Roman" panose="02020603050405020304" pitchFamily="18" charset="0"/>
              </a:rPr>
              <a:t>:</a:t>
            </a:r>
            <a:endParaRPr lang="el-GR" altLang="en-US" sz="2800" dirty="0">
              <a:latin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25B10C05-B736-43C0-8915-044B0A7B01CE}"/>
              </a:ext>
            </a:extLst>
          </p:cNvPr>
          <p:cNvGraphicFramePr>
            <a:graphicFrameLocks noChangeAspect="1"/>
          </p:cNvGraphicFramePr>
          <p:nvPr>
            <p:extLst>
              <p:ext uri="{D42A27DB-BD31-4B8C-83A1-F6EECF244321}">
                <p14:modId xmlns:p14="http://schemas.microsoft.com/office/powerpoint/2010/main" val="1348764694"/>
              </p:ext>
            </p:extLst>
          </p:nvPr>
        </p:nvGraphicFramePr>
        <p:xfrm>
          <a:off x="1753797" y="5052296"/>
          <a:ext cx="5958894" cy="523220"/>
        </p:xfrm>
        <a:graphic>
          <a:graphicData uri="http://schemas.openxmlformats.org/presentationml/2006/ole">
            <mc:AlternateContent xmlns:mc="http://schemas.openxmlformats.org/markup-compatibility/2006">
              <mc:Choice xmlns:v="urn:schemas-microsoft-com:vml" Requires="v">
                <p:oleObj name="Equation" r:id="rId11" imgW="2603160" imgH="228600" progId="Equation.DSMT4">
                  <p:embed/>
                </p:oleObj>
              </mc:Choice>
              <mc:Fallback>
                <p:oleObj name="Equation" r:id="rId11" imgW="2603160" imgH="228600" progId="Equation.DSMT4">
                  <p:embed/>
                  <p:pic>
                    <p:nvPicPr>
                      <p:cNvPr id="0" name=""/>
                      <p:cNvPicPr/>
                      <p:nvPr/>
                    </p:nvPicPr>
                    <p:blipFill>
                      <a:blip r:embed="rId12"/>
                      <a:stretch>
                        <a:fillRect/>
                      </a:stretch>
                    </p:blipFill>
                    <p:spPr>
                      <a:xfrm>
                        <a:off x="1753797" y="5052296"/>
                        <a:ext cx="5958894" cy="523220"/>
                      </a:xfrm>
                      <a:prstGeom prst="rect">
                        <a:avLst/>
                      </a:prstGeom>
                    </p:spPr>
                  </p:pic>
                </p:oleObj>
              </mc:Fallback>
            </mc:AlternateContent>
          </a:graphicData>
        </a:graphic>
      </p:graphicFrame>
      <p:sp>
        <p:nvSpPr>
          <p:cNvPr id="23" name="Text Box 29">
            <a:extLst>
              <a:ext uri="{FF2B5EF4-FFF2-40B4-BE49-F238E27FC236}">
                <a16:creationId xmlns:a16="http://schemas.microsoft.com/office/drawing/2014/main" id="{5E580C71-BEBE-4B2F-97D1-492922CB5D9F}"/>
              </a:ext>
            </a:extLst>
          </p:cNvPr>
          <p:cNvSpPr txBox="1">
            <a:spLocks noChangeArrowheads="1"/>
          </p:cNvSpPr>
          <p:nvPr/>
        </p:nvSpPr>
        <p:spPr bwMode="auto">
          <a:xfrm>
            <a:off x="428238" y="5468217"/>
            <a:ext cx="58425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tam </a:t>
            </a:r>
            <a:r>
              <a:rPr lang="en-US" altLang="en-US" sz="2800" dirty="0" err="1">
                <a:latin typeface="Times New Roman" panose="02020603050405020304" pitchFamily="18" charset="0"/>
                <a:cs typeface="Times New Roman" panose="02020603050405020304" pitchFamily="18" charset="0"/>
              </a:rPr>
              <a:t>giác</a:t>
            </a:r>
            <a:r>
              <a:rPr lang="en-US" altLang="en-US" sz="2800" dirty="0">
                <a:latin typeface="Times New Roman" panose="02020603050405020304" pitchFamily="18" charset="0"/>
                <a:cs typeface="Times New Roman" panose="02020603050405020304" pitchFamily="18" charset="0"/>
              </a:rPr>
              <a:t> MNP ta c</a:t>
            </a:r>
            <a:r>
              <a:rPr lang="el-GR" altLang="en-US" sz="2800" dirty="0">
                <a:latin typeface="Times New Roman" panose="02020603050405020304" pitchFamily="18" charset="0"/>
              </a:rPr>
              <a:t>ó</a:t>
            </a:r>
            <a:r>
              <a:rPr lang="en-US" altLang="en-US" sz="2800" dirty="0">
                <a:latin typeface="Times New Roman" panose="02020603050405020304" pitchFamily="18" charset="0"/>
              </a:rPr>
              <a:t>:</a:t>
            </a:r>
            <a:endParaRPr lang="el-GR" altLang="en-US" sz="2800" dirty="0">
              <a:latin typeface="Times New Roman" panose="02020603050405020304" pitchFamily="18" charset="0"/>
            </a:endParaRPr>
          </a:p>
        </p:txBody>
      </p:sp>
      <p:graphicFrame>
        <p:nvGraphicFramePr>
          <p:cNvPr id="12" name="Đối tượng 11">
            <a:extLst>
              <a:ext uri="{FF2B5EF4-FFF2-40B4-BE49-F238E27FC236}">
                <a16:creationId xmlns:a16="http://schemas.microsoft.com/office/drawing/2014/main" id="{5F2923A3-7E70-4407-8DCF-5988664B3C80}"/>
              </a:ext>
            </a:extLst>
          </p:cNvPr>
          <p:cNvGraphicFramePr>
            <a:graphicFrameLocks noChangeAspect="1"/>
          </p:cNvGraphicFramePr>
          <p:nvPr>
            <p:extLst>
              <p:ext uri="{D42A27DB-BD31-4B8C-83A1-F6EECF244321}">
                <p14:modId xmlns:p14="http://schemas.microsoft.com/office/powerpoint/2010/main" val="3972259809"/>
              </p:ext>
            </p:extLst>
          </p:nvPr>
        </p:nvGraphicFramePr>
        <p:xfrm>
          <a:off x="1807367" y="5951035"/>
          <a:ext cx="5905324" cy="523624"/>
        </p:xfrm>
        <a:graphic>
          <a:graphicData uri="http://schemas.openxmlformats.org/presentationml/2006/ole">
            <mc:AlternateContent xmlns:mc="http://schemas.openxmlformats.org/markup-compatibility/2006">
              <mc:Choice xmlns:v="urn:schemas-microsoft-com:vml" Requires="v">
                <p:oleObj name="Equation" r:id="rId13" imgW="2577960" imgH="228600" progId="Equation.DSMT4">
                  <p:embed/>
                </p:oleObj>
              </mc:Choice>
              <mc:Fallback>
                <p:oleObj name="Equation" r:id="rId13" imgW="2577960" imgH="228600" progId="Equation.DSMT4">
                  <p:embed/>
                  <p:pic>
                    <p:nvPicPr>
                      <p:cNvPr id="0" name=""/>
                      <p:cNvPicPr/>
                      <p:nvPr/>
                    </p:nvPicPr>
                    <p:blipFill>
                      <a:blip r:embed="rId14"/>
                      <a:stretch>
                        <a:fillRect/>
                      </a:stretch>
                    </p:blipFill>
                    <p:spPr>
                      <a:xfrm>
                        <a:off x="1807367" y="5951035"/>
                        <a:ext cx="5905324" cy="523624"/>
                      </a:xfrm>
                      <a:prstGeom prst="rect">
                        <a:avLst/>
                      </a:prstGeom>
                    </p:spPr>
                  </p:pic>
                </p:oleObj>
              </mc:Fallback>
            </mc:AlternateContent>
          </a:graphicData>
        </a:graphic>
      </p:graphicFrame>
      <p:sp>
        <p:nvSpPr>
          <p:cNvPr id="26" name="Hộp Văn bản 25">
            <a:extLst>
              <a:ext uri="{FF2B5EF4-FFF2-40B4-BE49-F238E27FC236}">
                <a16:creationId xmlns:a16="http://schemas.microsoft.com/office/drawing/2014/main" id="{5F50C1C8-1905-4C0B-B14E-32AFC760FBB6}"/>
              </a:ext>
            </a:extLst>
          </p:cNvPr>
          <p:cNvSpPr txBox="1"/>
          <p:nvPr/>
        </p:nvSpPr>
        <p:spPr>
          <a:xfrm>
            <a:off x="1761154" y="204528"/>
            <a:ext cx="8328991" cy="823752"/>
          </a:xfrm>
          <a:prstGeom prst="rect">
            <a:avLst/>
          </a:prstGeom>
          <a:noFill/>
        </p:spPr>
        <p:txBody>
          <a:bodyPr wrap="square">
            <a:spAutoFit/>
          </a:bodyPr>
          <a:lstStyle/>
          <a:p>
            <a:pPr algn="just">
              <a:lnSpc>
                <a:spcPct val="150000"/>
              </a:lnSpc>
            </a:pPr>
            <a:r>
              <a:rPr lang="en-US" sz="3600" b="1" dirty="0" err="1">
                <a:solidFill>
                  <a:schemeClr val="tx1"/>
                </a:solidFill>
                <a:latin typeface="Times New Roman" panose="02020603050405020304" pitchFamily="18" charset="0"/>
                <a:cs typeface="Times New Roman" panose="02020603050405020304" pitchFamily="18" charset="0"/>
              </a:rPr>
              <a:t>Tính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góc</a:t>
            </a:r>
            <a:r>
              <a:rPr lang="en-US" sz="3600" b="1" dirty="0">
                <a:solidFill>
                  <a:schemeClr val="tx1"/>
                </a:solidFill>
                <a:latin typeface="Times New Roman" panose="02020603050405020304" pitchFamily="18" charset="0"/>
                <a:cs typeface="Times New Roman" panose="02020603050405020304" pitchFamily="18" charset="0"/>
              </a:rPr>
              <a:t> A, D, P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hình</a:t>
            </a:r>
            <a:r>
              <a:rPr lang="en-US" sz="3600" b="1" dirty="0">
                <a:solidFill>
                  <a:schemeClr val="tx1"/>
                </a:solidFill>
                <a:latin typeface="Times New Roman" panose="02020603050405020304" pitchFamily="18" charset="0"/>
                <a:cs typeface="Times New Roman" panose="02020603050405020304" pitchFamily="18" charset="0"/>
              </a:rPr>
              <a:t> 4.4</a:t>
            </a:r>
          </a:p>
        </p:txBody>
      </p:sp>
      <p:graphicFrame>
        <p:nvGraphicFramePr>
          <p:cNvPr id="2" name="Đối tượng 1">
            <a:extLst>
              <a:ext uri="{FF2B5EF4-FFF2-40B4-BE49-F238E27FC236}">
                <a16:creationId xmlns:a16="http://schemas.microsoft.com/office/drawing/2014/main" id="{DF0370CD-8684-4C3D-ADC0-046CDB00554D}"/>
              </a:ext>
            </a:extLst>
          </p:cNvPr>
          <p:cNvGraphicFramePr>
            <a:graphicFrameLocks noChangeAspect="1"/>
          </p:cNvGraphicFramePr>
          <p:nvPr>
            <p:extLst>
              <p:ext uri="{D42A27DB-BD31-4B8C-83A1-F6EECF244321}">
                <p14:modId xmlns:p14="http://schemas.microsoft.com/office/powerpoint/2010/main" val="1870141037"/>
              </p:ext>
            </p:extLst>
          </p:nvPr>
        </p:nvGraphicFramePr>
        <p:xfrm>
          <a:off x="5941316" y="5490073"/>
          <a:ext cx="2100825" cy="478669"/>
        </p:xfrm>
        <a:graphic>
          <a:graphicData uri="http://schemas.openxmlformats.org/presentationml/2006/ole">
            <mc:AlternateContent xmlns:mc="http://schemas.openxmlformats.org/markup-compatibility/2006">
              <mc:Choice xmlns:v="urn:schemas-microsoft-com:vml" Requires="v">
                <p:oleObj name="Equation" r:id="rId15" imgW="1002960" imgH="228600" progId="Equation.DSMT4">
                  <p:embed/>
                </p:oleObj>
              </mc:Choice>
              <mc:Fallback>
                <p:oleObj name="Equation" r:id="rId15" imgW="1002960" imgH="228600" progId="Equation.DSMT4">
                  <p:embed/>
                  <p:pic>
                    <p:nvPicPr>
                      <p:cNvPr id="0" name=""/>
                      <p:cNvPicPr/>
                      <p:nvPr/>
                    </p:nvPicPr>
                    <p:blipFill>
                      <a:blip r:embed="rId16"/>
                      <a:stretch>
                        <a:fillRect/>
                      </a:stretch>
                    </p:blipFill>
                    <p:spPr>
                      <a:xfrm>
                        <a:off x="5941316" y="5490073"/>
                        <a:ext cx="2100825" cy="478669"/>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06CEED52-E1FA-46CE-B647-56030046D6CE}"/>
              </a:ext>
            </a:extLst>
          </p:cNvPr>
          <p:cNvGraphicFramePr>
            <a:graphicFrameLocks noChangeAspect="1"/>
          </p:cNvGraphicFramePr>
          <p:nvPr>
            <p:extLst>
              <p:ext uri="{D42A27DB-BD31-4B8C-83A1-F6EECF244321}">
                <p14:modId xmlns:p14="http://schemas.microsoft.com/office/powerpoint/2010/main" val="2462583196"/>
              </p:ext>
            </p:extLst>
          </p:nvPr>
        </p:nvGraphicFramePr>
        <p:xfrm>
          <a:off x="5802056" y="4604071"/>
          <a:ext cx="2221575" cy="533178"/>
        </p:xfrm>
        <a:graphic>
          <a:graphicData uri="http://schemas.openxmlformats.org/presentationml/2006/ole">
            <mc:AlternateContent xmlns:mc="http://schemas.openxmlformats.org/markup-compatibility/2006">
              <mc:Choice xmlns:v="urn:schemas-microsoft-com:vml" Requires="v">
                <p:oleObj name="Equation" r:id="rId17" imgW="952200" imgH="228600" progId="Equation.DSMT4">
                  <p:embed/>
                </p:oleObj>
              </mc:Choice>
              <mc:Fallback>
                <p:oleObj name="Equation" r:id="rId17" imgW="952200" imgH="228600" progId="Equation.DSMT4">
                  <p:embed/>
                  <p:pic>
                    <p:nvPicPr>
                      <p:cNvPr id="0" name=""/>
                      <p:cNvPicPr/>
                      <p:nvPr/>
                    </p:nvPicPr>
                    <p:blipFill>
                      <a:blip r:embed="rId18"/>
                      <a:stretch>
                        <a:fillRect/>
                      </a:stretch>
                    </p:blipFill>
                    <p:spPr>
                      <a:xfrm>
                        <a:off x="5802056" y="4604071"/>
                        <a:ext cx="2221575" cy="533178"/>
                      </a:xfrm>
                      <a:prstGeom prst="rect">
                        <a:avLst/>
                      </a:prstGeom>
                    </p:spPr>
                  </p:pic>
                </p:oleObj>
              </mc:Fallback>
            </mc:AlternateContent>
          </a:graphicData>
        </a:graphic>
      </p:graphicFrame>
    </p:spTree>
    <p:extLst>
      <p:ext uri="{BB962C8B-B14F-4D97-AF65-F5344CB8AC3E}">
        <p14:creationId xmlns:p14="http://schemas.microsoft.com/office/powerpoint/2010/main" val="2770662098"/>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385" decel="100000"/>
                                        <p:tgtEl>
                                          <p:spTgt spid="16"/>
                                        </p:tgtEl>
                                      </p:cBhvr>
                                    </p:animEffect>
                                    <p:animScale>
                                      <p:cBhvr>
                                        <p:cTn id="25" dur="385" decel="100000"/>
                                        <p:tgtEl>
                                          <p:spTgt spid="16"/>
                                        </p:tgtEl>
                                      </p:cBhvr>
                                      <p:from x="10000" y="10000"/>
                                      <p:to x="200000" y="450000"/>
                                    </p:animScale>
                                    <p:animScale>
                                      <p:cBhvr>
                                        <p:cTn id="26" dur="615" accel="100000" fill="hold">
                                          <p:stCondLst>
                                            <p:cond delay="385"/>
                                          </p:stCondLst>
                                        </p:cTn>
                                        <p:tgtEl>
                                          <p:spTgt spid="16"/>
                                        </p:tgtEl>
                                      </p:cBhvr>
                                      <p:from x="200000" y="450000"/>
                                      <p:to x="100000" y="100000"/>
                                    </p:animScale>
                                    <p:set>
                                      <p:cBhvr>
                                        <p:cTn id="27" dur="385" fill="hold"/>
                                        <p:tgtEl>
                                          <p:spTgt spid="16"/>
                                        </p:tgtEl>
                                        <p:attrNameLst>
                                          <p:attrName>ppt_x</p:attrName>
                                        </p:attrNameLst>
                                      </p:cBhvr>
                                      <p:to>
                                        <p:strVal val="(0.5)"/>
                                      </p:to>
                                    </p:set>
                                    <p:anim from="(0.5)" to="(#ppt_x)" calcmode="lin" valueType="num">
                                      <p:cBhvr>
                                        <p:cTn id="28" dur="615" accel="100000" fill="hold">
                                          <p:stCondLst>
                                            <p:cond delay="385"/>
                                          </p:stCondLst>
                                        </p:cTn>
                                        <p:tgtEl>
                                          <p:spTgt spid="16"/>
                                        </p:tgtEl>
                                        <p:attrNameLst>
                                          <p:attrName>ppt_x</p:attrName>
                                        </p:attrNameLst>
                                      </p:cBhvr>
                                    </p:anim>
                                    <p:set>
                                      <p:cBhvr>
                                        <p:cTn id="29" dur="385" fill="hold"/>
                                        <p:tgtEl>
                                          <p:spTgt spid="16"/>
                                        </p:tgtEl>
                                        <p:attrNameLst>
                                          <p:attrName>ppt_y</p:attrName>
                                        </p:attrNameLst>
                                      </p:cBhvr>
                                      <p:to>
                                        <p:strVal val="(#ppt_y+0.4)"/>
                                      </p:to>
                                    </p:set>
                                    <p:anim from="(#ppt_y+0.4)" to="(#ppt_y)" calcmode="lin" valueType="num">
                                      <p:cBhvr>
                                        <p:cTn id="30" dur="615" accel="100000" fill="hold">
                                          <p:stCondLst>
                                            <p:cond delay="385"/>
                                          </p:stCondLst>
                                        </p:cTn>
                                        <p:tgtEl>
                                          <p:spTgt spid="16"/>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ox(i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385" decel="100000"/>
                                        <p:tgtEl>
                                          <p:spTgt spid="17"/>
                                        </p:tgtEl>
                                      </p:cBhvr>
                                    </p:animEffect>
                                    <p:animScale>
                                      <p:cBhvr>
                                        <p:cTn id="41" dur="385" decel="100000"/>
                                        <p:tgtEl>
                                          <p:spTgt spid="17"/>
                                        </p:tgtEl>
                                      </p:cBhvr>
                                      <p:from x="10000" y="10000"/>
                                      <p:to x="200000" y="450000"/>
                                    </p:animScale>
                                    <p:animScale>
                                      <p:cBhvr>
                                        <p:cTn id="42" dur="615" accel="100000" fill="hold">
                                          <p:stCondLst>
                                            <p:cond delay="385"/>
                                          </p:stCondLst>
                                        </p:cTn>
                                        <p:tgtEl>
                                          <p:spTgt spid="17"/>
                                        </p:tgtEl>
                                      </p:cBhvr>
                                      <p:from x="200000" y="450000"/>
                                      <p:to x="100000" y="100000"/>
                                    </p:animScale>
                                    <p:set>
                                      <p:cBhvr>
                                        <p:cTn id="43" dur="385" fill="hold"/>
                                        <p:tgtEl>
                                          <p:spTgt spid="17"/>
                                        </p:tgtEl>
                                        <p:attrNameLst>
                                          <p:attrName>ppt_x</p:attrName>
                                        </p:attrNameLst>
                                      </p:cBhvr>
                                      <p:to>
                                        <p:strVal val="(0.5)"/>
                                      </p:to>
                                    </p:set>
                                    <p:anim from="(0.5)" to="(#ppt_x)" calcmode="lin" valueType="num">
                                      <p:cBhvr>
                                        <p:cTn id="44" dur="615" accel="100000" fill="hold">
                                          <p:stCondLst>
                                            <p:cond delay="385"/>
                                          </p:stCondLst>
                                        </p:cTn>
                                        <p:tgtEl>
                                          <p:spTgt spid="17"/>
                                        </p:tgtEl>
                                        <p:attrNameLst>
                                          <p:attrName>ppt_x</p:attrName>
                                        </p:attrNameLst>
                                      </p:cBhvr>
                                    </p:anim>
                                    <p:set>
                                      <p:cBhvr>
                                        <p:cTn id="45" dur="385" fill="hold"/>
                                        <p:tgtEl>
                                          <p:spTgt spid="17"/>
                                        </p:tgtEl>
                                        <p:attrNameLst>
                                          <p:attrName>ppt_y</p:attrName>
                                        </p:attrNameLst>
                                      </p:cBhvr>
                                      <p:to>
                                        <p:strVal val="(#ppt_y+0.4)"/>
                                      </p:to>
                                    </p:set>
                                    <p:anim from="(#ppt_y+0.4)" to="(#ppt_y)" calcmode="lin" valueType="num">
                                      <p:cBhvr>
                                        <p:cTn id="46" dur="615" accel="100000" fill="hold">
                                          <p:stCondLst>
                                            <p:cond delay="385"/>
                                          </p:stCondLst>
                                        </p:cTn>
                                        <p:tgtEl>
                                          <p:spTgt spid="17"/>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ox(i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ox(i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2704" y="205343"/>
            <a:ext cx="2995307" cy="584775"/>
          </a:xfrm>
          <a:prstGeom prst="rect">
            <a:avLst/>
          </a:prstGeom>
        </p:spPr>
        <p:txBody>
          <a:bodyPr wrap="none">
            <a:spAutoFit/>
          </a:bodyPr>
          <a:lstStyle/>
          <a:p>
            <a:r>
              <a:rPr lang="nl-NL" sz="3200" b="1" dirty="0">
                <a:latin typeface="Times New Roman" panose="02020603050405020304" pitchFamily="18" charset="0"/>
                <a:cs typeface="Times New Roman" panose="02020603050405020304" pitchFamily="18" charset="0"/>
              </a:rPr>
              <a:t>Trong hình 4.4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0" y="0"/>
            <a:ext cx="1941924" cy="1087423"/>
          </a:xfrm>
          <a:prstGeom prst="rect">
            <a:avLst/>
          </a:prstGeom>
        </p:spPr>
      </p:pic>
      <p:sp>
        <p:nvSpPr>
          <p:cNvPr id="15" name="TextBox 14"/>
          <p:cNvSpPr txBox="1"/>
          <p:nvPr/>
        </p:nvSpPr>
        <p:spPr>
          <a:xfrm>
            <a:off x="179574" y="205343"/>
            <a:ext cx="1598921" cy="502766"/>
          </a:xfrm>
          <a:prstGeom prst="rect">
            <a:avLst/>
          </a:prstGeom>
          <a:noFill/>
        </p:spPr>
        <p:txBody>
          <a:bodyPr wrap="square" rtlCol="0">
            <a:spAutoFit/>
          </a:bodyPr>
          <a:lstStyle/>
          <a:p>
            <a:pPr algn="ctr"/>
            <a:r>
              <a:rPr lang="en-US" sz="2667" b="1" dirty="0" err="1">
                <a:solidFill>
                  <a:srgbClr val="C00000"/>
                </a:solidFill>
                <a:latin typeface="Arial" panose="020B0604020202020204" pitchFamily="34" charset="0"/>
                <a:cs typeface="Arial" panose="020B0604020202020204" pitchFamily="34" charset="0"/>
              </a:rPr>
              <a:t>Chú</a:t>
            </a:r>
            <a:r>
              <a:rPr lang="en-US" sz="2667" b="1" dirty="0">
                <a:solidFill>
                  <a:srgbClr val="C00000"/>
                </a:solidFill>
                <a:latin typeface="Arial" panose="020B0604020202020204" pitchFamily="34" charset="0"/>
                <a:cs typeface="Arial" panose="020B0604020202020204" pitchFamily="34" charset="0"/>
              </a:rPr>
              <a:t> ý </a:t>
            </a:r>
          </a:p>
        </p:txBody>
      </p:sp>
      <p:sp>
        <p:nvSpPr>
          <p:cNvPr id="16" name="Rectangle 15"/>
          <p:cNvSpPr/>
          <p:nvPr/>
        </p:nvSpPr>
        <p:spPr>
          <a:xfrm>
            <a:off x="0" y="3361341"/>
            <a:ext cx="10687718" cy="584775"/>
          </a:xfrm>
          <a:prstGeom prst="rect">
            <a:avLst/>
          </a:prstGeom>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 Tam </a:t>
            </a:r>
            <a:r>
              <a:rPr lang="en-US" sz="3200" b="1" dirty="0" err="1">
                <a:solidFill>
                  <a:srgbClr val="0070C0"/>
                </a:solidFill>
                <a:latin typeface="Times New Roman" panose="02020603050405020304" pitchFamily="18" charset="0"/>
                <a:cs typeface="Times New Roman" panose="02020603050405020304" pitchFamily="18" charset="0"/>
              </a:rPr>
              <a:t>giác</a:t>
            </a:r>
            <a:r>
              <a:rPr lang="en-US" sz="3200" b="1" dirty="0">
                <a:solidFill>
                  <a:srgbClr val="0070C0"/>
                </a:solidFill>
                <a:latin typeface="Times New Roman" panose="02020603050405020304" pitchFamily="18" charset="0"/>
                <a:cs typeface="Times New Roman" panose="02020603050405020304" pitchFamily="18" charset="0"/>
              </a:rPr>
              <a:t> ABC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góc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đều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gọi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tam </a:t>
            </a:r>
            <a:r>
              <a:rPr lang="en-US" sz="3200" b="1" dirty="0" err="1">
                <a:solidFill>
                  <a:srgbClr val="FF0000"/>
                </a:solidFill>
                <a:latin typeface="Times New Roman" panose="02020603050405020304" pitchFamily="18" charset="0"/>
                <a:cs typeface="Times New Roman" panose="02020603050405020304" pitchFamily="18" charset="0"/>
              </a:rPr>
              <a:t>giác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nhọn</a:t>
            </a:r>
            <a:r>
              <a:rPr lang="en-US" sz="3200" b="1" dirty="0">
                <a:solidFill>
                  <a:srgbClr val="0070C0"/>
                </a:solidFill>
                <a:latin typeface="Times New Roman" panose="02020603050405020304" pitchFamily="18" charset="0"/>
                <a:cs typeface="Times New Roman" panose="02020603050405020304" pitchFamily="18" charset="0"/>
              </a:rPr>
              <a:t>.</a:t>
            </a:r>
          </a:p>
        </p:txBody>
      </p:sp>
      <p:pic>
        <p:nvPicPr>
          <p:cNvPr id="25" name="Hình ảnh 24">
            <a:extLst>
              <a:ext uri="{FF2B5EF4-FFF2-40B4-BE49-F238E27FC236}">
                <a16:creationId xmlns:a16="http://schemas.microsoft.com/office/drawing/2014/main" id="{5974D8E9-328B-4740-8723-0AC10155CDBD}"/>
              </a:ext>
            </a:extLst>
          </p:cNvPr>
          <p:cNvPicPr>
            <a:picLocks noChangeAspect="1"/>
          </p:cNvPicPr>
          <p:nvPr/>
        </p:nvPicPr>
        <p:blipFill rotWithShape="1">
          <a:blip r:embed="rId3"/>
          <a:srcRect l="1291" t="13751"/>
          <a:stretch/>
        </p:blipFill>
        <p:spPr>
          <a:xfrm>
            <a:off x="2265694" y="790118"/>
            <a:ext cx="8812198" cy="2538402"/>
          </a:xfrm>
          <a:prstGeom prst="rect">
            <a:avLst/>
          </a:prstGeom>
        </p:spPr>
      </p:pic>
      <p:sp>
        <p:nvSpPr>
          <p:cNvPr id="27" name="Hộp Văn bản 26">
            <a:extLst>
              <a:ext uri="{FF2B5EF4-FFF2-40B4-BE49-F238E27FC236}">
                <a16:creationId xmlns:a16="http://schemas.microsoft.com/office/drawing/2014/main" id="{AC8CB277-6C46-453D-BE68-72226EA0B195}"/>
              </a:ext>
            </a:extLst>
          </p:cNvPr>
          <p:cNvSpPr txBox="1"/>
          <p:nvPr/>
        </p:nvSpPr>
        <p:spPr>
          <a:xfrm>
            <a:off x="463098" y="5115666"/>
            <a:ext cx="4343527" cy="556434"/>
          </a:xfrm>
          <a:prstGeom prst="rect">
            <a:avLst/>
          </a:prstGeom>
          <a:noFill/>
        </p:spPr>
        <p:txBody>
          <a:bodyPr wrap="square">
            <a:spAutoFit/>
          </a:bodyPr>
          <a:lstStyle/>
          <a:p>
            <a:pPr algn="just">
              <a:lnSpc>
                <a:spcPct val="115000"/>
              </a:lnSpc>
              <a:spcAft>
                <a:spcPts val="10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Tam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MNP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Hộp Văn bản 27">
            <a:extLst>
              <a:ext uri="{FF2B5EF4-FFF2-40B4-BE49-F238E27FC236}">
                <a16:creationId xmlns:a16="http://schemas.microsoft.com/office/drawing/2014/main" id="{7E24F87F-6D1A-436C-A945-6AA6FDD2F585}"/>
              </a:ext>
            </a:extLst>
          </p:cNvPr>
          <p:cNvSpPr txBox="1"/>
          <p:nvPr/>
        </p:nvSpPr>
        <p:spPr>
          <a:xfrm>
            <a:off x="1879157" y="5511448"/>
            <a:ext cx="10470212" cy="556434"/>
          </a:xfrm>
          <a:prstGeom prst="rect">
            <a:avLst/>
          </a:prstGeom>
          <a:noFill/>
        </p:spPr>
        <p:txBody>
          <a:bodyPr wrap="square">
            <a:spAutoFit/>
          </a:bodyPr>
          <a:lstStyle/>
          <a:p>
            <a:pPr algn="just">
              <a:lnSpc>
                <a:spcPct val="115000"/>
              </a:lnSpc>
              <a:spcAft>
                <a:spcPts val="10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MN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9">
            <a:extLst>
              <a:ext uri="{FF2B5EF4-FFF2-40B4-BE49-F238E27FC236}">
                <a16:creationId xmlns:a16="http://schemas.microsoft.com/office/drawing/2014/main" id="{4F8B2CCD-2E62-D21A-9E1A-6BAE00921B36}"/>
              </a:ext>
            </a:extLst>
          </p:cNvPr>
          <p:cNvSpPr txBox="1"/>
          <p:nvPr/>
        </p:nvSpPr>
        <p:spPr>
          <a:xfrm>
            <a:off x="3500357" y="1244286"/>
            <a:ext cx="875431" cy="461665"/>
          </a:xfrm>
          <a:prstGeom prst="rect">
            <a:avLst/>
          </a:prstGeom>
          <a:noFill/>
        </p:spPr>
        <p:txBody>
          <a:bodyPr wrap="square">
            <a:spAutoFit/>
          </a:bodyPr>
          <a:lstStyle/>
          <a:p>
            <a:r>
              <a:rPr lang="en-US" sz="2400" b="1" i="1" dirty="0">
                <a:solidFill>
                  <a:srgbClr val="FF0000"/>
                </a:solidFill>
                <a:effectLst/>
                <a:latin typeface="Times New Roman" panose="02020603050405020304" pitchFamily="18" charset="0"/>
                <a:ea typeface="Times New Roman" panose="02020603050405020304" pitchFamily="18" charset="0"/>
              </a:rPr>
              <a:t>70</a:t>
            </a:r>
            <a:r>
              <a:rPr lang="en-US" sz="2400" b="1" i="1" baseline="30000" dirty="0">
                <a:solidFill>
                  <a:srgbClr val="FF0000"/>
                </a:solidFill>
                <a:effectLst/>
                <a:latin typeface="Times New Roman" panose="02020603050405020304" pitchFamily="18" charset="0"/>
                <a:ea typeface="Times New Roman" panose="02020603050405020304" pitchFamily="18" charset="0"/>
              </a:rPr>
              <a:t>o</a:t>
            </a:r>
            <a:endParaRPr lang="en-US" sz="2400" b="1" dirty="0">
              <a:solidFill>
                <a:srgbClr val="FF0000"/>
              </a:solidFill>
            </a:endParaRPr>
          </a:p>
        </p:txBody>
      </p:sp>
      <p:sp>
        <p:nvSpPr>
          <p:cNvPr id="4" name="Hộp Văn bản 29">
            <a:extLst>
              <a:ext uri="{FF2B5EF4-FFF2-40B4-BE49-F238E27FC236}">
                <a16:creationId xmlns:a16="http://schemas.microsoft.com/office/drawing/2014/main" id="{D9E18543-F25A-DD83-9127-C85D430FEF4A}"/>
              </a:ext>
            </a:extLst>
          </p:cNvPr>
          <p:cNvSpPr txBox="1"/>
          <p:nvPr/>
        </p:nvSpPr>
        <p:spPr>
          <a:xfrm>
            <a:off x="5504444" y="1966255"/>
            <a:ext cx="1141986" cy="461665"/>
          </a:xfrm>
          <a:prstGeom prst="rect">
            <a:avLst/>
          </a:prstGeom>
          <a:noFill/>
        </p:spPr>
        <p:txBody>
          <a:bodyPr wrap="square">
            <a:spAutoFit/>
          </a:bodyPr>
          <a:lstStyle/>
          <a:p>
            <a:r>
              <a:rPr lang="en-US" sz="2400" b="1" i="1" dirty="0">
                <a:solidFill>
                  <a:srgbClr val="FF0000"/>
                </a:solidFill>
                <a:effectLst/>
                <a:latin typeface="Times New Roman" panose="02020603050405020304" pitchFamily="18" charset="0"/>
                <a:ea typeface="Times New Roman" panose="02020603050405020304" pitchFamily="18" charset="0"/>
              </a:rPr>
              <a:t>100</a:t>
            </a:r>
            <a:r>
              <a:rPr lang="en-US" sz="2400" b="1" i="1" baseline="30000" dirty="0">
                <a:solidFill>
                  <a:srgbClr val="FF0000"/>
                </a:solidFill>
                <a:effectLst/>
                <a:latin typeface="Times New Roman" panose="02020603050405020304" pitchFamily="18" charset="0"/>
                <a:ea typeface="Times New Roman" panose="02020603050405020304" pitchFamily="18" charset="0"/>
              </a:rPr>
              <a:t>o</a:t>
            </a:r>
            <a:endParaRPr lang="en-US" sz="2400" b="1" dirty="0">
              <a:solidFill>
                <a:srgbClr val="FF0000"/>
              </a:solidFill>
            </a:endParaRPr>
          </a:p>
        </p:txBody>
      </p:sp>
      <p:sp>
        <p:nvSpPr>
          <p:cNvPr id="5" name="Hộp Văn bản 29">
            <a:extLst>
              <a:ext uri="{FF2B5EF4-FFF2-40B4-BE49-F238E27FC236}">
                <a16:creationId xmlns:a16="http://schemas.microsoft.com/office/drawing/2014/main" id="{FC62B7B1-C07B-4C5B-9FDC-BA2FB466ABA5}"/>
              </a:ext>
            </a:extLst>
          </p:cNvPr>
          <p:cNvSpPr txBox="1"/>
          <p:nvPr/>
        </p:nvSpPr>
        <p:spPr>
          <a:xfrm>
            <a:off x="9580098" y="1978548"/>
            <a:ext cx="875431" cy="461665"/>
          </a:xfrm>
          <a:prstGeom prst="rect">
            <a:avLst/>
          </a:prstGeom>
          <a:noFill/>
        </p:spPr>
        <p:txBody>
          <a:bodyPr wrap="square">
            <a:spAutoFit/>
          </a:bodyPr>
          <a:lstStyle/>
          <a:p>
            <a:r>
              <a:rPr lang="en-US" sz="2400" b="1" i="1" dirty="0">
                <a:solidFill>
                  <a:srgbClr val="FF0000"/>
                </a:solidFill>
                <a:latin typeface="Times New Roman" panose="02020603050405020304" pitchFamily="18" charset="0"/>
                <a:ea typeface="Times New Roman" panose="02020603050405020304" pitchFamily="18" charset="0"/>
              </a:rPr>
              <a:t>3</a:t>
            </a:r>
            <a:r>
              <a:rPr lang="en-US" sz="2400" b="1" i="1" dirty="0">
                <a:solidFill>
                  <a:srgbClr val="FF0000"/>
                </a:solidFill>
                <a:effectLst/>
                <a:latin typeface="Times New Roman" panose="02020603050405020304" pitchFamily="18" charset="0"/>
                <a:ea typeface="Times New Roman" panose="02020603050405020304" pitchFamily="18" charset="0"/>
              </a:rPr>
              <a:t>0</a:t>
            </a:r>
            <a:r>
              <a:rPr lang="en-US" sz="2400" b="1" i="1" baseline="30000" dirty="0">
                <a:solidFill>
                  <a:srgbClr val="FF0000"/>
                </a:solidFill>
                <a:effectLst/>
                <a:latin typeface="Times New Roman" panose="02020603050405020304" pitchFamily="18" charset="0"/>
                <a:ea typeface="Times New Roman" panose="02020603050405020304" pitchFamily="18" charset="0"/>
              </a:rPr>
              <a:t>o</a:t>
            </a:r>
            <a:endParaRPr lang="en-US" sz="2400" b="1" dirty="0">
              <a:solidFill>
                <a:srgbClr val="FF0000"/>
              </a:solidFill>
            </a:endParaRPr>
          </a:p>
        </p:txBody>
      </p:sp>
      <p:sp>
        <p:nvSpPr>
          <p:cNvPr id="6" name="Rectangle 5">
            <a:extLst>
              <a:ext uri="{FF2B5EF4-FFF2-40B4-BE49-F238E27FC236}">
                <a16:creationId xmlns:a16="http://schemas.microsoft.com/office/drawing/2014/main" id="{5B7CB49C-2A84-F7BC-9046-8E0CF4751CF4}"/>
              </a:ext>
            </a:extLst>
          </p:cNvPr>
          <p:cNvSpPr/>
          <p:nvPr/>
        </p:nvSpPr>
        <p:spPr>
          <a:xfrm>
            <a:off x="0" y="3946116"/>
            <a:ext cx="10687718" cy="584775"/>
          </a:xfrm>
          <a:prstGeom prst="rect">
            <a:avLst/>
          </a:prstGeom>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 Tam </a:t>
            </a:r>
            <a:r>
              <a:rPr lang="en-US" sz="3200" b="1" dirty="0" err="1">
                <a:solidFill>
                  <a:srgbClr val="0070C0"/>
                </a:solidFill>
                <a:latin typeface="Times New Roman" panose="02020603050405020304" pitchFamily="18" charset="0"/>
                <a:cs typeface="Times New Roman" panose="02020603050405020304" pitchFamily="18" charset="0"/>
              </a:rPr>
              <a:t>giác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DEFcó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góc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tù</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gọi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tam </a:t>
            </a:r>
            <a:r>
              <a:rPr lang="en-US" sz="3200" b="1" dirty="0" err="1">
                <a:solidFill>
                  <a:srgbClr val="FF0000"/>
                </a:solidFill>
                <a:latin typeface="Times New Roman" panose="02020603050405020304" pitchFamily="18" charset="0"/>
                <a:cs typeface="Times New Roman" panose="02020603050405020304" pitchFamily="18" charset="0"/>
              </a:rPr>
              <a:t>giác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tù</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AF4116C-A57B-3A07-509B-557782C2B776}"/>
              </a:ext>
            </a:extLst>
          </p:cNvPr>
          <p:cNvSpPr/>
          <p:nvPr/>
        </p:nvSpPr>
        <p:spPr>
          <a:xfrm>
            <a:off x="0" y="4636936"/>
            <a:ext cx="10687718" cy="584775"/>
          </a:xfrm>
          <a:prstGeom prst="rect">
            <a:avLst/>
          </a:prstGeom>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 Tam </a:t>
            </a:r>
            <a:r>
              <a:rPr lang="en-US" sz="3200" b="1" dirty="0" err="1">
                <a:solidFill>
                  <a:srgbClr val="0070C0"/>
                </a:solidFill>
                <a:latin typeface="Times New Roman" panose="02020603050405020304" pitchFamily="18" charset="0"/>
                <a:cs typeface="Times New Roman" panose="02020603050405020304" pitchFamily="18" charset="0"/>
              </a:rPr>
              <a:t>giác</a:t>
            </a:r>
            <a:r>
              <a:rPr lang="en-US" sz="3200" b="1" dirty="0">
                <a:solidFill>
                  <a:srgbClr val="0070C0"/>
                </a:solidFill>
                <a:latin typeface="Times New Roman" panose="02020603050405020304" pitchFamily="18" charset="0"/>
                <a:cs typeface="Times New Roman" panose="02020603050405020304" pitchFamily="18" charset="0"/>
              </a:rPr>
              <a:t> MNP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góc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vuông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gọi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tam </a:t>
            </a:r>
            <a:r>
              <a:rPr lang="en-US" sz="3200" b="1" dirty="0" err="1">
                <a:solidFill>
                  <a:srgbClr val="FF0000"/>
                </a:solidFill>
                <a:latin typeface="Times New Roman" panose="02020603050405020304" pitchFamily="18" charset="0"/>
                <a:cs typeface="Times New Roman" panose="02020603050405020304" pitchFamily="18" charset="0"/>
              </a:rPr>
              <a:t>giác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0070C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069FA3EC-161D-A833-85BC-AE24D17ECD2A}"/>
              </a:ext>
            </a:extLst>
          </p:cNvPr>
          <p:cNvSpPr txBox="1"/>
          <p:nvPr/>
        </p:nvSpPr>
        <p:spPr>
          <a:xfrm>
            <a:off x="7564388" y="251323"/>
            <a:ext cx="303576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vuông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EEA2D1B-A4A6-0535-5FAB-BE744B7160DD}"/>
              </a:ext>
            </a:extLst>
          </p:cNvPr>
          <p:cNvSpPr txBox="1"/>
          <p:nvPr/>
        </p:nvSpPr>
        <p:spPr>
          <a:xfrm>
            <a:off x="9063001" y="2732600"/>
            <a:ext cx="3035762" cy="584775"/>
          </a:xfrm>
          <a:prstGeom prst="rect">
            <a:avLst/>
          </a:prstGeom>
          <a:noFill/>
        </p:spPr>
        <p:txBody>
          <a:bodyPr wrap="squar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Cạnh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huyền</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F2F3AD59-33C2-DCE9-E1AA-1083DAE03723}"/>
              </a:ext>
            </a:extLst>
          </p:cNvPr>
          <p:cNvCxnSpPr>
            <a:cxnSpLocks/>
          </p:cNvCxnSpPr>
          <p:nvPr/>
        </p:nvCxnSpPr>
        <p:spPr>
          <a:xfrm>
            <a:off x="9580098" y="2530549"/>
            <a:ext cx="185907" cy="25518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62EB67-99EE-42E0-0E8E-8BCBC33A6C3B}"/>
              </a:ext>
            </a:extLst>
          </p:cNvPr>
          <p:cNvCxnSpPr>
            <a:cxnSpLocks/>
          </p:cNvCxnSpPr>
          <p:nvPr/>
        </p:nvCxnSpPr>
        <p:spPr>
          <a:xfrm flipH="1" flipV="1">
            <a:off x="9388549" y="794488"/>
            <a:ext cx="191549" cy="92165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CECE86-09E8-CCDC-7136-23DA8E2AC46E}"/>
              </a:ext>
            </a:extLst>
          </p:cNvPr>
          <p:cNvCxnSpPr>
            <a:cxnSpLocks/>
          </p:cNvCxnSpPr>
          <p:nvPr/>
        </p:nvCxnSpPr>
        <p:spPr>
          <a:xfrm flipH="1" flipV="1">
            <a:off x="8368497" y="859907"/>
            <a:ext cx="95019" cy="102420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795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anim calcmode="lin" valueType="num">
                                      <p:cBhvr>
                                        <p:cTn id="67" dur="500" fill="hold"/>
                                        <p:tgtEl>
                                          <p:spTgt spid="14"/>
                                        </p:tgtEl>
                                        <p:attrNameLst>
                                          <p:attrName>ppt_x</p:attrName>
                                        </p:attrNameLst>
                                      </p:cBhvr>
                                      <p:tavLst>
                                        <p:tav tm="0">
                                          <p:val>
                                            <p:strVal val="#ppt_x"/>
                                          </p:val>
                                        </p:tav>
                                        <p:tav tm="100000">
                                          <p:val>
                                            <p:strVal val="#ppt_x"/>
                                          </p:val>
                                        </p:tav>
                                      </p:tavLst>
                                    </p:anim>
                                    <p:anim calcmode="lin" valueType="num">
                                      <p:cBhvr>
                                        <p:cTn id="68" dur="5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anim calcmode="lin" valueType="num">
                                      <p:cBhvr>
                                        <p:cTn id="72" dur="500" fill="hold"/>
                                        <p:tgtEl>
                                          <p:spTgt spid="15"/>
                                        </p:tgtEl>
                                        <p:attrNameLst>
                                          <p:attrName>ppt_x</p:attrName>
                                        </p:attrNameLst>
                                      </p:cBhvr>
                                      <p:tavLst>
                                        <p:tav tm="0">
                                          <p:val>
                                            <p:strVal val="#ppt_x"/>
                                          </p:val>
                                        </p:tav>
                                        <p:tav tm="100000">
                                          <p:val>
                                            <p:strVal val="#ppt_x"/>
                                          </p:val>
                                        </p:tav>
                                      </p:tavLst>
                                    </p:anim>
                                    <p:anim calcmode="lin" valueType="num">
                                      <p:cBhvr>
                                        <p:cTn id="7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7" grpId="0"/>
      <p:bldP spid="28" grpId="0"/>
      <p:bldP spid="3" grpId="0"/>
      <p:bldP spid="4" grpId="0"/>
      <p:bldP spid="5" grpId="0"/>
      <p:bldP spid="6" grpId="0"/>
      <p:bldP spid="9" grpId="0"/>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3F710F-F060-4F5F-81F4-54BCAFEC65FF}"/>
              </a:ext>
            </a:extLst>
          </p:cNvPr>
          <p:cNvSpPr txBox="1"/>
          <p:nvPr/>
        </p:nvSpPr>
        <p:spPr>
          <a:xfrm>
            <a:off x="318926" y="136246"/>
            <a:ext cx="7973808" cy="1077218"/>
          </a:xfrm>
          <a:prstGeom prst="rect">
            <a:avLst/>
          </a:prstGeom>
          <a:noFill/>
          <a:ln>
            <a:noFill/>
          </a:ln>
        </p:spPr>
        <p:txBody>
          <a:bodyPr wrap="square" rtlCol="0">
            <a:spAutoFit/>
          </a:bodyPr>
          <a:lstStyle/>
          <a:p>
            <a:pPr algn="just"/>
            <a:r>
              <a:rPr lang="en-US" sz="3200" b="1" dirty="0" err="1">
                <a:solidFill>
                  <a:schemeClr val="tx1">
                    <a:lumMod val="95000"/>
                    <a:lumOff val="5000"/>
                  </a:schemeClr>
                </a:solidFill>
                <a:latin typeface="Times New Roman" pitchFamily="18" charset="0"/>
                <a:cs typeface="Times New Roman" pitchFamily="18" charset="0"/>
              </a:rPr>
              <a:t>Luyện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tập</a:t>
            </a:r>
            <a:r>
              <a:rPr lang="en-US" sz="3200" b="1" dirty="0">
                <a:solidFill>
                  <a:schemeClr val="tx1">
                    <a:lumMod val="95000"/>
                    <a:lumOff val="5000"/>
                  </a:schemeClr>
                </a:solidFill>
                <a:latin typeface="Times New Roman" pitchFamily="18" charset="0"/>
                <a:cs typeface="Times New Roman" pitchFamily="18" charset="0"/>
              </a:rPr>
              <a:t>:  </a:t>
            </a:r>
            <a:r>
              <a:rPr lang="en-US" sz="3200" dirty="0">
                <a:solidFill>
                  <a:schemeClr val="tx1">
                    <a:lumMod val="95000"/>
                    <a:lumOff val="5000"/>
                  </a:schemeClr>
                </a:solidFill>
                <a:latin typeface="Times New Roman" pitchFamily="18" charset="0"/>
                <a:cs typeface="Times New Roman" pitchFamily="18" charset="0"/>
              </a:rPr>
              <a:t>Cho tam </a:t>
            </a:r>
            <a:r>
              <a:rPr lang="en-US" sz="3200" dirty="0" err="1">
                <a:solidFill>
                  <a:schemeClr val="tx1">
                    <a:lumMod val="95000"/>
                    <a:lumOff val="5000"/>
                  </a:schemeClr>
                </a:solidFill>
                <a:latin typeface="Times New Roman" pitchFamily="18" charset="0"/>
                <a:cs typeface="Times New Roman" pitchFamily="18" charset="0"/>
              </a:rPr>
              <a:t>giác</a:t>
            </a:r>
            <a:r>
              <a:rPr lang="en-US" sz="3200" dirty="0">
                <a:solidFill>
                  <a:schemeClr val="tx1">
                    <a:lumMod val="95000"/>
                    <a:lumOff val="5000"/>
                  </a:schemeClr>
                </a:solidFill>
                <a:latin typeface="Times New Roman" pitchFamily="18" charset="0"/>
                <a:cs typeface="Times New Roman" pitchFamily="18" charset="0"/>
              </a:rPr>
              <a:t> ABC </a:t>
            </a:r>
            <a:r>
              <a:rPr lang="en-US" sz="3200" dirty="0" err="1">
                <a:solidFill>
                  <a:schemeClr val="tx1">
                    <a:lumMod val="95000"/>
                    <a:lumOff val="5000"/>
                  </a:schemeClr>
                </a:solidFill>
                <a:latin typeface="Times New Roman" pitchFamily="18" charset="0"/>
                <a:cs typeface="Times New Roman" pitchFamily="18" charset="0"/>
              </a:rPr>
              <a:t>vuông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tại</a:t>
            </a:r>
            <a:r>
              <a:rPr lang="en-US" sz="3200" dirty="0">
                <a:solidFill>
                  <a:schemeClr val="tx1">
                    <a:lumMod val="95000"/>
                    <a:lumOff val="5000"/>
                  </a:schemeClr>
                </a:solidFill>
                <a:latin typeface="Times New Roman" pitchFamily="18" charset="0"/>
                <a:cs typeface="Times New Roman" pitchFamily="18" charset="0"/>
              </a:rPr>
              <a:t> A. </a:t>
            </a:r>
            <a:r>
              <a:rPr lang="en-US" sz="3200" dirty="0" err="1">
                <a:solidFill>
                  <a:schemeClr val="tx1">
                    <a:lumMod val="95000"/>
                    <a:lumOff val="5000"/>
                  </a:schemeClr>
                </a:solidFill>
                <a:latin typeface="Times New Roman" pitchFamily="18" charset="0"/>
                <a:cs typeface="Times New Roman" pitchFamily="18" charset="0"/>
              </a:rPr>
              <a:t>Tính</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tổng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hai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góc</a:t>
            </a:r>
            <a:r>
              <a:rPr lang="en-US" sz="3200" dirty="0">
                <a:solidFill>
                  <a:schemeClr val="tx1">
                    <a:lumMod val="95000"/>
                    <a:lumOff val="5000"/>
                  </a:schemeClr>
                </a:solidFill>
                <a:latin typeface="Times New Roman" pitchFamily="18" charset="0"/>
                <a:cs typeface="Times New Roman" pitchFamily="18" charset="0"/>
              </a:rPr>
              <a:t> B </a:t>
            </a:r>
            <a:r>
              <a:rPr lang="en-US" sz="3200" dirty="0" err="1">
                <a:solidFill>
                  <a:schemeClr val="tx1">
                    <a:lumMod val="95000"/>
                    <a:lumOff val="5000"/>
                  </a:schemeClr>
                </a:solidFill>
                <a:latin typeface="Times New Roman" pitchFamily="18" charset="0"/>
                <a:cs typeface="Times New Roman" pitchFamily="18" charset="0"/>
              </a:rPr>
              <a:t>và</a:t>
            </a:r>
            <a:r>
              <a:rPr lang="en-US" sz="3200" dirty="0">
                <a:solidFill>
                  <a:schemeClr val="tx1">
                    <a:lumMod val="95000"/>
                    <a:lumOff val="5000"/>
                  </a:schemeClr>
                </a:solidFill>
                <a:latin typeface="Times New Roman" pitchFamily="18" charset="0"/>
                <a:cs typeface="Times New Roman" pitchFamily="18" charset="0"/>
              </a:rPr>
              <a:t> C.</a:t>
            </a:r>
          </a:p>
        </p:txBody>
      </p:sp>
      <p:sp>
        <p:nvSpPr>
          <p:cNvPr id="7" name="TextBox 6">
            <a:extLst>
              <a:ext uri="{FF2B5EF4-FFF2-40B4-BE49-F238E27FC236}">
                <a16:creationId xmlns:a16="http://schemas.microsoft.com/office/drawing/2014/main" id="{373B436F-378C-4B9E-A1AB-7B6E5E769334}"/>
              </a:ext>
            </a:extLst>
          </p:cNvPr>
          <p:cNvSpPr txBox="1"/>
          <p:nvPr/>
        </p:nvSpPr>
        <p:spPr>
          <a:xfrm>
            <a:off x="1470230" y="4854537"/>
            <a:ext cx="9982200" cy="1569660"/>
          </a:xfrm>
          <a:prstGeom prst="rect">
            <a:avLst/>
          </a:prstGeom>
          <a:noFill/>
          <a:ln>
            <a:solidFill>
              <a:srgbClr val="0000FF"/>
            </a:solidFill>
          </a:ln>
        </p:spPr>
        <p:txBody>
          <a:bodyPr wrap="square" rtlCol="0">
            <a:spAutoFit/>
          </a:bodyPr>
          <a:lstStyle/>
          <a:p>
            <a:pPr algn="just"/>
            <a:r>
              <a:rPr lang="en-US" sz="3200" b="1" u="sng" dirty="0" err="1">
                <a:solidFill>
                  <a:srgbClr val="0000FF"/>
                </a:solidFill>
                <a:latin typeface="Times New Roman" pitchFamily="18" charset="0"/>
                <a:cs typeface="Times New Roman" pitchFamily="18" charset="0"/>
              </a:rPr>
              <a:t>Nhận</a:t>
            </a:r>
            <a:r>
              <a:rPr lang="en-US" sz="3200" b="1" u="sng" dirty="0">
                <a:solidFill>
                  <a:srgbClr val="0000FF"/>
                </a:solidFill>
                <a:latin typeface="Times New Roman" pitchFamily="18" charset="0"/>
                <a:cs typeface="Times New Roman" pitchFamily="18" charset="0"/>
              </a:rPr>
              <a:t> </a:t>
            </a:r>
            <a:r>
              <a:rPr lang="en-US" sz="3200" b="1" u="sng" dirty="0" err="1">
                <a:solidFill>
                  <a:srgbClr val="0000FF"/>
                </a:solidFill>
                <a:latin typeface="Times New Roman" pitchFamily="18" charset="0"/>
                <a:cs typeface="Times New Roman" pitchFamily="18" charset="0"/>
              </a:rPr>
              <a:t>xét</a:t>
            </a:r>
            <a:r>
              <a:rPr lang="en-US" sz="3200" b="1" u="sng" dirty="0">
                <a:solidFill>
                  <a:srgbClr val="0000FF"/>
                </a:solidFill>
                <a:latin typeface="Times New Roman" pitchFamily="18" charset="0"/>
                <a:cs typeface="Times New Roman" pitchFamily="18" charset="0"/>
              </a:rPr>
              <a:t>: </a:t>
            </a:r>
          </a:p>
          <a:p>
            <a:pPr marL="457200" indent="-457200" algn="just">
              <a:buFontTx/>
              <a:buChar char="-"/>
            </a:pPr>
            <a:r>
              <a:rPr lang="en-US" sz="3200" dirty="0">
                <a:solidFill>
                  <a:schemeClr val="tx1">
                    <a:lumMod val="95000"/>
                    <a:lumOff val="5000"/>
                  </a:schemeClr>
                </a:solidFill>
                <a:latin typeface="Times New Roman" pitchFamily="18" charset="0"/>
                <a:cs typeface="Times New Roman" pitchFamily="18" charset="0"/>
              </a:rPr>
              <a:t>Hai </a:t>
            </a:r>
            <a:r>
              <a:rPr lang="en-US" sz="3200" dirty="0" err="1">
                <a:solidFill>
                  <a:schemeClr val="tx1">
                    <a:lumMod val="95000"/>
                    <a:lumOff val="5000"/>
                  </a:schemeClr>
                </a:solidFill>
                <a:latin typeface="Times New Roman" pitchFamily="18" charset="0"/>
                <a:cs typeface="Times New Roman" pitchFamily="18" charset="0"/>
              </a:rPr>
              <a:t>góc</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có</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tổng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bằng</a:t>
            </a:r>
            <a:r>
              <a:rPr lang="en-US" sz="3200" dirty="0">
                <a:solidFill>
                  <a:schemeClr val="tx1">
                    <a:lumMod val="95000"/>
                    <a:lumOff val="5000"/>
                  </a:schemeClr>
                </a:solidFill>
                <a:latin typeface="Times New Roman" pitchFamily="18" charset="0"/>
                <a:cs typeface="Times New Roman" pitchFamily="18" charset="0"/>
              </a:rPr>
              <a:t> 90</a:t>
            </a:r>
            <a:r>
              <a:rPr lang="en-US" sz="3200" baseline="30000" dirty="0">
                <a:solidFill>
                  <a:schemeClr val="tx1">
                    <a:lumMod val="95000"/>
                    <a:lumOff val="5000"/>
                  </a:schemeClr>
                </a:solidFill>
                <a:latin typeface="Times New Roman" pitchFamily="18" charset="0"/>
                <a:cs typeface="Times New Roman" pitchFamily="18" charset="0"/>
              </a:rPr>
              <a:t>0 </a:t>
            </a:r>
            <a:r>
              <a:rPr lang="en-US" sz="3200" dirty="0">
                <a:solidFill>
                  <a:schemeClr val="tx1">
                    <a:lumMod val="95000"/>
                    <a:lumOff val="5000"/>
                  </a:schemeClr>
                </a:solidFill>
                <a:latin typeface="Times New Roman" pitchFamily="18" charset="0"/>
                <a:cs typeface="Times New Roman" pitchFamily="18" charset="0"/>
              </a:rPr>
              <a:t> đ</a:t>
            </a:r>
            <a:r>
              <a:rPr lang="vi-VN" sz="3200" dirty="0">
                <a:solidFill>
                  <a:schemeClr val="tx1">
                    <a:lumMod val="95000"/>
                    <a:lumOff val="5000"/>
                  </a:schemeClr>
                </a:solidFill>
                <a:latin typeface="Times New Roman" pitchFamily="18" charset="0"/>
                <a:cs typeface="Times New Roman" pitchFamily="18" charset="0"/>
              </a:rPr>
              <a:t>ư</a:t>
            </a:r>
            <a:r>
              <a:rPr lang="en-US" sz="3200" dirty="0" err="1">
                <a:solidFill>
                  <a:schemeClr val="tx1">
                    <a:lumMod val="95000"/>
                    <a:lumOff val="5000"/>
                  </a:schemeClr>
                </a:solidFill>
                <a:latin typeface="Times New Roman" pitchFamily="18" charset="0"/>
                <a:cs typeface="Times New Roman" pitchFamily="18" charset="0"/>
              </a:rPr>
              <a:t>ợc</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gọi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là</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hai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góc</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phụ</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nhau</a:t>
            </a:r>
            <a:r>
              <a:rPr lang="en-US" sz="3200" dirty="0">
                <a:solidFill>
                  <a:schemeClr val="tx1">
                    <a:lumMod val="95000"/>
                    <a:lumOff val="5000"/>
                  </a:schemeClr>
                </a:solidFill>
                <a:latin typeface="Times New Roman" pitchFamily="18" charset="0"/>
                <a:cs typeface="Times New Roman" pitchFamily="18" charset="0"/>
              </a:rPr>
              <a:t>.</a:t>
            </a:r>
          </a:p>
          <a:p>
            <a:pPr algn="just"/>
            <a:endParaRPr lang="en-US" sz="3200" dirty="0">
              <a:solidFill>
                <a:schemeClr val="tx1">
                  <a:lumMod val="95000"/>
                  <a:lumOff val="5000"/>
                </a:schemeClr>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4BFE45-0FB5-49AD-9687-09F0403E078C}"/>
                  </a:ext>
                </a:extLst>
              </p:cNvPr>
              <p:cNvSpPr txBox="1"/>
              <p:nvPr/>
            </p:nvSpPr>
            <p:spPr>
              <a:xfrm>
                <a:off x="1657350" y="2006025"/>
                <a:ext cx="9982200" cy="1094017"/>
              </a:xfrm>
              <a:prstGeom prst="rect">
                <a:avLst/>
              </a:prstGeom>
              <a:noFill/>
              <a:ln>
                <a:noFill/>
              </a:ln>
            </p:spPr>
            <p:txBody>
              <a:bodyPr wrap="square" rtlCol="0">
                <a:spAutoFit/>
              </a:bodyPr>
              <a:lstStyle/>
              <a:p>
                <a:pPr algn="just"/>
                <a:r>
                  <a:rPr lang="en-US" sz="3200" dirty="0" err="1">
                    <a:solidFill>
                      <a:schemeClr val="tx1">
                        <a:lumMod val="95000"/>
                        <a:lumOff val="5000"/>
                      </a:schemeClr>
                    </a:solidFill>
                    <a:latin typeface="Times New Roman" pitchFamily="18" charset="0"/>
                    <a:cs typeface="Times New Roman" pitchFamily="18" charset="0"/>
                  </a:rPr>
                  <a:t>Trong</a:t>
                </a:r>
                <a:r>
                  <a:rPr lang="en-US" sz="3200" dirty="0">
                    <a:solidFill>
                      <a:schemeClr val="tx1">
                        <a:lumMod val="95000"/>
                        <a:lumOff val="5000"/>
                      </a:schemeClr>
                    </a:solidFill>
                    <a:latin typeface="Times New Roman" pitchFamily="18" charset="0"/>
                    <a:cs typeface="Times New Roman" pitchFamily="18" charset="0"/>
                  </a:rPr>
                  <a:t> tam </a:t>
                </a:r>
                <a:r>
                  <a:rPr lang="en-US" sz="3200" dirty="0" err="1">
                    <a:solidFill>
                      <a:schemeClr val="tx1">
                        <a:lumMod val="95000"/>
                        <a:lumOff val="5000"/>
                      </a:schemeClr>
                    </a:solidFill>
                    <a:latin typeface="Times New Roman" pitchFamily="18" charset="0"/>
                    <a:cs typeface="Times New Roman" pitchFamily="18" charset="0"/>
                  </a:rPr>
                  <a:t>giác</a:t>
                </a:r>
                <a:r>
                  <a:rPr lang="en-US" sz="3200" dirty="0">
                    <a:solidFill>
                      <a:schemeClr val="tx1">
                        <a:lumMod val="95000"/>
                        <a:lumOff val="5000"/>
                      </a:schemeClr>
                    </a:solidFill>
                    <a:latin typeface="Times New Roman" pitchFamily="18" charset="0"/>
                    <a:cs typeface="Times New Roman" pitchFamily="18" charset="0"/>
                  </a:rPr>
                  <a:t> ABC ta </a:t>
                </a:r>
                <a:r>
                  <a:rPr lang="en-US" sz="3200" dirty="0" err="1">
                    <a:solidFill>
                      <a:schemeClr val="tx1">
                        <a:lumMod val="95000"/>
                        <a:lumOff val="5000"/>
                      </a:schemeClr>
                    </a:solidFill>
                    <a:latin typeface="Times New Roman" pitchFamily="18" charset="0"/>
                    <a:cs typeface="Times New Roman" pitchFamily="18" charset="0"/>
                  </a:rPr>
                  <a:t>có</a:t>
                </a:r>
                <a:r>
                  <a:rPr lang="en-US" sz="3200" dirty="0">
                    <a:solidFill>
                      <a:schemeClr val="tx1">
                        <a:lumMod val="95000"/>
                        <a:lumOff val="5000"/>
                      </a:schemeClr>
                    </a:solidFill>
                    <a:latin typeface="Times New Roman" pitchFamily="18" charset="0"/>
                    <a:cs typeface="Times New Roman" pitchFamily="18" charset="0"/>
                  </a:rPr>
                  <a:t>: </a:t>
                </a:r>
                <a14:m>
                  <m:oMath xmlns:m="http://schemas.openxmlformats.org/officeDocument/2006/math">
                    <m:acc>
                      <m:accPr>
                        <m:chr m:val="̂"/>
                        <m:ctrlPr>
                          <a:rPr lang="en-US" sz="3200" i="1">
                            <a:latin typeface="Cambria Math" panose="02040503050406030204" pitchFamily="18" charset="0"/>
                          </a:rPr>
                        </m:ctrlPr>
                      </m:accPr>
                      <m:e>
                        <m:r>
                          <a:rPr lang="nl-NL" sz="3200" i="1">
                            <a:latin typeface="Cambria Math" panose="02040503050406030204" pitchFamily="18" charset="0"/>
                          </a:rPr>
                          <m:t>𝐴</m:t>
                        </m:r>
                      </m:e>
                    </m:acc>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nl-NL" sz="3200" i="1">
                            <a:latin typeface="Cambria Math" panose="02040503050406030204" pitchFamily="18" charset="0"/>
                          </a:rPr>
                          <m:t>𝐵</m:t>
                        </m:r>
                      </m:e>
                    </m:acc>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rPr>
                          <m:t>𝐶</m:t>
                        </m:r>
                      </m:e>
                    </m:acc>
                    <m:r>
                      <a:rPr lang="nl-NL" sz="3200" i="1">
                        <a:latin typeface="Cambria Math" panose="02040503050406030204" pitchFamily="18" charset="0"/>
                      </a:rPr>
                      <m:t>=</m:t>
                    </m:r>
                    <m:r>
                      <a:rPr lang="en-US" sz="3200" i="1">
                        <a:latin typeface="Cambria Math" panose="02040503050406030204" pitchFamily="18" charset="0"/>
                      </a:rPr>
                      <m:t>18</m:t>
                    </m:r>
                    <m:sSup>
                      <m:sSupPr>
                        <m:ctrlPr>
                          <a:rPr lang="en-US" sz="3200" i="1">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oMath>
                </a14:m>
                <a:r>
                  <a:rPr lang="en-US" sz="3200" dirty="0">
                    <a:solidFill>
                      <a:schemeClr val="tx1">
                        <a:lumMod val="95000"/>
                        <a:lumOff val="5000"/>
                      </a:schemeClr>
                    </a:solidFill>
                    <a:latin typeface="Times New Roman" pitchFamily="18" charset="0"/>
                    <a:cs typeface="Times New Roman" pitchFamily="18" charset="0"/>
                  </a:rPr>
                  <a:t>.</a:t>
                </a:r>
              </a:p>
              <a:p>
                <a:pPr algn="just"/>
                <a:endParaRPr lang="en-US" sz="3200" dirty="0">
                  <a:solidFill>
                    <a:schemeClr val="tx1">
                      <a:lumMod val="95000"/>
                      <a:lumOff val="5000"/>
                    </a:schemeClr>
                  </a:solidFill>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4BFE45-0FB5-49AD-9687-09F0403E078C}"/>
                  </a:ext>
                </a:extLst>
              </p:cNvPr>
              <p:cNvSpPr txBox="1">
                <a:spLocks noRot="1" noChangeAspect="1" noMove="1" noResize="1" noEditPoints="1" noAdjustHandles="1" noChangeArrowheads="1" noChangeShapeType="1" noTextEdit="1"/>
              </p:cNvSpPr>
              <p:nvPr/>
            </p:nvSpPr>
            <p:spPr>
              <a:xfrm>
                <a:off x="1657350" y="2006025"/>
                <a:ext cx="9982200" cy="1094017"/>
              </a:xfrm>
              <a:prstGeom prst="rect">
                <a:avLst/>
              </a:prstGeom>
              <a:blipFill>
                <a:blip r:embed="rId2"/>
                <a:stretch>
                  <a:fillRect l="-1588" t="-6111"/>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ADF59B65-D5F3-42DA-9CE0-3B51E0BFBEFF}"/>
              </a:ext>
            </a:extLst>
          </p:cNvPr>
          <p:cNvSpPr txBox="1"/>
          <p:nvPr/>
        </p:nvSpPr>
        <p:spPr>
          <a:xfrm>
            <a:off x="1291367" y="1343004"/>
            <a:ext cx="1764221" cy="533481"/>
          </a:xfrm>
          <a:prstGeom prst="rect">
            <a:avLst/>
          </a:prstGeom>
          <a:noFill/>
          <a:ln>
            <a:noFill/>
          </a:ln>
        </p:spPr>
        <p:txBody>
          <a:bodyPr wrap="square" rtlCol="0">
            <a:spAutoFit/>
          </a:bodyPr>
          <a:lstStyle/>
          <a:p>
            <a:pPr algn="just"/>
            <a:r>
              <a:rPr lang="en-US" sz="2800" b="1" u="sng" dirty="0" err="1">
                <a:solidFill>
                  <a:srgbClr val="FF0000"/>
                </a:solidFill>
                <a:latin typeface="Times New Roman" pitchFamily="18" charset="0"/>
                <a:cs typeface="Times New Roman" pitchFamily="18" charset="0"/>
              </a:rPr>
              <a:t>Giải</a:t>
            </a:r>
            <a:r>
              <a:rPr lang="en-US" sz="2800" b="1" u="sng"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CCBF35A-8E60-45D4-9C21-CAEA5307B7E9}"/>
                  </a:ext>
                </a:extLst>
              </p:cNvPr>
              <p:cNvSpPr txBox="1"/>
              <p:nvPr/>
            </p:nvSpPr>
            <p:spPr>
              <a:xfrm>
                <a:off x="1657350" y="2612664"/>
                <a:ext cx="10194124" cy="601575"/>
              </a:xfrm>
              <a:prstGeom prst="rect">
                <a:avLst/>
              </a:prstGeom>
              <a:noFill/>
              <a:ln>
                <a:noFill/>
              </a:ln>
            </p:spPr>
            <p:txBody>
              <a:bodyPr wrap="square" rtlCol="0">
                <a:spAutoFit/>
              </a:bodyPr>
              <a:lstStyle/>
              <a:p>
                <a:pPr algn="just"/>
                <a:r>
                  <a:rPr lang="en-US" sz="3200" dirty="0">
                    <a:solidFill>
                      <a:schemeClr val="tx1">
                        <a:lumMod val="95000"/>
                        <a:lumOff val="5000"/>
                      </a:schemeClr>
                    </a:solidFill>
                    <a:latin typeface="Times New Roman" pitchFamily="18" charset="0"/>
                    <a:cs typeface="Times New Roman" pitchFamily="18" charset="0"/>
                  </a:rPr>
                  <a:t>Mà tam </a:t>
                </a:r>
                <a:r>
                  <a:rPr lang="en-US" sz="3200" dirty="0" err="1">
                    <a:solidFill>
                      <a:schemeClr val="tx1">
                        <a:lumMod val="95000"/>
                        <a:lumOff val="5000"/>
                      </a:schemeClr>
                    </a:solidFill>
                    <a:latin typeface="Times New Roman" pitchFamily="18" charset="0"/>
                    <a:cs typeface="Times New Roman" pitchFamily="18" charset="0"/>
                  </a:rPr>
                  <a:t>giác</a:t>
                </a:r>
                <a:r>
                  <a:rPr lang="en-US" sz="3200" dirty="0">
                    <a:solidFill>
                      <a:schemeClr val="tx1">
                        <a:lumMod val="95000"/>
                        <a:lumOff val="5000"/>
                      </a:schemeClr>
                    </a:solidFill>
                    <a:latin typeface="Times New Roman" pitchFamily="18" charset="0"/>
                    <a:cs typeface="Times New Roman" pitchFamily="18" charset="0"/>
                  </a:rPr>
                  <a:t> ABC </a:t>
                </a:r>
                <a:r>
                  <a:rPr lang="en-US" sz="3200" dirty="0" err="1">
                    <a:solidFill>
                      <a:schemeClr val="tx1">
                        <a:lumMod val="95000"/>
                        <a:lumOff val="5000"/>
                      </a:schemeClr>
                    </a:solidFill>
                    <a:latin typeface="Times New Roman" pitchFamily="18" charset="0"/>
                    <a:cs typeface="Times New Roman" pitchFamily="18" charset="0"/>
                  </a:rPr>
                  <a:t>vuông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tại</a:t>
                </a:r>
                <a:r>
                  <a:rPr lang="en-US" sz="3200" dirty="0">
                    <a:solidFill>
                      <a:schemeClr val="tx1">
                        <a:lumMod val="95000"/>
                        <a:lumOff val="5000"/>
                      </a:schemeClr>
                    </a:solidFill>
                    <a:latin typeface="Times New Roman" pitchFamily="18" charset="0"/>
                    <a:cs typeface="Times New Roman" pitchFamily="18" charset="0"/>
                  </a:rPr>
                  <a:t> A </a:t>
                </a:r>
                <a:r>
                  <a:rPr lang="en-US" sz="3200" dirty="0" err="1">
                    <a:solidFill>
                      <a:schemeClr val="tx1">
                        <a:lumMod val="95000"/>
                        <a:lumOff val="5000"/>
                      </a:schemeClr>
                    </a:solidFill>
                    <a:latin typeface="Times New Roman" pitchFamily="18" charset="0"/>
                    <a:cs typeface="Times New Roman" pitchFamily="18" charset="0"/>
                  </a:rPr>
                  <a:t>nên</a:t>
                </a:r>
                <a:r>
                  <a:rPr lang="en-US" sz="3200" dirty="0">
                    <a:solidFill>
                      <a:schemeClr val="tx1">
                        <a:lumMod val="95000"/>
                        <a:lumOff val="5000"/>
                      </a:schemeClr>
                    </a:solidFill>
                    <a:latin typeface="Times New Roman" pitchFamily="18" charset="0"/>
                    <a:cs typeface="Times New Roman" pitchFamily="18" charset="0"/>
                  </a:rPr>
                  <a:t> </a:t>
                </a:r>
                <a:r>
                  <a:rPr lang="en-US" dirty="0"/>
                  <a:t> </a:t>
                </a:r>
                <a14:m>
                  <m:oMath xmlns:m="http://schemas.openxmlformats.org/officeDocument/2006/math">
                    <m:acc>
                      <m:accPr>
                        <m:chr m:val="̂"/>
                        <m:ctrlPr>
                          <a:rPr lang="en-US" sz="3200" i="1">
                            <a:latin typeface="Cambria Math" panose="02040503050406030204" pitchFamily="18" charset="0"/>
                          </a:rPr>
                        </m:ctrlPr>
                      </m:accPr>
                      <m:e>
                        <m:r>
                          <a:rPr lang="nl-NL" sz="3200" i="1">
                            <a:latin typeface="Cambria Math" panose="02040503050406030204" pitchFamily="18" charset="0"/>
                          </a:rPr>
                          <m:t>𝐴</m:t>
                        </m:r>
                      </m:e>
                    </m:acc>
                    <m:r>
                      <a:rPr lang="en-US" sz="3200" b="0" i="1" smtClean="0">
                        <a:latin typeface="Cambria Math" panose="02040503050406030204" pitchFamily="18" charset="0"/>
                      </a:rPr>
                      <m:t>=9</m:t>
                    </m:r>
                    <m:sSup>
                      <m:sSupPr>
                        <m:ctrlPr>
                          <a:rPr lang="en-US" sz="3200" i="1" smtClean="0">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oMath>
                </a14:m>
                <a:endParaRPr lang="en-US" sz="2800" dirty="0">
                  <a:solidFill>
                    <a:schemeClr val="tx1">
                      <a:lumMod val="95000"/>
                      <a:lumOff val="5000"/>
                    </a:schemeClr>
                  </a:solidFill>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4CCBF35A-8E60-45D4-9C21-CAEA5307B7E9}"/>
                  </a:ext>
                </a:extLst>
              </p:cNvPr>
              <p:cNvSpPr txBox="1">
                <a:spLocks noRot="1" noChangeAspect="1" noMove="1" noResize="1" noEditPoints="1" noAdjustHandles="1" noChangeArrowheads="1" noChangeShapeType="1" noTextEdit="1"/>
              </p:cNvSpPr>
              <p:nvPr/>
            </p:nvSpPr>
            <p:spPr>
              <a:xfrm>
                <a:off x="1657350" y="2612664"/>
                <a:ext cx="10194124" cy="601575"/>
              </a:xfrm>
              <a:prstGeom prst="rect">
                <a:avLst/>
              </a:prstGeom>
              <a:blipFill>
                <a:blip r:embed="rId3"/>
                <a:stretch>
                  <a:fillRect l="-1555" t="-11224" b="-3265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9804F20-9091-44C3-AE9D-F7AA2CD07166}"/>
                  </a:ext>
                </a:extLst>
              </p:cNvPr>
              <p:cNvSpPr txBox="1"/>
              <p:nvPr/>
            </p:nvSpPr>
            <p:spPr>
              <a:xfrm>
                <a:off x="1657350" y="3299240"/>
                <a:ext cx="10534650" cy="601575"/>
              </a:xfrm>
              <a:prstGeom prst="rect">
                <a:avLst/>
              </a:prstGeom>
              <a:noFill/>
              <a:ln>
                <a:noFill/>
              </a:ln>
            </p:spPr>
            <p:txBody>
              <a:bodyPr wrap="square" rtlCol="0">
                <a:spAutoFit/>
              </a:bodyPr>
              <a:lstStyle/>
              <a:p>
                <a:pPr algn="just"/>
                <a:r>
                  <a:rPr lang="en-US" sz="3200" dirty="0">
                    <a:solidFill>
                      <a:schemeClr val="tx1">
                        <a:lumMod val="95000"/>
                        <a:lumOff val="5000"/>
                      </a:schemeClr>
                    </a:solidFill>
                    <a:latin typeface="Times New Roman" pitchFamily="18" charset="0"/>
                    <a:cs typeface="Times New Roman" pitchFamily="18" charset="0"/>
                  </a:rPr>
                  <a:t>Do </a:t>
                </a:r>
                <a:r>
                  <a:rPr lang="en-US" sz="3200" dirty="0" err="1">
                    <a:solidFill>
                      <a:schemeClr val="tx1">
                        <a:lumMod val="95000"/>
                        <a:lumOff val="5000"/>
                      </a:schemeClr>
                    </a:solidFill>
                    <a:latin typeface="Times New Roman" pitchFamily="18" charset="0"/>
                    <a:cs typeface="Times New Roman" pitchFamily="18" charset="0"/>
                  </a:rPr>
                  <a:t>đó</a:t>
                </a:r>
                <a:r>
                  <a:rPr lang="en-US" sz="3200" dirty="0">
                    <a:solidFill>
                      <a:schemeClr val="tx1">
                        <a:lumMod val="95000"/>
                        <a:lumOff val="5000"/>
                      </a:schemeClr>
                    </a:solidFill>
                    <a:latin typeface="Times New Roman" pitchFamily="18" charset="0"/>
                    <a:cs typeface="Times New Roman" pitchFamily="18" charset="0"/>
                  </a:rPr>
                  <a:t>: </a:t>
                </a:r>
                <a:r>
                  <a:rPr lang="en-US" sz="3200" dirty="0"/>
                  <a:t> </a:t>
                </a:r>
                <a14:m>
                  <m:oMath xmlns:m="http://schemas.openxmlformats.org/officeDocument/2006/math">
                    <m:r>
                      <a:rPr lang="en-US" sz="3200" i="1">
                        <a:latin typeface="Cambria Math" panose="02040503050406030204" pitchFamily="18" charset="0"/>
                      </a:rPr>
                      <m:t>9</m:t>
                    </m:r>
                    <m:sSup>
                      <m:sSupPr>
                        <m:ctrlPr>
                          <a:rPr lang="en-US" sz="3200" i="1" smtClean="0">
                            <a:latin typeface="Cambria Math" panose="02040503050406030204" pitchFamily="18" charset="0"/>
                          </a:rPr>
                        </m:ctrlPr>
                      </m:sSupPr>
                      <m:e>
                        <m:r>
                          <a:rPr lang="nl-NL" sz="3200" i="1" smtClean="0">
                            <a:latin typeface="Cambria Math" panose="02040503050406030204" pitchFamily="18" charset="0"/>
                          </a:rPr>
                          <m:t>0</m:t>
                        </m:r>
                      </m:e>
                      <m:sup>
                        <m:r>
                          <a:rPr lang="nl-NL" sz="3200" i="1">
                            <a:latin typeface="Cambria Math" panose="02040503050406030204" pitchFamily="18" charset="0"/>
                          </a:rPr>
                          <m:t>𝑜</m:t>
                        </m:r>
                      </m:sup>
                    </m:sSup>
                    <m:r>
                      <a:rPr lang="en-US" sz="3200" b="0" i="1" smtClean="0">
                        <a:latin typeface="Cambria Math" panose="02040503050406030204" pitchFamily="18" charset="0"/>
                      </a:rPr>
                      <m:t>+</m:t>
                    </m:r>
                    <m:acc>
                      <m:accPr>
                        <m:chr m:val="̂"/>
                        <m:ctrlPr>
                          <a:rPr lang="en-US" sz="3200" i="1" smtClean="0">
                            <a:latin typeface="Cambria Math" panose="02040503050406030204" pitchFamily="18" charset="0"/>
                          </a:rPr>
                        </m:ctrlPr>
                      </m:accPr>
                      <m:e>
                        <m:r>
                          <a:rPr lang="nl-NL" sz="3200" i="1">
                            <a:latin typeface="Cambria Math" panose="02040503050406030204" pitchFamily="18" charset="0"/>
                          </a:rPr>
                          <m:t>𝐵</m:t>
                        </m:r>
                      </m:e>
                    </m:acc>
                    <m:r>
                      <a:rPr lang="en-US" sz="3200" b="0" i="1" smtClean="0">
                        <a:latin typeface="Cambria Math" panose="02040503050406030204" pitchFamily="18" charset="0"/>
                      </a:rPr>
                      <m:t>+</m:t>
                    </m:r>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𝐶</m:t>
                        </m:r>
                      </m:e>
                    </m:acc>
                    <m:r>
                      <a:rPr lang="en-US" sz="3200" b="0" i="1" smtClean="0">
                        <a:latin typeface="Cambria Math" panose="02040503050406030204" pitchFamily="18" charset="0"/>
                      </a:rPr>
                      <m:t>=</m:t>
                    </m:r>
                    <m:r>
                      <a:rPr lang="en-US" sz="3200" i="1" smtClean="0">
                        <a:latin typeface="Cambria Math" panose="02040503050406030204" pitchFamily="18" charset="0"/>
                      </a:rPr>
                      <m:t>18</m:t>
                    </m:r>
                    <m:sSup>
                      <m:sSupPr>
                        <m:ctrlPr>
                          <a:rPr lang="en-US" sz="3200" i="1">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r>
                      <a:rPr lang="en-US" sz="3200" b="0" i="0" smtClean="0">
                        <a:latin typeface="Cambria Math" panose="02040503050406030204" pitchFamily="18" charset="0"/>
                      </a:rPr>
                      <m:t>⇒</m:t>
                    </m:r>
                    <m:acc>
                      <m:accPr>
                        <m:chr m:val="̂"/>
                        <m:ctrlPr>
                          <a:rPr lang="en-US" sz="3200" i="1">
                            <a:latin typeface="Cambria Math" panose="02040503050406030204" pitchFamily="18" charset="0"/>
                          </a:rPr>
                        </m:ctrlPr>
                      </m:accPr>
                      <m:e>
                        <m:r>
                          <a:rPr lang="nl-NL" sz="3200" i="1">
                            <a:latin typeface="Cambria Math" panose="02040503050406030204" pitchFamily="18" charset="0"/>
                          </a:rPr>
                          <m:t>𝐵</m:t>
                        </m:r>
                      </m:e>
                    </m:acc>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rPr>
                          <m:t>𝐶</m:t>
                        </m:r>
                      </m:e>
                    </m:acc>
                    <m:r>
                      <a:rPr lang="en-US" sz="3200" b="0" i="0" smtClean="0">
                        <a:latin typeface="Cambria Math" panose="02040503050406030204" pitchFamily="18" charset="0"/>
                      </a:rPr>
                      <m:t>=</m:t>
                    </m:r>
                    <m:r>
                      <a:rPr lang="en-US" sz="3200" i="1">
                        <a:latin typeface="Cambria Math" panose="02040503050406030204" pitchFamily="18" charset="0"/>
                      </a:rPr>
                      <m:t>18</m:t>
                    </m:r>
                    <m:sSup>
                      <m:sSupPr>
                        <m:ctrlPr>
                          <a:rPr lang="en-US" sz="3200" i="1">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r>
                      <a:rPr lang="en-US" sz="3200" b="0" i="1" smtClean="0">
                        <a:latin typeface="Cambria Math" panose="02040503050406030204" pitchFamily="18" charset="0"/>
                      </a:rPr>
                      <m:t>−9</m:t>
                    </m:r>
                    <m:sSup>
                      <m:sSupPr>
                        <m:ctrlPr>
                          <a:rPr lang="en-US" sz="3200" i="1">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r>
                      <a:rPr lang="en-US" sz="3200" b="0" i="1" smtClean="0">
                        <a:latin typeface="Cambria Math" panose="02040503050406030204" pitchFamily="18" charset="0"/>
                      </a:rPr>
                      <m:t>=</m:t>
                    </m:r>
                    <m:r>
                      <a:rPr lang="en-US" sz="3200" i="1">
                        <a:latin typeface="Cambria Math" panose="02040503050406030204" pitchFamily="18" charset="0"/>
                      </a:rPr>
                      <m:t>9</m:t>
                    </m:r>
                    <m:sSup>
                      <m:sSupPr>
                        <m:ctrlPr>
                          <a:rPr lang="en-US" sz="3200" i="1">
                            <a:latin typeface="Cambria Math" panose="02040503050406030204" pitchFamily="18" charset="0"/>
                          </a:rPr>
                        </m:ctrlPr>
                      </m:sSupPr>
                      <m:e>
                        <m:r>
                          <a:rPr lang="nl-NL" sz="3200" i="1">
                            <a:latin typeface="Cambria Math" panose="02040503050406030204" pitchFamily="18" charset="0"/>
                          </a:rPr>
                          <m:t>0</m:t>
                        </m:r>
                      </m:e>
                      <m:sup>
                        <m:r>
                          <a:rPr lang="nl-NL" sz="3200" i="1">
                            <a:latin typeface="Cambria Math" panose="02040503050406030204" pitchFamily="18" charset="0"/>
                          </a:rPr>
                          <m:t>𝑜</m:t>
                        </m:r>
                      </m:sup>
                    </m:sSup>
                  </m:oMath>
                </a14:m>
                <a:endParaRPr lang="en-US" sz="3200" dirty="0">
                  <a:solidFill>
                    <a:schemeClr val="tx1">
                      <a:lumMod val="95000"/>
                      <a:lumOff val="5000"/>
                    </a:schemeClr>
                  </a:solidFill>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A9804F20-9091-44C3-AE9D-F7AA2CD07166}"/>
                  </a:ext>
                </a:extLst>
              </p:cNvPr>
              <p:cNvSpPr txBox="1">
                <a:spLocks noRot="1" noChangeAspect="1" noMove="1" noResize="1" noEditPoints="1" noAdjustHandles="1" noChangeArrowheads="1" noChangeShapeType="1" noTextEdit="1"/>
              </p:cNvSpPr>
              <p:nvPr/>
            </p:nvSpPr>
            <p:spPr>
              <a:xfrm>
                <a:off x="1657350" y="3299240"/>
                <a:ext cx="10534650" cy="601575"/>
              </a:xfrm>
              <a:prstGeom prst="rect">
                <a:avLst/>
              </a:prstGeom>
              <a:blipFill>
                <a:blip r:embed="rId4"/>
                <a:stretch>
                  <a:fillRect l="-1505" t="-11111" b="-31313"/>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483556E2-5E1A-4409-8874-DAEB35F65943}"/>
              </a:ext>
            </a:extLst>
          </p:cNvPr>
          <p:cNvSpPr txBox="1"/>
          <p:nvPr/>
        </p:nvSpPr>
        <p:spPr>
          <a:xfrm>
            <a:off x="1470230" y="5822622"/>
            <a:ext cx="10534650" cy="601575"/>
          </a:xfrm>
          <a:prstGeom prst="rect">
            <a:avLst/>
          </a:prstGeom>
          <a:noFill/>
          <a:ln>
            <a:noFill/>
          </a:ln>
        </p:spPr>
        <p:txBody>
          <a:bodyPr wrap="square" rtlCol="0">
            <a:spAutoFit/>
          </a:bodyPr>
          <a:lstStyle/>
          <a:p>
            <a:pPr marL="457200" indent="-457200" algn="just">
              <a:buFontTx/>
              <a:buChar char="-"/>
            </a:pPr>
            <a:r>
              <a:rPr lang="en-US" sz="3200">
                <a:solidFill>
                  <a:schemeClr val="tx1">
                    <a:lumMod val="95000"/>
                    <a:lumOff val="5000"/>
                  </a:schemeClr>
                </a:solidFill>
                <a:latin typeface="Times New Roman" pitchFamily="18" charset="0"/>
                <a:cs typeface="Times New Roman" pitchFamily="18" charset="0"/>
              </a:rPr>
              <a:t>Trong tam giác vuông, hai góc nhọn phụ nhau.</a:t>
            </a:r>
            <a:r>
              <a:rPr lang="en-US" sz="3200" baseline="30000">
                <a:solidFill>
                  <a:schemeClr val="tx1">
                    <a:lumMod val="95000"/>
                    <a:lumOff val="5000"/>
                  </a:schemeClr>
                </a:solidFill>
                <a:latin typeface="Times New Roman" pitchFamily="18" charset="0"/>
                <a:cs typeface="Times New Roman" pitchFamily="18" charset="0"/>
              </a:rPr>
              <a:t> </a:t>
            </a:r>
            <a:endParaRPr lang="en-US" sz="3200" dirty="0">
              <a:solidFill>
                <a:schemeClr val="tx1">
                  <a:lumMod val="95000"/>
                  <a:lumOff val="5000"/>
                </a:schemeClr>
              </a:solidFill>
              <a:latin typeface="Times New Roman" pitchFamily="18" charset="0"/>
              <a:cs typeface="Times New Roman" pitchFamily="18" charset="0"/>
            </a:endParaRPr>
          </a:p>
        </p:txBody>
      </p:sp>
      <p:grpSp>
        <p:nvGrpSpPr>
          <p:cNvPr id="9" name="Group 8">
            <a:extLst>
              <a:ext uri="{FF2B5EF4-FFF2-40B4-BE49-F238E27FC236}">
                <a16:creationId xmlns:a16="http://schemas.microsoft.com/office/drawing/2014/main" id="{72FF7B5D-F916-4D94-BF81-7FA874B6C9C0}"/>
              </a:ext>
            </a:extLst>
          </p:cNvPr>
          <p:cNvGrpSpPr/>
          <p:nvPr/>
        </p:nvGrpSpPr>
        <p:grpSpPr>
          <a:xfrm rot="14318550">
            <a:off x="8660743" y="834801"/>
            <a:ext cx="3603025" cy="2380915"/>
            <a:chOff x="7674981" y="1576618"/>
            <a:chExt cx="4778629" cy="3287171"/>
          </a:xfrm>
        </p:grpSpPr>
        <p:sp>
          <p:nvSpPr>
            <p:cNvPr id="10" name="Isosceles Triangle 9">
              <a:extLst>
                <a:ext uri="{FF2B5EF4-FFF2-40B4-BE49-F238E27FC236}">
                  <a16:creationId xmlns:a16="http://schemas.microsoft.com/office/drawing/2014/main" id="{9FE4CB1F-656E-4A2D-BD0B-970345B22384}"/>
                </a:ext>
              </a:extLst>
            </p:cNvPr>
            <p:cNvSpPr/>
            <p:nvPr/>
          </p:nvSpPr>
          <p:spPr>
            <a:xfrm rot="12660425">
              <a:off x="8399098" y="2875602"/>
              <a:ext cx="3395655" cy="1988187"/>
            </a:xfrm>
            <a:prstGeom prst="triangle">
              <a:avLst>
                <a:gd name="adj" fmla="val 100000"/>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23B90B-A101-4366-95E1-7565B21ADC43}"/>
                </a:ext>
              </a:extLst>
            </p:cNvPr>
            <p:cNvSpPr txBox="1"/>
            <p:nvPr/>
          </p:nvSpPr>
          <p:spPr>
            <a:xfrm rot="7281450">
              <a:off x="8881016" y="1619808"/>
              <a:ext cx="60959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a:t>
              </a:r>
            </a:p>
          </p:txBody>
        </p:sp>
        <p:sp>
          <p:nvSpPr>
            <p:cNvPr id="16" name="TextBox 15">
              <a:extLst>
                <a:ext uri="{FF2B5EF4-FFF2-40B4-BE49-F238E27FC236}">
                  <a16:creationId xmlns:a16="http://schemas.microsoft.com/office/drawing/2014/main" id="{9A8BDEB7-C1DB-45F2-ADCF-2157AD09F8BB}"/>
                </a:ext>
              </a:extLst>
            </p:cNvPr>
            <p:cNvSpPr txBox="1"/>
            <p:nvPr/>
          </p:nvSpPr>
          <p:spPr>
            <a:xfrm rot="7117355">
              <a:off x="7631791" y="3812054"/>
              <a:ext cx="60959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17" name="TextBox 16">
              <a:extLst>
                <a:ext uri="{FF2B5EF4-FFF2-40B4-BE49-F238E27FC236}">
                  <a16:creationId xmlns:a16="http://schemas.microsoft.com/office/drawing/2014/main" id="{4A328E86-DAB5-4916-9D1A-C688C108653D}"/>
                </a:ext>
              </a:extLst>
            </p:cNvPr>
            <p:cNvSpPr txBox="1"/>
            <p:nvPr/>
          </p:nvSpPr>
          <p:spPr>
            <a:xfrm rot="7281450">
              <a:off x="11887200" y="3869695"/>
              <a:ext cx="60959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p>
          </p:txBody>
        </p:sp>
        <p:cxnSp>
          <p:nvCxnSpPr>
            <p:cNvPr id="18" name="Straight Connector 17">
              <a:extLst>
                <a:ext uri="{FF2B5EF4-FFF2-40B4-BE49-F238E27FC236}">
                  <a16:creationId xmlns:a16="http://schemas.microsoft.com/office/drawing/2014/main" id="{2375093D-7839-4025-8CF1-18852924CA4D}"/>
                </a:ext>
              </a:extLst>
            </p:cNvPr>
            <p:cNvCxnSpPr>
              <a:cxnSpLocks/>
            </p:cNvCxnSpPr>
            <p:nvPr/>
          </p:nvCxnSpPr>
          <p:spPr>
            <a:xfrm>
              <a:off x="9043988" y="2328238"/>
              <a:ext cx="226631" cy="1384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3506DC-A1AA-4B72-9DB8-0D94FD2022D3}"/>
                </a:ext>
              </a:extLst>
            </p:cNvPr>
            <p:cNvCxnSpPr>
              <a:cxnSpLocks/>
            </p:cNvCxnSpPr>
            <p:nvPr/>
          </p:nvCxnSpPr>
          <p:spPr>
            <a:xfrm flipH="1">
              <a:off x="9284907" y="2308738"/>
              <a:ext cx="107488" cy="142998"/>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60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1DF9B-1270-09D4-3012-EB975C7BEF42}"/>
            </a:ext>
          </a:extLst>
        </p:cNvPr>
        <p:cNvGrpSpPr/>
        <p:nvPr/>
      </p:nvGrpSpPr>
      <p:grpSpPr>
        <a:xfrm>
          <a:off x="0" y="0"/>
          <a:ext cx="0" cy="0"/>
          <a:chOff x="0" y="0"/>
          <a:chExt cx="0" cy="0"/>
        </a:xfrm>
      </p:grpSpPr>
      <p:sp>
        <p:nvSpPr>
          <p:cNvPr id="15376" name="Text Box 16">
            <a:extLst>
              <a:ext uri="{FF2B5EF4-FFF2-40B4-BE49-F238E27FC236}">
                <a16:creationId xmlns:a16="http://schemas.microsoft.com/office/drawing/2014/main" id="{063D29BB-2577-5608-D6D9-D20107D0023A}"/>
              </a:ext>
            </a:extLst>
          </p:cNvPr>
          <p:cNvSpPr txBox="1"/>
          <p:nvPr/>
        </p:nvSpPr>
        <p:spPr>
          <a:xfrm>
            <a:off x="2239047" y="77464"/>
            <a:ext cx="10344443" cy="584775"/>
          </a:xfrm>
          <a:prstGeom prst="rect">
            <a:avLst/>
          </a:prstGeom>
          <a:noFill/>
          <a:ln w="3175">
            <a:noFill/>
          </a:ln>
        </p:spPr>
        <p:txBody>
          <a:bodyPr wrap="square">
            <a:spAutoFit/>
          </a:bodyPr>
          <a:lstStyle/>
          <a:p>
            <a:pPr>
              <a:spcBef>
                <a:spcPct val="50000"/>
              </a:spcBef>
            </a:pPr>
            <a:r>
              <a:rPr lang="en-US" sz="3200" dirty="0">
                <a:latin typeface="Times New Roman" panose="02020603050405020304" pitchFamily="18" charset="0"/>
                <a:cs typeface="Times New Roman" panose="02020603050405020304" pitchFamily="18" charset="0"/>
                <a:sym typeface="Symbol" panose="05050102010706020507" pitchFamily="18" charset="2"/>
              </a:rPr>
              <a:t>Cho tam </a:t>
            </a:r>
            <a:r>
              <a:rPr lang="en-US" sz="3200" dirty="0" err="1">
                <a:latin typeface="Times New Roman" panose="02020603050405020304" pitchFamily="18" charset="0"/>
                <a:cs typeface="Times New Roman" panose="02020603050405020304" pitchFamily="18" charset="0"/>
                <a:sym typeface="Symbol" panose="05050102010706020507" pitchFamily="18" charset="2"/>
              </a:rPr>
              <a:t>giác</a:t>
            </a:r>
            <a:r>
              <a:rPr lang="en-US" sz="3200" dirty="0">
                <a:latin typeface="Times New Roman" panose="02020603050405020304" pitchFamily="18" charset="0"/>
                <a:cs typeface="Times New Roman" panose="02020603050405020304" pitchFamily="18" charset="0"/>
                <a:sym typeface="Symbol" panose="05050102010706020507" pitchFamily="18" charset="2"/>
              </a:rPr>
              <a:t> ABC </a:t>
            </a:r>
            <a:r>
              <a:rPr lang="en-US" sz="3200" dirty="0" err="1">
                <a:latin typeface="Times New Roman" panose="02020603050405020304" pitchFamily="18" charset="0"/>
                <a:cs typeface="Times New Roman" panose="02020603050405020304" pitchFamily="18" charset="0"/>
                <a:sym typeface="Symbol" panose="05050102010706020507" pitchFamily="18" charset="2"/>
              </a:rPr>
              <a:t>và</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Cx</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là</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tia</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đối</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của</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err="1">
                <a:latin typeface="Times New Roman" panose="02020603050405020304" pitchFamily="18" charset="0"/>
                <a:cs typeface="Times New Roman" panose="02020603050405020304" pitchFamily="18" charset="0"/>
                <a:sym typeface="Symbol" panose="05050102010706020507" pitchFamily="18" charset="2"/>
              </a:rPr>
              <a:t>tia</a:t>
            </a:r>
            <a:r>
              <a:rPr lang="en-US" sz="3200" dirty="0">
                <a:latin typeface="Times New Roman" panose="02020603050405020304" pitchFamily="18" charset="0"/>
                <a:cs typeface="Times New Roman" panose="02020603050405020304" pitchFamily="18" charset="0"/>
                <a:sym typeface="Symbol" panose="05050102010706020507" pitchFamily="18" charset="2"/>
              </a:rPr>
              <a:t> CB ( H 4.5)</a:t>
            </a:r>
            <a:endParaRPr sz="3200" dirty="0">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5377" name="Text Box 17">
                <a:extLst>
                  <a:ext uri="{FF2B5EF4-FFF2-40B4-BE49-F238E27FC236}">
                    <a16:creationId xmlns:a16="http://schemas.microsoft.com/office/drawing/2014/main" id="{3A050DE7-9C21-8115-B893-CF9269F718E9}"/>
                  </a:ext>
                </a:extLst>
              </p:cNvPr>
              <p:cNvSpPr txBox="1"/>
              <p:nvPr/>
            </p:nvSpPr>
            <p:spPr>
              <a:xfrm>
                <a:off x="164489" y="2773166"/>
                <a:ext cx="8642159" cy="568104"/>
              </a:xfrm>
              <a:prstGeom prst="rect">
                <a:avLst/>
              </a:prstGeom>
              <a:noFill/>
              <a:ln w="3175">
                <a:noFill/>
              </a:ln>
            </p:spPr>
            <p:txBody>
              <a:bodyPr wrap="square">
                <a:spAutoFit/>
              </a:bodyPr>
              <a:lstStyle/>
              <a:p>
                <a:pPr algn="just">
                  <a:lnSpc>
                    <a:spcPct val="115000"/>
                  </a:lnSpc>
                  <a:spcAft>
                    <a:spcPts val="10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ABC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𝐵𝐴𝐶</m:t>
                        </m:r>
                      </m:e>
                    </m:acc>
                    <m:r>
                      <a:rPr lang="en-US" sz="28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𝐶𝐵𝐴</m:t>
                        </m:r>
                      </m:e>
                    </m:acc>
                    <m:r>
                      <a:rPr lang="en-US" sz="28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latin typeface="Cambria Math" panose="02040503050406030204" pitchFamily="18" charset="0"/>
                            <a:ea typeface="Cambria Math" panose="02040503050406030204" pitchFamily="18" charset="0"/>
                            <a:cs typeface="Times New Roman" panose="02020603050405020304" pitchFamily="18" charset="0"/>
                          </a:rPr>
                          <m:t>𝐴𝐶𝐵</m:t>
                        </m:r>
                      </m:e>
                    </m:acc>
                    <m:r>
                      <a:rPr lang="en-US" sz="2800" i="1">
                        <a:latin typeface="Cambria Math" panose="02040503050406030204" pitchFamily="18" charset="0"/>
                        <a:ea typeface="Cambria Math" panose="02040503050406030204" pitchFamily="18" charset="0"/>
                        <a:cs typeface="Times New Roman" panose="02020603050405020304" pitchFamily="18" charset="0"/>
                      </a:rPr>
                      <m:t>=18</m:t>
                    </m:r>
                    <m:sSup>
                      <m:sSupPr>
                        <m:ctrlPr>
                          <a:rPr lang="en-US" sz="28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latin typeface="Cambria Math" panose="02040503050406030204" pitchFamily="18" charset="0"/>
                            <a:ea typeface="Cambria Math" panose="02040503050406030204" pitchFamily="18" charset="0"/>
                            <a:cs typeface="Times New Roman" panose="02020603050405020304" pitchFamily="18" charset="0"/>
                          </a:rPr>
                          <m:t>0</m:t>
                        </m:r>
                      </m:e>
                      <m:sup>
                        <m:r>
                          <a:rPr lang="en-US" sz="2800" i="1">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2800" dirty="0">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377" name="Text Box 17">
                <a:extLst>
                  <a:ext uri="{FF2B5EF4-FFF2-40B4-BE49-F238E27FC236}">
                    <a16:creationId xmlns:a16="http://schemas.microsoft.com/office/drawing/2014/main" id="{3A050DE7-9C21-8115-B893-CF9269F718E9}"/>
                  </a:ext>
                </a:extLst>
              </p:cNvPr>
              <p:cNvSpPr txBox="1">
                <a:spLocks noRot="1" noChangeAspect="1" noMove="1" noResize="1" noEditPoints="1" noAdjustHandles="1" noChangeArrowheads="1" noChangeShapeType="1" noTextEdit="1"/>
              </p:cNvSpPr>
              <p:nvPr/>
            </p:nvSpPr>
            <p:spPr>
              <a:xfrm>
                <a:off x="164489" y="2773166"/>
                <a:ext cx="8642159" cy="568104"/>
              </a:xfrm>
              <a:prstGeom prst="rect">
                <a:avLst/>
              </a:prstGeom>
              <a:blipFill>
                <a:blip r:embed="rId4"/>
                <a:stretch>
                  <a:fillRect l="-1481" t="-5376" b="-27957"/>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78" name="Text Box 18">
                <a:extLst>
                  <a:ext uri="{FF2B5EF4-FFF2-40B4-BE49-F238E27FC236}">
                    <a16:creationId xmlns:a16="http://schemas.microsoft.com/office/drawing/2014/main" id="{FAC36270-C87E-206A-0C3F-F571B0B1D710}"/>
                  </a:ext>
                </a:extLst>
              </p:cNvPr>
              <p:cNvSpPr txBox="1"/>
              <p:nvPr/>
            </p:nvSpPr>
            <p:spPr>
              <a:xfrm>
                <a:off x="78980" y="1713629"/>
                <a:ext cx="8381438" cy="1080167"/>
              </a:xfrm>
              <a:prstGeom prst="rect">
                <a:avLst/>
              </a:prstGeom>
              <a:noFill/>
              <a:ln w="3175">
                <a:noFill/>
              </a:ln>
            </p:spPr>
            <p:txBody>
              <a:bodyPr wrap="square">
                <a:spAutoFit/>
              </a:bodyPr>
              <a:lstStyle/>
              <a:p>
                <a:pPr algn="just">
                  <a:lnSpc>
                    <a:spcPct val="115000"/>
                  </a:lnSpc>
                  <a:spcAft>
                    <a:spcPts val="10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Cx</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latin typeface="Cambria Math" panose="02040503050406030204" pitchFamily="18" charset="0"/>
                            <a:ea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e>
                    </m:acc>
                  </m:oMath>
                </a14:m>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latin typeface="Cambria Math" panose="02040503050406030204" pitchFamily="18" charset="0"/>
                            <a:ea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𝐵</m:t>
                        </m:r>
                      </m:e>
                    </m:acc>
                  </m:oMath>
                </a14:m>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kề</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do đó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lang="en-US" sz="28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latin typeface="Cambria Math" panose="02040503050406030204" pitchFamily="18" charset="0"/>
                            <a:ea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e>
                    </m:acc>
                    <m:r>
                      <a:rPr lang="en-US" sz="28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latin typeface="Cambria Math" panose="02040503050406030204" pitchFamily="18" charset="0"/>
                            <a:ea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𝐵</m:t>
                        </m:r>
                      </m:e>
                    </m:acc>
                    <m:r>
                      <a:rPr lang="en-US" sz="2800" i="1">
                        <a:latin typeface="Cambria Math" panose="02040503050406030204" pitchFamily="18" charset="0"/>
                        <a:ea typeface="Cambria Math" panose="02040503050406030204" pitchFamily="18" charset="0"/>
                        <a:cs typeface="Times New Roman" panose="02020603050405020304" pitchFamily="18" charset="0"/>
                      </a:rPr>
                      <m:t>=</m:t>
                    </m:r>
                    <m:r>
                      <a:rPr lang="en-US" sz="2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18</m:t>
                    </m:r>
                    <m:sSup>
                      <m:sSupPr>
                        <m:ctrlPr>
                          <a:rPr lang="en-US" sz="2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2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2800" dirty="0">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378" name="Text Box 18">
                <a:extLst>
                  <a:ext uri="{FF2B5EF4-FFF2-40B4-BE49-F238E27FC236}">
                    <a16:creationId xmlns:a16="http://schemas.microsoft.com/office/drawing/2014/main" id="{FAC36270-C87E-206A-0C3F-F571B0B1D710}"/>
                  </a:ext>
                </a:extLst>
              </p:cNvPr>
              <p:cNvSpPr txBox="1">
                <a:spLocks noRot="1" noChangeAspect="1" noMove="1" noResize="1" noEditPoints="1" noAdjustHandles="1" noChangeArrowheads="1" noChangeShapeType="1" noTextEdit="1"/>
              </p:cNvSpPr>
              <p:nvPr/>
            </p:nvSpPr>
            <p:spPr>
              <a:xfrm>
                <a:off x="78980" y="1713629"/>
                <a:ext cx="8381438" cy="1080167"/>
              </a:xfrm>
              <a:prstGeom prst="rect">
                <a:avLst/>
              </a:prstGeom>
              <a:blipFill>
                <a:blip r:embed="rId5"/>
                <a:stretch>
                  <a:fillRect l="-1527" t="-2260" r="-1455" b="-14689"/>
                </a:stretch>
              </a:blipFill>
              <a:ln w="3175">
                <a:noFill/>
              </a:ln>
            </p:spPr>
            <p:txBody>
              <a:bodyPr/>
              <a:lstStyle/>
              <a:p>
                <a:r>
                  <a:rPr lang="en-US">
                    <a:noFill/>
                  </a:rPr>
                  <a:t> </a:t>
                </a:r>
              </a:p>
            </p:txBody>
          </p:sp>
        </mc:Fallback>
      </mc:AlternateContent>
      <p:sp>
        <p:nvSpPr>
          <p:cNvPr id="27" name="Text Box 4">
            <a:extLst>
              <a:ext uri="{FF2B5EF4-FFF2-40B4-BE49-F238E27FC236}">
                <a16:creationId xmlns:a16="http://schemas.microsoft.com/office/drawing/2014/main" id="{7B501ADE-011A-EDB0-E913-69D83407D664}"/>
              </a:ext>
            </a:extLst>
          </p:cNvPr>
          <p:cNvSpPr txBox="1"/>
          <p:nvPr/>
        </p:nvSpPr>
        <p:spPr>
          <a:xfrm>
            <a:off x="0" y="35323"/>
            <a:ext cx="2239047" cy="584775"/>
          </a:xfrm>
          <a:prstGeom prst="rect">
            <a:avLst/>
          </a:prstGeom>
          <a:solidFill>
            <a:srgbClr val="7030A0"/>
          </a:solidFill>
          <a:ln w="9525">
            <a:noFill/>
          </a:ln>
        </p:spPr>
        <p:txBody>
          <a:bodyPr wrap="square">
            <a:spAutoFit/>
          </a:bodyPr>
          <a:lstStyle/>
          <a:p>
            <a:r>
              <a:rPr lang="en-US" sz="3200" b="1" dirty="0">
                <a:solidFill>
                  <a:schemeClr val="bg1"/>
                </a:solidFill>
                <a:latin typeface="Times New Roman" panose="02020603050405020304" pitchFamily="18" charset="0"/>
              </a:rPr>
              <a:t> </a:t>
            </a:r>
            <a:r>
              <a:rPr lang="en-US" sz="3200" b="1" dirty="0" err="1">
                <a:solidFill>
                  <a:schemeClr val="bg1"/>
                </a:solidFill>
                <a:latin typeface="Times New Roman" panose="02020603050405020304" pitchFamily="18" charset="0"/>
              </a:rPr>
              <a:t>Vận</a:t>
            </a:r>
            <a:r>
              <a:rPr lang="en-US" sz="3200" b="1" dirty="0">
                <a:solidFill>
                  <a:schemeClr val="bg1"/>
                </a:solidFill>
                <a:latin typeface="Times New Roman" panose="02020603050405020304" pitchFamily="18" charset="0"/>
              </a:rPr>
              <a:t> </a:t>
            </a:r>
            <a:r>
              <a:rPr lang="en-US" sz="3200" b="1" dirty="0" err="1">
                <a:solidFill>
                  <a:schemeClr val="bg1"/>
                </a:solidFill>
                <a:latin typeface="Times New Roman" panose="02020603050405020304" pitchFamily="18" charset="0"/>
              </a:rPr>
              <a:t>dụng</a:t>
            </a:r>
            <a:r>
              <a:rPr lang="en-US" sz="3200" b="1" dirty="0">
                <a:solidFill>
                  <a:schemeClr val="bg1"/>
                </a:solidFill>
                <a:latin typeface="Times New Roman" panose="02020603050405020304" pitchFamily="18" charset="0"/>
              </a:rPr>
              <a:t> :</a:t>
            </a:r>
            <a:endParaRPr sz="3200" b="1" u="sng" dirty="0">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Hộp Văn bản 29">
                <a:extLst>
                  <a:ext uri="{FF2B5EF4-FFF2-40B4-BE49-F238E27FC236}">
                    <a16:creationId xmlns:a16="http://schemas.microsoft.com/office/drawing/2014/main" id="{C21A6F08-1256-69A6-6BFB-C022D1E36819}"/>
                  </a:ext>
                </a:extLst>
              </p:cNvPr>
              <p:cNvSpPr txBox="1"/>
              <p:nvPr/>
            </p:nvSpPr>
            <p:spPr>
              <a:xfrm>
                <a:off x="254030" y="619920"/>
                <a:ext cx="7238969" cy="626646"/>
              </a:xfrm>
              <a:prstGeom prst="rect">
                <a:avLst/>
              </a:prstGeom>
              <a:noFill/>
            </p:spPr>
            <p:txBody>
              <a:bodyPr wrap="square">
                <a:spAutoFit/>
              </a:bodyPr>
              <a:lstStyle/>
              <a:p>
                <a:pPr algn="just">
                  <a:lnSpc>
                    <a:spcPct val="115000"/>
                  </a:lnSpc>
                  <a:spcAft>
                    <a:spcPts val="1000"/>
                  </a:spcAft>
                </a:pPr>
                <a:r>
                  <a:rPr lang="en-US" sz="3200" dirty="0" err="1">
                    <a:effectLst/>
                    <a:latin typeface="Times New Roman" panose="02020603050405020304" pitchFamily="18" charset="0"/>
                    <a:ea typeface="Cambria Math" panose="02040503050406030204" pitchFamily="18" charset="0"/>
                    <a:cs typeface="Times New Roman" panose="02020603050405020304" pitchFamily="18" charset="0"/>
                  </a:rPr>
                  <a:t>Chứng</a:t>
                </a:r>
                <a:r>
                  <a:rPr lang="en-US" sz="320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Math" panose="02040503050406030204" pitchFamily="18" charset="0"/>
                    <a:cs typeface="Times New Roman" panose="02020603050405020304" pitchFamily="18" charset="0"/>
                  </a:rPr>
                  <a:t>minh</a:t>
                </a:r>
                <a:r>
                  <a:rPr lang="en-US" sz="320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Math" panose="02040503050406030204" pitchFamily="18" charset="0"/>
                    <a:cs typeface="Times New Roman" panose="02020603050405020304" pitchFamily="18" charset="0"/>
                  </a:rPr>
                  <a:t>rằng</a:t>
                </a:r>
                <a:r>
                  <a:rPr lang="en-US" sz="3200" dirty="0">
                    <a:effectLst/>
                    <a:latin typeface="Times New Roman" panose="02020603050405020304" pitchFamily="18" charset="0"/>
                    <a:ea typeface="Cambria Math" panose="02040503050406030204" pitchFamily="18" charset="0"/>
                    <a:cs typeface="Times New Roman" panose="02020603050405020304" pitchFamily="18" charset="0"/>
                  </a:rPr>
                  <a:t> :   </a:t>
                </a:r>
                <a14:m>
                  <m:oMath xmlns:m="http://schemas.openxmlformats.org/officeDocument/2006/math">
                    <m:acc>
                      <m:accPr>
                        <m:chr m:val="̂"/>
                        <m:ctrlPr>
                          <a:rPr lang="en-US" sz="3200" i="1" smtClean="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3200" i="1">
                            <a:effectLst/>
                            <a:latin typeface="Cambria Math" panose="02040503050406030204" pitchFamily="18" charset="0"/>
                            <a:ea typeface="Cambria Math" panose="02040503050406030204" pitchFamily="18" charset="0"/>
                            <a:cs typeface="Times New Roman" panose="02020603050405020304" pitchFamily="18" charset="0"/>
                          </a:rPr>
                          <m:t>𝐴𝐶𝑥</m:t>
                        </m:r>
                      </m:e>
                    </m:acc>
                    <m:r>
                      <a:rPr lang="en-US" sz="3200" i="1">
                        <a:effectLst/>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3200"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3200" i="1">
                            <a:effectLst/>
                            <a:latin typeface="Cambria Math" panose="02040503050406030204" pitchFamily="18" charset="0"/>
                            <a:ea typeface="Cambria Math" panose="02040503050406030204" pitchFamily="18" charset="0"/>
                            <a:cs typeface="Times New Roman" panose="02020603050405020304" pitchFamily="18" charset="0"/>
                          </a:rPr>
                          <m:t>𝐵𝐴𝐶</m:t>
                        </m:r>
                      </m:e>
                    </m:acc>
                    <m:r>
                      <a:rPr lang="en-US" sz="3200" i="1">
                        <a:effectLst/>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3200"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3200" i="1">
                            <a:effectLst/>
                            <a:latin typeface="Cambria Math" panose="02040503050406030204" pitchFamily="18" charset="0"/>
                            <a:ea typeface="Cambria Math" panose="02040503050406030204" pitchFamily="18" charset="0"/>
                            <a:cs typeface="Times New Roman" panose="02020603050405020304" pitchFamily="18" charset="0"/>
                          </a:rPr>
                          <m:t>𝐶𝐵𝐴</m:t>
                        </m:r>
                      </m:e>
                    </m:acc>
                  </m:oMath>
                </a14:m>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0" name="Hộp Văn bản 29">
                <a:extLst>
                  <a:ext uri="{FF2B5EF4-FFF2-40B4-BE49-F238E27FC236}">
                    <a16:creationId xmlns:a16="http://schemas.microsoft.com/office/drawing/2014/main" id="{D9D62A08-F41D-4E76-91D1-04FBDDA95E11}"/>
                  </a:ext>
                </a:extLst>
              </p:cNvPr>
              <p:cNvSpPr txBox="1">
                <a:spLocks noRot="1" noChangeAspect="1" noMove="1" noResize="1" noEditPoints="1" noAdjustHandles="1" noChangeArrowheads="1" noChangeShapeType="1" noTextEdit="1"/>
              </p:cNvSpPr>
              <p:nvPr/>
            </p:nvSpPr>
            <p:spPr>
              <a:xfrm>
                <a:off x="254030" y="619920"/>
                <a:ext cx="7238969" cy="626646"/>
              </a:xfrm>
              <a:prstGeom prst="rect">
                <a:avLst/>
              </a:prstGeom>
              <a:blipFill>
                <a:blip r:embed="rId6"/>
                <a:stretch>
                  <a:fillRect l="-2190" t="-6863" b="-31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Hộp Văn bản 32">
                <a:extLst>
                  <a:ext uri="{FF2B5EF4-FFF2-40B4-BE49-F238E27FC236}">
                    <a16:creationId xmlns:a16="http://schemas.microsoft.com/office/drawing/2014/main" id="{1A0A204B-3752-413C-B1D1-60ED0000C77C}"/>
                  </a:ext>
                </a:extLst>
              </p:cNvPr>
              <p:cNvSpPr txBox="1"/>
              <p:nvPr/>
            </p:nvSpPr>
            <p:spPr>
              <a:xfrm>
                <a:off x="254030" y="3309176"/>
                <a:ext cx="8031339" cy="568104"/>
              </a:xfrm>
              <a:prstGeom prst="rect">
                <a:avLst/>
              </a:prstGeom>
              <a:noFill/>
            </p:spPr>
            <p:txBody>
              <a:bodyPr wrap="square">
                <a:spAutoFit/>
              </a:bodyPr>
              <a:lstStyle/>
              <a:p>
                <a:pPr algn="just">
                  <a:lnSpc>
                    <a:spcPct val="115000"/>
                  </a:lnSpc>
                  <a:spcAft>
                    <a:spcPts val="10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ra:  </a:t>
                </a:r>
                <a14:m>
                  <m:oMath xmlns:m="http://schemas.openxmlformats.org/officeDocument/2006/math">
                    <m:acc>
                      <m:accPr>
                        <m:chr m:val="̂"/>
                        <m:ctrlPr>
                          <a:rPr lang="en-US" sz="28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𝐴𝐶𝑥</m:t>
                        </m:r>
                      </m:e>
                    </m:acc>
                    <m:r>
                      <a:rPr lang="en-US"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i="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𝐵𝐴𝐶</m:t>
                        </m:r>
                      </m:e>
                    </m:acc>
                    <m:r>
                      <a:rPr lang="en-US" sz="28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i="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800" i="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𝐶𝐵𝐴</m:t>
                        </m:r>
                      </m:e>
                    </m:acc>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3" name="Hộp Văn bản 32">
                <a:extLst>
                  <a:ext uri="{FF2B5EF4-FFF2-40B4-BE49-F238E27FC236}">
                    <a16:creationId xmlns:a16="http://schemas.microsoft.com/office/drawing/2014/main" id="{1A0A204B-3752-413C-B1D1-60ED0000C77C}"/>
                  </a:ext>
                </a:extLst>
              </p:cNvPr>
              <p:cNvSpPr txBox="1">
                <a:spLocks noRot="1" noChangeAspect="1" noMove="1" noResize="1" noEditPoints="1" noAdjustHandles="1" noChangeArrowheads="1" noChangeShapeType="1" noTextEdit="1"/>
              </p:cNvSpPr>
              <p:nvPr/>
            </p:nvSpPr>
            <p:spPr>
              <a:xfrm>
                <a:off x="254030" y="3309176"/>
                <a:ext cx="8031339" cy="568104"/>
              </a:xfrm>
              <a:prstGeom prst="rect">
                <a:avLst/>
              </a:prstGeom>
              <a:blipFill>
                <a:blip r:embed="rId7"/>
                <a:stretch>
                  <a:fillRect l="-1595" t="-5376" b="-27957"/>
                </a:stretch>
              </a:blipFill>
            </p:spPr>
            <p:txBody>
              <a:bodyPr/>
              <a:lstStyle/>
              <a:p>
                <a:r>
                  <a:rPr lang="en-US">
                    <a:noFill/>
                  </a:rPr>
                  <a:t> </a:t>
                </a:r>
              </a:p>
            </p:txBody>
          </p:sp>
        </mc:Fallback>
      </mc:AlternateContent>
      <p:sp>
        <p:nvSpPr>
          <p:cNvPr id="34" name="Hộp Văn bản 33">
            <a:extLst>
              <a:ext uri="{FF2B5EF4-FFF2-40B4-BE49-F238E27FC236}">
                <a16:creationId xmlns:a16="http://schemas.microsoft.com/office/drawing/2014/main" id="{91629E85-3717-FFC9-8A40-1D20A9C27BDF}"/>
              </a:ext>
            </a:extLst>
          </p:cNvPr>
          <p:cNvSpPr txBox="1"/>
          <p:nvPr/>
        </p:nvSpPr>
        <p:spPr>
          <a:xfrm>
            <a:off x="254030" y="1192821"/>
            <a:ext cx="1925680" cy="483017"/>
          </a:xfrm>
          <a:prstGeom prst="rect">
            <a:avLst/>
          </a:prstGeom>
          <a:noFill/>
        </p:spPr>
        <p:txBody>
          <a:bodyPr wrap="square">
            <a:spAutoFit/>
          </a:bodyPr>
          <a:lstStyle/>
          <a:p>
            <a:pPr algn="just">
              <a:lnSpc>
                <a:spcPct val="115000"/>
              </a:lnSpc>
              <a:spcAft>
                <a:spcPts val="1000"/>
              </a:spcAft>
            </a:pPr>
            <a:r>
              <a:rPr lang="en-US" sz="2400" dirty="0" err="1">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Chứng</a:t>
            </a:r>
            <a:r>
              <a:rPr lang="en-US" sz="2400" dirty="0">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minh</a:t>
            </a:r>
            <a:r>
              <a:rPr lang="en-US" sz="2400" dirty="0">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5D7406F7-48AD-9CD1-B188-C5D6173B7EEC}"/>
              </a:ext>
            </a:extLst>
          </p:cNvPr>
          <p:cNvPicPr>
            <a:picLocks noChangeAspect="1"/>
          </p:cNvPicPr>
          <p:nvPr/>
        </p:nvPicPr>
        <p:blipFill rotWithShape="1">
          <a:blip r:embed="rId8"/>
          <a:srcRect l="11910" b="1217"/>
          <a:stretch/>
        </p:blipFill>
        <p:spPr>
          <a:xfrm>
            <a:off x="8460418" y="619921"/>
            <a:ext cx="3718513" cy="2478448"/>
          </a:xfrm>
          <a:prstGeom prst="rect">
            <a:avLst/>
          </a:prstGeom>
        </p:spPr>
      </p:pic>
      <p:sp>
        <p:nvSpPr>
          <p:cNvPr id="2" name="Text Box 24">
            <a:extLst>
              <a:ext uri="{FF2B5EF4-FFF2-40B4-BE49-F238E27FC236}">
                <a16:creationId xmlns:a16="http://schemas.microsoft.com/office/drawing/2014/main" id="{B23C245B-3468-6D02-FA37-D3ECD268800B}"/>
              </a:ext>
            </a:extLst>
          </p:cNvPr>
          <p:cNvSpPr txBox="1"/>
          <p:nvPr/>
        </p:nvSpPr>
        <p:spPr>
          <a:xfrm>
            <a:off x="78980" y="3887327"/>
            <a:ext cx="3200400" cy="579438"/>
          </a:xfrm>
          <a:prstGeom prst="rect">
            <a:avLst/>
          </a:prstGeom>
          <a:noFill/>
          <a:ln w="9525">
            <a:noFill/>
          </a:ln>
        </p:spPr>
        <p:txBody>
          <a:bodyPr>
            <a:spAutoFit/>
          </a:bodyPr>
          <a:lstStyle/>
          <a:p>
            <a:pPr>
              <a:spcBef>
                <a:spcPct val="50000"/>
              </a:spcBef>
            </a:pPr>
            <a:r>
              <a:rPr sz="3200" b="1" i="1" u="sng" dirty="0">
                <a:solidFill>
                  <a:srgbClr val="CC0000"/>
                </a:solidFill>
                <a:latin typeface="Times New Roman" panose="02020603050405020304" pitchFamily="18" charset="0"/>
              </a:rPr>
              <a:t>Nhận xét:</a:t>
            </a:r>
          </a:p>
        </p:txBody>
      </p:sp>
      <p:sp>
        <p:nvSpPr>
          <p:cNvPr id="3" name="Hộp Văn bản 21">
            <a:extLst>
              <a:ext uri="{FF2B5EF4-FFF2-40B4-BE49-F238E27FC236}">
                <a16:creationId xmlns:a16="http://schemas.microsoft.com/office/drawing/2014/main" id="{F55C10F2-282A-AE62-EF7D-E1F72EBD8B99}"/>
              </a:ext>
            </a:extLst>
          </p:cNvPr>
          <p:cNvSpPr txBox="1"/>
          <p:nvPr/>
        </p:nvSpPr>
        <p:spPr>
          <a:xfrm>
            <a:off x="254030" y="4400807"/>
            <a:ext cx="11858990" cy="1171859"/>
          </a:xfrm>
          <a:prstGeom prst="rect">
            <a:avLst/>
          </a:prstGeom>
          <a:noFill/>
        </p:spPr>
        <p:txBody>
          <a:bodyPr wrap="square">
            <a:spAutoFit/>
          </a:bodyPr>
          <a:lstStyle/>
          <a:p>
            <a:pPr marL="457200" indent="-457200" algn="just">
              <a:lnSpc>
                <a:spcPct val="115000"/>
              </a:lnSpc>
              <a:spcAft>
                <a:spcPts val="1000"/>
              </a:spcAft>
              <a:buFontTx/>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ACx</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ABC. </a:t>
            </a:r>
          </a:p>
          <a:p>
            <a:pPr algn="just">
              <a:lnSpc>
                <a:spcPct val="115000"/>
              </a:lnSpc>
              <a:spcAft>
                <a:spcPts val="100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ACx</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ABC.</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24">
            <a:extLst>
              <a:ext uri="{FF2B5EF4-FFF2-40B4-BE49-F238E27FC236}">
                <a16:creationId xmlns:a16="http://schemas.microsoft.com/office/drawing/2014/main" id="{EBB788FB-9FDA-4507-6B8A-2DCD306F2BAA}"/>
              </a:ext>
            </a:extLst>
          </p:cNvPr>
          <p:cNvSpPr txBox="1"/>
          <p:nvPr/>
        </p:nvSpPr>
        <p:spPr>
          <a:xfrm>
            <a:off x="366534" y="5572666"/>
            <a:ext cx="11633982" cy="1077218"/>
          </a:xfrm>
          <a:prstGeom prst="rect">
            <a:avLst/>
          </a:prstGeom>
          <a:noFill/>
        </p:spPr>
        <p:txBody>
          <a:bodyPr wrap="square">
            <a:spAutoFit/>
          </a:bodyPr>
          <a:lstStyle/>
          <a:p>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kề</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0" name="Đồng hồ đếm ngược 2 phút có tiếng">
            <a:hlinkClick r:id="" action="ppaction://media"/>
            <a:extLst>
              <a:ext uri="{FF2B5EF4-FFF2-40B4-BE49-F238E27FC236}">
                <a16:creationId xmlns:a16="http://schemas.microsoft.com/office/drawing/2014/main" id="{359E7FEF-37FC-5312-FF3B-1846E444800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797597" y="3864785"/>
            <a:ext cx="2140373" cy="1203960"/>
          </a:xfrm>
          <a:prstGeom prst="rect">
            <a:avLst/>
          </a:prstGeom>
        </p:spPr>
      </p:pic>
    </p:spTree>
    <p:extLst>
      <p:ext uri="{BB962C8B-B14F-4D97-AF65-F5344CB8AC3E}">
        <p14:creationId xmlns:p14="http://schemas.microsoft.com/office/powerpoint/2010/main" val="297344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76"/>
                                        </p:tgtEl>
                                        <p:attrNameLst>
                                          <p:attrName>style.visibility</p:attrName>
                                        </p:attrNameLst>
                                      </p:cBhvr>
                                      <p:to>
                                        <p:strVal val="visible"/>
                                      </p:to>
                                    </p:set>
                                    <p:animEffect transition="in" filter="box(in)">
                                      <p:cBhvr>
                                        <p:cTn id="7" dur="500"/>
                                        <p:tgtEl>
                                          <p:spTgt spid="1537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3080"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5378"/>
                                        </p:tgtEl>
                                        <p:attrNameLst>
                                          <p:attrName>style.visibility</p:attrName>
                                        </p:attrNameLst>
                                      </p:cBhvr>
                                      <p:to>
                                        <p:strVal val="visible"/>
                                      </p:to>
                                    </p:set>
                                    <p:animEffect transition="in" filter="box(in)">
                                      <p:cBhvr>
                                        <p:cTn id="31" dur="500"/>
                                        <p:tgtEl>
                                          <p:spTgt spid="15378"/>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5377"/>
                                        </p:tgtEl>
                                        <p:attrNameLst>
                                          <p:attrName>style.visibility</p:attrName>
                                        </p:attrNameLst>
                                      </p:cBhvr>
                                      <p:to>
                                        <p:strVal val="visible"/>
                                      </p:to>
                                    </p:set>
                                    <p:animEffect transition="in" filter="box(in)">
                                      <p:cBhvr>
                                        <p:cTn id="36" dur="500"/>
                                        <p:tgtEl>
                                          <p:spTgt spid="1537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wipe(left)">
                                      <p:cBhvr>
                                        <p:cTn id="51" dur="500"/>
                                        <p:tgtEl>
                                          <p:spTgt spid="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ox(in)">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10"/>
                </p:tgtEl>
              </p:cMediaNode>
            </p:video>
          </p:childTnLst>
        </p:cTn>
      </p:par>
    </p:tnLst>
    <p:bldLst>
      <p:bldP spid="15376" grpId="0"/>
      <p:bldP spid="15377" grpId="0"/>
      <p:bldP spid="15378" grpId="0"/>
      <p:bldP spid="30" grpId="0"/>
      <p:bldP spid="33" grpId="0"/>
      <p:bldP spid="34" grpId="0"/>
      <p:bldP spid="2" grpId="0"/>
      <p:bldP spid="3"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71033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101199" y="1231084"/>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Mất</a:t>
              </a:r>
              <a:r>
                <a:rPr lang="en-GB" sz="24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lượt</a:t>
              </a:r>
              <a:endPar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US" sz="3200" b="1" i="0" u="none" strike="noStrike" kern="1200" cap="none" spc="0" normalizeH="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4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24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70C0"/>
                  </a:solidFill>
                  <a:latin typeface="Tahoma" panose="020B0604030504040204" pitchFamily="34" charset="0"/>
                  <a:ea typeface="Tahoma" panose="020B0604030504040204" pitchFamily="34" charset="0"/>
                  <a:cs typeface="Tahoma" panose="020B0604030504040204" pitchFamily="34" charset="0"/>
                </a:rPr>
                <a:t>Vỗ</a:t>
              </a:r>
              <a:r>
                <a:rPr lang="en-GB" sz="2800" b="1" noProof="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GB" sz="2800" b="1" noProof="0"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a:t>
              </a: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10128217" y="5929809"/>
            <a:ext cx="1697988" cy="5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80817" y="232864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C00000"/>
                </a:solidFill>
                <a:latin typeface="Tahoma" panose="020B0604030504040204" pitchFamily="34" charset="0"/>
                <a:ea typeface="Tahoma" panose="020B0604030504040204" pitchFamily="34" charset="0"/>
                <a:cs typeface="Tahoma" panose="020B0604030504040204" pitchFamily="34" charset="0"/>
                <a:hlinkClick r:id="" action="ppaction://noaction"/>
              </a:rPr>
              <a:t>1</a:t>
            </a:r>
            <a:endParaRPr kumimoji="0" lang="vi-VN" sz="4400" b="1" i="0"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180041" y="3834941"/>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hlinkClick r:id="" action="ppaction://noaction"/>
              </a:rPr>
              <a:t>3</a:t>
            </a:r>
            <a:endParaRPr kumimoji="0" lang="vi-VN"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71220" y="3822062"/>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sng" strike="noStrike" kern="1200" cap="none" spc="0" normalizeH="0" baseline="0" noProof="0" dirty="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sng" strike="noStrike" kern="1200" cap="none" spc="0" normalizeH="0" baseline="0" noProof="0" dirty="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86302" y="241265"/>
            <a:ext cx="4628190"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1830" y="710330"/>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629167"/>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2" y="-693733"/>
            <a:ext cx="609600" cy="609600"/>
          </a:xfrm>
          <a:prstGeom prst="rect">
            <a:avLst/>
          </a:prstGeom>
        </p:spPr>
      </p:pic>
      <p:sp>
        <p:nvSpPr>
          <p:cNvPr id="31" name="Isosceles Triangle 3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ounded Rectangle 62">
            <a:hlinkClick r:id="rId13" action="ppaction://hlinksldjump"/>
          </p:cNvPr>
          <p:cNvSpPr/>
          <p:nvPr/>
        </p:nvSpPr>
        <p:spPr>
          <a:xfrm>
            <a:off x="2171614" y="237353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C00000"/>
                </a:solidFill>
                <a:latin typeface="Tahoma" panose="020B0604030504040204" pitchFamily="34" charset="0"/>
                <a:ea typeface="Tahoma" panose="020B0604030504040204" pitchFamily="34" charset="0"/>
                <a:cs typeface="Tahoma" panose="020B0604030504040204" pitchFamily="34" charset="0"/>
              </a:rPr>
              <a:t>2</a:t>
            </a:r>
            <a:endParaRPr kumimoji="0" lang="vi-VN" sz="4400" b="1" i="0"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ction Button: End 4">
            <a:hlinkClick r:id="rId14" action="ppaction://hlinksldjump" highlightClick="1"/>
          </p:cNvPr>
          <p:cNvSpPr/>
          <p:nvPr/>
        </p:nvSpPr>
        <p:spPr>
          <a:xfrm>
            <a:off x="450761" y="5929809"/>
            <a:ext cx="1197735" cy="4581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62">
            <a:hlinkClick r:id="rId15" action="ppaction://hlinksldjump"/>
            <a:extLst>
              <a:ext uri="{FF2B5EF4-FFF2-40B4-BE49-F238E27FC236}">
                <a16:creationId xmlns:a16="http://schemas.microsoft.com/office/drawing/2014/main" id="{B449DD12-6C67-702D-51AB-60E014D1E0F7}"/>
              </a:ext>
            </a:extLst>
          </p:cNvPr>
          <p:cNvSpPr/>
          <p:nvPr/>
        </p:nvSpPr>
        <p:spPr>
          <a:xfrm>
            <a:off x="3609310" y="237353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C00000"/>
                </a:solidFill>
                <a:latin typeface="Tahoma" panose="020B0604030504040204" pitchFamily="34" charset="0"/>
                <a:ea typeface="Tahoma" panose="020B0604030504040204" pitchFamily="34" charset="0"/>
                <a:cs typeface="Tahoma" panose="020B0604030504040204" pitchFamily="34" charset="0"/>
              </a:rPr>
              <a:t>5</a:t>
            </a:r>
            <a:endParaRPr kumimoji="0" lang="vi-VN" sz="4400" b="1" i="0"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27">
            <a:hlinkClick r:id="rId16" action="ppaction://hlinksldjump"/>
            <a:extLst>
              <a:ext uri="{FF2B5EF4-FFF2-40B4-BE49-F238E27FC236}">
                <a16:creationId xmlns:a16="http://schemas.microsoft.com/office/drawing/2014/main" id="{684C1B63-2751-D9FE-C02F-868999551A73}"/>
              </a:ext>
            </a:extLst>
          </p:cNvPr>
          <p:cNvSpPr/>
          <p:nvPr/>
        </p:nvSpPr>
        <p:spPr>
          <a:xfrm>
            <a:off x="3609310" y="385474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Arrow: Right 7">
            <a:extLst>
              <a:ext uri="{FF2B5EF4-FFF2-40B4-BE49-F238E27FC236}">
                <a16:creationId xmlns:a16="http://schemas.microsoft.com/office/drawing/2014/main" id="{A64E7524-C64C-BFA8-2535-E9FDA925B57F}"/>
              </a:ext>
            </a:extLst>
          </p:cNvPr>
          <p:cNvSpPr/>
          <p:nvPr/>
        </p:nvSpPr>
        <p:spPr>
          <a:xfrm>
            <a:off x="3115340" y="5929809"/>
            <a:ext cx="797441" cy="4581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0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2.96296E-6 L -3.7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after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000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000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63"/>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afterEffect">
                                  <p:stCondLst>
                                    <p:cond delay="0"/>
                                  </p:stCondLst>
                                  <p:childTnLst>
                                    <p:animClr clrSpc="rgb" dir="cw">
                                      <p:cBhvr>
                                        <p:cTn id="184" dur="500" fill="hold"/>
                                        <p:tgtEl>
                                          <p:spTgt spid="63"/>
                                        </p:tgtEl>
                                        <p:attrNameLst>
                                          <p:attrName>fillcolor</p:attrName>
                                        </p:attrNameLst>
                                      </p:cBhvr>
                                      <p:to>
                                        <a:srgbClr val="000000"/>
                                      </p:to>
                                    </p:animClr>
                                    <p:set>
                                      <p:cBhvr>
                                        <p:cTn id="185" dur="500" fill="hold"/>
                                        <p:tgtEl>
                                          <p:spTgt spid="63"/>
                                        </p:tgtEl>
                                        <p:attrNameLst>
                                          <p:attrName>fill.type</p:attrName>
                                        </p:attrNameLst>
                                      </p:cBhvr>
                                      <p:to>
                                        <p:strVal val="solid"/>
                                      </p:to>
                                    </p:set>
                                    <p:set>
                                      <p:cBhvr>
                                        <p:cTn id="186"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187" restart="whenNotActive" fill="hold" evtFilter="cancelBubble" nodeType="interactiveSeq">
                <p:stCondLst>
                  <p:cond evt="onClick" delay="0">
                    <p:tgtEl>
                      <p:spTgt spid="6"/>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afterEffect">
                                  <p:stCondLst>
                                    <p:cond delay="0"/>
                                  </p:stCondLst>
                                  <p:childTnLst>
                                    <p:animClr clrSpc="rgb" dir="cw">
                                      <p:cBhvr>
                                        <p:cTn id="191" dur="500" fill="hold"/>
                                        <p:tgtEl>
                                          <p:spTgt spid="6"/>
                                        </p:tgtEl>
                                        <p:attrNameLst>
                                          <p:attrName>fillcolor</p:attrName>
                                        </p:attrNameLst>
                                      </p:cBhvr>
                                      <p:to>
                                        <a:srgbClr val="000000"/>
                                      </p:to>
                                    </p:animClr>
                                    <p:set>
                                      <p:cBhvr>
                                        <p:cTn id="192" dur="500" fill="hold"/>
                                        <p:tgtEl>
                                          <p:spTgt spid="6"/>
                                        </p:tgtEl>
                                        <p:attrNameLst>
                                          <p:attrName>fill.type</p:attrName>
                                        </p:attrNameLst>
                                      </p:cBhvr>
                                      <p:to>
                                        <p:strVal val="solid"/>
                                      </p:to>
                                    </p:set>
                                    <p:set>
                                      <p:cBhvr>
                                        <p:cTn id="193"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94" restart="whenNotActive" fill="hold" evtFilter="cancelBubble" nodeType="interactiveSeq">
                <p:stCondLst>
                  <p:cond evt="onClick" delay="0">
                    <p:tgtEl>
                      <p:spTgt spid="7"/>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7"/>
                                        </p:tgtEl>
                                        <p:attrNameLst>
                                          <p:attrName>fillcolor</p:attrName>
                                        </p:attrNameLst>
                                      </p:cBhvr>
                                      <p:to>
                                        <a:srgbClr val="000000"/>
                                      </p:to>
                                    </p:animClr>
                                    <p:set>
                                      <p:cBhvr>
                                        <p:cTn id="199" dur="500" fill="hold"/>
                                        <p:tgtEl>
                                          <p:spTgt spid="7"/>
                                        </p:tgtEl>
                                        <p:attrNameLst>
                                          <p:attrName>fill.type</p:attrName>
                                        </p:attrNameLst>
                                      </p:cBhvr>
                                      <p:to>
                                        <p:strVal val="solid"/>
                                      </p:to>
                                    </p:set>
                                    <p:set>
                                      <p:cBhvr>
                                        <p:cTn id="200"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169" y="2820473"/>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3169" y="172495"/>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00100" y="979166"/>
            <a:ext cx="6587660" cy="1607820"/>
          </a:xfrm>
          <a:prstGeom prst="wedgeRoundRectCallout">
            <a:avLst>
              <a:gd name="adj1" fmla="val 62786"/>
              <a:gd name="adj2" fmla="val 8254"/>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rPr>
              <a:t>Cho tam </a:t>
            </a:r>
            <a:r>
              <a:rPr lang="en-US" sz="3200" dirty="0" err="1">
                <a:solidFill>
                  <a:srgbClr val="FFFF00"/>
                </a:solidFill>
              </a:rPr>
              <a:t>giác</a:t>
            </a:r>
            <a:r>
              <a:rPr lang="en-US" sz="3200" dirty="0">
                <a:solidFill>
                  <a:srgbClr val="FFFF00"/>
                </a:solidFill>
              </a:rPr>
              <a:t> ABC </a:t>
            </a:r>
            <a:r>
              <a:rPr lang="en-US" sz="3200" dirty="0" err="1">
                <a:solidFill>
                  <a:srgbClr val="FFFF00"/>
                </a:solidFill>
              </a:rPr>
              <a:t>như</a:t>
            </a:r>
            <a:r>
              <a:rPr lang="en-US" sz="3200" dirty="0">
                <a:solidFill>
                  <a:srgbClr val="FFFF00"/>
                </a:solidFill>
              </a:rPr>
              <a:t> </a:t>
            </a:r>
            <a:r>
              <a:rPr lang="en-US" sz="3200" dirty="0" err="1">
                <a:solidFill>
                  <a:srgbClr val="FFFF00"/>
                </a:solidFill>
              </a:rPr>
              <a:t>hình</a:t>
            </a:r>
            <a:r>
              <a:rPr lang="en-US" sz="3200" dirty="0">
                <a:solidFill>
                  <a:srgbClr val="FFFF00"/>
                </a:solidFill>
              </a:rPr>
              <a:t> </a:t>
            </a:r>
            <a:r>
              <a:rPr lang="en-US" sz="3200" dirty="0" err="1">
                <a:solidFill>
                  <a:srgbClr val="FFFF00"/>
                </a:solidFill>
              </a:rPr>
              <a:t>vẽ</a:t>
            </a:r>
            <a:r>
              <a:rPr lang="en-US" sz="3200" dirty="0">
                <a:solidFill>
                  <a:srgbClr val="FFFF00"/>
                </a:solidFill>
              </a:rPr>
              <a:t> </a:t>
            </a:r>
            <a:r>
              <a:rPr lang="en-US" sz="3200" dirty="0" err="1">
                <a:solidFill>
                  <a:srgbClr val="FFFF00"/>
                </a:solidFill>
              </a:rPr>
              <a:t>bên</a:t>
            </a:r>
            <a:r>
              <a:rPr lang="en-US" sz="3200" dirty="0">
                <a:solidFill>
                  <a:srgbClr val="FFFF00"/>
                </a:solidFill>
              </a:rPr>
              <a:t>    </a:t>
            </a:r>
          </a:p>
          <a:p>
            <a:pPr algn="ctr"/>
            <a:r>
              <a:rPr lang="en-US" sz="3200" dirty="0" err="1">
                <a:solidFill>
                  <a:srgbClr val="FFFF00"/>
                </a:solidFill>
              </a:rPr>
              <a:t>Khi</a:t>
            </a:r>
            <a:r>
              <a:rPr lang="en-US" sz="3200" dirty="0">
                <a:solidFill>
                  <a:srgbClr val="FFFF00"/>
                </a:solidFill>
              </a:rPr>
              <a:t> </a:t>
            </a:r>
            <a:r>
              <a:rPr lang="en-US" sz="3200" dirty="0" err="1">
                <a:solidFill>
                  <a:srgbClr val="FFFF00"/>
                </a:solidFill>
              </a:rPr>
              <a:t>đó</a:t>
            </a:r>
            <a:r>
              <a:rPr lang="en-US" sz="3200" dirty="0">
                <a:solidFill>
                  <a:srgbClr val="FFFF00"/>
                </a:solidFill>
              </a:rPr>
              <a:t> </a:t>
            </a:r>
            <a:r>
              <a:rPr lang="en-US" sz="3200" dirty="0" err="1">
                <a:solidFill>
                  <a:srgbClr val="FFFF00"/>
                </a:solidFill>
              </a:rPr>
              <a:t>số</a:t>
            </a:r>
            <a:r>
              <a:rPr lang="en-US" sz="3200" dirty="0">
                <a:solidFill>
                  <a:srgbClr val="FFFF00"/>
                </a:solidFill>
              </a:rPr>
              <a:t> </a:t>
            </a:r>
            <a:r>
              <a:rPr lang="en-US" sz="3200" dirty="0" err="1">
                <a:solidFill>
                  <a:srgbClr val="FFFF00"/>
                </a:solidFill>
              </a:rPr>
              <a:t>đo</a:t>
            </a:r>
            <a:r>
              <a:rPr lang="en-US" sz="3200" dirty="0">
                <a:solidFill>
                  <a:srgbClr val="FFFF00"/>
                </a:solidFill>
              </a:rPr>
              <a:t> </a:t>
            </a:r>
            <a:r>
              <a:rPr lang="en-US" sz="3200" dirty="0" err="1">
                <a:solidFill>
                  <a:srgbClr val="FFFF00"/>
                </a:solidFill>
              </a:rPr>
              <a:t>góc</a:t>
            </a:r>
            <a:r>
              <a:rPr lang="en-US" sz="3200" dirty="0">
                <a:solidFill>
                  <a:srgbClr val="FFFF00"/>
                </a:solidFill>
              </a:rPr>
              <a:t> B</a:t>
            </a:r>
          </a:p>
          <a:p>
            <a:pPr algn="ctr"/>
            <a:r>
              <a:rPr lang="en-US" sz="3200" dirty="0">
                <a:solidFill>
                  <a:srgbClr val="FFFF00"/>
                </a:solidFill>
              </a:rPr>
              <a:t> </a:t>
            </a:r>
            <a:r>
              <a:rPr lang="en-US" sz="3200" dirty="0" err="1">
                <a:solidFill>
                  <a:srgbClr val="FFFF00"/>
                </a:solidFill>
              </a:rPr>
              <a:t>bằng</a:t>
            </a:r>
            <a:r>
              <a:rPr lang="en-US" sz="3200" dirty="0">
                <a:solidFill>
                  <a:srgbClr val="FFFF00"/>
                </a:solidFill>
              </a:rPr>
              <a:t> </a:t>
            </a:r>
            <a:r>
              <a:rPr lang="en-US" sz="3200" dirty="0" err="1">
                <a:solidFill>
                  <a:srgbClr val="FFFF00"/>
                </a:solidFill>
              </a:rPr>
              <a:t>bao</a:t>
            </a:r>
            <a:r>
              <a:rPr lang="en-US" sz="3200" dirty="0">
                <a:solidFill>
                  <a:srgbClr val="FFFF00"/>
                </a:solidFill>
              </a:rPr>
              <a:t> </a:t>
            </a:r>
            <a:r>
              <a:rPr lang="en-US" sz="3200" dirty="0" err="1">
                <a:solidFill>
                  <a:srgbClr val="FFFF00"/>
                </a:solidFill>
              </a:rPr>
              <a:t>nhiêu</a:t>
            </a:r>
            <a:r>
              <a:rPr lang="en-US" sz="3200" dirty="0">
                <a:solidFill>
                  <a:srgbClr val="FFFF00"/>
                </a:solidFill>
              </a:rPr>
              <a:t>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2101" y="2730321"/>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580093"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A</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90</a:t>
            </a:r>
            <a:r>
              <a:rPr lang="en-US" sz="24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295" y="2730321"/>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62625"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60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144" y="2730321"/>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38412"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 </a:t>
            </a:r>
            <a:r>
              <a:rPr lang="en-US" sz="2800" b="1" dirty="0">
                <a:solidFill>
                  <a:schemeClr val="tx1"/>
                </a:solidFill>
                <a:latin typeface="Times New Roman" panose="02020603050405020304" pitchFamily="18" charset="0"/>
                <a:cs typeface="Times New Roman" panose="02020603050405020304" pitchFamily="18" charset="0"/>
              </a:rPr>
              <a:t>140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4000" b="1" dirty="0">
                <a:solidFill>
                  <a:schemeClr val="tx1"/>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826" y="2592664"/>
            <a:ext cx="2383353" cy="272719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571460" y="5308439"/>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D.  </a:t>
            </a:r>
            <a:r>
              <a:rPr lang="en-US" sz="2800" b="1" dirty="0">
                <a:solidFill>
                  <a:schemeClr val="tx1"/>
                </a:solidFill>
                <a:latin typeface="Times New Roman" panose="02020603050405020304" pitchFamily="18" charset="0"/>
                <a:cs typeface="Times New Roman" panose="02020603050405020304" pitchFamily="18" charset="0"/>
              </a:rPr>
              <a:t>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800" b="1" dirty="0">
                <a:solidFill>
                  <a:schemeClr val="tx1"/>
                </a:solidFill>
                <a:latin typeface="Times New Roman" panose="02020603050405020304" pitchFamily="18" charset="0"/>
                <a:cs typeface="Times New Roman" panose="02020603050405020304" pitchFamily="18" charset="0"/>
              </a:rPr>
              <a:t> </a:t>
            </a:r>
          </a:p>
        </p:txBody>
      </p:sp>
      <p:grpSp>
        <p:nvGrpSpPr>
          <p:cNvPr id="14" name="Group 13"/>
          <p:cNvGrpSpPr/>
          <p:nvPr/>
        </p:nvGrpSpPr>
        <p:grpSpPr>
          <a:xfrm>
            <a:off x="7643639" y="815176"/>
            <a:ext cx="3552696" cy="1843477"/>
            <a:chOff x="613183" y="4845844"/>
            <a:chExt cx="3988579" cy="1843477"/>
          </a:xfrm>
        </p:grpSpPr>
        <p:cxnSp>
          <p:nvCxnSpPr>
            <p:cNvPr id="15" name="Straight Connector 14"/>
            <p:cNvCxnSpPr/>
            <p:nvPr/>
          </p:nvCxnSpPr>
          <p:spPr>
            <a:xfrm flipV="1">
              <a:off x="1544761" y="6465196"/>
              <a:ext cx="2726502" cy="3863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953037" y="5090294"/>
              <a:ext cx="604603" cy="13992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927280" y="5084536"/>
              <a:ext cx="3343983" cy="13806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01873" y="6217513"/>
              <a:ext cx="399889"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a:t>
              </a:r>
            </a:p>
          </p:txBody>
        </p:sp>
        <p:sp>
          <p:nvSpPr>
            <p:cNvPr id="27" name="TextBox 26"/>
            <p:cNvSpPr txBox="1"/>
            <p:nvPr/>
          </p:nvSpPr>
          <p:spPr>
            <a:xfrm>
              <a:off x="1212784" y="6289211"/>
              <a:ext cx="41608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A</a:t>
              </a:r>
            </a:p>
          </p:txBody>
        </p:sp>
        <p:sp>
          <p:nvSpPr>
            <p:cNvPr id="28" name="TextBox 27"/>
            <p:cNvSpPr txBox="1"/>
            <p:nvPr/>
          </p:nvSpPr>
          <p:spPr>
            <a:xfrm>
              <a:off x="613183" y="4845844"/>
              <a:ext cx="399889"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B</a:t>
              </a:r>
            </a:p>
          </p:txBody>
        </p:sp>
        <p:sp>
          <p:nvSpPr>
            <p:cNvPr id="29" name="TextBox 28"/>
            <p:cNvSpPr txBox="1"/>
            <p:nvPr/>
          </p:nvSpPr>
          <p:spPr>
            <a:xfrm>
              <a:off x="3260784" y="6134501"/>
              <a:ext cx="55286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25</a:t>
              </a:r>
              <a:r>
                <a:rPr lang="en-US" baseline="30000" dirty="0">
                  <a:latin typeface="Times New Roman" panose="02020603050405020304" pitchFamily="18" charset="0"/>
                  <a:cs typeface="Times New Roman" panose="02020603050405020304" pitchFamily="18" charset="0"/>
                </a:rPr>
                <a:t>0</a:t>
              </a:r>
            </a:p>
          </p:txBody>
        </p:sp>
        <p:sp>
          <p:nvSpPr>
            <p:cNvPr id="30" name="TextBox 29"/>
            <p:cNvSpPr txBox="1"/>
            <p:nvPr/>
          </p:nvSpPr>
          <p:spPr>
            <a:xfrm>
              <a:off x="1510019" y="6134501"/>
              <a:ext cx="6727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115</a:t>
              </a:r>
              <a:r>
                <a:rPr lang="en-US" baseline="30000" dirty="0">
                  <a:latin typeface="Times New Roman" panose="02020603050405020304" pitchFamily="18" charset="0"/>
                  <a:cs typeface="Times New Roman" panose="02020603050405020304" pitchFamily="18" charset="0"/>
                </a:rPr>
                <a:t>0</a:t>
              </a:r>
            </a:p>
          </p:txBody>
        </p:sp>
      </p:grpSp>
      <p:sp>
        <p:nvSpPr>
          <p:cNvPr id="2" name="TextBox 1"/>
          <p:cNvSpPr txBox="1"/>
          <p:nvPr/>
        </p:nvSpPr>
        <p:spPr>
          <a:xfrm>
            <a:off x="569850" y="4672"/>
            <a:ext cx="1970411" cy="1107996"/>
          </a:xfrm>
          <a:prstGeom prst="rect">
            <a:avLst/>
          </a:prstGeom>
          <a:noFill/>
        </p:spPr>
        <p:txBody>
          <a:bodyPr wrap="none" rtlCol="0">
            <a:spAutoFit/>
          </a:bodyPr>
          <a:lstStyle/>
          <a:p>
            <a:r>
              <a:rPr lang="en-US" sz="6600" dirty="0">
                <a:latin typeface="Times New Roman" panose="02020603050405020304" pitchFamily="18" charset="0"/>
                <a:cs typeface="Times New Roman" panose="02020603050405020304" pitchFamily="18" charset="0"/>
              </a:rPr>
              <a:t>Câu1</a:t>
            </a:r>
          </a:p>
        </p:txBody>
      </p:sp>
      <p:sp>
        <p:nvSpPr>
          <p:cNvPr id="3" name="Action Button: Beginning 2">
            <a:hlinkClick r:id="rId7" action="ppaction://hlinksldjump" highlightClick="1"/>
          </p:cNvPr>
          <p:cNvSpPr/>
          <p:nvPr/>
        </p:nvSpPr>
        <p:spPr>
          <a:xfrm>
            <a:off x="10655179" y="5989711"/>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3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par>
                                <p:cTn id="21" presetID="26"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par>
                          <p:cTn id="37" fill="hold">
                            <p:stCondLst>
                              <p:cond delay="35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strVal val="#ppt_w+.3"/>
                                          </p:val>
                                        </p:tav>
                                        <p:tav tm="100000">
                                          <p:val>
                                            <p:strVal val="#ppt_w"/>
                                          </p:val>
                                        </p:tav>
                                      </p:tavLst>
                                    </p:anim>
                                    <p:anim calcmode="lin" valueType="num">
                                      <p:cBhvr>
                                        <p:cTn id="41" dur="500" fill="hold"/>
                                        <p:tgtEl>
                                          <p:spTgt spid="21"/>
                                        </p:tgtEl>
                                        <p:attrNameLst>
                                          <p:attrName>ppt_h</p:attrName>
                                        </p:attrNameLst>
                                      </p:cBhvr>
                                      <p:tavLst>
                                        <p:tav tm="0">
                                          <p:val>
                                            <p:strVal val="#ppt_h"/>
                                          </p:val>
                                        </p:tav>
                                        <p:tav tm="100000">
                                          <p:val>
                                            <p:strVal val="#ppt_h"/>
                                          </p:val>
                                        </p:tav>
                                      </p:tavLst>
                                    </p:anim>
                                    <p:animEffect transition="in" filter="fade">
                                      <p:cBhvr>
                                        <p:cTn id="42" dur="500"/>
                                        <p:tgtEl>
                                          <p:spTgt spid="21"/>
                                        </p:tgtEl>
                                      </p:cBhvr>
                                    </p:animEffect>
                                  </p:childTnLst>
                                </p:cTn>
                              </p:par>
                            </p:childTnLst>
                          </p:cTn>
                        </p:par>
                        <p:par>
                          <p:cTn id="43" fill="hold">
                            <p:stCondLst>
                              <p:cond delay="4000"/>
                            </p:stCondLst>
                            <p:childTnLst>
                              <p:par>
                                <p:cTn id="44" presetID="50" presetClass="entr" presetSubtype="0" decel="10000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strVal val="#ppt_w+.3"/>
                                          </p:val>
                                        </p:tav>
                                        <p:tav tm="100000">
                                          <p:val>
                                            <p:strVal val="#ppt_w"/>
                                          </p:val>
                                        </p:tav>
                                      </p:tavLst>
                                    </p:anim>
                                    <p:anim calcmode="lin" valueType="num">
                                      <p:cBhvr>
                                        <p:cTn id="47" dur="500" fill="hold"/>
                                        <p:tgtEl>
                                          <p:spTgt spid="23"/>
                                        </p:tgtEl>
                                        <p:attrNameLst>
                                          <p:attrName>ppt_h</p:attrName>
                                        </p:attrNameLst>
                                      </p:cBhvr>
                                      <p:tavLst>
                                        <p:tav tm="0">
                                          <p:val>
                                            <p:strVal val="#ppt_h"/>
                                          </p:val>
                                        </p:tav>
                                        <p:tav tm="100000">
                                          <p:val>
                                            <p:strVal val="#ppt_h"/>
                                          </p:val>
                                        </p:tav>
                                      </p:tavLst>
                                    </p:anim>
                                    <p:animEffect transition="in" filter="fade">
                                      <p:cBhvr>
                                        <p:cTn id="48" dur="500"/>
                                        <p:tgtEl>
                                          <p:spTgt spid="23"/>
                                        </p:tgtEl>
                                      </p:cBhvr>
                                    </p:animEffect>
                                  </p:childTnLst>
                                </p:cTn>
                              </p:par>
                            </p:childTnLst>
                          </p:cTn>
                        </p:par>
                        <p:par>
                          <p:cTn id="49" fill="hold">
                            <p:stCondLst>
                              <p:cond delay="4500"/>
                            </p:stCondLst>
                            <p:childTnLst>
                              <p:par>
                                <p:cTn id="50" presetID="50" presetClass="entr" presetSubtype="0" decel="10000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strVal val="#ppt_w+.3"/>
                                          </p:val>
                                        </p:tav>
                                        <p:tav tm="100000">
                                          <p:val>
                                            <p:strVal val="#ppt_w"/>
                                          </p:val>
                                        </p:tav>
                                      </p:tavLst>
                                    </p:anim>
                                    <p:anim calcmode="lin" valueType="num">
                                      <p:cBhvr>
                                        <p:cTn id="53" dur="500" fill="hold"/>
                                        <p:tgtEl>
                                          <p:spTgt spid="25"/>
                                        </p:tgtEl>
                                        <p:attrNameLst>
                                          <p:attrName>ppt_h</p:attrName>
                                        </p:attrNameLst>
                                      </p:cBhvr>
                                      <p:tavLst>
                                        <p:tav tm="0">
                                          <p:val>
                                            <p:strVal val="#ppt_h"/>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5"/>
                                        </p:tgtEl>
                                      </p:cBhvr>
                                    </p:animEffect>
                                    <p:animScale>
                                      <p:cBhvr>
                                        <p:cTn id="60" dur="250" autoRev="1" fill="hold"/>
                                        <p:tgtEl>
                                          <p:spTgt spid="5"/>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19"/>
                                        </p:tgtEl>
                                        <p:attrNameLst>
                                          <p:attrName>fillcolor</p:attrName>
                                        </p:attrNameLst>
                                      </p:cBhvr>
                                      <p:to>
                                        <a:srgbClr val="FFFF00"/>
                                      </p:to>
                                    </p:animClr>
                                    <p:set>
                                      <p:cBhvr>
                                        <p:cTn id="64" dur="500" fill="hold"/>
                                        <p:tgtEl>
                                          <p:spTgt spid="19"/>
                                        </p:tgtEl>
                                        <p:attrNameLst>
                                          <p:attrName>fill.type</p:attrName>
                                        </p:attrNameLst>
                                      </p:cBhvr>
                                      <p:to>
                                        <p:strVal val="solid"/>
                                      </p:to>
                                    </p:set>
                                    <p:set>
                                      <p:cBhvr>
                                        <p:cTn id="65" dur="500" fill="hold"/>
                                        <p:tgtEl>
                                          <p:spTgt spid="19"/>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500" fill="hold"/>
                                        <p:tgtEl>
                                          <p:spTgt spid="21"/>
                                        </p:tgtEl>
                                        <p:attrNameLst>
                                          <p:attrName>fillcolor</p:attrName>
                                        </p:attrNameLst>
                                      </p:cBhvr>
                                      <p:to>
                                        <a:srgbClr val="FFFF00"/>
                                      </p:to>
                                    </p:animClr>
                                    <p:set>
                                      <p:cBhvr>
                                        <p:cTn id="75" dur="500" fill="hold"/>
                                        <p:tgtEl>
                                          <p:spTgt spid="21"/>
                                        </p:tgtEl>
                                        <p:attrNameLst>
                                          <p:attrName>fill.type</p:attrName>
                                        </p:attrNameLst>
                                      </p:cBhvr>
                                      <p:to>
                                        <p:strVal val="solid"/>
                                      </p:to>
                                    </p:set>
                                    <p:set>
                                      <p:cBhvr>
                                        <p:cTn id="76" dur="5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2"/>
                                        </p:tgtEl>
                                      </p:cBhvr>
                                    </p:animEffect>
                                    <p:animScale>
                                      <p:cBhvr>
                                        <p:cTn id="82" dur="250" autoRev="1" fill="hold"/>
                                        <p:tgtEl>
                                          <p:spTgt spid="22"/>
                                        </p:tgtEl>
                                      </p:cBhvr>
                                      <p:by x="105000" y="105000"/>
                                    </p:animScale>
                                  </p:childTnLst>
                                </p:cTn>
                              </p:par>
                            </p:childTnLst>
                          </p:cTn>
                        </p:par>
                        <p:par>
                          <p:cTn id="83" fill="hold">
                            <p:stCondLst>
                              <p:cond delay="500"/>
                            </p:stCondLst>
                            <p:childTnLst>
                              <p:par>
                                <p:cTn id="84" presetID="1" presetClass="emph" presetSubtype="2" fill="hold" nodeType="afterEffect">
                                  <p:stCondLst>
                                    <p:cond delay="0"/>
                                  </p:stCondLst>
                                  <p:childTnLst>
                                    <p:animClr clrSpc="rgb" dir="cw">
                                      <p:cBhvr>
                                        <p:cTn id="85" dur="500" fill="hold"/>
                                        <p:tgtEl>
                                          <p:spTgt spid="23"/>
                                        </p:tgtEl>
                                        <p:attrNameLst>
                                          <p:attrName>fillcolor</p:attrName>
                                        </p:attrNameLst>
                                      </p:cBhvr>
                                      <p:to>
                                        <a:srgbClr val="FFFF00"/>
                                      </p:to>
                                    </p:animClr>
                                    <p:set>
                                      <p:cBhvr>
                                        <p:cTn id="86" dur="500" fill="hold"/>
                                        <p:tgtEl>
                                          <p:spTgt spid="23"/>
                                        </p:tgtEl>
                                        <p:attrNameLst>
                                          <p:attrName>fill.type</p:attrName>
                                        </p:attrNameLst>
                                      </p:cBhvr>
                                      <p:to>
                                        <p:strVal val="solid"/>
                                      </p:to>
                                    </p:set>
                                    <p:set>
                                      <p:cBhvr>
                                        <p:cTn id="87" dur="500" fill="hold"/>
                                        <p:tgtEl>
                                          <p:spTgt spid="2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24"/>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24"/>
                                        </p:tgtEl>
                                      </p:cBhvr>
                                    </p:animEffect>
                                    <p:animScale>
                                      <p:cBhvr>
                                        <p:cTn id="93" dur="250" autoRev="1" fill="hold"/>
                                        <p:tgtEl>
                                          <p:spTgt spid="24"/>
                                        </p:tgtEl>
                                      </p:cBhvr>
                                      <p:by x="105000" y="105000"/>
                                    </p:animScale>
                                  </p:childTnLst>
                                </p:cTn>
                              </p:par>
                            </p:childTnLst>
                          </p:cTn>
                        </p:par>
                        <p:par>
                          <p:cTn id="94" fill="hold">
                            <p:stCondLst>
                              <p:cond delay="500"/>
                            </p:stCondLst>
                            <p:childTnLst>
                              <p:par>
                                <p:cTn id="95" presetID="1" presetClass="emph" presetSubtype="2" fill="hold" nodeType="afterEffect">
                                  <p:stCondLst>
                                    <p:cond delay="0"/>
                                  </p:stCondLst>
                                  <p:childTnLst>
                                    <p:animClr clrSpc="rgb" dir="cw">
                                      <p:cBhvr>
                                        <p:cTn id="96" dur="500" fill="hold"/>
                                        <p:tgtEl>
                                          <p:spTgt spid="25"/>
                                        </p:tgtEl>
                                        <p:attrNameLst>
                                          <p:attrName>fillcolor</p:attrName>
                                        </p:attrNameLst>
                                      </p:cBhvr>
                                      <p:to>
                                        <a:srgbClr val="00B0F0"/>
                                      </p:to>
                                    </p:animClr>
                                    <p:set>
                                      <p:cBhvr>
                                        <p:cTn id="97" dur="500" fill="hold"/>
                                        <p:tgtEl>
                                          <p:spTgt spid="25"/>
                                        </p:tgtEl>
                                        <p:attrNameLst>
                                          <p:attrName>fill.type</p:attrName>
                                        </p:attrNameLst>
                                      </p:cBhvr>
                                      <p:to>
                                        <p:strVal val="solid"/>
                                      </p:to>
                                    </p:set>
                                    <p:set>
                                      <p:cBhvr>
                                        <p:cTn id="98" dur="500" fill="hold"/>
                                        <p:tgtEl>
                                          <p:spTgt spid="2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646" y="2775397"/>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223" y="289239"/>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842482" y="979166"/>
            <a:ext cx="5296966" cy="1607820"/>
          </a:xfrm>
          <a:prstGeom prst="wedgeRoundRectCallout">
            <a:avLst>
              <a:gd name="adj1" fmla="val 62786"/>
              <a:gd name="adj2" fmla="val 8254"/>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latin typeface="Times New Roman" panose="02020603050405020304" pitchFamily="18" charset="0"/>
                <a:cs typeface="Times New Roman" panose="02020603050405020304" pitchFamily="18" charset="0"/>
              </a:rPr>
              <a:t>Trong </a:t>
            </a:r>
            <a:r>
              <a:rPr lang="en-US" sz="3200" dirty="0" err="1">
                <a:solidFill>
                  <a:srgbClr val="FFFF00"/>
                </a:solidFill>
                <a:latin typeface="Times New Roman" panose="02020603050405020304" pitchFamily="18" charset="0"/>
                <a:cs typeface="Times New Roman" panose="02020603050405020304" pitchFamily="18" charset="0"/>
              </a:rPr>
              <a:t>các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sau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nào</a:t>
            </a:r>
            <a:r>
              <a:rPr lang="en-US" sz="3200"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không</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đúng</a:t>
            </a:r>
            <a:r>
              <a:rPr lang="en-US" sz="4000" b="1" dirty="0">
                <a:solidFill>
                  <a:srgbClr val="00B0F0"/>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6362" y="2655742"/>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6772" y="5256838"/>
            <a:ext cx="2755710" cy="1531910"/>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A</a:t>
            </a:r>
            <a:r>
              <a:rPr lang="en-US" sz="3600" dirty="0">
                <a:solidFill>
                  <a:srgbClr val="002060"/>
                </a:solidFill>
                <a:latin typeface="Times New Roman" panose="02020603050405020304" pitchFamily="18"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1688" y="260877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6059108" y="5138202"/>
            <a:ext cx="2432023" cy="1517000"/>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C.</a:t>
            </a:r>
            <a:r>
              <a:rPr lang="en-US" sz="3600"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a:p>
            <a:pPr>
              <a:defRPr/>
            </a:pPr>
            <a:r>
              <a:rPr lang="en-US" sz="24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7049" y="2541074"/>
            <a:ext cx="2383353" cy="272719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993768" y="5209872"/>
            <a:ext cx="2637190" cy="1533054"/>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3600" b="1" dirty="0">
                <a:solidFill>
                  <a:schemeClr val="tx1"/>
                </a:solidFill>
                <a:latin typeface="Times New Roman" panose="02020603050405020304" pitchFamily="18" charset="0"/>
                <a:cs typeface="Times New Roman" panose="02020603050405020304" pitchFamily="18" charset="0"/>
              </a:rPr>
              <a:t>B</a:t>
            </a:r>
            <a:r>
              <a:rPr lang="en-US" sz="4000" b="1"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569850" y="4672"/>
            <a:ext cx="2182008" cy="1107996"/>
          </a:xfrm>
          <a:prstGeom prst="rect">
            <a:avLst/>
          </a:prstGeom>
          <a:noFill/>
        </p:spPr>
        <p:txBody>
          <a:bodyPr wrap="none" rtlCol="0">
            <a:spAutoFit/>
          </a:bodyPr>
          <a:lstStyle/>
          <a:p>
            <a:r>
              <a:rPr lang="en-US" sz="6600" dirty="0" err="1">
                <a:latin typeface="Times New Roman" panose="02020603050405020304" pitchFamily="18" charset="0"/>
                <a:cs typeface="Times New Roman" panose="02020603050405020304" pitchFamily="18" charset="0"/>
              </a:rPr>
              <a:t>Câu</a:t>
            </a:r>
            <a:r>
              <a:rPr lang="en-US" sz="6600" dirty="0">
                <a:latin typeface="Times New Roman" panose="02020603050405020304" pitchFamily="18" charset="0"/>
                <a:cs typeface="Times New Roman" panose="02020603050405020304" pitchFamily="18" charset="0"/>
              </a:rPr>
              <a:t> 2</a:t>
            </a:r>
          </a:p>
        </p:txBody>
      </p:sp>
      <p:pic>
        <p:nvPicPr>
          <p:cNvPr id="31" name="Picture 30">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1867" y="2655742"/>
            <a:ext cx="2432023" cy="2601096"/>
          </a:xfrm>
          <a:prstGeom prst="rect">
            <a:avLst/>
          </a:prstGeom>
        </p:spPr>
      </p:pic>
      <p:sp>
        <p:nvSpPr>
          <p:cNvPr id="32" name="Rectangle: Rounded Corners 20">
            <a:extLst>
              <a:ext uri="{FF2B5EF4-FFF2-40B4-BE49-F238E27FC236}">
                <a16:creationId xmlns:a16="http://schemas.microsoft.com/office/drawing/2014/main" id="{88E5E567-B90E-4275-AC51-C8D58F3AA2A7}"/>
              </a:ext>
            </a:extLst>
          </p:cNvPr>
          <p:cNvSpPr/>
          <p:nvPr/>
        </p:nvSpPr>
        <p:spPr>
          <a:xfrm>
            <a:off x="8753710" y="5138202"/>
            <a:ext cx="2500179" cy="1563966"/>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D.</a:t>
            </a:r>
            <a:r>
              <a:rPr lang="en-US" sz="3600"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a:p>
            <a:pPr>
              <a:defRPr/>
            </a:pP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33" name="Action Button: Beginning 32">
            <a:hlinkClick r:id="rId7" action="ppaction://hlinksldjump" highlightClick="1"/>
          </p:cNvPr>
          <p:cNvSpPr/>
          <p:nvPr/>
        </p:nvSpPr>
        <p:spPr>
          <a:xfrm>
            <a:off x="11390438" y="626325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1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4"/>
                                        </p:tgtEl>
                                      </p:cBhvr>
                                    </p:animEffect>
                                    <p:animScale>
                                      <p:cBhvr>
                                        <p:cTn id="66" dur="250" autoRev="1" fill="hold"/>
                                        <p:tgtEl>
                                          <p:spTgt spid="24"/>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5"/>
                                        </p:tgtEl>
                                        <p:attrNameLst>
                                          <p:attrName>fillcolor</p:attrName>
                                        </p:attrNameLst>
                                      </p:cBhvr>
                                      <p:to>
                                        <a:srgbClr val="00B0F0"/>
                                      </p:to>
                                    </p:animClr>
                                    <p:set>
                                      <p:cBhvr>
                                        <p:cTn id="70" dur="500" fill="hold"/>
                                        <p:tgtEl>
                                          <p:spTgt spid="25"/>
                                        </p:tgtEl>
                                        <p:attrNameLst>
                                          <p:attrName>fill.type</p:attrName>
                                        </p:attrNameLst>
                                      </p:cBhvr>
                                      <p:to>
                                        <p:strVal val="solid"/>
                                      </p:to>
                                    </p:set>
                                    <p:set>
                                      <p:cBhvr>
                                        <p:cTn id="71" dur="500" fill="hold"/>
                                        <p:tgtEl>
                                          <p:spTgt spid="2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3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32"/>
                                        </p:tgtEl>
                                        <p:attrNameLst>
                                          <p:attrName>fillcolor</p:attrName>
                                        </p:attrNameLst>
                                      </p:cBhvr>
                                      <p:to>
                                        <a:srgbClr val="FFFF00"/>
                                      </p:to>
                                    </p:animClr>
                                    <p:set>
                                      <p:cBhvr>
                                        <p:cTn id="81" dur="500" fill="hold"/>
                                        <p:tgtEl>
                                          <p:spTgt spid="32"/>
                                        </p:tgtEl>
                                        <p:attrNameLst>
                                          <p:attrName>fill.type</p:attrName>
                                        </p:attrNameLst>
                                      </p:cBhvr>
                                      <p:to>
                                        <p:strVal val="solid"/>
                                      </p:to>
                                    </p:set>
                                    <p:set>
                                      <p:cBhvr>
                                        <p:cTn id="82" dur="500" fill="hold"/>
                                        <p:tgtEl>
                                          <p:spTgt spid="3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1"/>
                  </p:tgtEl>
                </p:cond>
              </p:nextCondLst>
            </p:seq>
          </p:childTnLst>
        </p:cTn>
      </p:par>
    </p:tnLst>
    <p:bldLst>
      <p:bldP spid="8" grpId="0" animBg="1"/>
      <p:bldP spid="19" grpId="0" animBg="1"/>
      <p:bldP spid="21" grpId="0" animBg="1"/>
      <p:bldP spid="25"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48" y="2884868"/>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736" y="-72293"/>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15169" y="979166"/>
            <a:ext cx="5272591" cy="1607820"/>
          </a:xfrm>
          <a:prstGeom prst="wedgeRoundRectCallout">
            <a:avLst>
              <a:gd name="adj1" fmla="val 62786"/>
              <a:gd name="adj2" fmla="val 8254"/>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FF00"/>
                </a:solidFill>
              </a:rPr>
              <a:t>Cho tam </a:t>
            </a:r>
            <a:r>
              <a:rPr lang="en-US" sz="3200" dirty="0" err="1">
                <a:solidFill>
                  <a:srgbClr val="FFFF00"/>
                </a:solidFill>
              </a:rPr>
              <a:t>giác</a:t>
            </a:r>
            <a:r>
              <a:rPr lang="en-US" sz="3200" dirty="0">
                <a:solidFill>
                  <a:srgbClr val="FFFF00"/>
                </a:solidFill>
              </a:rPr>
              <a:t> MNP </a:t>
            </a:r>
            <a:r>
              <a:rPr lang="en-US" sz="3200" dirty="0" err="1">
                <a:solidFill>
                  <a:srgbClr val="FFFF00"/>
                </a:solidFill>
              </a:rPr>
              <a:t>vuông</a:t>
            </a:r>
            <a:r>
              <a:rPr lang="en-US" sz="3200" dirty="0">
                <a:solidFill>
                  <a:srgbClr val="FFFF00"/>
                </a:solidFill>
              </a:rPr>
              <a:t> </a:t>
            </a:r>
            <a:r>
              <a:rPr lang="en-US" sz="3200" dirty="0" err="1">
                <a:solidFill>
                  <a:srgbClr val="FFFF00"/>
                </a:solidFill>
              </a:rPr>
              <a:t>tại</a:t>
            </a:r>
            <a:r>
              <a:rPr lang="en-US" sz="3200" dirty="0">
                <a:solidFill>
                  <a:srgbClr val="FFFF00"/>
                </a:solidFill>
              </a:rPr>
              <a:t> M, </a:t>
            </a:r>
            <a:r>
              <a:rPr lang="en-US" sz="3200" dirty="0" err="1">
                <a:solidFill>
                  <a:srgbClr val="FFFF00"/>
                </a:solidFill>
              </a:rPr>
              <a:t>góc</a:t>
            </a:r>
            <a:r>
              <a:rPr lang="en-US" sz="3200" dirty="0">
                <a:solidFill>
                  <a:srgbClr val="FFFF00"/>
                </a:solidFill>
              </a:rPr>
              <a:t> N </a:t>
            </a:r>
            <a:r>
              <a:rPr lang="en-US" sz="3200" dirty="0" err="1">
                <a:solidFill>
                  <a:srgbClr val="FFFF00"/>
                </a:solidFill>
              </a:rPr>
              <a:t>bằng</a:t>
            </a:r>
            <a:r>
              <a:rPr lang="en-US" sz="3200" dirty="0">
                <a:solidFill>
                  <a:srgbClr val="FFFF00"/>
                </a:solidFill>
              </a:rPr>
              <a:t> </a:t>
            </a:r>
            <a:r>
              <a:rPr lang="en-US" sz="3200" dirty="0" err="1">
                <a:solidFill>
                  <a:srgbClr val="FFFF00"/>
                </a:solidFill>
              </a:rPr>
              <a:t>hai</a:t>
            </a:r>
            <a:r>
              <a:rPr lang="en-US" sz="3200" dirty="0">
                <a:solidFill>
                  <a:srgbClr val="FFFF00"/>
                </a:solidFill>
              </a:rPr>
              <a:t> </a:t>
            </a:r>
            <a:r>
              <a:rPr lang="en-US" sz="3200" dirty="0" err="1">
                <a:solidFill>
                  <a:srgbClr val="FFFF00"/>
                </a:solidFill>
              </a:rPr>
              <a:t>lần</a:t>
            </a:r>
            <a:r>
              <a:rPr lang="en-US" sz="3200" dirty="0">
                <a:solidFill>
                  <a:srgbClr val="FFFF00"/>
                </a:solidFill>
              </a:rPr>
              <a:t> </a:t>
            </a:r>
            <a:r>
              <a:rPr lang="en-US" sz="3200" dirty="0" err="1">
                <a:solidFill>
                  <a:srgbClr val="FFFF00"/>
                </a:solidFill>
              </a:rPr>
              <a:t>góc</a:t>
            </a:r>
            <a:r>
              <a:rPr lang="en-US" sz="3200" dirty="0">
                <a:solidFill>
                  <a:srgbClr val="FFFF00"/>
                </a:solidFill>
              </a:rPr>
              <a:t> P. </a:t>
            </a:r>
            <a:r>
              <a:rPr lang="en-US" sz="3200" dirty="0" err="1">
                <a:solidFill>
                  <a:srgbClr val="FFFF00"/>
                </a:solidFill>
              </a:rPr>
              <a:t>Góc</a:t>
            </a:r>
            <a:r>
              <a:rPr lang="en-US" sz="3200" dirty="0">
                <a:solidFill>
                  <a:srgbClr val="FFFF00"/>
                </a:solidFill>
              </a:rPr>
              <a:t> P </a:t>
            </a:r>
            <a:r>
              <a:rPr lang="en-US" sz="3200" dirty="0" err="1">
                <a:solidFill>
                  <a:srgbClr val="FFFF00"/>
                </a:solidFill>
              </a:rPr>
              <a:t>bằng</a:t>
            </a:r>
            <a:r>
              <a:rPr lang="en-US" sz="3200" dirty="0">
                <a:solidFill>
                  <a:srgbClr val="FFFF00"/>
                </a:solidFill>
              </a:rPr>
              <a:t> </a:t>
            </a:r>
            <a:r>
              <a:rPr lang="en-US" sz="3200" dirty="0" err="1">
                <a:solidFill>
                  <a:srgbClr val="FFFF00"/>
                </a:solidFill>
              </a:rPr>
              <a:t>bao</a:t>
            </a:r>
            <a:r>
              <a:rPr lang="en-US" sz="3200" dirty="0">
                <a:solidFill>
                  <a:srgbClr val="FFFF00"/>
                </a:solidFill>
              </a:rPr>
              <a:t> </a:t>
            </a:r>
            <a:r>
              <a:rPr lang="en-US" sz="3200" dirty="0" err="1">
                <a:solidFill>
                  <a:srgbClr val="FFFF00"/>
                </a:solidFill>
              </a:rPr>
              <a:t>nhiêu</a:t>
            </a:r>
            <a:r>
              <a:rPr lang="en-US" sz="3200" dirty="0">
                <a:solidFill>
                  <a:srgbClr val="FFFF00"/>
                </a:solidFill>
              </a:rPr>
              <a:t>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2101" y="2730321"/>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721935"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A</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60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42" y="279471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23988"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23" y="2807595"/>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632981"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 </a:t>
            </a:r>
            <a:r>
              <a:rPr lang="en-US" sz="2800" b="1" dirty="0">
                <a:solidFill>
                  <a:schemeClr val="tx1"/>
                </a:solidFill>
                <a:latin typeface="Times New Roman" panose="02020603050405020304" pitchFamily="18" charset="0"/>
                <a:cs typeface="Times New Roman" panose="02020603050405020304" pitchFamily="18" charset="0"/>
              </a:rPr>
              <a:t>50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4000" b="1" dirty="0">
                <a:solidFill>
                  <a:schemeClr val="tx1"/>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55" y="2794716"/>
            <a:ext cx="2383353" cy="265232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318615" y="5306837"/>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A.  </a:t>
            </a:r>
            <a:r>
              <a:rPr lang="en-US" sz="2800" b="1" dirty="0">
                <a:solidFill>
                  <a:schemeClr val="tx1"/>
                </a:solidFill>
                <a:latin typeface="Times New Roman" panose="02020603050405020304" pitchFamily="18" charset="0"/>
                <a:cs typeface="Times New Roman" panose="02020603050405020304" pitchFamily="18" charset="0"/>
              </a:rPr>
              <a:t>30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569850" y="4672"/>
            <a:ext cx="2182008" cy="1107996"/>
          </a:xfrm>
          <a:prstGeom prst="rect">
            <a:avLst/>
          </a:prstGeom>
          <a:noFill/>
        </p:spPr>
        <p:txBody>
          <a:bodyPr wrap="none" rtlCol="0">
            <a:spAutoFit/>
          </a:bodyPr>
          <a:lstStyle/>
          <a:p>
            <a:r>
              <a:rPr lang="en-US" sz="6600" dirty="0" err="1">
                <a:latin typeface="Times New Roman" panose="02020603050405020304" pitchFamily="18" charset="0"/>
                <a:cs typeface="Times New Roman" panose="02020603050405020304" pitchFamily="18" charset="0"/>
              </a:rPr>
              <a:t>Câu</a:t>
            </a:r>
            <a:r>
              <a:rPr lang="en-US" sz="6600" dirty="0">
                <a:latin typeface="Times New Roman" panose="02020603050405020304" pitchFamily="18" charset="0"/>
                <a:cs typeface="Times New Roman" panose="02020603050405020304" pitchFamily="18" charset="0"/>
              </a:rPr>
              <a:t> 3</a:t>
            </a:r>
          </a:p>
        </p:txBody>
      </p:sp>
      <p:grpSp>
        <p:nvGrpSpPr>
          <p:cNvPr id="31" name="Group 30"/>
          <p:cNvGrpSpPr/>
          <p:nvPr/>
        </p:nvGrpSpPr>
        <p:grpSpPr>
          <a:xfrm>
            <a:off x="7848092" y="872313"/>
            <a:ext cx="3488399" cy="1768486"/>
            <a:chOff x="8273704" y="2976535"/>
            <a:chExt cx="3488399" cy="1561488"/>
          </a:xfrm>
        </p:grpSpPr>
        <p:grpSp>
          <p:nvGrpSpPr>
            <p:cNvPr id="32" name="Group 31"/>
            <p:cNvGrpSpPr/>
            <p:nvPr/>
          </p:nvGrpSpPr>
          <p:grpSpPr>
            <a:xfrm>
              <a:off x="8273704" y="2976535"/>
              <a:ext cx="3488399" cy="1561488"/>
              <a:chOff x="6146611" y="5061527"/>
              <a:chExt cx="3488399" cy="1561488"/>
            </a:xfrm>
          </p:grpSpPr>
          <p:sp>
            <p:nvSpPr>
              <p:cNvPr id="34" name="Right Triangle 33"/>
              <p:cNvSpPr/>
              <p:nvPr/>
            </p:nvSpPr>
            <p:spPr>
              <a:xfrm>
                <a:off x="6526142" y="5196524"/>
                <a:ext cx="2759092" cy="1348461"/>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6146611" y="6239781"/>
                <a:ext cx="404278" cy="353278"/>
              </a:xfrm>
              <a:prstGeom prst="rect">
                <a:avLst/>
              </a:prstGeom>
              <a:noFill/>
            </p:spPr>
            <p:txBody>
              <a:bodyPr wrap="none" rtlCol="0">
                <a:spAutoFit/>
              </a:bodyPr>
              <a:lstStyle/>
              <a:p>
                <a:r>
                  <a:rPr lang="en-US" sz="2000" dirty="0"/>
                  <a:t>M</a:t>
                </a:r>
              </a:p>
            </p:txBody>
          </p:sp>
          <p:sp>
            <p:nvSpPr>
              <p:cNvPr id="36" name="TextBox 35"/>
              <p:cNvSpPr txBox="1"/>
              <p:nvPr/>
            </p:nvSpPr>
            <p:spPr>
              <a:xfrm>
                <a:off x="6176366" y="5061527"/>
                <a:ext cx="349776" cy="353278"/>
              </a:xfrm>
              <a:prstGeom prst="rect">
                <a:avLst/>
              </a:prstGeom>
              <a:noFill/>
            </p:spPr>
            <p:txBody>
              <a:bodyPr wrap="none" rtlCol="0">
                <a:spAutoFit/>
              </a:bodyPr>
              <a:lstStyle/>
              <a:p>
                <a:r>
                  <a:rPr lang="en-US" sz="2000" dirty="0"/>
                  <a:t>N</a:t>
                </a:r>
              </a:p>
            </p:txBody>
          </p:sp>
          <p:sp>
            <p:nvSpPr>
              <p:cNvPr id="37" name="TextBox 36"/>
              <p:cNvSpPr txBox="1"/>
              <p:nvPr/>
            </p:nvSpPr>
            <p:spPr>
              <a:xfrm>
                <a:off x="9317294" y="6269737"/>
                <a:ext cx="317716" cy="353278"/>
              </a:xfrm>
              <a:prstGeom prst="rect">
                <a:avLst/>
              </a:prstGeom>
              <a:noFill/>
            </p:spPr>
            <p:txBody>
              <a:bodyPr wrap="none" rtlCol="0">
                <a:spAutoFit/>
              </a:bodyPr>
              <a:lstStyle/>
              <a:p>
                <a:r>
                  <a:rPr lang="en-US" sz="2000" dirty="0"/>
                  <a:t>P</a:t>
                </a:r>
              </a:p>
            </p:txBody>
          </p:sp>
          <p:sp>
            <p:nvSpPr>
              <p:cNvPr id="38" name="TextBox 37"/>
              <p:cNvSpPr txBox="1"/>
              <p:nvPr/>
            </p:nvSpPr>
            <p:spPr>
              <a:xfrm>
                <a:off x="8253836" y="6168083"/>
                <a:ext cx="184731" cy="276999"/>
              </a:xfrm>
              <a:prstGeom prst="rect">
                <a:avLst/>
              </a:prstGeom>
              <a:noFill/>
            </p:spPr>
            <p:txBody>
              <a:bodyPr wrap="none" rtlCol="0">
                <a:spAutoFit/>
              </a:bodyPr>
              <a:lstStyle/>
              <a:p>
                <a:endParaRPr lang="en-US" baseline="30000" dirty="0">
                  <a:solidFill>
                    <a:srgbClr val="FFFF00"/>
                  </a:solidFill>
                </a:endParaRPr>
              </a:p>
            </p:txBody>
          </p:sp>
          <p:sp>
            <p:nvSpPr>
              <p:cNvPr id="39" name="TextBox 38"/>
              <p:cNvSpPr txBox="1"/>
              <p:nvPr/>
            </p:nvSpPr>
            <p:spPr>
              <a:xfrm>
                <a:off x="6526142" y="5325064"/>
                <a:ext cx="184731" cy="276999"/>
              </a:xfrm>
              <a:prstGeom prst="rect">
                <a:avLst/>
              </a:prstGeom>
              <a:noFill/>
            </p:spPr>
            <p:txBody>
              <a:bodyPr wrap="none" rtlCol="0">
                <a:spAutoFit/>
              </a:bodyPr>
              <a:lstStyle/>
              <a:p>
                <a:endParaRPr lang="en-US" baseline="30000" dirty="0">
                  <a:solidFill>
                    <a:srgbClr val="FFFF00"/>
                  </a:solidFill>
                </a:endParaRPr>
              </a:p>
            </p:txBody>
          </p:sp>
        </p:grpSp>
        <p:sp>
          <p:nvSpPr>
            <p:cNvPr id="33" name="Rectangle 32"/>
            <p:cNvSpPr/>
            <p:nvPr/>
          </p:nvSpPr>
          <p:spPr>
            <a:xfrm>
              <a:off x="8660439" y="4240018"/>
              <a:ext cx="206062" cy="206062"/>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Action Button: Beginning 40">
            <a:hlinkClick r:id="rId7" action="ppaction://hlinksldjump" highlightClick="1"/>
          </p:cNvPr>
          <p:cNvSpPr/>
          <p:nvPr/>
        </p:nvSpPr>
        <p:spPr>
          <a:xfrm>
            <a:off x="10731921" y="601283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par>
                                <p:cTn id="39" presetID="26"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80">
                                          <p:stCondLst>
                                            <p:cond delay="0"/>
                                          </p:stCondLst>
                                        </p:cTn>
                                        <p:tgtEl>
                                          <p:spTgt spid="31"/>
                                        </p:tgtEl>
                                      </p:cBhvr>
                                    </p:animEffect>
                                    <p:anim calcmode="lin" valueType="num">
                                      <p:cBhvr>
                                        <p:cTn id="4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7" dur="26">
                                          <p:stCondLst>
                                            <p:cond delay="650"/>
                                          </p:stCondLst>
                                        </p:cTn>
                                        <p:tgtEl>
                                          <p:spTgt spid="31"/>
                                        </p:tgtEl>
                                      </p:cBhvr>
                                      <p:to x="100000" y="60000"/>
                                    </p:animScale>
                                    <p:animScale>
                                      <p:cBhvr>
                                        <p:cTn id="48" dur="166" decel="50000">
                                          <p:stCondLst>
                                            <p:cond delay="676"/>
                                          </p:stCondLst>
                                        </p:cTn>
                                        <p:tgtEl>
                                          <p:spTgt spid="31"/>
                                        </p:tgtEl>
                                      </p:cBhvr>
                                      <p:to x="100000" y="100000"/>
                                    </p:animScale>
                                    <p:animScale>
                                      <p:cBhvr>
                                        <p:cTn id="49" dur="26">
                                          <p:stCondLst>
                                            <p:cond delay="1312"/>
                                          </p:stCondLst>
                                        </p:cTn>
                                        <p:tgtEl>
                                          <p:spTgt spid="31"/>
                                        </p:tgtEl>
                                      </p:cBhvr>
                                      <p:to x="100000" y="80000"/>
                                    </p:animScale>
                                    <p:animScale>
                                      <p:cBhvr>
                                        <p:cTn id="50" dur="166" decel="50000">
                                          <p:stCondLst>
                                            <p:cond delay="1338"/>
                                          </p:stCondLst>
                                        </p:cTn>
                                        <p:tgtEl>
                                          <p:spTgt spid="31"/>
                                        </p:tgtEl>
                                      </p:cBhvr>
                                      <p:to x="100000" y="100000"/>
                                    </p:animScale>
                                    <p:animScale>
                                      <p:cBhvr>
                                        <p:cTn id="51" dur="26">
                                          <p:stCondLst>
                                            <p:cond delay="1642"/>
                                          </p:stCondLst>
                                        </p:cTn>
                                        <p:tgtEl>
                                          <p:spTgt spid="31"/>
                                        </p:tgtEl>
                                      </p:cBhvr>
                                      <p:to x="100000" y="90000"/>
                                    </p:animScale>
                                    <p:animScale>
                                      <p:cBhvr>
                                        <p:cTn id="52" dur="166" decel="50000">
                                          <p:stCondLst>
                                            <p:cond delay="1668"/>
                                          </p:stCondLst>
                                        </p:cTn>
                                        <p:tgtEl>
                                          <p:spTgt spid="31"/>
                                        </p:tgtEl>
                                      </p:cBhvr>
                                      <p:to x="100000" y="100000"/>
                                    </p:animScale>
                                    <p:animScale>
                                      <p:cBhvr>
                                        <p:cTn id="53" dur="26">
                                          <p:stCondLst>
                                            <p:cond delay="1808"/>
                                          </p:stCondLst>
                                        </p:cTn>
                                        <p:tgtEl>
                                          <p:spTgt spid="31"/>
                                        </p:tgtEl>
                                      </p:cBhvr>
                                      <p:to x="100000" y="95000"/>
                                    </p:animScale>
                                    <p:animScale>
                                      <p:cBhvr>
                                        <p:cTn id="54"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5"/>
                                        </p:tgtEl>
                                      </p:cBhvr>
                                    </p:animEffect>
                                    <p:animScale>
                                      <p:cBhvr>
                                        <p:cTn id="60" dur="250" autoRev="1" fill="hold"/>
                                        <p:tgtEl>
                                          <p:spTgt spid="5"/>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19"/>
                                        </p:tgtEl>
                                        <p:attrNameLst>
                                          <p:attrName>fillcolor</p:attrName>
                                        </p:attrNameLst>
                                      </p:cBhvr>
                                      <p:to>
                                        <a:srgbClr val="FFFF00"/>
                                      </p:to>
                                    </p:animClr>
                                    <p:set>
                                      <p:cBhvr>
                                        <p:cTn id="64" dur="500" fill="hold"/>
                                        <p:tgtEl>
                                          <p:spTgt spid="19"/>
                                        </p:tgtEl>
                                        <p:attrNameLst>
                                          <p:attrName>fill.type</p:attrName>
                                        </p:attrNameLst>
                                      </p:cBhvr>
                                      <p:to>
                                        <p:strVal val="solid"/>
                                      </p:to>
                                    </p:set>
                                    <p:set>
                                      <p:cBhvr>
                                        <p:cTn id="65" dur="500" fill="hold"/>
                                        <p:tgtEl>
                                          <p:spTgt spid="19"/>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500" fill="hold"/>
                                        <p:tgtEl>
                                          <p:spTgt spid="21"/>
                                        </p:tgtEl>
                                        <p:attrNameLst>
                                          <p:attrName>fillcolor</p:attrName>
                                        </p:attrNameLst>
                                      </p:cBhvr>
                                      <p:to>
                                        <a:srgbClr val="FFFF00"/>
                                      </p:to>
                                    </p:animClr>
                                    <p:set>
                                      <p:cBhvr>
                                        <p:cTn id="75" dur="500" fill="hold"/>
                                        <p:tgtEl>
                                          <p:spTgt spid="21"/>
                                        </p:tgtEl>
                                        <p:attrNameLst>
                                          <p:attrName>fill.type</p:attrName>
                                        </p:attrNameLst>
                                      </p:cBhvr>
                                      <p:to>
                                        <p:strVal val="solid"/>
                                      </p:to>
                                    </p:set>
                                    <p:set>
                                      <p:cBhvr>
                                        <p:cTn id="76" dur="5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2"/>
                                        </p:tgtEl>
                                      </p:cBhvr>
                                    </p:animEffect>
                                    <p:animScale>
                                      <p:cBhvr>
                                        <p:cTn id="82" dur="250" autoRev="1" fill="hold"/>
                                        <p:tgtEl>
                                          <p:spTgt spid="22"/>
                                        </p:tgtEl>
                                      </p:cBhvr>
                                      <p:by x="105000" y="105000"/>
                                    </p:animScale>
                                  </p:childTnLst>
                                </p:cTn>
                              </p:par>
                            </p:childTnLst>
                          </p:cTn>
                        </p:par>
                        <p:par>
                          <p:cTn id="83" fill="hold">
                            <p:stCondLst>
                              <p:cond delay="500"/>
                            </p:stCondLst>
                            <p:childTnLst>
                              <p:par>
                                <p:cTn id="84" presetID="1" presetClass="emph" presetSubtype="2" fill="hold" nodeType="afterEffect">
                                  <p:stCondLst>
                                    <p:cond delay="0"/>
                                  </p:stCondLst>
                                  <p:childTnLst>
                                    <p:animClr clrSpc="rgb" dir="cw">
                                      <p:cBhvr>
                                        <p:cTn id="85" dur="500" fill="hold"/>
                                        <p:tgtEl>
                                          <p:spTgt spid="23"/>
                                        </p:tgtEl>
                                        <p:attrNameLst>
                                          <p:attrName>fillcolor</p:attrName>
                                        </p:attrNameLst>
                                      </p:cBhvr>
                                      <p:to>
                                        <a:srgbClr val="FFFF00"/>
                                      </p:to>
                                    </p:animClr>
                                    <p:set>
                                      <p:cBhvr>
                                        <p:cTn id="86" dur="500" fill="hold"/>
                                        <p:tgtEl>
                                          <p:spTgt spid="23"/>
                                        </p:tgtEl>
                                        <p:attrNameLst>
                                          <p:attrName>fill.type</p:attrName>
                                        </p:attrNameLst>
                                      </p:cBhvr>
                                      <p:to>
                                        <p:strVal val="solid"/>
                                      </p:to>
                                    </p:set>
                                    <p:set>
                                      <p:cBhvr>
                                        <p:cTn id="87" dur="500" fill="hold"/>
                                        <p:tgtEl>
                                          <p:spTgt spid="2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24"/>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24"/>
                                        </p:tgtEl>
                                      </p:cBhvr>
                                    </p:animEffect>
                                    <p:animScale>
                                      <p:cBhvr>
                                        <p:cTn id="93" dur="250" autoRev="1" fill="hold"/>
                                        <p:tgtEl>
                                          <p:spTgt spid="24"/>
                                        </p:tgtEl>
                                      </p:cBhvr>
                                      <p:by x="105000" y="105000"/>
                                    </p:animScale>
                                  </p:childTnLst>
                                </p:cTn>
                              </p:par>
                            </p:childTnLst>
                          </p:cTn>
                        </p:par>
                        <p:par>
                          <p:cTn id="94" fill="hold">
                            <p:stCondLst>
                              <p:cond delay="500"/>
                            </p:stCondLst>
                            <p:childTnLst>
                              <p:par>
                                <p:cTn id="95" presetID="1" presetClass="emph" presetSubtype="2" fill="hold" nodeType="afterEffect">
                                  <p:stCondLst>
                                    <p:cond delay="0"/>
                                  </p:stCondLst>
                                  <p:childTnLst>
                                    <p:animClr clrSpc="rgb" dir="cw">
                                      <p:cBhvr>
                                        <p:cTn id="96" dur="500" fill="hold"/>
                                        <p:tgtEl>
                                          <p:spTgt spid="25"/>
                                        </p:tgtEl>
                                        <p:attrNameLst>
                                          <p:attrName>fillcolor</p:attrName>
                                        </p:attrNameLst>
                                      </p:cBhvr>
                                      <p:to>
                                        <a:srgbClr val="00B0F0"/>
                                      </p:to>
                                    </p:animClr>
                                    <p:set>
                                      <p:cBhvr>
                                        <p:cTn id="97" dur="500" fill="hold"/>
                                        <p:tgtEl>
                                          <p:spTgt spid="25"/>
                                        </p:tgtEl>
                                        <p:attrNameLst>
                                          <p:attrName>fill.type</p:attrName>
                                        </p:attrNameLst>
                                      </p:cBhvr>
                                      <p:to>
                                        <p:strVal val="solid"/>
                                      </p:to>
                                    </p:set>
                                    <p:set>
                                      <p:cBhvr>
                                        <p:cTn id="98" dur="500" fill="hold"/>
                                        <p:tgtEl>
                                          <p:spTgt spid="2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48" y="2884868"/>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736" y="-72293"/>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36607" y="1014351"/>
            <a:ext cx="5417586" cy="1445653"/>
          </a:xfrm>
          <a:prstGeom prst="wedgeRoundRectCallout">
            <a:avLst>
              <a:gd name="adj1" fmla="val 62786"/>
              <a:gd name="adj2" fmla="val 8254"/>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noProof="1">
                <a:solidFill>
                  <a:schemeClr val="bg1"/>
                </a:solidFill>
                <a:latin typeface="Times New Roman" panose="02020603050405020304" pitchFamily="18" charset="0"/>
                <a:ea typeface="MS PMincho" panose="02020600040205080304" pitchFamily="18" charset="-128"/>
                <a:cs typeface="Times New Roman" panose="02020603050405020304" pitchFamily="18" charset="0"/>
              </a:rPr>
              <a:t>Cho hình vẽ bên. Số đo x bằng?</a:t>
            </a:r>
            <a:endParaRPr lang="vi-VN" sz="2800" b="1" noProof="1">
              <a:solidFill>
                <a:schemeClr val="bg1"/>
              </a:solidFill>
              <a:latin typeface="Times New Roman" panose="02020603050405020304" pitchFamily="18" charset="0"/>
              <a:ea typeface="MS PMincho" panose="02020600040205080304" pitchFamily="18" charset="-128"/>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86127" y="2784229"/>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773451"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D</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98</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42" y="279471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23988"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23" y="2807595"/>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632981"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 </a:t>
            </a:r>
            <a:r>
              <a:rPr lang="en-US" sz="2800" b="1" dirty="0">
                <a:solidFill>
                  <a:schemeClr val="tx1"/>
                </a:solidFill>
                <a:latin typeface="Times New Roman" panose="02020603050405020304" pitchFamily="18" charset="0"/>
                <a:cs typeface="Times New Roman" panose="02020603050405020304" pitchFamily="18" charset="0"/>
              </a:rPr>
              <a:t>50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4000" b="1" dirty="0">
                <a:solidFill>
                  <a:schemeClr val="tx1"/>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55" y="2884868"/>
            <a:ext cx="2383353" cy="2562174"/>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318615" y="5306837"/>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A.  </a:t>
            </a:r>
            <a:r>
              <a:rPr lang="en-US" sz="2800" b="1" dirty="0">
                <a:solidFill>
                  <a:schemeClr val="tx1"/>
                </a:solidFill>
                <a:latin typeface="Times New Roman" panose="02020603050405020304" pitchFamily="18" charset="0"/>
                <a:cs typeface="Times New Roman" panose="02020603050405020304" pitchFamily="18" charset="0"/>
              </a:rPr>
              <a:t>49</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136607" y="0"/>
            <a:ext cx="2182008" cy="1107996"/>
          </a:xfrm>
          <a:prstGeom prst="rect">
            <a:avLst/>
          </a:prstGeom>
          <a:noFill/>
        </p:spPr>
        <p:txBody>
          <a:bodyPr wrap="none" rtlCol="0">
            <a:spAutoFit/>
          </a:bodyPr>
          <a:lstStyle/>
          <a:p>
            <a:r>
              <a:rPr lang="en-US" sz="6600" dirty="0" err="1">
                <a:latin typeface="Times New Roman" panose="02020603050405020304" pitchFamily="18" charset="0"/>
                <a:cs typeface="Times New Roman" panose="02020603050405020304" pitchFamily="18" charset="0"/>
              </a:rPr>
              <a:t>Câu</a:t>
            </a:r>
            <a:r>
              <a:rPr lang="en-US" sz="6600" dirty="0">
                <a:latin typeface="Times New Roman" panose="02020603050405020304" pitchFamily="18" charset="0"/>
                <a:cs typeface="Times New Roman" panose="02020603050405020304" pitchFamily="18" charset="0"/>
              </a:rPr>
              <a:t> 4</a:t>
            </a:r>
          </a:p>
        </p:txBody>
      </p:sp>
      <p:sp>
        <p:nvSpPr>
          <p:cNvPr id="45" name="Action Button: Beginning 44">
            <a:hlinkClick r:id="rId7" action="ppaction://hlinksldjump" highlightClick="1"/>
          </p:cNvPr>
          <p:cNvSpPr/>
          <p:nvPr/>
        </p:nvSpPr>
        <p:spPr>
          <a:xfrm>
            <a:off x="10762891" y="601283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3B766748-B900-7F0D-E624-B8E6E04AEBA9}"/>
              </a:ext>
            </a:extLst>
          </p:cNvPr>
          <p:cNvPicPr>
            <a:picLocks noChangeAspect="1"/>
          </p:cNvPicPr>
          <p:nvPr/>
        </p:nvPicPr>
        <p:blipFill>
          <a:blip r:embed="rId8"/>
          <a:stretch>
            <a:fillRect/>
          </a:stretch>
        </p:blipFill>
        <p:spPr>
          <a:xfrm>
            <a:off x="5721499" y="-119472"/>
            <a:ext cx="5041392" cy="2965704"/>
          </a:xfrm>
          <a:prstGeom prst="rect">
            <a:avLst/>
          </a:prstGeom>
        </p:spPr>
      </p:pic>
    </p:spTree>
    <p:extLst>
      <p:ext uri="{BB962C8B-B14F-4D97-AF65-F5344CB8AC3E}">
        <p14:creationId xmlns:p14="http://schemas.microsoft.com/office/powerpoint/2010/main" val="177006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00"/>
                            </p:stCondLst>
                            <p:childTnLst>
                              <p:par>
                                <p:cTn id="19" presetID="50" presetClass="entr" presetSubtype="0" decel="10000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ppt_w+.3"/>
                                          </p:val>
                                        </p:tav>
                                        <p:tav tm="100000">
                                          <p:val>
                                            <p:strVal val="#ppt_w"/>
                                          </p:val>
                                        </p:tav>
                                      </p:tavLst>
                                    </p:anim>
                                    <p:anim calcmode="lin" valueType="num">
                                      <p:cBhvr>
                                        <p:cTn id="22" dur="500" fill="hold"/>
                                        <p:tgtEl>
                                          <p:spTgt spid="19"/>
                                        </p:tgtEl>
                                        <p:attrNameLst>
                                          <p:attrName>ppt_h</p:attrName>
                                        </p:attrNameLst>
                                      </p:cBhvr>
                                      <p:tavLst>
                                        <p:tav tm="0">
                                          <p:val>
                                            <p:strVal val="#ppt_h"/>
                                          </p:val>
                                        </p:tav>
                                        <p:tav tm="100000">
                                          <p:val>
                                            <p:strVal val="#ppt_h"/>
                                          </p:val>
                                        </p:tav>
                                      </p:tavLst>
                                    </p:anim>
                                    <p:animEffect transition="in" filter="fade">
                                      <p:cBhvr>
                                        <p:cTn id="23" dur="500"/>
                                        <p:tgtEl>
                                          <p:spTgt spid="19"/>
                                        </p:tgtEl>
                                      </p:cBhvr>
                                    </p:animEffect>
                                  </p:childTnLst>
                                </p:cTn>
                              </p:par>
                            </p:childTnLst>
                          </p:cTn>
                        </p:par>
                        <p:par>
                          <p:cTn id="24" fill="hold">
                            <p:stCondLst>
                              <p:cond delay="2000"/>
                            </p:stCondLst>
                            <p:childTnLst>
                              <p:par>
                                <p:cTn id="25" presetID="50" presetClass="entr" presetSubtype="0" decel="10000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ppt_w+.3"/>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animEffect transition="in" filter="fade">
                                      <p:cBhvr>
                                        <p:cTn id="29" dur="500"/>
                                        <p:tgtEl>
                                          <p:spTgt spid="21"/>
                                        </p:tgtEl>
                                      </p:cBhvr>
                                    </p:animEffect>
                                  </p:childTnLst>
                                </p:cTn>
                              </p:par>
                            </p:childTnLst>
                          </p:cTn>
                        </p:par>
                        <p:par>
                          <p:cTn id="30" fill="hold">
                            <p:stCondLst>
                              <p:cond delay="2500"/>
                            </p:stCondLst>
                            <p:childTnLst>
                              <p:par>
                                <p:cTn id="31" presetID="50" presetClass="entr" presetSubtype="0"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strVal val="#ppt_w+.3"/>
                                          </p:val>
                                        </p:tav>
                                        <p:tav tm="100000">
                                          <p:val>
                                            <p:strVal val="#ppt_w"/>
                                          </p:val>
                                        </p:tav>
                                      </p:tavLst>
                                    </p:anim>
                                    <p:anim calcmode="lin" valueType="num">
                                      <p:cBhvr>
                                        <p:cTn id="34" dur="500" fill="hold"/>
                                        <p:tgtEl>
                                          <p:spTgt spid="23"/>
                                        </p:tgtEl>
                                        <p:attrNameLst>
                                          <p:attrName>ppt_h</p:attrName>
                                        </p:attrNameLst>
                                      </p:cBhvr>
                                      <p:tavLst>
                                        <p:tav tm="0">
                                          <p:val>
                                            <p:strVal val="#ppt_h"/>
                                          </p:val>
                                        </p:tav>
                                        <p:tav tm="100000">
                                          <p:val>
                                            <p:strVal val="#ppt_h"/>
                                          </p:val>
                                        </p:tav>
                                      </p:tavLst>
                                    </p:anim>
                                    <p:animEffect transition="in" filter="fade">
                                      <p:cBhvr>
                                        <p:cTn id="35" dur="500"/>
                                        <p:tgtEl>
                                          <p:spTgt spid="23"/>
                                        </p:tgtEl>
                                      </p:cBhvr>
                                    </p:animEffect>
                                  </p:childTnLst>
                                </p:cTn>
                              </p:par>
                            </p:childTnLst>
                          </p:cTn>
                        </p:par>
                        <p:par>
                          <p:cTn id="36" fill="hold">
                            <p:stCondLst>
                              <p:cond delay="3000"/>
                            </p:stCondLst>
                            <p:childTnLst>
                              <p:par>
                                <p:cTn id="37" presetID="50" presetClass="entr" presetSubtype="0" decel="10000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3"/>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par>
                          <p:cTn id="48" fill="hold">
                            <p:stCondLst>
                              <p:cond delay="500"/>
                            </p:stCondLst>
                            <p:childTnLst>
                              <p:par>
                                <p:cTn id="49" presetID="1" presetClass="emph" presetSubtype="2" fill="hold" nodeType="afterEffect">
                                  <p:stCondLst>
                                    <p:cond delay="0"/>
                                  </p:stCondLst>
                                  <p:childTnLst>
                                    <p:animClr clrSpc="rgb" dir="cw">
                                      <p:cBhvr>
                                        <p:cTn id="50" dur="500" fill="hold"/>
                                        <p:tgtEl>
                                          <p:spTgt spid="19"/>
                                        </p:tgtEl>
                                        <p:attrNameLst>
                                          <p:attrName>fillcolor</p:attrName>
                                        </p:attrNameLst>
                                      </p:cBhvr>
                                      <p:to>
                                        <a:srgbClr val="FFFF00"/>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20"/>
                                        </p:tgtEl>
                                      </p:cBhvr>
                                    </p:animEffect>
                                    <p:animScale>
                                      <p:cBhvr>
                                        <p:cTn id="58" dur="250" autoRev="1" fill="hold"/>
                                        <p:tgtEl>
                                          <p:spTgt spid="20"/>
                                        </p:tgtEl>
                                      </p:cBhvr>
                                      <p:by x="105000" y="105000"/>
                                    </p:animScale>
                                  </p:childTnLst>
                                </p:cTn>
                              </p:par>
                            </p:childTnLst>
                          </p:cTn>
                        </p:par>
                        <p:par>
                          <p:cTn id="59" fill="hold">
                            <p:stCondLst>
                              <p:cond delay="500"/>
                            </p:stCondLst>
                            <p:childTnLst>
                              <p:par>
                                <p:cTn id="60" presetID="1" presetClass="emph" presetSubtype="2" fill="hold" nodeType="afterEffect">
                                  <p:stCondLst>
                                    <p:cond delay="0"/>
                                  </p:stCondLst>
                                  <p:childTnLst>
                                    <p:animClr clrSpc="rgb" dir="cw">
                                      <p:cBhvr>
                                        <p:cTn id="61" dur="500" fill="hold"/>
                                        <p:tgtEl>
                                          <p:spTgt spid="21"/>
                                        </p:tgtEl>
                                        <p:attrNameLst>
                                          <p:attrName>fillcolor</p:attrName>
                                        </p:attrNameLst>
                                      </p:cBhvr>
                                      <p:to>
                                        <a:srgbClr val="FFFF00"/>
                                      </p:to>
                                    </p:animClr>
                                    <p:set>
                                      <p:cBhvr>
                                        <p:cTn id="62" dur="500" fill="hold"/>
                                        <p:tgtEl>
                                          <p:spTgt spid="21"/>
                                        </p:tgtEl>
                                        <p:attrNameLst>
                                          <p:attrName>fill.type</p:attrName>
                                        </p:attrNameLst>
                                      </p:cBhvr>
                                      <p:to>
                                        <p:strVal val="solid"/>
                                      </p:to>
                                    </p:set>
                                    <p:set>
                                      <p:cBhvr>
                                        <p:cTn id="63" dur="500" fill="hold"/>
                                        <p:tgtEl>
                                          <p:spTgt spid="2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22"/>
                                        </p:tgtEl>
                                      </p:cBhvr>
                                    </p:animEffect>
                                    <p:animScale>
                                      <p:cBhvr>
                                        <p:cTn id="69" dur="250" autoRev="1" fill="hold"/>
                                        <p:tgtEl>
                                          <p:spTgt spid="22"/>
                                        </p:tgtEl>
                                      </p:cBhvr>
                                      <p:by x="105000" y="105000"/>
                                    </p:animScale>
                                  </p:childTnLst>
                                </p:cTn>
                              </p:par>
                            </p:childTnLst>
                          </p:cTn>
                        </p:par>
                        <p:par>
                          <p:cTn id="70" fill="hold">
                            <p:stCondLst>
                              <p:cond delay="500"/>
                            </p:stCondLst>
                            <p:childTnLst>
                              <p:par>
                                <p:cTn id="71" presetID="1" presetClass="emph" presetSubtype="2" fill="hold" nodeType="afterEffect">
                                  <p:stCondLst>
                                    <p:cond delay="0"/>
                                  </p:stCondLst>
                                  <p:childTnLst>
                                    <p:animClr clrSpc="rgb" dir="cw">
                                      <p:cBhvr>
                                        <p:cTn id="72" dur="500" fill="hold"/>
                                        <p:tgtEl>
                                          <p:spTgt spid="23"/>
                                        </p:tgtEl>
                                        <p:attrNameLst>
                                          <p:attrName>fillcolor</p:attrName>
                                        </p:attrNameLst>
                                      </p:cBhvr>
                                      <p:to>
                                        <a:srgbClr val="FFFF00"/>
                                      </p:to>
                                    </p:animClr>
                                    <p:set>
                                      <p:cBhvr>
                                        <p:cTn id="73" dur="500" fill="hold"/>
                                        <p:tgtEl>
                                          <p:spTgt spid="23"/>
                                        </p:tgtEl>
                                        <p:attrNameLst>
                                          <p:attrName>fill.type</p:attrName>
                                        </p:attrNameLst>
                                      </p:cBhvr>
                                      <p:to>
                                        <p:strVal val="solid"/>
                                      </p:to>
                                    </p:set>
                                    <p:set>
                                      <p:cBhvr>
                                        <p:cTn id="74" dur="500" fill="hold"/>
                                        <p:tgtEl>
                                          <p:spTgt spid="2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4"/>
                                        </p:tgtEl>
                                      </p:cBhvr>
                                    </p:animEffect>
                                    <p:animScale>
                                      <p:cBhvr>
                                        <p:cTn id="80" dur="250" autoRev="1" fill="hold"/>
                                        <p:tgtEl>
                                          <p:spTgt spid="24"/>
                                        </p:tgtEl>
                                      </p:cBhvr>
                                      <p:by x="105000" y="105000"/>
                                    </p:animScale>
                                  </p:childTnLst>
                                </p:cTn>
                              </p:par>
                            </p:childTnLst>
                          </p:cTn>
                        </p:par>
                        <p:par>
                          <p:cTn id="81" fill="hold">
                            <p:stCondLst>
                              <p:cond delay="500"/>
                            </p:stCondLst>
                            <p:childTnLst>
                              <p:par>
                                <p:cTn id="82" presetID="1" presetClass="emph" presetSubtype="2" fill="hold" nodeType="afterEffect">
                                  <p:stCondLst>
                                    <p:cond delay="0"/>
                                  </p:stCondLst>
                                  <p:childTnLst>
                                    <p:animClr clrSpc="rgb" dir="cw">
                                      <p:cBhvr>
                                        <p:cTn id="83" dur="500" fill="hold"/>
                                        <p:tgtEl>
                                          <p:spTgt spid="25"/>
                                        </p:tgtEl>
                                        <p:attrNameLst>
                                          <p:attrName>fillcolor</p:attrName>
                                        </p:attrNameLst>
                                      </p:cBhvr>
                                      <p:to>
                                        <a:srgbClr val="00B0F0"/>
                                      </p:to>
                                    </p:animClr>
                                    <p:set>
                                      <p:cBhvr>
                                        <p:cTn id="84" dur="500" fill="hold"/>
                                        <p:tgtEl>
                                          <p:spTgt spid="25"/>
                                        </p:tgtEl>
                                        <p:attrNameLst>
                                          <p:attrName>fill.type</p:attrName>
                                        </p:attrNameLst>
                                      </p:cBhvr>
                                      <p:to>
                                        <p:strVal val="solid"/>
                                      </p:to>
                                    </p:set>
                                    <p:set>
                                      <p:cBhvr>
                                        <p:cTn id="85" dur="500" fill="hold"/>
                                        <p:tgtEl>
                                          <p:spTgt spid="25"/>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F5C36-4538-0F8D-A848-EA309A07C7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3BEE0-8614-F9D5-204C-14C860A5DBF4}"/>
              </a:ext>
            </a:extLst>
          </p:cNvPr>
          <p:cNvSpPr txBox="1"/>
          <p:nvPr/>
        </p:nvSpPr>
        <p:spPr>
          <a:xfrm>
            <a:off x="-32773" y="0"/>
            <a:ext cx="1935145" cy="923330"/>
          </a:xfrm>
          <a:prstGeom prst="rect">
            <a:avLst/>
          </a:prstGeom>
          <a:noFill/>
        </p:spPr>
        <p:txBody>
          <a:bodyPr wrap="none" rtlCol="0">
            <a:spAutoFit/>
          </a:bodyPr>
          <a:lstStyle/>
          <a:p>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5</a:t>
            </a:r>
          </a:p>
        </p:txBody>
      </p:sp>
      <p:sp>
        <p:nvSpPr>
          <p:cNvPr id="33" name="Action Button: Beginning 32">
            <a:hlinkClick r:id="rId2" action="ppaction://hlinksldjump" highlightClick="1"/>
            <a:extLst>
              <a:ext uri="{FF2B5EF4-FFF2-40B4-BE49-F238E27FC236}">
                <a16:creationId xmlns:a16="http://schemas.microsoft.com/office/drawing/2014/main" id="{7872D4F7-119F-C5A6-8A4E-24A4AB7142C1}"/>
              </a:ext>
            </a:extLst>
          </p:cNvPr>
          <p:cNvSpPr/>
          <p:nvPr/>
        </p:nvSpPr>
        <p:spPr>
          <a:xfrm>
            <a:off x="11390438" y="626325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BD2F6A4B-47CB-B792-92CF-7A079B0CCEBA}"/>
              </a:ext>
            </a:extLst>
          </p:cNvPr>
          <p:cNvSpPr>
            <a:spLocks noChangeArrowheads="1"/>
          </p:cNvSpPr>
          <p:nvPr/>
        </p:nvSpPr>
        <p:spPr bwMode="auto">
          <a:xfrm>
            <a:off x="348672" y="5037943"/>
            <a:ext cx="12399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err="1">
                <a:solidFill>
                  <a:srgbClr val="3220A0"/>
                </a:solidFill>
                <a:latin typeface="Times New Roman" panose="02020603050405020304" pitchFamily="18" charset="0"/>
                <a:cs typeface="Times New Roman" panose="02020603050405020304" pitchFamily="18" charset="0"/>
              </a:rPr>
              <a:t>Đáp</a:t>
            </a:r>
            <a:r>
              <a:rPr lang="en-US" altLang="en-US" sz="2400" b="1" dirty="0">
                <a:solidFill>
                  <a:srgbClr val="3220A0"/>
                </a:solidFill>
                <a:latin typeface="Times New Roman" panose="02020603050405020304" pitchFamily="18" charset="0"/>
                <a:cs typeface="Times New Roman" panose="02020603050405020304" pitchFamily="18" charset="0"/>
              </a:rPr>
              <a:t> </a:t>
            </a:r>
            <a:r>
              <a:rPr lang="en-US" altLang="en-US" sz="2400" b="1" dirty="0" err="1">
                <a:solidFill>
                  <a:srgbClr val="3220A0"/>
                </a:solidFill>
                <a:latin typeface="Times New Roman" panose="02020603050405020304" pitchFamily="18" charset="0"/>
                <a:cs typeface="Times New Roman" panose="02020603050405020304" pitchFamily="18" charset="0"/>
              </a:rPr>
              <a:t>án</a:t>
            </a:r>
            <a:r>
              <a:rPr lang="en-US" altLang="en-US" sz="2400" b="1" dirty="0">
                <a:solidFill>
                  <a:srgbClr val="3220A0"/>
                </a:solidFill>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rgbClr val="3220A0"/>
              </a:solidFill>
              <a:effectLst/>
            </a:endParaRPr>
          </a:p>
        </p:txBody>
      </p:sp>
      <p:sp>
        <p:nvSpPr>
          <p:cNvPr id="5" name="TextBox 4">
            <a:extLst>
              <a:ext uri="{FF2B5EF4-FFF2-40B4-BE49-F238E27FC236}">
                <a16:creationId xmlns:a16="http://schemas.microsoft.com/office/drawing/2014/main" id="{C7642C19-CC5A-A00F-34F7-F97CCDE193C8}"/>
              </a:ext>
            </a:extLst>
          </p:cNvPr>
          <p:cNvSpPr txBox="1"/>
          <p:nvPr/>
        </p:nvSpPr>
        <p:spPr>
          <a:xfrm>
            <a:off x="590752" y="908675"/>
            <a:ext cx="6278524" cy="707886"/>
          </a:xfrm>
          <a:prstGeom prst="rect">
            <a:avLst/>
          </a:prstGeom>
          <a:noFill/>
        </p:spPr>
        <p:txBody>
          <a:bodyPr wrap="square">
            <a:spAutoFit/>
          </a:bodyPr>
          <a:lstStyle/>
          <a:p>
            <a:pPr algn="just"/>
            <a:r>
              <a:rPr lang="en-US" sz="4000" dirty="0" err="1">
                <a:solidFill>
                  <a:srgbClr val="008000"/>
                </a:solidFill>
                <a:latin typeface="Times New Roman" pitchFamily="18" charset="0"/>
                <a:cs typeface="Times New Roman" pitchFamily="18" charset="0"/>
              </a:rPr>
              <a:t>Số</a:t>
            </a:r>
            <a:r>
              <a:rPr lang="en-US" sz="4000" dirty="0">
                <a:solidFill>
                  <a:srgbClr val="008000"/>
                </a:solidFill>
                <a:latin typeface="Times New Roman" pitchFamily="18" charset="0"/>
                <a:cs typeface="Times New Roman" pitchFamily="18" charset="0"/>
              </a:rPr>
              <a:t> </a:t>
            </a:r>
            <a:r>
              <a:rPr lang="en-US" sz="4000" dirty="0" err="1">
                <a:solidFill>
                  <a:srgbClr val="008000"/>
                </a:solidFill>
                <a:latin typeface="Times New Roman" pitchFamily="18" charset="0"/>
                <a:cs typeface="Times New Roman" pitchFamily="18" charset="0"/>
              </a:rPr>
              <a:t>đo</a:t>
            </a:r>
            <a:r>
              <a:rPr lang="en-US" sz="4000" dirty="0">
                <a:solidFill>
                  <a:srgbClr val="008000"/>
                </a:solidFill>
                <a:latin typeface="Times New Roman" pitchFamily="18" charset="0"/>
                <a:cs typeface="Times New Roman" pitchFamily="18" charset="0"/>
              </a:rPr>
              <a:t> z </a:t>
            </a:r>
            <a:r>
              <a:rPr lang="en-US" sz="4000" dirty="0" err="1">
                <a:solidFill>
                  <a:srgbClr val="008000"/>
                </a:solidFill>
                <a:latin typeface="Times New Roman" pitchFamily="18" charset="0"/>
                <a:cs typeface="Times New Roman" pitchFamily="18" charset="0"/>
              </a:rPr>
              <a:t>trong</a:t>
            </a:r>
            <a:r>
              <a:rPr lang="en-US" sz="4000" dirty="0">
                <a:solidFill>
                  <a:srgbClr val="008000"/>
                </a:solidFill>
                <a:latin typeface="Times New Roman" pitchFamily="18" charset="0"/>
                <a:cs typeface="Times New Roman" pitchFamily="18" charset="0"/>
              </a:rPr>
              <a:t> </a:t>
            </a:r>
            <a:r>
              <a:rPr lang="en-US" sz="4000" dirty="0" err="1">
                <a:solidFill>
                  <a:srgbClr val="008000"/>
                </a:solidFill>
                <a:latin typeface="Times New Roman" pitchFamily="18" charset="0"/>
                <a:cs typeface="Times New Roman" pitchFamily="18" charset="0"/>
              </a:rPr>
              <a:t>hình</a:t>
            </a:r>
            <a:r>
              <a:rPr lang="en-US" sz="4000" dirty="0">
                <a:solidFill>
                  <a:srgbClr val="008000"/>
                </a:solidFill>
                <a:latin typeface="Times New Roman" pitchFamily="18" charset="0"/>
                <a:cs typeface="Times New Roman" pitchFamily="18" charset="0"/>
              </a:rPr>
              <a:t> </a:t>
            </a:r>
            <a:r>
              <a:rPr lang="en-US" sz="4000" dirty="0" err="1">
                <a:solidFill>
                  <a:srgbClr val="008000"/>
                </a:solidFill>
                <a:latin typeface="Times New Roman" pitchFamily="18" charset="0"/>
                <a:cs typeface="Times New Roman" pitchFamily="18" charset="0"/>
              </a:rPr>
              <a:t>vẽ</a:t>
            </a:r>
            <a:r>
              <a:rPr lang="en-US" sz="4000" dirty="0">
                <a:solidFill>
                  <a:srgbClr val="008000"/>
                </a:solidFill>
                <a:latin typeface="Times New Roman" pitchFamily="18" charset="0"/>
                <a:cs typeface="Times New Roman" pitchFamily="18" charset="0"/>
              </a:rPr>
              <a:t> </a:t>
            </a:r>
            <a:r>
              <a:rPr lang="en-US" sz="4000" dirty="0" err="1">
                <a:solidFill>
                  <a:srgbClr val="008000"/>
                </a:solidFill>
                <a:latin typeface="Times New Roman" pitchFamily="18" charset="0"/>
                <a:cs typeface="Times New Roman" pitchFamily="18" charset="0"/>
              </a:rPr>
              <a:t>là</a:t>
            </a:r>
            <a:r>
              <a:rPr lang="en-US" sz="4000" dirty="0">
                <a:solidFill>
                  <a:srgbClr val="008000"/>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C1E0991E-B54A-8B42-6ED0-F8E141C38D4D}"/>
              </a:ext>
            </a:extLst>
          </p:cNvPr>
          <p:cNvGrpSpPr/>
          <p:nvPr/>
        </p:nvGrpSpPr>
        <p:grpSpPr>
          <a:xfrm>
            <a:off x="4933507" y="1951538"/>
            <a:ext cx="5533183" cy="2739903"/>
            <a:chOff x="4937760" y="1887319"/>
            <a:chExt cx="3962400" cy="1811351"/>
          </a:xfrm>
        </p:grpSpPr>
        <p:cxnSp>
          <p:nvCxnSpPr>
            <p:cNvPr id="8" name="Straight Connector 7">
              <a:extLst>
                <a:ext uri="{FF2B5EF4-FFF2-40B4-BE49-F238E27FC236}">
                  <a16:creationId xmlns:a16="http://schemas.microsoft.com/office/drawing/2014/main" id="{1D67CB7F-A875-9F15-F39F-0C1694AC5A10}"/>
                </a:ext>
              </a:extLst>
            </p:cNvPr>
            <p:cNvCxnSpPr/>
            <p:nvPr/>
          </p:nvCxnSpPr>
          <p:spPr>
            <a:xfrm flipH="1">
              <a:off x="4937760" y="1887319"/>
              <a:ext cx="716280" cy="17067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D2BE65-A4F5-2454-E8A8-CA181F25DA61}"/>
                </a:ext>
              </a:extLst>
            </p:cNvPr>
            <p:cNvCxnSpPr>
              <a:cxnSpLocks/>
            </p:cNvCxnSpPr>
            <p:nvPr/>
          </p:nvCxnSpPr>
          <p:spPr>
            <a:xfrm>
              <a:off x="5638800" y="1889760"/>
              <a:ext cx="1839540" cy="17043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0E7062-E6C0-886E-3CA2-58F7AC5FFBEF}"/>
                </a:ext>
              </a:extLst>
            </p:cNvPr>
            <p:cNvCxnSpPr>
              <a:cxnSpLocks/>
            </p:cNvCxnSpPr>
            <p:nvPr/>
          </p:nvCxnSpPr>
          <p:spPr>
            <a:xfrm flipV="1">
              <a:off x="4937760" y="3587124"/>
              <a:ext cx="3962400" cy="22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C847999-B096-C3D8-C499-9FF46901C702}"/>
                </a:ext>
              </a:extLst>
            </p:cNvPr>
            <p:cNvSpPr txBox="1"/>
            <p:nvPr/>
          </p:nvSpPr>
          <p:spPr>
            <a:xfrm>
              <a:off x="5537488" y="2081925"/>
              <a:ext cx="827461" cy="369332"/>
            </a:xfrm>
            <a:prstGeom prst="rect">
              <a:avLst/>
            </a:prstGeom>
            <a:noFill/>
          </p:spPr>
          <p:txBody>
            <a:bodyPr wrap="square" rtlCol="0">
              <a:spAutoFit/>
            </a:bodyPr>
            <a:lstStyle/>
            <a:p>
              <a:r>
                <a:rPr lang="en-US" dirty="0">
                  <a:latin typeface="Times New Roman" pitchFamily="18" charset="0"/>
                  <a:cs typeface="Times New Roman" pitchFamily="18" charset="0"/>
                </a:rPr>
                <a:t>71</a:t>
              </a:r>
              <a:r>
                <a:rPr lang="en-US" baseline="30000" dirty="0">
                  <a:latin typeface="Times New Roman" pitchFamily="18" charset="0"/>
                  <a:cs typeface="Times New Roman" pitchFamily="18" charset="0"/>
                </a:rPr>
                <a:t>0</a:t>
              </a:r>
              <a:endParaRPr lang="en-US"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208E6D0C-014C-5B6B-8073-BB4A792C5A77}"/>
                </a:ext>
              </a:extLst>
            </p:cNvPr>
            <p:cNvSpPr txBox="1"/>
            <p:nvPr/>
          </p:nvSpPr>
          <p:spPr>
            <a:xfrm>
              <a:off x="5044441" y="3329338"/>
              <a:ext cx="827461" cy="369332"/>
            </a:xfrm>
            <a:prstGeom prst="rect">
              <a:avLst/>
            </a:prstGeom>
            <a:noFill/>
          </p:spPr>
          <p:txBody>
            <a:bodyPr wrap="square" rtlCol="0">
              <a:spAutoFit/>
            </a:bodyPr>
            <a:lstStyle/>
            <a:p>
              <a:r>
                <a:rPr lang="en-US" dirty="0">
                  <a:latin typeface="Times New Roman" pitchFamily="18" charset="0"/>
                  <a:cs typeface="Times New Roman" pitchFamily="18" charset="0"/>
                </a:rPr>
                <a:t>68</a:t>
              </a:r>
              <a:r>
                <a:rPr lang="en-US" baseline="30000" dirty="0">
                  <a:latin typeface="Times New Roman" pitchFamily="18" charset="0"/>
                  <a:cs typeface="Times New Roman" pitchFamily="18" charset="0"/>
                </a:rPr>
                <a:t>0</a:t>
              </a:r>
              <a:endParaRPr lang="en-US"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04F5D308-7190-0BE4-C27A-BC3DC914830A}"/>
                </a:ext>
              </a:extLst>
            </p:cNvPr>
            <p:cNvSpPr txBox="1"/>
            <p:nvPr/>
          </p:nvSpPr>
          <p:spPr>
            <a:xfrm>
              <a:off x="7478340" y="3218175"/>
              <a:ext cx="827461" cy="369332"/>
            </a:xfrm>
            <a:prstGeom prst="rect">
              <a:avLst/>
            </a:prstGeom>
            <a:noFill/>
          </p:spPr>
          <p:txBody>
            <a:bodyPr wrap="square" rtlCol="0">
              <a:spAutoFit/>
            </a:bodyPr>
            <a:lstStyle/>
            <a:p>
              <a:r>
                <a:rPr lang="en-US" dirty="0">
                  <a:latin typeface="Times New Roman" pitchFamily="18" charset="0"/>
                  <a:cs typeface="Times New Roman" pitchFamily="18" charset="0"/>
                </a:rPr>
                <a:t>z</a:t>
              </a:r>
            </a:p>
          </p:txBody>
        </p:sp>
      </p:grpSp>
      <p:sp>
        <p:nvSpPr>
          <p:cNvPr id="17" name="TextBox 16">
            <a:extLst>
              <a:ext uri="{FF2B5EF4-FFF2-40B4-BE49-F238E27FC236}">
                <a16:creationId xmlns:a16="http://schemas.microsoft.com/office/drawing/2014/main" id="{15064CA0-7577-08C7-3772-4B447688CBE4}"/>
              </a:ext>
            </a:extLst>
          </p:cNvPr>
          <p:cNvSpPr txBox="1"/>
          <p:nvPr/>
        </p:nvSpPr>
        <p:spPr>
          <a:xfrm>
            <a:off x="1748144" y="5037943"/>
            <a:ext cx="1784349" cy="646331"/>
          </a:xfrm>
          <a:prstGeom prst="rect">
            <a:avLst/>
          </a:prstGeom>
          <a:solidFill>
            <a:schemeClr val="bg1"/>
          </a:solidFill>
          <a:ln>
            <a:noFill/>
          </a:ln>
        </p:spPr>
        <p:txBody>
          <a:bodyPr wrap="square" rtlCol="0">
            <a:spAutoFit/>
          </a:bodyPr>
          <a:lstStyle/>
          <a:p>
            <a:pPr algn="ctr"/>
            <a:r>
              <a:rPr lang="en-US" sz="3600" b="1" dirty="0">
                <a:solidFill>
                  <a:srgbClr val="008000"/>
                </a:solidFill>
                <a:latin typeface="Times New Roman" pitchFamily="18" charset="0"/>
                <a:cs typeface="Times New Roman" pitchFamily="18" charset="0"/>
              </a:rPr>
              <a:t>z= 139</a:t>
            </a:r>
            <a:r>
              <a:rPr lang="en-US" sz="3600" b="1" baseline="30000" dirty="0">
                <a:solidFill>
                  <a:srgbClr val="008000"/>
                </a:solidFill>
                <a:latin typeface="Times New Roman" pitchFamily="18" charset="0"/>
                <a:cs typeface="Times New Roman" pitchFamily="18" charset="0"/>
              </a:rPr>
              <a:t>0</a:t>
            </a:r>
          </a:p>
        </p:txBody>
      </p:sp>
    </p:spTree>
    <p:extLst>
      <p:ext uri="{BB962C8B-B14F-4D97-AF65-F5344CB8AC3E}">
        <p14:creationId xmlns:p14="http://schemas.microsoft.com/office/powerpoint/2010/main" val="42765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u đô thị ID Junction Tam Giác Vàng (1)">
            <a:hlinkClick r:id="" action="ppaction://media"/>
            <a:extLst>
              <a:ext uri="{FF2B5EF4-FFF2-40B4-BE49-F238E27FC236}">
                <a16:creationId xmlns:a16="http://schemas.microsoft.com/office/drawing/2014/main" id="{071D878C-47D9-4461-B63B-608EB39637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438" b="9663"/>
          <a:stretch/>
        </p:blipFill>
        <p:spPr>
          <a:xfrm>
            <a:off x="457200" y="0"/>
            <a:ext cx="11303000" cy="6858000"/>
          </a:xfrm>
          <a:prstGeom prst="rect">
            <a:avLst/>
          </a:prstGeom>
        </p:spPr>
      </p:pic>
    </p:spTree>
    <p:extLst>
      <p:ext uri="{BB962C8B-B14F-4D97-AF65-F5344CB8AC3E}">
        <p14:creationId xmlns:p14="http://schemas.microsoft.com/office/powerpoint/2010/main" val="579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ADB3-265E-8658-15BB-CDECA083602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C203C0-FC39-1299-2D59-BDB5EC013C0C}"/>
              </a:ext>
            </a:extLst>
          </p:cNvPr>
          <p:cNvSpPr txBox="1"/>
          <p:nvPr/>
        </p:nvSpPr>
        <p:spPr>
          <a:xfrm>
            <a:off x="154213" y="0"/>
            <a:ext cx="1741182"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6</a:t>
            </a:r>
          </a:p>
        </p:txBody>
      </p:sp>
      <p:sp>
        <p:nvSpPr>
          <p:cNvPr id="41" name="Action Button: Beginning 40">
            <a:hlinkClick r:id="rId2" action="ppaction://hlinksldjump" highlightClick="1"/>
            <a:extLst>
              <a:ext uri="{FF2B5EF4-FFF2-40B4-BE49-F238E27FC236}">
                <a16:creationId xmlns:a16="http://schemas.microsoft.com/office/drawing/2014/main" id="{CD892940-40DE-6386-C8FE-F2EA91112645}"/>
              </a:ext>
            </a:extLst>
          </p:cNvPr>
          <p:cNvSpPr/>
          <p:nvPr/>
        </p:nvSpPr>
        <p:spPr>
          <a:xfrm>
            <a:off x="10731921" y="601283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B2B1C2-1E56-15BB-CDE9-B1687CE01E6C}"/>
              </a:ext>
            </a:extLst>
          </p:cNvPr>
          <p:cNvSpPr txBox="1"/>
          <p:nvPr/>
        </p:nvSpPr>
        <p:spPr>
          <a:xfrm>
            <a:off x="850921" y="830997"/>
            <a:ext cx="10749200" cy="1200329"/>
          </a:xfrm>
          <a:prstGeom prst="rect">
            <a:avLst/>
          </a:prstGeom>
          <a:noFill/>
        </p:spPr>
        <p:txBody>
          <a:bodyPr wrap="square">
            <a:spAutoFit/>
          </a:bodyPr>
          <a:lstStyle/>
          <a:p>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400" b="0"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vẽ</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tả</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400" b="0"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tường</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tả</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4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ABH</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a:t>
            </a:r>
            <a:r>
              <a:rPr lang="en-US" altLang="en-US" sz="2400"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ó</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bởi</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thang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mặt</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75</a:t>
            </a:r>
            <a:r>
              <a:rPr lang="en-US" altLang="en-US" sz="2400" baseline="30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0</a:t>
            </a:r>
            <a:r>
              <a:rPr kumimoji="0" lang="en-US" altLang="en-US" sz="24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a:solidFill>
                  <a:srgbClr val="0070C0"/>
                </a:solidFill>
                <a:latin typeface="Times New Roman" panose="02020603050405020304" pitchFamily="18" charset="0"/>
                <a:ea typeface="Calibri" panose="020F0502020204030204" pitchFamily="34" charset="0"/>
              </a:rPr>
              <a:t>Khi </a:t>
            </a:r>
            <a:r>
              <a:rPr lang="en-US" sz="2400" kern="0" dirty="0" err="1">
                <a:solidFill>
                  <a:srgbClr val="0070C0"/>
                </a:solidFill>
                <a:latin typeface="Times New Roman" panose="02020603050405020304" pitchFamily="18" charset="0"/>
                <a:ea typeface="Calibri" panose="020F0502020204030204" pitchFamily="34" charset="0"/>
              </a:rPr>
              <a:t>đó</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góc</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tạo</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bởi</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đỉnh</a:t>
            </a:r>
            <a:r>
              <a:rPr lang="en-US" sz="2400" kern="0" dirty="0">
                <a:solidFill>
                  <a:srgbClr val="0070C0"/>
                </a:solidFill>
                <a:latin typeface="Times New Roman" panose="02020603050405020304" pitchFamily="18" charset="0"/>
                <a:ea typeface="Calibri" panose="020F0502020204030204" pitchFamily="34" charset="0"/>
              </a:rPr>
              <a:t> thang </a:t>
            </a:r>
            <a:r>
              <a:rPr lang="en-US" sz="2400" kern="0" dirty="0" err="1">
                <a:solidFill>
                  <a:srgbClr val="0070C0"/>
                </a:solidFill>
                <a:latin typeface="Times New Roman" panose="02020603050405020304" pitchFamily="18" charset="0"/>
                <a:ea typeface="Calibri" panose="020F0502020204030204" pitchFamily="34" charset="0"/>
              </a:rPr>
              <a:t>với</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tường</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có</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số</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đo</a:t>
            </a:r>
            <a:r>
              <a:rPr lang="en-US" sz="2400" kern="0" dirty="0">
                <a:solidFill>
                  <a:srgbClr val="0070C0"/>
                </a:solidFill>
                <a:latin typeface="Times New Roman" panose="02020603050405020304" pitchFamily="18" charset="0"/>
                <a:ea typeface="Calibri" panose="020F0502020204030204" pitchFamily="34" charset="0"/>
              </a:rPr>
              <a:t> </a:t>
            </a:r>
            <a:r>
              <a:rPr lang="en-US" sz="2400" kern="0" dirty="0" err="1">
                <a:solidFill>
                  <a:srgbClr val="0070C0"/>
                </a:solidFill>
                <a:latin typeface="Times New Roman" panose="02020603050405020304" pitchFamily="18" charset="0"/>
                <a:ea typeface="Calibri" panose="020F0502020204030204" pitchFamily="34" charset="0"/>
              </a:rPr>
              <a:t>là</a:t>
            </a:r>
            <a:r>
              <a:rPr lang="en-US" sz="2400" kern="0" dirty="0">
                <a:solidFill>
                  <a:srgbClr val="0070C0"/>
                </a:solidFill>
                <a:latin typeface="Times New Roman" panose="02020603050405020304" pitchFamily="18" charset="0"/>
                <a:ea typeface="Calibri" panose="020F0502020204030204" pitchFamily="34" charset="0"/>
              </a:rPr>
              <a:t> … </a:t>
            </a:r>
            <a:r>
              <a:rPr lang="en-US" sz="2400" kern="0" dirty="0" err="1">
                <a:solidFill>
                  <a:srgbClr val="0070C0"/>
                </a:solidFill>
                <a:latin typeface="Times New Roman" panose="02020603050405020304" pitchFamily="18" charset="0"/>
                <a:ea typeface="Calibri" panose="020F0502020204030204" pitchFamily="34" charset="0"/>
              </a:rPr>
              <a:t>độ</a:t>
            </a:r>
            <a:r>
              <a:rPr lang="en-US" sz="2400" kern="0" dirty="0">
                <a:solidFill>
                  <a:srgbClr val="0070C0"/>
                </a:solidFill>
                <a:latin typeface="Times New Roman" panose="02020603050405020304" pitchFamily="18" charset="0"/>
                <a:ea typeface="Calibri" panose="020F0502020204030204" pitchFamily="34" charset="0"/>
              </a:rPr>
              <a:t>. </a:t>
            </a:r>
            <a:endParaRPr lang="en-US" sz="2400" dirty="0">
              <a:solidFill>
                <a:srgbClr val="0070C0"/>
              </a:solidFill>
            </a:endParaRPr>
          </a:p>
        </p:txBody>
      </p:sp>
      <p:pic>
        <p:nvPicPr>
          <p:cNvPr id="6" name="Picture 1887189356">
            <a:extLst>
              <a:ext uri="{FF2B5EF4-FFF2-40B4-BE49-F238E27FC236}">
                <a16:creationId xmlns:a16="http://schemas.microsoft.com/office/drawing/2014/main" id="{676097CE-CAE2-300F-AAAE-4FB73E60D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277" y="1884587"/>
            <a:ext cx="3851468" cy="37362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9FB62081-1A0F-8D96-9228-CB83409CD633}"/>
              </a:ext>
            </a:extLst>
          </p:cNvPr>
          <p:cNvGraphicFramePr>
            <a:graphicFrameLocks noChangeAspect="1"/>
          </p:cNvGraphicFramePr>
          <p:nvPr>
            <p:extLst>
              <p:ext uri="{D42A27DB-BD31-4B8C-83A1-F6EECF244321}">
                <p14:modId xmlns:p14="http://schemas.microsoft.com/office/powerpoint/2010/main" val="2088361703"/>
              </p:ext>
            </p:extLst>
          </p:nvPr>
        </p:nvGraphicFramePr>
        <p:xfrm>
          <a:off x="2004698" y="5462123"/>
          <a:ext cx="972472" cy="458713"/>
        </p:xfrm>
        <a:graphic>
          <a:graphicData uri="http://schemas.openxmlformats.org/presentationml/2006/ole">
            <mc:AlternateContent xmlns:mc="http://schemas.openxmlformats.org/markup-compatibility/2006">
              <mc:Choice xmlns:v="urn:schemas-microsoft-com:vml" Requires="v">
                <p:oleObj name="Equation" r:id="rId4" imgW="495085" imgH="228501" progId="Equation.DSMT4">
                  <p:embed/>
                </p:oleObj>
              </mc:Choice>
              <mc:Fallback>
                <p:oleObj name="Equation" r:id="rId4" imgW="495085" imgH="228501" progId="Equation.DSMT4">
                  <p:embed/>
                  <p:pic>
                    <p:nvPicPr>
                      <p:cNvPr id="14" name="Object 13">
                        <a:extLst>
                          <a:ext uri="{FF2B5EF4-FFF2-40B4-BE49-F238E27FC236}">
                            <a16:creationId xmlns:a16="http://schemas.microsoft.com/office/drawing/2014/main" id="{AC9B2F27-A5DB-06D7-174D-2662BE602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698" y="5462123"/>
                        <a:ext cx="972472" cy="458713"/>
                      </a:xfrm>
                      <a:prstGeom prst="rect">
                        <a:avLst/>
                      </a:prstGeom>
                      <a:noFill/>
                    </p:spPr>
                  </p:pic>
                </p:oleObj>
              </mc:Fallback>
            </mc:AlternateContent>
          </a:graphicData>
        </a:graphic>
      </p:graphicFrame>
      <p:sp>
        <p:nvSpPr>
          <p:cNvPr id="10" name="Rectangle 7">
            <a:extLst>
              <a:ext uri="{FF2B5EF4-FFF2-40B4-BE49-F238E27FC236}">
                <a16:creationId xmlns:a16="http://schemas.microsoft.com/office/drawing/2014/main" id="{A39F9681-052D-0E0A-43A9-1C890ACEC656}"/>
              </a:ext>
            </a:extLst>
          </p:cNvPr>
          <p:cNvSpPr>
            <a:spLocks noChangeArrowheads="1"/>
          </p:cNvSpPr>
          <p:nvPr/>
        </p:nvSpPr>
        <p:spPr bwMode="auto">
          <a:xfrm>
            <a:off x="550332" y="5390007"/>
            <a:ext cx="12399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err="1">
                <a:solidFill>
                  <a:srgbClr val="3220A0"/>
                </a:solidFill>
                <a:latin typeface="Times New Roman" panose="02020603050405020304" pitchFamily="18" charset="0"/>
                <a:cs typeface="Times New Roman" panose="02020603050405020304" pitchFamily="18" charset="0"/>
              </a:rPr>
              <a:t>Đáp</a:t>
            </a:r>
            <a:r>
              <a:rPr lang="en-US" altLang="en-US" sz="2400" b="1" dirty="0">
                <a:solidFill>
                  <a:srgbClr val="3220A0"/>
                </a:solidFill>
                <a:latin typeface="Times New Roman" panose="02020603050405020304" pitchFamily="18" charset="0"/>
                <a:cs typeface="Times New Roman" panose="02020603050405020304" pitchFamily="18" charset="0"/>
              </a:rPr>
              <a:t> </a:t>
            </a:r>
            <a:r>
              <a:rPr lang="en-US" altLang="en-US" sz="2400" b="1" dirty="0" err="1">
                <a:solidFill>
                  <a:srgbClr val="3220A0"/>
                </a:solidFill>
                <a:latin typeface="Times New Roman" panose="02020603050405020304" pitchFamily="18" charset="0"/>
                <a:cs typeface="Times New Roman" panose="02020603050405020304" pitchFamily="18" charset="0"/>
              </a:rPr>
              <a:t>án</a:t>
            </a:r>
            <a:r>
              <a:rPr lang="en-US" altLang="en-US" sz="2400" b="1" dirty="0">
                <a:solidFill>
                  <a:srgbClr val="3220A0"/>
                </a:solidFill>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rgbClr val="3220A0"/>
              </a:solidFill>
              <a:effectLst/>
            </a:endParaRPr>
          </a:p>
        </p:txBody>
      </p:sp>
    </p:spTree>
    <p:extLst>
      <p:ext uri="{BB962C8B-B14F-4D97-AF65-F5344CB8AC3E}">
        <p14:creationId xmlns:p14="http://schemas.microsoft.com/office/powerpoint/2010/main" val="5257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280A0-7828-40D1-AE0F-60C2ADFE12ED}"/>
              </a:ext>
            </a:extLst>
          </p:cNvPr>
          <p:cNvSpPr txBox="1"/>
          <p:nvPr/>
        </p:nvSpPr>
        <p:spPr>
          <a:xfrm>
            <a:off x="1366837" y="0"/>
            <a:ext cx="9144000" cy="6478184"/>
          </a:xfrm>
          <a:prstGeom prst="rect">
            <a:avLst/>
          </a:prstGeom>
          <a:noFill/>
        </p:spPr>
        <p:txBody>
          <a:bodyPr wrap="square" rtlCol="0">
            <a:spAutoFit/>
          </a:bodyPr>
          <a:lstStyle/>
          <a:p>
            <a:pPr algn="ctr">
              <a:lnSpc>
                <a:spcPct val="150000"/>
              </a:lnSpc>
            </a:pPr>
            <a:r>
              <a:rPr lang="en-US" sz="2800" b="1" u="sng" dirty="0">
                <a:solidFill>
                  <a:srgbClr val="0000FF"/>
                </a:solidFill>
                <a:latin typeface="Times New Roman" pitchFamily="18" charset="0"/>
                <a:cs typeface="Times New Roman" pitchFamily="18" charset="0"/>
              </a:rPr>
              <a:t>HƯỚNG DẪN VỀ NHÀ</a:t>
            </a:r>
          </a:p>
          <a:p>
            <a:pPr marL="457200" indent="-457200" algn="just">
              <a:lnSpc>
                <a:spcPct val="150000"/>
              </a:lnSpc>
              <a:buFontTx/>
              <a:buChar char="-"/>
            </a:pP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thuộc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tổng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tam </a:t>
            </a:r>
            <a:r>
              <a:rPr lang="en-US" sz="2800" dirty="0" err="1">
                <a:solidFill>
                  <a:srgbClr val="0000FF"/>
                </a:solidFill>
                <a:latin typeface="Times New Roman" pitchFamily="18" charset="0"/>
                <a:cs typeface="Times New Roman" pitchFamily="18" charset="0"/>
              </a:rPr>
              <a:t>giác</a:t>
            </a:r>
            <a:r>
              <a:rPr lang="en-US" sz="2800" dirty="0">
                <a:solidFill>
                  <a:srgbClr val="0000FF"/>
                </a:solidFill>
                <a:latin typeface="Times New Roman" pitchFamily="18" charset="0"/>
                <a:cs typeface="Times New Roman" pitchFamily="18" charset="0"/>
              </a:rPr>
              <a:t>.</a:t>
            </a:r>
          </a:p>
          <a:p>
            <a:pPr marL="457200" indent="-457200" algn="just">
              <a:lnSpc>
                <a:spcPct val="150000"/>
              </a:lnSpc>
              <a:buFontTx/>
              <a:buChar char="-"/>
            </a:pP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tập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SGK: 4.1; 4.2; 4.3 </a:t>
            </a:r>
            <a:r>
              <a:rPr lang="en-US" sz="2800" dirty="0" err="1">
                <a:solidFill>
                  <a:srgbClr val="0000FF"/>
                </a:solidFill>
                <a:latin typeface="Times New Roman" pitchFamily="18" charset="0"/>
                <a:cs typeface="Times New Roman" pitchFamily="18" charset="0"/>
              </a:rPr>
              <a:t>trang</a:t>
            </a:r>
            <a:r>
              <a:rPr lang="en-US" sz="2800" dirty="0">
                <a:solidFill>
                  <a:srgbClr val="0000FF"/>
                </a:solidFill>
                <a:latin typeface="Times New Roman" pitchFamily="18" charset="0"/>
                <a:cs typeface="Times New Roman" pitchFamily="18" charset="0"/>
              </a:rPr>
              <a:t> 62.</a:t>
            </a:r>
          </a:p>
          <a:p>
            <a:pPr marL="457200" indent="-457200" algn="just">
              <a:lnSpc>
                <a:spcPct val="150000"/>
              </a:lnSpc>
              <a:buFontTx/>
              <a:buChar char="-"/>
            </a:pPr>
            <a:r>
              <a:rPr lang="en-US" sz="2800" dirty="0">
                <a:solidFill>
                  <a:srgbClr val="0000FF"/>
                </a:solidFill>
                <a:latin typeface="Times New Roman" pitchFamily="18" charset="0"/>
                <a:cs typeface="Times New Roman" pitchFamily="18" charset="0"/>
              </a:rPr>
              <a:t>H</a:t>
            </a:r>
            <a:r>
              <a:rPr lang="vi-VN" sz="2800" dirty="0">
                <a:solidFill>
                  <a:srgbClr val="0000FF"/>
                </a:solidFill>
                <a:latin typeface="Times New Roman" pitchFamily="18" charset="0"/>
                <a:cs typeface="Times New Roman" pitchFamily="18" charset="0"/>
              </a:rPr>
              <a:t>ư</a:t>
            </a:r>
            <a:r>
              <a:rPr lang="en-US" sz="2800" dirty="0" err="1">
                <a:solidFill>
                  <a:srgbClr val="0000FF"/>
                </a:solidFill>
                <a:latin typeface="Times New Roman" pitchFamily="18" charset="0"/>
                <a:cs typeface="Times New Roman" pitchFamily="18" charset="0"/>
              </a:rPr>
              <a:t>ớng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bài</a:t>
            </a:r>
            <a:r>
              <a:rPr lang="en-US" sz="2800" dirty="0">
                <a:solidFill>
                  <a:srgbClr val="0000FF"/>
                </a:solidFill>
                <a:latin typeface="Times New Roman" pitchFamily="18" charset="0"/>
                <a:cs typeface="Times New Roman" pitchFamily="18" charset="0"/>
              </a:rPr>
              <a:t> 4.3</a:t>
            </a:r>
          </a:p>
          <a:p>
            <a:pPr algn="just">
              <a:lnSpc>
                <a:spcPct val="150000"/>
              </a:lnSpc>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x </a:t>
            </a:r>
            <a:r>
              <a:rPr lang="en-US" sz="2800" dirty="0" err="1">
                <a:solidFill>
                  <a:srgbClr val="0000FF"/>
                </a:solidFill>
                <a:latin typeface="Times New Roman" pitchFamily="18" charset="0"/>
                <a:cs typeface="Times New Roman" pitchFamily="18" charset="0"/>
              </a:rPr>
              <a:t>dựa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bù</a:t>
            </a:r>
            <a:endParaRPr lang="en-US" sz="2800" dirty="0">
              <a:solidFill>
                <a:srgbClr val="0000FF"/>
              </a:solidFill>
              <a:latin typeface="Times New Roman" pitchFamily="18" charset="0"/>
              <a:cs typeface="Times New Roman" pitchFamily="18" charset="0"/>
            </a:endParaRPr>
          </a:p>
          <a:p>
            <a:pPr algn="just">
              <a:lnSpc>
                <a:spcPct val="150000"/>
              </a:lnSpc>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y </a:t>
            </a:r>
            <a:r>
              <a:rPr lang="en-US" sz="2800" dirty="0" err="1">
                <a:solidFill>
                  <a:srgbClr val="0000FF"/>
                </a:solidFill>
                <a:latin typeface="Times New Roman" pitchFamily="18" charset="0"/>
                <a:cs typeface="Times New Roman" pitchFamily="18" charset="0"/>
              </a:rPr>
              <a:t>dựa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tổng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endParaRPr lang="en-US" sz="2800" dirty="0">
              <a:solidFill>
                <a:srgbClr val="0000FF"/>
              </a:solidFill>
              <a:latin typeface="Times New Roman" pitchFamily="18" charset="0"/>
              <a:cs typeface="Times New Roman" pitchFamily="18" charset="0"/>
            </a:endParaRPr>
          </a:p>
          <a:p>
            <a:pPr algn="just">
              <a:lnSpc>
                <a:spcPct val="150000"/>
              </a:lnSpc>
            </a:pPr>
            <a:r>
              <a:rPr lang="en-US" sz="2800" dirty="0">
                <a:solidFill>
                  <a:srgbClr val="0000FF"/>
                </a:solidFill>
                <a:latin typeface="Times New Roman" pitchFamily="18" charset="0"/>
                <a:cs typeface="Times New Roman" pitchFamily="18" charset="0"/>
              </a:rPr>
              <a:t> tam </a:t>
            </a:r>
            <a:r>
              <a:rPr lang="en-US" sz="2800" dirty="0" err="1">
                <a:solidFill>
                  <a:srgbClr val="0000FF"/>
                </a:solidFill>
                <a:latin typeface="Times New Roman" pitchFamily="18" charset="0"/>
                <a:cs typeface="Times New Roman" pitchFamily="18" charset="0"/>
              </a:rPr>
              <a:t>giác</a:t>
            </a:r>
            <a:endParaRPr lang="en-US" sz="2800" dirty="0">
              <a:solidFill>
                <a:srgbClr val="0000FF"/>
              </a:solidFill>
              <a:latin typeface="Times New Roman" pitchFamily="18" charset="0"/>
              <a:cs typeface="Times New Roman" pitchFamily="18" charset="0"/>
            </a:endParaRPr>
          </a:p>
          <a:p>
            <a:pPr algn="just">
              <a:lnSpc>
                <a:spcPct val="150000"/>
              </a:lnSpc>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z: .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đỉnh</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dựa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p>
          <a:p>
            <a:pPr algn="just">
              <a:lnSpc>
                <a:spcPct val="150000"/>
              </a:lnSpc>
            </a:pP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đỉnh</a:t>
            </a:r>
            <a:r>
              <a:rPr lang="en-US" sz="2800" dirty="0">
                <a:solidFill>
                  <a:srgbClr val="0000FF"/>
                </a:solidFill>
                <a:latin typeface="Times New Roman" pitchFamily="18" charset="0"/>
                <a:cs typeface="Times New Roman" pitchFamily="18" charset="0"/>
              </a:rPr>
              <a:t>.</a:t>
            </a:r>
          </a:p>
          <a:p>
            <a:pPr algn="just">
              <a:lnSpc>
                <a:spcPct val="150000"/>
              </a:lnSpc>
            </a:pP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z </a:t>
            </a:r>
            <a:r>
              <a:rPr lang="en-US" sz="2800" dirty="0" err="1">
                <a:solidFill>
                  <a:srgbClr val="0000FF"/>
                </a:solidFill>
                <a:latin typeface="Times New Roman" pitchFamily="18" charset="0"/>
                <a:cs typeface="Times New Roman" pitchFamily="18" charset="0"/>
              </a:rPr>
              <a:t>dựa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góc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ngoài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tam </a:t>
            </a:r>
            <a:r>
              <a:rPr lang="en-US" sz="2800" dirty="0" err="1">
                <a:solidFill>
                  <a:srgbClr val="0000FF"/>
                </a:solidFill>
                <a:latin typeface="Times New Roman" pitchFamily="18" charset="0"/>
                <a:cs typeface="Times New Roman" pitchFamily="18" charset="0"/>
              </a:rPr>
              <a:t>giác</a:t>
            </a:r>
            <a:r>
              <a:rPr lang="en-US" sz="2800" dirty="0">
                <a:solidFill>
                  <a:srgbClr val="0000FF"/>
                </a:solidFill>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D795F227-75A2-4647-82F7-36B42948833A}"/>
              </a:ext>
            </a:extLst>
          </p:cNvPr>
          <p:cNvPicPr>
            <a:picLocks noChangeAspect="1"/>
          </p:cNvPicPr>
          <p:nvPr/>
        </p:nvPicPr>
        <p:blipFill rotWithShape="1">
          <a:blip r:embed="rId2">
            <a:extLst>
              <a:ext uri="{28A0092B-C50C-407E-A947-70E740481C1C}">
                <a14:useLocalDpi xmlns:a14="http://schemas.microsoft.com/office/drawing/2010/main" val="0"/>
              </a:ext>
            </a:extLst>
          </a:blip>
          <a:srcRect l="53870" t="2525"/>
          <a:stretch/>
        </p:blipFill>
        <p:spPr>
          <a:xfrm>
            <a:off x="7800975" y="2555995"/>
            <a:ext cx="4024312" cy="2553239"/>
          </a:xfrm>
          <a:prstGeom prst="rect">
            <a:avLst/>
          </a:prstGeom>
        </p:spPr>
      </p:pic>
      <p:pic>
        <p:nvPicPr>
          <p:cNvPr id="8" name="Picture 7">
            <a:extLst>
              <a:ext uri="{FF2B5EF4-FFF2-40B4-BE49-F238E27FC236}">
                <a16:creationId xmlns:a16="http://schemas.microsoft.com/office/drawing/2014/main" id="{E43C386D-CA1F-4CD4-AE13-4D973955E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396" y="2101726"/>
            <a:ext cx="4983604" cy="454269"/>
          </a:xfrm>
          <a:prstGeom prst="rect">
            <a:avLst/>
          </a:prstGeom>
        </p:spPr>
      </p:pic>
    </p:spTree>
    <p:extLst>
      <p:ext uri="{BB962C8B-B14F-4D97-AF65-F5344CB8AC3E}">
        <p14:creationId xmlns:p14="http://schemas.microsoft.com/office/powerpoint/2010/main" val="145079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71;p2">
            <a:extLst>
              <a:ext uri="{FF2B5EF4-FFF2-40B4-BE49-F238E27FC236}">
                <a16:creationId xmlns:a16="http://schemas.microsoft.com/office/drawing/2014/main" id="{E0D62FC6-8A4E-4209-9A7A-55777FF64AB9}"/>
              </a:ext>
            </a:extLst>
          </p:cNvPr>
          <p:cNvSpPr txBox="1"/>
          <p:nvPr/>
        </p:nvSpPr>
        <p:spPr>
          <a:xfrm>
            <a:off x="2490795" y="513905"/>
            <a:ext cx="840260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00FF"/>
                </a:solidFill>
                <a:latin typeface="Times New Roman"/>
                <a:ea typeface="Times New Roman"/>
                <a:cs typeface="Times New Roman"/>
                <a:sym typeface="Times New Roman"/>
              </a:rPr>
              <a:t>CHƯƠNG IV</a:t>
            </a:r>
          </a:p>
          <a:p>
            <a:pPr marL="0" marR="0" lvl="0" indent="0" algn="ctr" rtl="0">
              <a:lnSpc>
                <a:spcPct val="100000"/>
              </a:lnSpc>
              <a:spcBef>
                <a:spcPts val="0"/>
              </a:spcBef>
              <a:spcAft>
                <a:spcPts val="0"/>
              </a:spcAft>
              <a:buNone/>
            </a:pPr>
            <a:r>
              <a:rPr lang="en-US" sz="3200" b="1" i="0" u="none" strike="noStrike" cap="none" dirty="0">
                <a:solidFill>
                  <a:srgbClr val="0000FF"/>
                </a:solidFill>
                <a:latin typeface="Times New Roman"/>
                <a:ea typeface="Times New Roman"/>
                <a:cs typeface="Times New Roman"/>
                <a:sym typeface="Times New Roman"/>
              </a:rPr>
              <a:t>TAM GIÁC BẰNG NHAU</a:t>
            </a:r>
            <a:endParaRPr sz="3200" b="1" i="0" u="none" strike="noStrike" cap="none" dirty="0">
              <a:solidFill>
                <a:srgbClr val="0000FF"/>
              </a:solidFill>
              <a:latin typeface="Times New Roman"/>
              <a:ea typeface="Times New Roman"/>
              <a:cs typeface="Times New Roman"/>
              <a:sym typeface="Times New Roman"/>
            </a:endParaRPr>
          </a:p>
        </p:txBody>
      </p:sp>
      <p:sp>
        <p:nvSpPr>
          <p:cNvPr id="14" name="Google Shape;172;p2">
            <a:extLst>
              <a:ext uri="{FF2B5EF4-FFF2-40B4-BE49-F238E27FC236}">
                <a16:creationId xmlns:a16="http://schemas.microsoft.com/office/drawing/2014/main" id="{41FFFDAD-BCED-42C7-A54B-A01E9826B04A}"/>
              </a:ext>
            </a:extLst>
          </p:cNvPr>
          <p:cNvSpPr txBox="1"/>
          <p:nvPr/>
        </p:nvSpPr>
        <p:spPr>
          <a:xfrm>
            <a:off x="2954765" y="3526421"/>
            <a:ext cx="8382000" cy="523180"/>
          </a:xfrm>
          <a:prstGeom prst="rect">
            <a:avLst/>
          </a:prstGeom>
          <a:noFill/>
          <a:ln>
            <a:noFill/>
          </a:ln>
        </p:spPr>
        <p:txBody>
          <a:bodyPr spcFirstLastPara="1" wrap="square" lIns="91425" tIns="45700" rIns="91425" bIns="45700" anchor="t" anchorCtr="0">
            <a:spAutoFit/>
          </a:bodyPr>
          <a:lstStyle/>
          <a:p>
            <a:pPr lvl="0"/>
            <a:r>
              <a:rPr lang="en-US" sz="2800" b="0" i="0" u="none" strike="noStrike" cap="none" dirty="0" err="1">
                <a:solidFill>
                  <a:schemeClr val="dk1"/>
                </a:solidFill>
                <a:latin typeface="Times New Roman"/>
                <a:ea typeface="Times New Roman"/>
                <a:cs typeface="Times New Roman"/>
                <a:sym typeface="Times New Roman"/>
              </a:rPr>
              <a:t>Trường</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hợp</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bằng</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nhau</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thứ</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hai</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và</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thứ</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ba</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của</a:t>
            </a:r>
            <a:r>
              <a:rPr lang="en-US" sz="2800" b="0" i="0" u="none" strike="noStrike" cap="none" dirty="0">
                <a:solidFill>
                  <a:schemeClr val="dk1"/>
                </a:solidFill>
                <a:latin typeface="Times New Roman"/>
                <a:ea typeface="Times New Roman"/>
                <a:cs typeface="Times New Roman"/>
                <a:sym typeface="Times New Roman"/>
              </a:rPr>
              <a:t> tam </a:t>
            </a:r>
            <a:r>
              <a:rPr lang="en-US" sz="2800" b="0" i="0" u="none" strike="noStrike" cap="none" dirty="0" err="1">
                <a:solidFill>
                  <a:schemeClr val="dk1"/>
                </a:solidFill>
                <a:latin typeface="Times New Roman"/>
                <a:ea typeface="Times New Roman"/>
                <a:cs typeface="Times New Roman"/>
                <a:sym typeface="Times New Roman"/>
              </a:rPr>
              <a:t>giác</a:t>
            </a:r>
            <a:r>
              <a:rPr lang="en-US" sz="2800" b="0" i="0" u="none" strike="noStrike" cap="none" dirty="0">
                <a:solidFill>
                  <a:schemeClr val="dk1"/>
                </a:solidFill>
                <a:latin typeface="Times New Roman"/>
                <a:ea typeface="Times New Roman"/>
                <a:cs typeface="Times New Roman"/>
                <a:sym typeface="Times New Roman"/>
              </a:rPr>
              <a:t>.</a:t>
            </a:r>
            <a:endParaRPr lang="vi-VN" sz="2800" b="0" i="0" u="none" strike="noStrike" cap="none" dirty="0">
              <a:solidFill>
                <a:schemeClr val="dk1"/>
              </a:solidFill>
              <a:latin typeface="Times New Roman"/>
              <a:ea typeface="Times New Roman"/>
              <a:cs typeface="Times New Roman"/>
              <a:sym typeface="Times New Roman"/>
            </a:endParaRPr>
          </a:p>
        </p:txBody>
      </p:sp>
      <p:sp>
        <p:nvSpPr>
          <p:cNvPr id="15" name="Google Shape;173;p2">
            <a:extLst>
              <a:ext uri="{FF2B5EF4-FFF2-40B4-BE49-F238E27FC236}">
                <a16:creationId xmlns:a16="http://schemas.microsoft.com/office/drawing/2014/main" id="{9CE354A8-5BAF-4993-AF10-B446B6E4D1F3}"/>
              </a:ext>
            </a:extLst>
          </p:cNvPr>
          <p:cNvSpPr/>
          <p:nvPr/>
        </p:nvSpPr>
        <p:spPr>
          <a:xfrm>
            <a:off x="2486312" y="3513430"/>
            <a:ext cx="361950" cy="482600"/>
          </a:xfrm>
          <a:prstGeom prst="ellipse">
            <a:avLst/>
          </a:prstGeom>
          <a:solidFill>
            <a:srgbClr val="38373E"/>
          </a:solidFill>
          <a:ln w="28575" cap="flat" cmpd="sng">
            <a:solidFill>
              <a:schemeClr val="lt1"/>
            </a:solidFill>
            <a:prstDash val="solid"/>
            <a:round/>
            <a:headEnd type="none" w="sm" len="sm"/>
            <a:tailEnd type="none" w="sm" len="sm"/>
          </a:ln>
          <a:effectLst>
            <a:outerShdw blurRad="88900" dist="75434" dir="2699985"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3</a:t>
            </a:r>
            <a:endParaRPr sz="1600" b="0" i="0" u="none" strike="noStrike" cap="none">
              <a:solidFill>
                <a:schemeClr val="lt1"/>
              </a:solidFill>
              <a:latin typeface="Times New Roman"/>
              <a:ea typeface="Times New Roman"/>
              <a:cs typeface="Times New Roman"/>
              <a:sym typeface="Times New Roman"/>
            </a:endParaRPr>
          </a:p>
        </p:txBody>
      </p:sp>
      <p:sp>
        <p:nvSpPr>
          <p:cNvPr id="16" name="Google Shape;180;p2">
            <a:extLst>
              <a:ext uri="{FF2B5EF4-FFF2-40B4-BE49-F238E27FC236}">
                <a16:creationId xmlns:a16="http://schemas.microsoft.com/office/drawing/2014/main" id="{B189410F-ED64-4A70-9CAC-A81B55FBD88C}"/>
              </a:ext>
            </a:extLst>
          </p:cNvPr>
          <p:cNvSpPr txBox="1"/>
          <p:nvPr/>
        </p:nvSpPr>
        <p:spPr>
          <a:xfrm>
            <a:off x="3019712" y="4363531"/>
            <a:ext cx="716727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dirty="0" err="1">
                <a:solidFill>
                  <a:schemeClr val="dk1"/>
                </a:solidFill>
                <a:latin typeface="Times New Roman"/>
                <a:ea typeface="Times New Roman"/>
                <a:cs typeface="Times New Roman"/>
                <a:sym typeface="Times New Roman"/>
              </a:rPr>
              <a:t>Các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trường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hợp</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bằng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nhau</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của</a:t>
            </a:r>
            <a:r>
              <a:rPr lang="en-US" sz="2800" dirty="0">
                <a:solidFill>
                  <a:schemeClr val="dk1"/>
                </a:solidFill>
                <a:latin typeface="Times New Roman"/>
                <a:ea typeface="Times New Roman"/>
                <a:cs typeface="Times New Roman"/>
                <a:sym typeface="Times New Roman"/>
              </a:rPr>
              <a:t> tam </a:t>
            </a:r>
            <a:r>
              <a:rPr lang="en-US" sz="2800" dirty="0" err="1">
                <a:solidFill>
                  <a:schemeClr val="dk1"/>
                </a:solidFill>
                <a:latin typeface="Times New Roman"/>
                <a:ea typeface="Times New Roman"/>
                <a:cs typeface="Times New Roman"/>
                <a:sym typeface="Times New Roman"/>
              </a:rPr>
              <a:t>giác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vuông</a:t>
            </a:r>
            <a:r>
              <a:rPr lang="en-US" sz="2800" dirty="0">
                <a:solidFill>
                  <a:schemeClr val="dk1"/>
                </a:solidFill>
                <a:latin typeface="Times New Roman"/>
                <a:ea typeface="Times New Roman"/>
                <a:cs typeface="Times New Roman"/>
                <a:sym typeface="Times New Roman"/>
              </a:rPr>
              <a:t>.</a:t>
            </a:r>
            <a:endParaRPr sz="2800" b="0" i="0" u="none" strike="noStrike" cap="none" dirty="0">
              <a:solidFill>
                <a:schemeClr val="dk1"/>
              </a:solidFill>
              <a:latin typeface="Times New Roman"/>
              <a:ea typeface="Times New Roman"/>
              <a:cs typeface="Times New Roman"/>
              <a:sym typeface="Times New Roman"/>
            </a:endParaRPr>
          </a:p>
        </p:txBody>
      </p:sp>
      <p:sp>
        <p:nvSpPr>
          <p:cNvPr id="17" name="Google Shape;181;p2">
            <a:extLst>
              <a:ext uri="{FF2B5EF4-FFF2-40B4-BE49-F238E27FC236}">
                <a16:creationId xmlns:a16="http://schemas.microsoft.com/office/drawing/2014/main" id="{F9DB428E-855F-4100-8B7C-6847C9BF7086}"/>
              </a:ext>
            </a:extLst>
          </p:cNvPr>
          <p:cNvSpPr/>
          <p:nvPr/>
        </p:nvSpPr>
        <p:spPr>
          <a:xfrm>
            <a:off x="2507087" y="4383821"/>
            <a:ext cx="361950" cy="482600"/>
          </a:xfrm>
          <a:prstGeom prst="ellipse">
            <a:avLst/>
          </a:prstGeom>
          <a:solidFill>
            <a:srgbClr val="38373E"/>
          </a:solidFill>
          <a:ln w="28575" cap="flat" cmpd="sng">
            <a:solidFill>
              <a:schemeClr val="lt1"/>
            </a:solidFill>
            <a:prstDash val="solid"/>
            <a:round/>
            <a:headEnd type="none" w="sm" len="sm"/>
            <a:tailEnd type="none" w="sm" len="sm"/>
          </a:ln>
          <a:effectLst>
            <a:outerShdw blurRad="88900" dist="75434" dir="2699985"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4</a:t>
            </a:r>
            <a:endParaRPr sz="1600" b="0" i="0" u="none" strike="noStrike" cap="none">
              <a:solidFill>
                <a:schemeClr val="lt1"/>
              </a:solidFill>
              <a:latin typeface="Times New Roman"/>
              <a:ea typeface="Times New Roman"/>
              <a:cs typeface="Times New Roman"/>
              <a:sym typeface="Times New Roman"/>
            </a:endParaRPr>
          </a:p>
        </p:txBody>
      </p:sp>
      <p:sp>
        <p:nvSpPr>
          <p:cNvPr id="18" name="Google Shape;182;p2">
            <a:extLst>
              <a:ext uri="{FF2B5EF4-FFF2-40B4-BE49-F238E27FC236}">
                <a16:creationId xmlns:a16="http://schemas.microsoft.com/office/drawing/2014/main" id="{233468BA-6310-43BE-A57B-18B7EC91381A}"/>
              </a:ext>
            </a:extLst>
          </p:cNvPr>
          <p:cNvSpPr txBox="1"/>
          <p:nvPr/>
        </p:nvSpPr>
        <p:spPr>
          <a:xfrm>
            <a:off x="3019711" y="2450060"/>
            <a:ext cx="7710201"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dirty="0">
                <a:solidFill>
                  <a:schemeClr val="dk1"/>
                </a:solidFill>
                <a:latin typeface="Times New Roman"/>
                <a:ea typeface="Times New Roman"/>
                <a:cs typeface="Times New Roman"/>
                <a:sym typeface="Times New Roman"/>
              </a:rPr>
              <a:t>Hai tam </a:t>
            </a:r>
            <a:r>
              <a:rPr lang="en-US" sz="2800" b="0" i="0" u="none" strike="noStrike" cap="none" dirty="0" err="1">
                <a:solidFill>
                  <a:schemeClr val="dk1"/>
                </a:solidFill>
                <a:latin typeface="Times New Roman"/>
                <a:ea typeface="Times New Roman"/>
                <a:cs typeface="Times New Roman"/>
                <a:sym typeface="Times New Roman"/>
              </a:rPr>
              <a:t>giác</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bằng</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nhau</a:t>
            </a:r>
            <a:r>
              <a:rPr lang="en-US" sz="2800" b="0" i="0" u="none" strike="noStrike" cap="none" dirty="0">
                <a:solidFill>
                  <a:schemeClr val="dk1"/>
                </a:solidFill>
                <a:latin typeface="Times New Roman"/>
                <a:ea typeface="Times New Roman"/>
                <a:cs typeface="Times New Roman"/>
                <a:sym typeface="Times New Roman"/>
              </a:rPr>
              <a:t>. </a:t>
            </a:r>
            <a:r>
              <a:rPr lang="en-US" sz="2800" b="0" i="0" u="none" strike="noStrike" cap="none" dirty="0" err="1">
                <a:solidFill>
                  <a:schemeClr val="dk1"/>
                </a:solidFill>
                <a:latin typeface="Times New Roman"/>
                <a:ea typeface="Times New Roman"/>
                <a:cs typeface="Times New Roman"/>
                <a:sym typeface="Times New Roman"/>
              </a:rPr>
              <a:t>Trườn</a:t>
            </a:r>
            <a:r>
              <a:rPr lang="en-US" sz="2800" dirty="0" err="1">
                <a:solidFill>
                  <a:schemeClr val="dk1"/>
                </a:solidFill>
                <a:latin typeface="Times New Roman"/>
                <a:ea typeface="Times New Roman"/>
                <a:cs typeface="Times New Roman"/>
                <a:sym typeface="Times New Roman"/>
              </a:rPr>
              <a:t>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hợp</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bằng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nhau</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thứ</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nhất</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của</a:t>
            </a:r>
            <a:r>
              <a:rPr lang="en-US" sz="2800" dirty="0">
                <a:solidFill>
                  <a:schemeClr val="dk1"/>
                </a:solidFill>
                <a:latin typeface="Times New Roman"/>
                <a:ea typeface="Times New Roman"/>
                <a:cs typeface="Times New Roman"/>
                <a:sym typeface="Times New Roman"/>
              </a:rPr>
              <a:t> tam </a:t>
            </a:r>
            <a:r>
              <a:rPr lang="en-US" sz="2800" dirty="0" err="1">
                <a:solidFill>
                  <a:schemeClr val="dk1"/>
                </a:solidFill>
                <a:latin typeface="Times New Roman"/>
                <a:ea typeface="Times New Roman"/>
                <a:cs typeface="Times New Roman"/>
                <a:sym typeface="Times New Roman"/>
              </a:rPr>
              <a:t>giác</a:t>
            </a:r>
            <a:r>
              <a:rPr lang="en-US" sz="2800" dirty="0">
                <a:solidFill>
                  <a:schemeClr val="dk1"/>
                </a:solidFill>
                <a:latin typeface="Times New Roman"/>
                <a:ea typeface="Times New Roman"/>
                <a:cs typeface="Times New Roman"/>
                <a:sym typeface="Times New Roman"/>
              </a:rPr>
              <a:t>.</a:t>
            </a:r>
            <a:endParaRPr sz="2800" b="0" i="0" u="none" strike="noStrike" cap="none" dirty="0">
              <a:solidFill>
                <a:schemeClr val="dk1"/>
              </a:solidFill>
              <a:latin typeface="Times New Roman"/>
              <a:ea typeface="Times New Roman"/>
              <a:cs typeface="Times New Roman"/>
              <a:sym typeface="Times New Roman"/>
            </a:endParaRPr>
          </a:p>
        </p:txBody>
      </p:sp>
      <p:sp>
        <p:nvSpPr>
          <p:cNvPr id="19" name="Google Shape;183;p2">
            <a:extLst>
              <a:ext uri="{FF2B5EF4-FFF2-40B4-BE49-F238E27FC236}">
                <a16:creationId xmlns:a16="http://schemas.microsoft.com/office/drawing/2014/main" id="{7366D94C-37EC-4D45-8E39-D04D1627D739}"/>
              </a:ext>
            </a:extLst>
          </p:cNvPr>
          <p:cNvSpPr/>
          <p:nvPr/>
        </p:nvSpPr>
        <p:spPr>
          <a:xfrm>
            <a:off x="2499357" y="2604091"/>
            <a:ext cx="361950" cy="482600"/>
          </a:xfrm>
          <a:prstGeom prst="ellipse">
            <a:avLst/>
          </a:prstGeom>
          <a:solidFill>
            <a:srgbClr val="38373E"/>
          </a:solidFill>
          <a:ln w="28575" cap="flat" cmpd="sng">
            <a:solidFill>
              <a:schemeClr val="lt1"/>
            </a:solidFill>
            <a:prstDash val="solid"/>
            <a:round/>
            <a:headEnd type="none" w="sm" len="sm"/>
            <a:tailEnd type="none" w="sm" len="sm"/>
          </a:ln>
          <a:effectLst>
            <a:outerShdw blurRad="88900" dist="75434" dir="2699985"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2</a:t>
            </a:r>
            <a:endParaRPr sz="1600" b="0" i="0" u="none" strike="noStrike" cap="none">
              <a:solidFill>
                <a:schemeClr val="lt1"/>
              </a:solidFill>
              <a:latin typeface="Times New Roman"/>
              <a:ea typeface="Times New Roman"/>
              <a:cs typeface="Times New Roman"/>
              <a:sym typeface="Times New Roman"/>
            </a:endParaRPr>
          </a:p>
        </p:txBody>
      </p:sp>
      <p:sp>
        <p:nvSpPr>
          <p:cNvPr id="20" name="Google Shape;184;p2">
            <a:extLst>
              <a:ext uri="{FF2B5EF4-FFF2-40B4-BE49-F238E27FC236}">
                <a16:creationId xmlns:a16="http://schemas.microsoft.com/office/drawing/2014/main" id="{17ED0EAA-E533-4442-ACA8-8A3E13AF2E16}"/>
              </a:ext>
            </a:extLst>
          </p:cNvPr>
          <p:cNvSpPr txBox="1"/>
          <p:nvPr/>
        </p:nvSpPr>
        <p:spPr>
          <a:xfrm>
            <a:off x="3031064" y="1664380"/>
            <a:ext cx="73844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dirty="0" err="1">
                <a:solidFill>
                  <a:schemeClr val="dk1"/>
                </a:solidFill>
                <a:latin typeface="Times New Roman"/>
                <a:ea typeface="Times New Roman"/>
                <a:cs typeface="Times New Roman"/>
                <a:sym typeface="Times New Roman"/>
              </a:rPr>
              <a:t>Tổng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góc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trong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một</a:t>
            </a:r>
            <a:r>
              <a:rPr lang="en-US" sz="2800" dirty="0">
                <a:solidFill>
                  <a:schemeClr val="dk1"/>
                </a:solidFill>
                <a:latin typeface="Times New Roman"/>
                <a:ea typeface="Times New Roman"/>
                <a:cs typeface="Times New Roman"/>
                <a:sym typeface="Times New Roman"/>
              </a:rPr>
              <a:t> tam </a:t>
            </a:r>
            <a:r>
              <a:rPr lang="en-US" sz="2800" dirty="0" err="1">
                <a:solidFill>
                  <a:schemeClr val="dk1"/>
                </a:solidFill>
                <a:latin typeface="Times New Roman"/>
                <a:ea typeface="Times New Roman"/>
                <a:cs typeface="Times New Roman"/>
                <a:sym typeface="Times New Roman"/>
              </a:rPr>
              <a:t>giác</a:t>
            </a:r>
            <a:r>
              <a:rPr lang="en-US" sz="2800" dirty="0">
                <a:solidFill>
                  <a:schemeClr val="dk1"/>
                </a:solidFill>
                <a:latin typeface="Times New Roman"/>
                <a:ea typeface="Times New Roman"/>
                <a:cs typeface="Times New Roman"/>
                <a:sym typeface="Times New Roman"/>
              </a:rPr>
              <a:t>.</a:t>
            </a:r>
            <a:endParaRPr sz="2800" b="0" i="0" u="none" strike="noStrike" cap="none" dirty="0">
              <a:solidFill>
                <a:schemeClr val="dk1"/>
              </a:solidFill>
              <a:latin typeface="Times New Roman"/>
              <a:ea typeface="Times New Roman"/>
              <a:cs typeface="Times New Roman"/>
              <a:sym typeface="Times New Roman"/>
            </a:endParaRPr>
          </a:p>
        </p:txBody>
      </p:sp>
      <p:sp>
        <p:nvSpPr>
          <p:cNvPr id="21" name="Google Shape;185;p2">
            <a:extLst>
              <a:ext uri="{FF2B5EF4-FFF2-40B4-BE49-F238E27FC236}">
                <a16:creationId xmlns:a16="http://schemas.microsoft.com/office/drawing/2014/main" id="{97D2B06F-EDFB-48AC-A74F-2D772991BC4C}"/>
              </a:ext>
            </a:extLst>
          </p:cNvPr>
          <p:cNvSpPr/>
          <p:nvPr/>
        </p:nvSpPr>
        <p:spPr>
          <a:xfrm>
            <a:off x="2490795" y="1689821"/>
            <a:ext cx="361950" cy="482600"/>
          </a:xfrm>
          <a:prstGeom prst="ellipse">
            <a:avLst/>
          </a:prstGeom>
          <a:solidFill>
            <a:srgbClr val="38373E"/>
          </a:solidFill>
          <a:ln w="28575" cap="flat" cmpd="sng">
            <a:solidFill>
              <a:schemeClr val="lt1"/>
            </a:solidFill>
            <a:prstDash val="solid"/>
            <a:round/>
            <a:headEnd type="none" w="sm" len="sm"/>
            <a:tailEnd type="none" w="sm" len="sm"/>
          </a:ln>
          <a:effectLst>
            <a:outerShdw blurRad="88900" dist="75434" dir="2699985"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1</a:t>
            </a:r>
            <a:endParaRPr sz="1600" b="0" i="0" u="none" strike="noStrike" cap="none">
              <a:solidFill>
                <a:schemeClr val="lt1"/>
              </a:solidFill>
              <a:latin typeface="Times New Roman"/>
              <a:ea typeface="Times New Roman"/>
              <a:cs typeface="Times New Roman"/>
              <a:sym typeface="Times New Roman"/>
            </a:endParaRPr>
          </a:p>
        </p:txBody>
      </p:sp>
      <p:sp>
        <p:nvSpPr>
          <p:cNvPr id="22" name="Google Shape;180;p2">
            <a:extLst>
              <a:ext uri="{FF2B5EF4-FFF2-40B4-BE49-F238E27FC236}">
                <a16:creationId xmlns:a16="http://schemas.microsoft.com/office/drawing/2014/main" id="{9C7AD3B8-6E96-4399-B11D-3D21C0FA6528}"/>
              </a:ext>
            </a:extLst>
          </p:cNvPr>
          <p:cNvSpPr txBox="1"/>
          <p:nvPr/>
        </p:nvSpPr>
        <p:spPr>
          <a:xfrm>
            <a:off x="2986369" y="5216019"/>
            <a:ext cx="716727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dirty="0">
                <a:solidFill>
                  <a:schemeClr val="dk1"/>
                </a:solidFill>
                <a:latin typeface="Times New Roman"/>
                <a:ea typeface="Times New Roman"/>
                <a:cs typeface="Times New Roman"/>
                <a:sym typeface="Times New Roman"/>
              </a:rPr>
              <a:t>Tam </a:t>
            </a:r>
            <a:r>
              <a:rPr lang="en-US" sz="2800" dirty="0" err="1">
                <a:solidFill>
                  <a:schemeClr val="dk1"/>
                </a:solidFill>
                <a:latin typeface="Times New Roman"/>
                <a:ea typeface="Times New Roman"/>
                <a:cs typeface="Times New Roman"/>
                <a:sym typeface="Times New Roman"/>
              </a:rPr>
              <a:t>giác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cân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Đường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trung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trực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của</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đoạn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thẳng</a:t>
            </a:r>
            <a:r>
              <a:rPr lang="en-US" sz="2800" dirty="0">
                <a:solidFill>
                  <a:schemeClr val="dk1"/>
                </a:solidFill>
                <a:latin typeface="Times New Roman"/>
                <a:ea typeface="Times New Roman"/>
                <a:cs typeface="Times New Roman"/>
                <a:sym typeface="Times New Roman"/>
              </a:rPr>
              <a:t>.</a:t>
            </a:r>
            <a:endParaRPr sz="2800" b="0" i="0" u="none" strike="noStrike" cap="none" dirty="0">
              <a:solidFill>
                <a:schemeClr val="dk1"/>
              </a:solidFill>
              <a:latin typeface="Times New Roman"/>
              <a:ea typeface="Times New Roman"/>
              <a:cs typeface="Times New Roman"/>
              <a:sym typeface="Times New Roman"/>
            </a:endParaRPr>
          </a:p>
        </p:txBody>
      </p:sp>
      <p:sp>
        <p:nvSpPr>
          <p:cNvPr id="23" name="Google Shape;181;p2">
            <a:extLst>
              <a:ext uri="{FF2B5EF4-FFF2-40B4-BE49-F238E27FC236}">
                <a16:creationId xmlns:a16="http://schemas.microsoft.com/office/drawing/2014/main" id="{1D952455-C213-427C-88B7-42BD91670AB6}"/>
              </a:ext>
            </a:extLst>
          </p:cNvPr>
          <p:cNvSpPr/>
          <p:nvPr/>
        </p:nvSpPr>
        <p:spPr>
          <a:xfrm>
            <a:off x="2502320" y="5236309"/>
            <a:ext cx="361950" cy="482600"/>
          </a:xfrm>
          <a:prstGeom prst="ellipse">
            <a:avLst/>
          </a:prstGeom>
          <a:solidFill>
            <a:srgbClr val="38373E"/>
          </a:solidFill>
          <a:ln w="28575" cap="flat" cmpd="sng">
            <a:solidFill>
              <a:schemeClr val="lt1"/>
            </a:solidFill>
            <a:prstDash val="solid"/>
            <a:round/>
            <a:headEnd type="none" w="sm" len="sm"/>
            <a:tailEnd type="none" w="sm" len="sm"/>
          </a:ln>
          <a:effectLst>
            <a:outerShdw blurRad="88900" dist="75434" dir="2699985"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dirty="0">
                <a:solidFill>
                  <a:schemeClr val="lt1"/>
                </a:solidFill>
                <a:latin typeface="Times New Roman"/>
                <a:ea typeface="Times New Roman"/>
                <a:cs typeface="Times New Roman"/>
                <a:sym typeface="Times New Roman"/>
              </a:rPr>
              <a:t>5</a:t>
            </a:r>
            <a:endParaRPr sz="1600" b="0" i="0" u="none" strike="noStrike" cap="none"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1575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B324912-7E1F-414B-A8B8-4252AFFCEA94}"/>
              </a:ext>
            </a:extLst>
          </p:cNvPr>
          <p:cNvPicPr>
            <a:picLocks noChangeAspect="1"/>
          </p:cNvPicPr>
          <p:nvPr/>
        </p:nvPicPr>
        <p:blipFill>
          <a:blip r:embed="rId2"/>
          <a:stretch>
            <a:fillRect/>
          </a:stretch>
        </p:blipFill>
        <p:spPr>
          <a:xfrm>
            <a:off x="3923589" y="3753809"/>
            <a:ext cx="3147189" cy="1616589"/>
          </a:xfrm>
          <a:prstGeom prst="rect">
            <a:avLst/>
          </a:prstGeom>
        </p:spPr>
      </p:pic>
      <p:pic>
        <p:nvPicPr>
          <p:cNvPr id="3" name="Hình ảnh 2">
            <a:extLst>
              <a:ext uri="{FF2B5EF4-FFF2-40B4-BE49-F238E27FC236}">
                <a16:creationId xmlns:a16="http://schemas.microsoft.com/office/drawing/2014/main" id="{7EB46593-FFCB-4CF4-BBC1-273F99B70173}"/>
              </a:ext>
            </a:extLst>
          </p:cNvPr>
          <p:cNvPicPr>
            <a:picLocks noChangeAspect="1"/>
          </p:cNvPicPr>
          <p:nvPr/>
        </p:nvPicPr>
        <p:blipFill>
          <a:blip r:embed="rId2"/>
          <a:stretch>
            <a:fillRect/>
          </a:stretch>
        </p:blipFill>
        <p:spPr>
          <a:xfrm>
            <a:off x="6877696" y="3756343"/>
            <a:ext cx="3147189" cy="1616589"/>
          </a:xfrm>
          <a:prstGeom prst="rect">
            <a:avLst/>
          </a:prstGeom>
        </p:spPr>
      </p:pic>
      <p:pic>
        <p:nvPicPr>
          <p:cNvPr id="4" name="Hình ảnh 3">
            <a:extLst>
              <a:ext uri="{FF2B5EF4-FFF2-40B4-BE49-F238E27FC236}">
                <a16:creationId xmlns:a16="http://schemas.microsoft.com/office/drawing/2014/main" id="{1070AB64-9DED-4CF4-AC91-03DCD8B18538}"/>
              </a:ext>
            </a:extLst>
          </p:cNvPr>
          <p:cNvPicPr>
            <a:picLocks noChangeAspect="1"/>
          </p:cNvPicPr>
          <p:nvPr/>
        </p:nvPicPr>
        <p:blipFill>
          <a:blip r:embed="rId2"/>
          <a:stretch>
            <a:fillRect/>
          </a:stretch>
        </p:blipFill>
        <p:spPr>
          <a:xfrm rot="10800000">
            <a:off x="2996039" y="3750088"/>
            <a:ext cx="3147189" cy="1616589"/>
          </a:xfrm>
          <a:prstGeom prst="rect">
            <a:avLst/>
          </a:prstGeom>
        </p:spPr>
      </p:pic>
      <p:pic>
        <p:nvPicPr>
          <p:cNvPr id="5" name="Hình ảnh 4">
            <a:extLst>
              <a:ext uri="{FF2B5EF4-FFF2-40B4-BE49-F238E27FC236}">
                <a16:creationId xmlns:a16="http://schemas.microsoft.com/office/drawing/2014/main" id="{DAE14875-87EB-4886-83C8-8CEE0F271090}"/>
              </a:ext>
            </a:extLst>
          </p:cNvPr>
          <p:cNvPicPr>
            <a:picLocks noChangeAspect="1"/>
          </p:cNvPicPr>
          <p:nvPr/>
        </p:nvPicPr>
        <p:blipFill>
          <a:blip r:embed="rId2"/>
          <a:stretch>
            <a:fillRect/>
          </a:stretch>
        </p:blipFill>
        <p:spPr>
          <a:xfrm rot="10800000">
            <a:off x="5957158" y="3748884"/>
            <a:ext cx="3147189" cy="1616589"/>
          </a:xfrm>
          <a:prstGeom prst="rect">
            <a:avLst/>
          </a:prstGeom>
        </p:spPr>
      </p:pic>
      <p:pic>
        <p:nvPicPr>
          <p:cNvPr id="6" name="Hình ảnh 5">
            <a:extLst>
              <a:ext uri="{FF2B5EF4-FFF2-40B4-BE49-F238E27FC236}">
                <a16:creationId xmlns:a16="http://schemas.microsoft.com/office/drawing/2014/main" id="{3F46DFE1-B092-4F60-A3D2-2F3A39DA5B5F}"/>
              </a:ext>
            </a:extLst>
          </p:cNvPr>
          <p:cNvPicPr>
            <a:picLocks noChangeAspect="1"/>
          </p:cNvPicPr>
          <p:nvPr/>
        </p:nvPicPr>
        <p:blipFill>
          <a:blip r:embed="rId2"/>
          <a:stretch>
            <a:fillRect/>
          </a:stretch>
        </p:blipFill>
        <p:spPr>
          <a:xfrm rot="10800000">
            <a:off x="8911265" y="3756342"/>
            <a:ext cx="3147189" cy="1616589"/>
          </a:xfrm>
          <a:prstGeom prst="rect">
            <a:avLst/>
          </a:prstGeom>
        </p:spPr>
      </p:pic>
      <p:pic>
        <p:nvPicPr>
          <p:cNvPr id="7" name="Hình ảnh 6">
            <a:extLst>
              <a:ext uri="{FF2B5EF4-FFF2-40B4-BE49-F238E27FC236}">
                <a16:creationId xmlns:a16="http://schemas.microsoft.com/office/drawing/2014/main" id="{7681CB9D-418A-48C8-B15A-B11B930D02A3}"/>
              </a:ext>
            </a:extLst>
          </p:cNvPr>
          <p:cNvPicPr>
            <a:picLocks noChangeAspect="1"/>
          </p:cNvPicPr>
          <p:nvPr/>
        </p:nvPicPr>
        <p:blipFill>
          <a:blip r:embed="rId2"/>
          <a:stretch>
            <a:fillRect/>
          </a:stretch>
        </p:blipFill>
        <p:spPr>
          <a:xfrm>
            <a:off x="6985743" y="390697"/>
            <a:ext cx="3147189" cy="1616589"/>
          </a:xfrm>
          <a:prstGeom prst="rect">
            <a:avLst/>
          </a:prstGeom>
        </p:spPr>
      </p:pic>
      <p:sp>
        <p:nvSpPr>
          <p:cNvPr id="8" name="Rectangle 10">
            <a:extLst>
              <a:ext uri="{FF2B5EF4-FFF2-40B4-BE49-F238E27FC236}">
                <a16:creationId xmlns:a16="http://schemas.microsoft.com/office/drawing/2014/main" id="{7EE75B4E-B244-4640-80B0-D1A4B6BEFDEA}"/>
              </a:ext>
            </a:extLst>
          </p:cNvPr>
          <p:cNvSpPr/>
          <p:nvPr/>
        </p:nvSpPr>
        <p:spPr>
          <a:xfrm>
            <a:off x="377428" y="2395226"/>
            <a:ext cx="11531600" cy="954107"/>
          </a:xfrm>
          <a:prstGeom prst="rect">
            <a:avLst/>
          </a:prstGeom>
        </p:spPr>
        <p:txBody>
          <a:bodyPr wrap="square">
            <a:spAutoFit/>
          </a:bodyPr>
          <a:lstStyle/>
          <a:p>
            <a:r>
              <a:rPr lang="nl-NL" sz="2800" dirty="0">
                <a:latin typeface="Times New Roman" panose="02020603050405020304" pitchFamily="18" charset="0"/>
                <a:cs typeface="Times New Roman" panose="02020603050405020304" pitchFamily="18" charset="0"/>
              </a:rPr>
              <a:t>Người ta có thể xếp các viên gạch hình tam giác giống hệt nhau để trang trí như sau : </a:t>
            </a:r>
            <a:endParaRPr lang="en-US" sz="2800" dirty="0">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id="{E8DF0D15-7F30-4812-8461-4B659C073CD7}"/>
              </a:ext>
            </a:extLst>
          </p:cNvPr>
          <p:cNvSpPr/>
          <p:nvPr/>
        </p:nvSpPr>
        <p:spPr>
          <a:xfrm>
            <a:off x="377428" y="5641367"/>
            <a:ext cx="11574862" cy="830997"/>
          </a:xfrm>
          <a:prstGeom prst="rect">
            <a:avLst/>
          </a:prstGeom>
        </p:spPr>
        <p:txBody>
          <a:bodyPr wrap="square">
            <a:spAutoFit/>
          </a:bodyPr>
          <a:lstStyle/>
          <a:p>
            <a:pPr algn="just"/>
            <a:r>
              <a:rPr lang="nl-NL" sz="2400" dirty="0">
                <a:latin typeface="Times New Roman" panose="02020603050405020304" pitchFamily="18" charset="0"/>
                <a:cs typeface="Times New Roman" panose="02020603050405020304" pitchFamily="18" charset="0"/>
              </a:rPr>
              <a:t>Hãy quan sát hình, em có nhận xét gì về ba góc tại mỗi đỉnh chung của ba tam giác? Từ đó rút ra kết luận gì về vị trí của ba điểm A, B, C ? </a:t>
            </a:r>
            <a:endParaRPr lang="en-US" sz="2400" dirty="0">
              <a:latin typeface="Times New Roman" panose="02020603050405020304" pitchFamily="18" charset="0"/>
              <a:cs typeface="Times New Roman" panose="02020603050405020304" pitchFamily="18" charset="0"/>
            </a:endParaRPr>
          </a:p>
        </p:txBody>
      </p:sp>
      <p:pic>
        <p:nvPicPr>
          <p:cNvPr id="10" name="Picture 12">
            <a:extLst>
              <a:ext uri="{FF2B5EF4-FFF2-40B4-BE49-F238E27FC236}">
                <a16:creationId xmlns:a16="http://schemas.microsoft.com/office/drawing/2014/main" id="{768C2AC6-53F1-426A-8C15-91A1C0D29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4" y="5153044"/>
            <a:ext cx="513304" cy="470311"/>
          </a:xfrm>
          <a:prstGeom prst="rect">
            <a:avLst/>
          </a:prstGeom>
        </p:spPr>
      </p:pic>
      <p:pic>
        <p:nvPicPr>
          <p:cNvPr id="12" name="Hình ảnh 11">
            <a:extLst>
              <a:ext uri="{FF2B5EF4-FFF2-40B4-BE49-F238E27FC236}">
                <a16:creationId xmlns:a16="http://schemas.microsoft.com/office/drawing/2014/main" id="{5BBC9FAE-A13C-480C-A724-77DE172B0DBD}"/>
              </a:ext>
            </a:extLst>
          </p:cNvPr>
          <p:cNvPicPr>
            <a:picLocks noChangeAspect="1"/>
          </p:cNvPicPr>
          <p:nvPr/>
        </p:nvPicPr>
        <p:blipFill>
          <a:blip r:embed="rId4"/>
          <a:stretch>
            <a:fillRect/>
          </a:stretch>
        </p:blipFill>
        <p:spPr>
          <a:xfrm>
            <a:off x="3753967" y="5181282"/>
            <a:ext cx="518160" cy="621792"/>
          </a:xfrm>
          <a:prstGeom prst="rect">
            <a:avLst/>
          </a:prstGeom>
        </p:spPr>
      </p:pic>
      <p:pic>
        <p:nvPicPr>
          <p:cNvPr id="13" name="Hình ảnh 12">
            <a:extLst>
              <a:ext uri="{FF2B5EF4-FFF2-40B4-BE49-F238E27FC236}">
                <a16:creationId xmlns:a16="http://schemas.microsoft.com/office/drawing/2014/main" id="{5A07C573-CB07-4070-B563-8959B99D229A}"/>
              </a:ext>
            </a:extLst>
          </p:cNvPr>
          <p:cNvPicPr>
            <a:picLocks noChangeAspect="1"/>
          </p:cNvPicPr>
          <p:nvPr/>
        </p:nvPicPr>
        <p:blipFill>
          <a:blip r:embed="rId5"/>
          <a:stretch>
            <a:fillRect/>
          </a:stretch>
        </p:blipFill>
        <p:spPr>
          <a:xfrm>
            <a:off x="6726663" y="5182888"/>
            <a:ext cx="518160" cy="621792"/>
          </a:xfrm>
          <a:prstGeom prst="rect">
            <a:avLst/>
          </a:prstGeom>
        </p:spPr>
      </p:pic>
      <p:pic>
        <p:nvPicPr>
          <p:cNvPr id="14" name="Hình ảnh 13">
            <a:extLst>
              <a:ext uri="{FF2B5EF4-FFF2-40B4-BE49-F238E27FC236}">
                <a16:creationId xmlns:a16="http://schemas.microsoft.com/office/drawing/2014/main" id="{0DA87F1C-1740-4EEB-8B2F-7130EF3B21B0}"/>
              </a:ext>
            </a:extLst>
          </p:cNvPr>
          <p:cNvPicPr>
            <a:picLocks noChangeAspect="1"/>
          </p:cNvPicPr>
          <p:nvPr/>
        </p:nvPicPr>
        <p:blipFill>
          <a:blip r:embed="rId6"/>
          <a:stretch>
            <a:fillRect/>
          </a:stretch>
        </p:blipFill>
        <p:spPr>
          <a:xfrm>
            <a:off x="9673916" y="5156761"/>
            <a:ext cx="527304" cy="621792"/>
          </a:xfrm>
          <a:prstGeom prst="rect">
            <a:avLst/>
          </a:prstGeom>
        </p:spPr>
      </p:pic>
      <p:pic>
        <p:nvPicPr>
          <p:cNvPr id="15" name="Hình ảnh 14">
            <a:extLst>
              <a:ext uri="{FF2B5EF4-FFF2-40B4-BE49-F238E27FC236}">
                <a16:creationId xmlns:a16="http://schemas.microsoft.com/office/drawing/2014/main" id="{BF13A6DC-5E59-4806-BEDD-D81EFF4E0A09}"/>
              </a:ext>
            </a:extLst>
          </p:cNvPr>
          <p:cNvPicPr>
            <a:picLocks noChangeAspect="1"/>
          </p:cNvPicPr>
          <p:nvPr/>
        </p:nvPicPr>
        <p:blipFill>
          <a:blip r:embed="rId7"/>
          <a:stretch>
            <a:fillRect/>
          </a:stretch>
        </p:blipFill>
        <p:spPr>
          <a:xfrm>
            <a:off x="5313388" y="3199468"/>
            <a:ext cx="1462175" cy="1462175"/>
          </a:xfrm>
          <a:prstGeom prst="rect">
            <a:avLst/>
          </a:prstGeom>
        </p:spPr>
      </p:pic>
      <p:pic>
        <p:nvPicPr>
          <p:cNvPr id="16" name="Hình ảnh 15">
            <a:extLst>
              <a:ext uri="{FF2B5EF4-FFF2-40B4-BE49-F238E27FC236}">
                <a16:creationId xmlns:a16="http://schemas.microsoft.com/office/drawing/2014/main" id="{DB040BDF-F0AC-4EBA-A8D6-EAE70AB0EF79}"/>
              </a:ext>
            </a:extLst>
          </p:cNvPr>
          <p:cNvPicPr>
            <a:picLocks noChangeAspect="1"/>
          </p:cNvPicPr>
          <p:nvPr/>
        </p:nvPicPr>
        <p:blipFill>
          <a:blip r:embed="rId7"/>
          <a:stretch>
            <a:fillRect/>
          </a:stretch>
        </p:blipFill>
        <p:spPr>
          <a:xfrm>
            <a:off x="8233807" y="3171106"/>
            <a:ext cx="1462175" cy="1462175"/>
          </a:xfrm>
          <a:prstGeom prst="rect">
            <a:avLst/>
          </a:prstGeom>
        </p:spPr>
      </p:pic>
      <p:pic>
        <p:nvPicPr>
          <p:cNvPr id="17" name="Hình ảnh 16">
            <a:extLst>
              <a:ext uri="{FF2B5EF4-FFF2-40B4-BE49-F238E27FC236}">
                <a16:creationId xmlns:a16="http://schemas.microsoft.com/office/drawing/2014/main" id="{1BCC7737-A318-4832-B3DD-1FF810C2AED5}"/>
              </a:ext>
            </a:extLst>
          </p:cNvPr>
          <p:cNvPicPr>
            <a:picLocks noChangeAspect="1"/>
          </p:cNvPicPr>
          <p:nvPr/>
        </p:nvPicPr>
        <p:blipFill>
          <a:blip r:embed="rId7"/>
          <a:stretch>
            <a:fillRect/>
          </a:stretch>
        </p:blipFill>
        <p:spPr>
          <a:xfrm>
            <a:off x="6341902" y="4549041"/>
            <a:ext cx="1462175" cy="1462175"/>
          </a:xfrm>
          <a:prstGeom prst="rect">
            <a:avLst/>
          </a:prstGeom>
        </p:spPr>
      </p:pic>
      <p:pic>
        <p:nvPicPr>
          <p:cNvPr id="11" name="Picture 5" descr="1">
            <a:extLst>
              <a:ext uri="{FF2B5EF4-FFF2-40B4-BE49-F238E27FC236}">
                <a16:creationId xmlns:a16="http://schemas.microsoft.com/office/drawing/2014/main" id="{E05D00E6-CA96-A906-CB13-8685186DE24A}"/>
              </a:ext>
            </a:extLst>
          </p:cNvPr>
          <p:cNvPicPr>
            <a:picLocks noChangeAspect="1"/>
          </p:cNvPicPr>
          <p:nvPr/>
        </p:nvPicPr>
        <p:blipFill>
          <a:blip r:embed="rId8"/>
          <a:stretch>
            <a:fillRect/>
          </a:stretch>
        </p:blipFill>
        <p:spPr>
          <a:xfrm>
            <a:off x="1049465" y="151513"/>
            <a:ext cx="3019308" cy="2166750"/>
          </a:xfrm>
          <a:prstGeom prst="rect">
            <a:avLst/>
          </a:prstGeom>
          <a:noFill/>
          <a:ln w="9525">
            <a:noFill/>
          </a:ln>
        </p:spPr>
      </p:pic>
      <p:sp>
        <p:nvSpPr>
          <p:cNvPr id="18" name="TextBox 17">
            <a:extLst>
              <a:ext uri="{FF2B5EF4-FFF2-40B4-BE49-F238E27FC236}">
                <a16:creationId xmlns:a16="http://schemas.microsoft.com/office/drawing/2014/main" id="{19E08763-3C67-EC8C-4370-145EE17FA3D0}"/>
              </a:ext>
            </a:extLst>
          </p:cNvPr>
          <p:cNvSpPr txBox="1"/>
          <p:nvPr/>
        </p:nvSpPr>
        <p:spPr>
          <a:xfrm>
            <a:off x="3950014" y="197724"/>
            <a:ext cx="3053528" cy="892552"/>
          </a:xfrm>
          <a:prstGeom prst="rect">
            <a:avLst/>
          </a:prstGeom>
          <a:noFill/>
        </p:spPr>
        <p:txBody>
          <a:bodyPr wrap="none" rtlCol="0">
            <a:spAutoFit/>
          </a:bodyPr>
          <a:lstStyle/>
          <a:p>
            <a:r>
              <a:rPr lang="en-US" sz="2600" b="1" dirty="0" err="1"/>
              <a:t>Đây</a:t>
            </a:r>
            <a:r>
              <a:rPr lang="en-US" sz="2600" b="1" dirty="0"/>
              <a:t> </a:t>
            </a:r>
            <a:r>
              <a:rPr lang="en-US" sz="2600" b="1" dirty="0" err="1"/>
              <a:t>là</a:t>
            </a:r>
            <a:r>
              <a:rPr lang="en-US" sz="2600" b="1" dirty="0"/>
              <a:t> </a:t>
            </a:r>
            <a:r>
              <a:rPr lang="en-US" sz="2600" b="1" dirty="0" err="1"/>
              <a:t>một</a:t>
            </a:r>
            <a:r>
              <a:rPr lang="en-US" sz="2600" b="1" dirty="0"/>
              <a:t> </a:t>
            </a:r>
            <a:r>
              <a:rPr lang="en-US" sz="2600" b="1" dirty="0" err="1"/>
              <a:t>viên</a:t>
            </a:r>
            <a:r>
              <a:rPr lang="en-US" sz="2600" b="1" dirty="0"/>
              <a:t> </a:t>
            </a:r>
            <a:r>
              <a:rPr lang="en-US" sz="2600" b="1" dirty="0" err="1"/>
              <a:t>gạch</a:t>
            </a:r>
            <a:endParaRPr lang="en-US" sz="2600" b="1" dirty="0"/>
          </a:p>
          <a:p>
            <a:r>
              <a:rPr lang="en-US" sz="2600" b="1" dirty="0"/>
              <a:t> </a:t>
            </a:r>
            <a:r>
              <a:rPr lang="en-US" sz="2600" b="1" dirty="0" err="1"/>
              <a:t>hình</a:t>
            </a:r>
            <a:r>
              <a:rPr lang="en-US" sz="2600" b="1" dirty="0"/>
              <a:t> tam </a:t>
            </a:r>
            <a:r>
              <a:rPr lang="en-US" sz="2600" b="1" dirty="0" err="1"/>
              <a:t>giác</a:t>
            </a:r>
            <a:endParaRPr lang="en-US" sz="2600" b="1" dirty="0"/>
          </a:p>
        </p:txBody>
      </p:sp>
    </p:spTree>
    <p:extLst>
      <p:ext uri="{BB962C8B-B14F-4D97-AF65-F5344CB8AC3E}">
        <p14:creationId xmlns:p14="http://schemas.microsoft.com/office/powerpoint/2010/main" val="27073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righ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750"/>
                                        <p:tgtEl>
                                          <p:spTgt spid="10"/>
                                        </p:tgtEl>
                                      </p:cBhvr>
                                    </p:animEffect>
                                    <p:anim calcmode="lin" valueType="num">
                                      <p:cBhvr>
                                        <p:cTn id="55" dur="750" fill="hold"/>
                                        <p:tgtEl>
                                          <p:spTgt spid="10"/>
                                        </p:tgtEl>
                                        <p:attrNameLst>
                                          <p:attrName>ppt_x</p:attrName>
                                        </p:attrNameLst>
                                      </p:cBhvr>
                                      <p:tavLst>
                                        <p:tav tm="0">
                                          <p:val>
                                            <p:strVal val="#ppt_x"/>
                                          </p:val>
                                        </p:tav>
                                        <p:tav tm="100000">
                                          <p:val>
                                            <p:strVal val="#ppt_x"/>
                                          </p:val>
                                        </p:tav>
                                      </p:tavLst>
                                    </p:anim>
                                    <p:anim calcmode="lin" valueType="num">
                                      <p:cBhvr>
                                        <p:cTn id="56" dur="750" fill="hold"/>
                                        <p:tgtEl>
                                          <p:spTgt spid="10"/>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750"/>
                                        <p:tgtEl>
                                          <p:spTgt spid="9"/>
                                        </p:tgtEl>
                                      </p:cBhvr>
                                    </p:animEffect>
                                    <p:anim calcmode="lin" valueType="num">
                                      <p:cBhvr>
                                        <p:cTn id="60" dur="750" fill="hold"/>
                                        <p:tgtEl>
                                          <p:spTgt spid="9"/>
                                        </p:tgtEl>
                                        <p:attrNameLst>
                                          <p:attrName>ppt_x</p:attrName>
                                        </p:attrNameLst>
                                      </p:cBhvr>
                                      <p:tavLst>
                                        <p:tav tm="0">
                                          <p:val>
                                            <p:strVal val="#ppt_x"/>
                                          </p:val>
                                        </p:tav>
                                        <p:tav tm="100000">
                                          <p:val>
                                            <p:strVal val="#ppt_x"/>
                                          </p:val>
                                        </p:tav>
                                      </p:tavLst>
                                    </p:anim>
                                    <p:anim calcmode="lin" valueType="num">
                                      <p:cBhvr>
                                        <p:cTn id="61" dur="750" fill="hold"/>
                                        <p:tgtEl>
                                          <p:spTgt spid="9"/>
                                        </p:tgtEl>
                                        <p:attrNameLst>
                                          <p:attrName>ppt_y</p:attrName>
                                        </p:attrNameLst>
                                      </p:cBhvr>
                                      <p:tavLst>
                                        <p:tav tm="0">
                                          <p:val>
                                            <p:strVal val="#ppt_y-.1"/>
                                          </p:val>
                                        </p:tav>
                                        <p:tav tm="100000">
                                          <p:val>
                                            <p:strVal val="#ppt_y"/>
                                          </p:val>
                                        </p:tav>
                                      </p:tavLst>
                                    </p:anim>
                                  </p:childTnLst>
                                </p:cTn>
                              </p:par>
                              <p:par>
                                <p:cTn id="62" presetID="22" presetClass="entr" presetSubtype="8"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par>
                                <p:cTn id="65" presetID="22" presetClass="entr" presetSubtype="8"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22" presetClass="entr" presetSubtype="8"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2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down)">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nodeType="clickEffect">
                                  <p:stCondLst>
                                    <p:cond delay="0"/>
                                  </p:stCondLst>
                                  <p:childTnLst>
                                    <p:animEffect transition="out" filter="wipe(down)">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22" presetClass="exit" presetSubtype="4" fill="hold" nodeType="withEffect">
                                  <p:stCondLst>
                                    <p:cond delay="0"/>
                                  </p:stCondLst>
                                  <p:childTnLst>
                                    <p:animEffect transition="out" filter="wipe(down)">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22" presetClass="exit" presetSubtype="4" fill="hold" nodeType="withEffect">
                                  <p:stCondLst>
                                    <p:cond delay="0"/>
                                  </p:stCondLst>
                                  <p:childTnLst>
                                    <p:animEffect transition="out" filter="wipe(down)">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1"/>
            <a:ext cx="10820400" cy="2743199"/>
            <a:chOff x="0" y="0"/>
            <a:chExt cx="5490351" cy="2074992"/>
          </a:xfrm>
        </p:grpSpPr>
        <p:sp>
          <p:nvSpPr>
            <p:cNvPr id="3" name="Freeform 3"/>
            <p:cNvSpPr/>
            <p:nvPr/>
          </p:nvSpPr>
          <p:spPr>
            <a:xfrm>
              <a:off x="0" y="0"/>
              <a:ext cx="5490351" cy="2074992"/>
            </a:xfrm>
            <a:custGeom>
              <a:avLst/>
              <a:gdLst/>
              <a:ahLst/>
              <a:cxnLst/>
              <a:rect l="l" t="t" r="r" b="b"/>
              <a:pathLst>
                <a:path w="5490351" h="2074992">
                  <a:moveTo>
                    <a:pt x="5365891" y="2074992"/>
                  </a:moveTo>
                  <a:lnTo>
                    <a:pt x="124460" y="2074992"/>
                  </a:lnTo>
                  <a:cubicBezTo>
                    <a:pt x="55880" y="2074992"/>
                    <a:pt x="0" y="2019111"/>
                    <a:pt x="0" y="1950532"/>
                  </a:cubicBezTo>
                  <a:lnTo>
                    <a:pt x="0" y="124460"/>
                  </a:lnTo>
                  <a:cubicBezTo>
                    <a:pt x="0" y="55880"/>
                    <a:pt x="55880" y="0"/>
                    <a:pt x="124460" y="0"/>
                  </a:cubicBezTo>
                  <a:lnTo>
                    <a:pt x="5365891" y="0"/>
                  </a:lnTo>
                  <a:cubicBezTo>
                    <a:pt x="5434471" y="0"/>
                    <a:pt x="5490351" y="55880"/>
                    <a:pt x="5490351" y="124460"/>
                  </a:cubicBezTo>
                  <a:lnTo>
                    <a:pt x="5490351" y="1950532"/>
                  </a:lnTo>
                  <a:cubicBezTo>
                    <a:pt x="5490351" y="2019112"/>
                    <a:pt x="5434471" y="2074992"/>
                    <a:pt x="5365891" y="2074992"/>
                  </a:cubicBezTo>
                  <a:close/>
                </a:path>
              </a:pathLst>
            </a:custGeom>
            <a:solidFill>
              <a:srgbClr val="FFFFFF"/>
            </a:solidFill>
          </p:spPr>
        </p:sp>
      </p:grpSp>
      <p:grpSp>
        <p:nvGrpSpPr>
          <p:cNvPr id="7" name="Group 7"/>
          <p:cNvGrpSpPr/>
          <p:nvPr/>
        </p:nvGrpSpPr>
        <p:grpSpPr>
          <a:xfrm>
            <a:off x="685800" y="5600146"/>
            <a:ext cx="1220153" cy="572054"/>
            <a:chOff x="0" y="0"/>
            <a:chExt cx="2440306" cy="1144108"/>
          </a:xfrm>
        </p:grpSpPr>
        <p:grpSp>
          <p:nvGrpSpPr>
            <p:cNvPr id="8" name="Group 8"/>
            <p:cNvGrpSpPr/>
            <p:nvPr/>
          </p:nvGrpSpPr>
          <p:grpSpPr>
            <a:xfrm>
              <a:off x="0" y="0"/>
              <a:ext cx="2440306" cy="1144108"/>
              <a:chOff x="0" y="0"/>
              <a:chExt cx="933897" cy="406400"/>
            </a:xfrm>
          </p:grpSpPr>
          <p:sp>
            <p:nvSpPr>
              <p:cNvPr id="9" name="Freeform 9"/>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3878D3"/>
              </a:solidFill>
            </p:spPr>
          </p:sp>
        </p:grpSp>
        <p:grpSp>
          <p:nvGrpSpPr>
            <p:cNvPr id="10" name="Group 10"/>
            <p:cNvGrpSpPr/>
            <p:nvPr/>
          </p:nvGrpSpPr>
          <p:grpSpPr>
            <a:xfrm>
              <a:off x="764557" y="409093"/>
              <a:ext cx="911193" cy="325922"/>
              <a:chOff x="0" y="0"/>
              <a:chExt cx="1200098" cy="429260"/>
            </a:xfrm>
          </p:grpSpPr>
          <p:sp>
            <p:nvSpPr>
              <p:cNvPr id="11" name="Freeform 11"/>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sp>
        <p:nvSpPr>
          <p:cNvPr id="12" name="TextBox 11"/>
          <p:cNvSpPr txBox="1"/>
          <p:nvPr/>
        </p:nvSpPr>
        <p:spPr>
          <a:xfrm>
            <a:off x="510540" y="248507"/>
            <a:ext cx="10995660" cy="1651671"/>
          </a:xfrm>
          <a:prstGeom prst="rect">
            <a:avLst/>
          </a:prstGeom>
          <a:noFill/>
        </p:spPr>
        <p:txBody>
          <a:bodyPr wrap="square" rtlCol="0">
            <a:spAutoFit/>
          </a:bodyPr>
          <a:lstStyle/>
          <a:p>
            <a:pPr algn="ctr">
              <a:lnSpc>
                <a:spcPct val="150000"/>
              </a:lnSpc>
            </a:pPr>
            <a:r>
              <a:rPr lang="en-US" sz="3600" b="1" dirty="0" err="1">
                <a:solidFill>
                  <a:srgbClr val="3220A0"/>
                </a:solidFill>
                <a:latin typeface="Arial" panose="020B0604020202020204" pitchFamily="34" charset="0"/>
                <a:cs typeface="Arial" panose="020B0604020202020204" pitchFamily="34" charset="0"/>
              </a:rPr>
              <a:t>Tiết</a:t>
            </a:r>
            <a:r>
              <a:rPr lang="en-US" sz="3600" b="1" dirty="0">
                <a:solidFill>
                  <a:srgbClr val="3220A0"/>
                </a:solidFill>
                <a:latin typeface="Arial" panose="020B0604020202020204" pitchFamily="34" charset="0"/>
                <a:cs typeface="Arial" panose="020B0604020202020204" pitchFamily="34" charset="0"/>
              </a:rPr>
              <a:t> 27</a:t>
            </a:r>
          </a:p>
          <a:p>
            <a:pPr algn="ctr">
              <a:lnSpc>
                <a:spcPct val="150000"/>
              </a:lnSpc>
            </a:pPr>
            <a:r>
              <a:rPr lang="en-US" sz="3600" b="1" dirty="0">
                <a:solidFill>
                  <a:srgbClr val="3220A0"/>
                </a:solidFill>
                <a:latin typeface="Arial" panose="020B0604020202020204" pitchFamily="34" charset="0"/>
                <a:cs typeface="Arial" panose="020B0604020202020204" pitchFamily="34" charset="0"/>
              </a:rPr>
              <a:t>BÀI 12: TỔNG CÁC GÓCTRONG MỘT TAM GIÁC </a:t>
            </a:r>
          </a:p>
        </p:txBody>
      </p:sp>
      <p:sp>
        <p:nvSpPr>
          <p:cNvPr id="5" name="TextBox 4">
            <a:extLst>
              <a:ext uri="{FF2B5EF4-FFF2-40B4-BE49-F238E27FC236}">
                <a16:creationId xmlns:a16="http://schemas.microsoft.com/office/drawing/2014/main" id="{2CFFF784-71B7-67C2-A3D8-E33CB0DFFF73}"/>
              </a:ext>
            </a:extLst>
          </p:cNvPr>
          <p:cNvSpPr txBox="1"/>
          <p:nvPr/>
        </p:nvSpPr>
        <p:spPr>
          <a:xfrm>
            <a:off x="510540" y="2146530"/>
            <a:ext cx="6376804" cy="1036117"/>
          </a:xfrm>
          <a:prstGeom prst="rect">
            <a:avLst/>
          </a:prstGeom>
          <a:noFill/>
        </p:spPr>
        <p:txBody>
          <a:bodyPr wrap="square" rtlCol="0">
            <a:spAutoFit/>
          </a:bodyPr>
          <a:lstStyle/>
          <a:p>
            <a:r>
              <a:rPr lang="en-US" sz="2933" b="1" dirty="0">
                <a:latin typeface="Arial" panose="020B0604020202020204" pitchFamily="34" charset="0"/>
                <a:cs typeface="Arial" panose="020B0604020202020204" pitchFamily="34" charset="0"/>
              </a:rPr>
              <a:t>* </a:t>
            </a:r>
            <a:r>
              <a:rPr lang="nl-NL" sz="3200" b="1" dirty="0">
                <a:latin typeface="Times New Roman" panose="02020603050405020304" pitchFamily="18" charset="0"/>
                <a:cs typeface="Times New Roman" panose="02020603050405020304" pitchFamily="18" charset="0"/>
              </a:rPr>
              <a:t>Tổng các góc trong một tam giác</a:t>
            </a:r>
            <a:endParaRPr lang="en-US" sz="4400" b="1" dirty="0">
              <a:latin typeface="Times New Roman" panose="02020603050405020304" pitchFamily="18" charset="0"/>
              <a:cs typeface="Times New Roman" panose="02020603050405020304" pitchFamily="18" charset="0"/>
            </a:endParaRPr>
          </a:p>
          <a:p>
            <a:endParaRPr lang="en-US" sz="29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706422"/>
      </p:ext>
    </p:extLst>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bwMode="auto">
          <a:xfrm>
            <a:off x="453042" y="1652048"/>
            <a:ext cx="11225882" cy="5007197"/>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4823" name="Rectangle 2"/>
          <p:cNvSpPr>
            <a:spLocks noChangeArrowheads="1"/>
          </p:cNvSpPr>
          <p:nvPr/>
        </p:nvSpPr>
        <p:spPr bwMode="auto">
          <a:xfrm>
            <a:off x="513076" y="2350985"/>
            <a:ext cx="953270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0" fontAlgn="base" latinLnBrk="0" hangingPunct="0">
              <a:lnSpc>
                <a:spcPct val="150000"/>
              </a:lnSpc>
              <a:spcBef>
                <a:spcPct val="0"/>
              </a:spcBef>
              <a:spcAft>
                <a:spcPct val="0"/>
              </a:spcAft>
              <a:buClrTx/>
              <a:buSzTx/>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vi-VN"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Cắt rời một </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tam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giác</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ABC</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vi-VN"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 một tờ giấy</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a:p>
            <a:pPr lvl="0" eaLnBrk="0" fontAlgn="base" hangingPunct="0">
              <a:lnSpc>
                <a:spcPct val="150000"/>
              </a:lnSpc>
              <a:spcBef>
                <a:spcPct val="0"/>
              </a:spcBef>
              <a:spcAft>
                <a:spcPct val="0"/>
              </a:spcAft>
              <a:defRPr/>
            </a:pPr>
            <a:r>
              <a:rPr lang="en-US" altLang="vi-VN" sz="2800" b="1" i="1" dirty="0" err="1">
                <a:solidFill>
                  <a:prstClr val="black"/>
                </a:solidFill>
                <a:latin typeface="Times New Roman" panose="02020603050405020304" pitchFamily="18" charset="0"/>
                <a:cs typeface="Times New Roman" panose="02020603050405020304" pitchFamily="18" charset="0"/>
              </a:rPr>
              <a:t>Cắt</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hai</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góc</a:t>
            </a:r>
            <a:r>
              <a:rPr lang="en-US" altLang="vi-VN" sz="2800" b="1" i="1" dirty="0">
                <a:solidFill>
                  <a:prstClr val="black"/>
                </a:solidFill>
                <a:latin typeface="Times New Roman" panose="02020603050405020304" pitchFamily="18" charset="0"/>
                <a:cs typeface="Times New Roman" panose="02020603050405020304" pitchFamily="18" charset="0"/>
              </a:rPr>
              <a:t> B </a:t>
            </a:r>
            <a:r>
              <a:rPr lang="en-US" altLang="vi-VN" sz="2800" b="1" i="1" dirty="0" err="1">
                <a:solidFill>
                  <a:prstClr val="black"/>
                </a:solidFill>
                <a:latin typeface="Times New Roman" panose="02020603050405020304" pitchFamily="18" charset="0"/>
                <a:cs typeface="Times New Roman" panose="02020603050405020304" pitchFamily="18" charset="0"/>
              </a:rPr>
              <a:t>và</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góc</a:t>
            </a:r>
            <a:r>
              <a:rPr lang="en-US" altLang="vi-VN" sz="2800" b="1" i="1" dirty="0">
                <a:solidFill>
                  <a:prstClr val="black"/>
                </a:solidFill>
                <a:latin typeface="Times New Roman" panose="02020603050405020304" pitchFamily="18" charset="0"/>
                <a:cs typeface="Times New Roman" panose="02020603050405020304" pitchFamily="18" charset="0"/>
              </a:rPr>
              <a:t> C </a:t>
            </a:r>
            <a:r>
              <a:rPr lang="en-US" altLang="vi-VN" sz="2800" b="1" i="1" dirty="0" err="1">
                <a:solidFill>
                  <a:prstClr val="black"/>
                </a:solidFill>
                <a:latin typeface="Times New Roman" panose="02020603050405020304" pitchFamily="18" charset="0"/>
                <a:cs typeface="Times New Roman" panose="02020603050405020304" pitchFamily="18" charset="0"/>
              </a:rPr>
              <a:t>ghép</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lên</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góc</a:t>
            </a:r>
            <a:r>
              <a:rPr lang="en-US" altLang="vi-VN" sz="2800" b="1" i="1" dirty="0">
                <a:solidFill>
                  <a:prstClr val="black"/>
                </a:solidFill>
                <a:latin typeface="Times New Roman" panose="02020603050405020304" pitchFamily="18" charset="0"/>
                <a:cs typeface="Times New Roman" panose="02020603050405020304" pitchFamily="18" charset="0"/>
              </a:rPr>
              <a:t> A </a:t>
            </a:r>
            <a:r>
              <a:rPr lang="en-US" altLang="vi-VN" sz="2800" b="1" i="1" dirty="0" err="1">
                <a:solidFill>
                  <a:prstClr val="black"/>
                </a:solidFill>
                <a:latin typeface="Times New Roman" panose="02020603050405020304" pitchFamily="18" charset="0"/>
                <a:cs typeface="Times New Roman" panose="02020603050405020304" pitchFamily="18" charset="0"/>
              </a:rPr>
              <a:t>như</a:t>
            </a:r>
            <a:r>
              <a:rPr lang="en-US" altLang="vi-VN" sz="2800" b="1" i="1" dirty="0">
                <a:solidFill>
                  <a:prstClr val="black"/>
                </a:solidFill>
                <a:latin typeface="Times New Roman" panose="02020603050405020304" pitchFamily="18" charset="0"/>
                <a:cs typeface="Times New Roman" panose="02020603050405020304" pitchFamily="18" charset="0"/>
              </a:rPr>
              <a:t> </a:t>
            </a:r>
            <a:r>
              <a:rPr lang="en-US" altLang="vi-VN" sz="2800" b="1" i="1" dirty="0" err="1">
                <a:solidFill>
                  <a:prstClr val="black"/>
                </a:solidFill>
                <a:latin typeface="Times New Roman" panose="02020603050405020304" pitchFamily="18" charset="0"/>
                <a:cs typeface="Times New Roman" panose="02020603050405020304" pitchFamily="18" charset="0"/>
              </a:rPr>
              <a:t>hình</a:t>
            </a:r>
            <a:endPar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TextBox 27"/>
          <p:cNvSpPr txBox="1"/>
          <p:nvPr/>
        </p:nvSpPr>
        <p:spPr>
          <a:xfrm>
            <a:off x="2751956" y="825082"/>
            <a:ext cx="6443890" cy="584775"/>
          </a:xfrm>
          <a:prstGeom prst="rect">
            <a:avLst/>
          </a:prstGeom>
          <a:solidFill>
            <a:schemeClr val="accent4">
              <a:lumMod val="60000"/>
              <a:lumOff val="40000"/>
              <a:alpha val="50000"/>
            </a:schemeClr>
          </a:solidFill>
          <a:ln>
            <a:solidFill>
              <a:schemeClr val="accent2"/>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C00000"/>
                </a:solidFill>
                <a:latin typeface="Times New Roman" panose="02020603050405020304" pitchFamily="18" charset="0"/>
                <a:ea typeface="微软雅黑"/>
                <a:cs typeface="Times New Roman" panose="02020603050405020304" pitchFamily="18" charset="0"/>
              </a:rPr>
              <a:t>Ở</a:t>
            </a:r>
            <a:r>
              <a:rPr lang="vi-VN" sz="3200" b="1" dirty="0">
                <a:solidFill>
                  <a:srgbClr val="C00000"/>
                </a:solidFill>
                <a:latin typeface="Times New Roman" panose="02020603050405020304" pitchFamily="18" charset="0"/>
                <a:ea typeface="微软雅黑"/>
                <a:cs typeface="Times New Roman" panose="02020603050405020304" pitchFamily="18" charset="0"/>
              </a:rPr>
              <a:t> nhà (hoạt động cá nhân)</a:t>
            </a:r>
            <a:endParaRPr kumimoji="0" lang="en-US" sz="3200" b="0" i="0" u="none" strike="noStrike" kern="1200" cap="none" spc="0" normalizeH="0" baseline="0" noProof="0" dirty="0">
              <a:ln>
                <a:noFill/>
              </a:ln>
              <a:solidFill>
                <a:srgbClr val="C00000"/>
              </a:solidFill>
              <a:effectLst/>
              <a:uLnTx/>
              <a:uFillTx/>
              <a:latin typeface="Calibri"/>
              <a:ea typeface="微软雅黑"/>
            </a:endParaRPr>
          </a:p>
        </p:txBody>
      </p:sp>
      <p:sp>
        <p:nvSpPr>
          <p:cNvPr id="29" name="AutoShape 3"/>
          <p:cNvSpPr>
            <a:spLocks noChangeArrowheads="1"/>
          </p:cNvSpPr>
          <p:nvPr/>
        </p:nvSpPr>
        <p:spPr bwMode="gray">
          <a:xfrm>
            <a:off x="3879669" y="44450"/>
            <a:ext cx="4023357" cy="634819"/>
          </a:xfrm>
          <a:prstGeom prst="roundRect">
            <a:avLst>
              <a:gd name="adj" fmla="val 50000"/>
            </a:avLst>
          </a:prstGeom>
          <a:solidFill>
            <a:srgbClr val="C9294B"/>
          </a:solidFill>
          <a:ln>
            <a:noFill/>
          </a:ln>
          <a:effectLst>
            <a:outerShdw dist="63500" dir="3187806" algn="ctr" rotWithShape="0">
              <a:srgbClr val="001D3A"/>
            </a:outerShdw>
          </a:effec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spcBef>
                <a:spcPct val="20000"/>
              </a:spcBef>
              <a:spcAft>
                <a:spcPct val="20000"/>
              </a:spcAft>
            </a:pPr>
            <a:r>
              <a:rPr lang="vi-VN" altLang="en-US" sz="3600" b="1" dirty="0">
                <a:solidFill>
                  <a:srgbClr val="FFFF00"/>
                </a:solidFill>
                <a:latin typeface="Times New Roman" panose="02020603050405020304" pitchFamily="18" charset="0"/>
                <a:cs typeface="Times New Roman" panose="02020603050405020304" pitchFamily="18" charset="0"/>
              </a:rPr>
              <a:t>HOẠT ĐỘNG</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2" name="Rectangle 2">
            <a:extLst>
              <a:ext uri="{FF2B5EF4-FFF2-40B4-BE49-F238E27FC236}">
                <a16:creationId xmlns:a16="http://schemas.microsoft.com/office/drawing/2014/main" id="{9D94911F-6429-8758-E767-31DF8D66A5CC}"/>
              </a:ext>
            </a:extLst>
          </p:cNvPr>
          <p:cNvSpPr>
            <a:spLocks noChangeArrowheads="1"/>
          </p:cNvSpPr>
          <p:nvPr/>
        </p:nvSpPr>
        <p:spPr bwMode="auto">
          <a:xfrm>
            <a:off x="469368" y="1637057"/>
            <a:ext cx="1120955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0" fontAlgn="base" latinLnBrk="0" hangingPunct="0">
              <a:lnSpc>
                <a:spcPct val="150000"/>
              </a:lnSpc>
              <a:spcBef>
                <a:spcPct val="0"/>
              </a:spcBef>
              <a:spcAft>
                <a:spcPct val="0"/>
              </a:spcAft>
              <a:buClrTx/>
              <a:buSzTx/>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Vẽ</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tam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giác</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MNP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bất</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kì</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đo</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góc</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tính</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a:t>
            </a:r>
            <a:r>
              <a:rPr kumimoji="0" lang="en-US" altLang="vi-VN" sz="28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 </a:t>
            </a:r>
            <a:r>
              <a:rPr kumimoji="0" lang="en-US" altLang="vi-VN" sz="28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góc</a:t>
            </a:r>
            <a:endPar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2" name="Group 21">
            <a:extLst>
              <a:ext uri="{FF2B5EF4-FFF2-40B4-BE49-F238E27FC236}">
                <a16:creationId xmlns:a16="http://schemas.microsoft.com/office/drawing/2014/main" id="{EA9E6B69-9DC6-7641-40CC-C4BD6A3C707B}"/>
              </a:ext>
            </a:extLst>
          </p:cNvPr>
          <p:cNvGrpSpPr/>
          <p:nvPr/>
        </p:nvGrpSpPr>
        <p:grpSpPr>
          <a:xfrm>
            <a:off x="3390579" y="3959908"/>
            <a:ext cx="5820455" cy="2492087"/>
            <a:chOff x="2857493" y="4357917"/>
            <a:chExt cx="5820455" cy="2492087"/>
          </a:xfrm>
        </p:grpSpPr>
        <p:pic>
          <p:nvPicPr>
            <p:cNvPr id="23" name="Picture 22">
              <a:extLst>
                <a:ext uri="{FF2B5EF4-FFF2-40B4-BE49-F238E27FC236}">
                  <a16:creationId xmlns:a16="http://schemas.microsoft.com/office/drawing/2014/main" id="{AB71F974-DD23-B5E6-E01B-71BE4C14EF07}"/>
                </a:ext>
              </a:extLst>
            </p:cNvPr>
            <p:cNvPicPr>
              <a:picLocks noChangeAspect="1"/>
            </p:cNvPicPr>
            <p:nvPr/>
          </p:nvPicPr>
          <p:blipFill rotWithShape="1">
            <a:blip r:embed="rId3">
              <a:extLst>
                <a:ext uri="{28A0092B-C50C-407E-A947-70E740481C1C}">
                  <a14:useLocalDpi xmlns:a14="http://schemas.microsoft.com/office/drawing/2010/main" val="0"/>
                </a:ext>
              </a:extLst>
            </a:blip>
            <a:srcRect t="17306" r="6845"/>
            <a:stretch/>
          </p:blipFill>
          <p:spPr>
            <a:xfrm>
              <a:off x="2857493" y="4357917"/>
              <a:ext cx="5820455" cy="2492087"/>
            </a:xfrm>
            <a:prstGeom prst="rect">
              <a:avLst/>
            </a:prstGeom>
          </p:spPr>
        </p:pic>
        <p:sp>
          <p:nvSpPr>
            <p:cNvPr id="24" name="Oval 23">
              <a:extLst>
                <a:ext uri="{FF2B5EF4-FFF2-40B4-BE49-F238E27FC236}">
                  <a16:creationId xmlns:a16="http://schemas.microsoft.com/office/drawing/2014/main" id="{3346095A-7A8F-D247-4642-A42E21BAD21C}"/>
                </a:ext>
              </a:extLst>
            </p:cNvPr>
            <p:cNvSpPr/>
            <p:nvPr/>
          </p:nvSpPr>
          <p:spPr>
            <a:xfrm>
              <a:off x="4586515" y="4713433"/>
              <a:ext cx="290284" cy="3636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37ECA84-953E-C3C2-CADD-72D046D44B23}"/>
                </a:ext>
              </a:extLst>
            </p:cNvPr>
            <p:cNvSpPr/>
            <p:nvPr/>
          </p:nvSpPr>
          <p:spPr>
            <a:xfrm>
              <a:off x="4972956" y="6041474"/>
              <a:ext cx="215898" cy="318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D1BEE12-AEF1-66F3-1EB4-5227F84DBA7F}"/>
                </a:ext>
              </a:extLst>
            </p:cNvPr>
            <p:cNvSpPr/>
            <p:nvPr/>
          </p:nvSpPr>
          <p:spPr>
            <a:xfrm>
              <a:off x="3291107" y="6163399"/>
              <a:ext cx="215898" cy="2217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4344812-31E7-913C-7A09-6DE01ED4FDB6}"/>
                </a:ext>
              </a:extLst>
            </p:cNvPr>
            <p:cNvSpPr txBox="1"/>
            <p:nvPr/>
          </p:nvSpPr>
          <p:spPr>
            <a:xfrm>
              <a:off x="4508500" y="4559300"/>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F6F2A886-AB49-770C-B9C7-E7B92D62F221}"/>
                </a:ext>
              </a:extLst>
            </p:cNvPr>
            <p:cNvSpPr txBox="1"/>
            <p:nvPr/>
          </p:nvSpPr>
          <p:spPr>
            <a:xfrm>
              <a:off x="3175000" y="603416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2842C436-A07D-6B51-076C-5A4093BDEFAE}"/>
                </a:ext>
              </a:extLst>
            </p:cNvPr>
            <p:cNvSpPr txBox="1"/>
            <p:nvPr/>
          </p:nvSpPr>
          <p:spPr>
            <a:xfrm>
              <a:off x="4945748" y="6034166"/>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33" name="Oval 32">
              <a:extLst>
                <a:ext uri="{FF2B5EF4-FFF2-40B4-BE49-F238E27FC236}">
                  <a16:creationId xmlns:a16="http://schemas.microsoft.com/office/drawing/2014/main" id="{935708F6-FD3E-2AA5-25B7-60921BCF7F7C}"/>
                </a:ext>
              </a:extLst>
            </p:cNvPr>
            <p:cNvSpPr/>
            <p:nvPr/>
          </p:nvSpPr>
          <p:spPr>
            <a:xfrm>
              <a:off x="7137400" y="45466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BF90D30-D636-9DF4-A1FB-E3D184F3F267}"/>
                </a:ext>
              </a:extLst>
            </p:cNvPr>
            <p:cNvSpPr/>
            <p:nvPr/>
          </p:nvSpPr>
          <p:spPr>
            <a:xfrm rot="17009993">
              <a:off x="7429500" y="47117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A97C445-29F0-8609-BBFA-F3B8847341B4}"/>
                </a:ext>
              </a:extLst>
            </p:cNvPr>
            <p:cNvSpPr/>
            <p:nvPr/>
          </p:nvSpPr>
          <p:spPr>
            <a:xfrm>
              <a:off x="7785100" y="45339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2905F61-151F-DB73-3FC3-1F936CEDD60B}"/>
                </a:ext>
              </a:extLst>
            </p:cNvPr>
            <p:cNvSpPr txBox="1"/>
            <p:nvPr/>
          </p:nvSpPr>
          <p:spPr>
            <a:xfrm>
              <a:off x="7405906" y="4507822"/>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37" name="TextBox 36">
              <a:extLst>
                <a:ext uri="{FF2B5EF4-FFF2-40B4-BE49-F238E27FC236}">
                  <a16:creationId xmlns:a16="http://schemas.microsoft.com/office/drawing/2014/main" id="{2CAED9F3-0829-8715-8129-927C8A069191}"/>
                </a:ext>
              </a:extLst>
            </p:cNvPr>
            <p:cNvSpPr txBox="1"/>
            <p:nvPr/>
          </p:nvSpPr>
          <p:spPr>
            <a:xfrm>
              <a:off x="7073902" y="441445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38" name="TextBox 37">
              <a:extLst>
                <a:ext uri="{FF2B5EF4-FFF2-40B4-BE49-F238E27FC236}">
                  <a16:creationId xmlns:a16="http://schemas.microsoft.com/office/drawing/2014/main" id="{AA906B26-BCB5-D8BF-782A-B717957DB2FE}"/>
                </a:ext>
              </a:extLst>
            </p:cNvPr>
            <p:cNvSpPr txBox="1"/>
            <p:nvPr/>
          </p:nvSpPr>
          <p:spPr>
            <a:xfrm>
              <a:off x="7648227" y="441445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grpSp>
    </p:spTree>
    <p:extLst>
      <p:ext uri="{BB962C8B-B14F-4D97-AF65-F5344CB8AC3E}">
        <p14:creationId xmlns:p14="http://schemas.microsoft.com/office/powerpoint/2010/main" val="189678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823"/>
                                        </p:tgtEl>
                                        <p:attrNameLst>
                                          <p:attrName>style.visibility</p:attrName>
                                        </p:attrNameLst>
                                      </p:cBhvr>
                                      <p:to>
                                        <p:strVal val="visible"/>
                                      </p:to>
                                    </p:set>
                                    <p:animEffect transition="in" filter="barn(inVertical)">
                                      <p:cBhvr>
                                        <p:cTn id="10" dur="500"/>
                                        <p:tgtEl>
                                          <p:spTgt spid="348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2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3"/>
          <p:cNvSpPr>
            <a:spLocks noChangeArrowheads="1"/>
          </p:cNvSpPr>
          <p:nvPr/>
        </p:nvSpPr>
        <p:spPr bwMode="auto">
          <a:xfrm>
            <a:off x="506187" y="1399415"/>
            <a:ext cx="11584213"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0" fontAlgn="base" latinLnBrk="0" hangingPunct="0">
              <a:lnSpc>
                <a:spcPct val="150000"/>
              </a:lnSpc>
              <a:spcBef>
                <a:spcPct val="0"/>
              </a:spcBef>
              <a:spcAft>
                <a:spcPct val="0"/>
              </a:spcAft>
              <a:buClrTx/>
              <a:buSzTx/>
              <a:tabLst/>
              <a:defRPr/>
            </a:pPr>
            <a:r>
              <a:rPr lang="vi-VN" altLang="vi-VN" sz="3200" b="1" i="1" dirty="0">
                <a:solidFill>
                  <a:prstClr val="black"/>
                </a:solidFill>
                <a:latin typeface="Times New Roman" panose="02020603050405020304" pitchFamily="18" charset="0"/>
                <a:cs typeface="Times New Roman" panose="02020603050405020304" pitchFamily="18" charset="0"/>
              </a:rPr>
              <a:t>1.  </a:t>
            </a:r>
            <a:r>
              <a:rPr lang="en-US" altLang="vi-VN" sz="3200" b="1" i="1" dirty="0">
                <a:solidFill>
                  <a:prstClr val="black"/>
                </a:solidFill>
                <a:latin typeface="Times New Roman" panose="02020603050405020304" pitchFamily="18" charset="0"/>
                <a:cs typeface="Times New Roman" panose="02020603050405020304" pitchFamily="18" charset="0"/>
              </a:rPr>
              <a:t>So </a:t>
            </a:r>
            <a:r>
              <a:rPr lang="en-US" altLang="vi-VN" sz="3200" b="1" i="1" dirty="0" err="1">
                <a:solidFill>
                  <a:prstClr val="black"/>
                </a:solidFill>
                <a:latin typeface="Times New Roman" panose="02020603050405020304" pitchFamily="18" charset="0"/>
                <a:cs typeface="Times New Roman" panose="02020603050405020304" pitchFamily="18" charset="0"/>
              </a:rPr>
              <a:t>sánh</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tổng</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số</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đo</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ba</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góc</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của</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mỗi</a:t>
            </a:r>
            <a:r>
              <a:rPr lang="en-US" altLang="vi-VN" sz="3200" b="1" i="1" dirty="0">
                <a:solidFill>
                  <a:prstClr val="black"/>
                </a:solidFill>
                <a:latin typeface="Times New Roman" panose="02020603050405020304" pitchFamily="18" charset="0"/>
                <a:cs typeface="Times New Roman" panose="02020603050405020304" pitchFamily="18" charset="0"/>
              </a:rPr>
              <a:t> tam </a:t>
            </a:r>
            <a:r>
              <a:rPr lang="en-US" altLang="vi-VN" sz="3200" b="1" i="1" dirty="0" err="1">
                <a:solidFill>
                  <a:prstClr val="black"/>
                </a:solidFill>
                <a:latin typeface="Times New Roman" panose="02020603050405020304" pitchFamily="18" charset="0"/>
                <a:cs typeface="Times New Roman" panose="02020603050405020304" pitchFamily="18" charset="0"/>
              </a:rPr>
              <a:t>giác</a:t>
            </a:r>
            <a:r>
              <a:rPr lang="en-US" altLang="vi-VN" sz="3200" b="1" i="1" dirty="0">
                <a:solidFill>
                  <a:prstClr val="black"/>
                </a:solidFill>
                <a:latin typeface="Times New Roman" panose="02020603050405020304" pitchFamily="18" charset="0"/>
                <a:cs typeface="Times New Roman" panose="02020603050405020304" pitchFamily="18" charset="0"/>
              </a:rPr>
              <a:t> MNP </a:t>
            </a:r>
            <a:r>
              <a:rPr lang="en-US" altLang="vi-VN" sz="3200" b="1" i="1" dirty="0" err="1">
                <a:solidFill>
                  <a:prstClr val="black"/>
                </a:solidFill>
                <a:latin typeface="Times New Roman" panose="02020603050405020304" pitchFamily="18" charset="0"/>
                <a:cs typeface="Times New Roman" panose="02020603050405020304" pitchFamily="18" charset="0"/>
              </a:rPr>
              <a:t>mà</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các</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thành</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viên</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trong</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nhóm</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đã</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chuẩn</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bị</a:t>
            </a:r>
            <a:r>
              <a:rPr lang="en-US" altLang="vi-VN" sz="3200" b="1" i="1" dirty="0">
                <a:solidFill>
                  <a:prstClr val="black"/>
                </a:solidFill>
                <a:latin typeface="Times New Roman" panose="02020603050405020304" pitchFamily="18" charset="0"/>
                <a:cs typeface="Times New Roman" panose="02020603050405020304" pitchFamily="18" charset="0"/>
              </a:rPr>
              <a:t> =&gt; Rút ra </a:t>
            </a:r>
            <a:r>
              <a:rPr lang="en-US" altLang="vi-VN" sz="3200" b="1" i="1" dirty="0" err="1">
                <a:solidFill>
                  <a:prstClr val="black"/>
                </a:solidFill>
                <a:latin typeface="Times New Roman" panose="02020603050405020304" pitchFamily="18" charset="0"/>
                <a:cs typeface="Times New Roman" panose="02020603050405020304" pitchFamily="18" charset="0"/>
              </a:rPr>
              <a:t>nhận</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xét</a:t>
            </a:r>
            <a:r>
              <a:rPr lang="en-US" altLang="vi-VN" sz="3200" b="1" i="1" dirty="0">
                <a:solidFill>
                  <a:prstClr val="black"/>
                </a:solidFill>
                <a:latin typeface="Times New Roman" panose="02020603050405020304" pitchFamily="18" charset="0"/>
                <a:cs typeface="Times New Roman" panose="02020603050405020304" pitchFamily="18" charset="0"/>
              </a:rPr>
              <a:t>.</a:t>
            </a:r>
            <a:endParaRPr lang="vi-VN" altLang="vi-VN" sz="3200" b="1" i="1" dirty="0">
              <a:solidFill>
                <a:prstClr val="black"/>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tabLst/>
              <a:defRPr/>
            </a:pPr>
            <a:r>
              <a:rPr lang="vi-VN" altLang="vi-VN" sz="3200" b="1" i="1" dirty="0">
                <a:solidFill>
                  <a:prstClr val="black"/>
                </a:solidFill>
                <a:latin typeface="Times New Roman" panose="02020603050405020304" pitchFamily="18" charset="0"/>
                <a:cs typeface="Times New Roman" panose="02020603050405020304" pitchFamily="18" charset="0"/>
              </a:rPr>
              <a:t>2. </a:t>
            </a:r>
            <a:r>
              <a:rPr lang="en-US" altLang="vi-VN" sz="3200" b="1" i="1" dirty="0" err="1">
                <a:solidFill>
                  <a:prstClr val="black"/>
                </a:solidFill>
                <a:latin typeface="Times New Roman" panose="02020603050405020304" pitchFamily="18" charset="0"/>
                <a:cs typeface="Times New Roman" panose="02020603050405020304" pitchFamily="18" charset="0"/>
              </a:rPr>
              <a:t>Dự</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đoán</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tổng</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số</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đo</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các</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góc</a:t>
            </a:r>
            <a:r>
              <a:rPr lang="en-US" altLang="vi-VN" sz="3200" b="1" i="1" dirty="0">
                <a:solidFill>
                  <a:prstClr val="black"/>
                </a:solidFill>
                <a:latin typeface="Times New Roman" panose="02020603050405020304" pitchFamily="18" charset="0"/>
                <a:cs typeface="Times New Roman" panose="02020603050405020304" pitchFamily="18" charset="0"/>
              </a:rPr>
              <a:t> </a:t>
            </a:r>
            <a:r>
              <a:rPr lang="en-US" altLang="vi-VN" sz="3200" b="1" i="1" dirty="0" err="1">
                <a:solidFill>
                  <a:prstClr val="black"/>
                </a:solidFill>
                <a:latin typeface="Times New Roman" panose="02020603050405020304" pitchFamily="18" charset="0"/>
                <a:cs typeface="Times New Roman" panose="02020603050405020304" pitchFamily="18" charset="0"/>
              </a:rPr>
              <a:t>của</a:t>
            </a:r>
            <a:r>
              <a:rPr lang="en-US" altLang="vi-VN" sz="3200" b="1" i="1" dirty="0">
                <a:solidFill>
                  <a:prstClr val="black"/>
                </a:solidFill>
                <a:latin typeface="Times New Roman" panose="02020603050405020304" pitchFamily="18" charset="0"/>
                <a:cs typeface="Times New Roman" panose="02020603050405020304" pitchFamily="18" charset="0"/>
              </a:rPr>
              <a:t> tam </a:t>
            </a:r>
            <a:r>
              <a:rPr lang="en-US" altLang="vi-VN" sz="3200" b="1" i="1" dirty="0" err="1">
                <a:solidFill>
                  <a:prstClr val="black"/>
                </a:solidFill>
                <a:latin typeface="Times New Roman" panose="02020603050405020304" pitchFamily="18" charset="0"/>
                <a:cs typeface="Times New Roman" panose="02020603050405020304" pitchFamily="18" charset="0"/>
              </a:rPr>
              <a:t>giác</a:t>
            </a:r>
            <a:r>
              <a:rPr lang="en-US" altLang="vi-VN" sz="3200" b="1" i="1" dirty="0">
                <a:solidFill>
                  <a:prstClr val="black"/>
                </a:solidFill>
                <a:latin typeface="Times New Roman" panose="02020603050405020304" pitchFamily="18" charset="0"/>
                <a:cs typeface="Times New Roman" panose="02020603050405020304" pitchFamily="18" charset="0"/>
              </a:rPr>
              <a:t> ABC ban </a:t>
            </a:r>
            <a:r>
              <a:rPr lang="en-US" altLang="vi-VN" sz="3200" b="1" i="1" dirty="0" err="1">
                <a:solidFill>
                  <a:prstClr val="black"/>
                </a:solidFill>
                <a:latin typeface="Times New Roman" panose="02020603050405020304" pitchFamily="18" charset="0"/>
                <a:cs typeface="Times New Roman" panose="02020603050405020304" pitchFamily="18" charset="0"/>
              </a:rPr>
              <a:t>đầu</a:t>
            </a:r>
            <a:r>
              <a:rPr lang="en-US" altLang="vi-VN" sz="3200" b="1" i="1" dirty="0">
                <a:solidFill>
                  <a:prstClr val="black"/>
                </a:solidFill>
                <a:latin typeface="Times New Roman" panose="02020603050405020304" pitchFamily="18" charset="0"/>
                <a:cs typeface="Times New Roman" panose="02020603050405020304" pitchFamily="18" charset="0"/>
              </a:rPr>
              <a:t>.</a:t>
            </a:r>
            <a:endParaRPr kumimoji="0" lang="en-US" altLang="vi-VN"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Box 25"/>
          <p:cNvSpPr txBox="1"/>
          <p:nvPr/>
        </p:nvSpPr>
        <p:spPr>
          <a:xfrm>
            <a:off x="342596" y="874622"/>
            <a:ext cx="6305485" cy="584775"/>
          </a:xfrm>
          <a:prstGeom prst="rect">
            <a:avLst/>
          </a:prstGeom>
          <a:solidFill>
            <a:schemeClr val="accent2">
              <a:alpha val="50000"/>
            </a:schemeClr>
          </a:solidFill>
          <a:ln>
            <a:solidFill>
              <a:schemeClr val="accent1">
                <a:lumMod val="20000"/>
                <a:lumOff val="8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200" b="1" dirty="0">
                <a:solidFill>
                  <a:srgbClr val="C00000"/>
                </a:solidFill>
                <a:latin typeface="Times New Roman" panose="02020603050405020304" pitchFamily="18" charset="0"/>
                <a:ea typeface="微软雅黑"/>
                <a:cs typeface="Times New Roman" panose="02020603050405020304" pitchFamily="18" charset="0"/>
              </a:rPr>
              <a:t>Hoạt động nhóm</a:t>
            </a:r>
            <a:r>
              <a:rPr lang="en-US" sz="3200" b="1" dirty="0">
                <a:solidFill>
                  <a:srgbClr val="C00000"/>
                </a:solidFill>
                <a:latin typeface="Times New Roman" panose="02020603050405020304" pitchFamily="18" charset="0"/>
                <a:ea typeface="微软雅黑"/>
                <a:cs typeface="Times New Roman" panose="02020603050405020304" pitchFamily="18" charset="0"/>
              </a:rPr>
              <a:t> </a:t>
            </a:r>
            <a:r>
              <a:rPr lang="en-US" sz="3200" b="1" dirty="0" err="1">
                <a:solidFill>
                  <a:srgbClr val="C00000"/>
                </a:solidFill>
                <a:latin typeface="Times New Roman" panose="02020603050405020304" pitchFamily="18" charset="0"/>
                <a:ea typeface="微软雅黑"/>
                <a:cs typeface="Times New Roman" panose="02020603050405020304" pitchFamily="18" charset="0"/>
              </a:rPr>
              <a:t>đôi</a:t>
            </a:r>
            <a:r>
              <a:rPr lang="en-US" sz="3200" b="1" dirty="0">
                <a:solidFill>
                  <a:srgbClr val="C00000"/>
                </a:solidFill>
                <a:latin typeface="Times New Roman" panose="02020603050405020304" pitchFamily="18" charset="0"/>
                <a:ea typeface="微软雅黑"/>
                <a:cs typeface="Times New Roman" panose="02020603050405020304" pitchFamily="18" charset="0"/>
              </a:rPr>
              <a:t> </a:t>
            </a:r>
            <a:r>
              <a:rPr lang="vi-VN" sz="3200" b="1" dirty="0">
                <a:solidFill>
                  <a:srgbClr val="C00000"/>
                </a:solidFill>
                <a:latin typeface="Times New Roman" panose="02020603050405020304" pitchFamily="18" charset="0"/>
                <a:ea typeface="微软雅黑"/>
                <a:cs typeface="Times New Roman" panose="02020603050405020304" pitchFamily="18" charset="0"/>
              </a:rPr>
              <a:t>(</a:t>
            </a:r>
            <a:r>
              <a:rPr lang="en-US" sz="3200" b="1" dirty="0">
                <a:solidFill>
                  <a:srgbClr val="C00000"/>
                </a:solidFill>
                <a:latin typeface="Times New Roman" panose="02020603050405020304" pitchFamily="18" charset="0"/>
                <a:ea typeface="微软雅黑"/>
                <a:cs typeface="Times New Roman" panose="02020603050405020304" pitchFamily="18" charset="0"/>
              </a:rPr>
              <a:t>2</a:t>
            </a:r>
            <a:r>
              <a:rPr lang="vi-VN" sz="3200" b="1" dirty="0">
                <a:solidFill>
                  <a:srgbClr val="C00000"/>
                </a:solidFill>
                <a:latin typeface="Times New Roman" panose="02020603050405020304" pitchFamily="18" charset="0"/>
                <a:ea typeface="微软雅黑"/>
                <a:cs typeface="Times New Roman" panose="02020603050405020304" pitchFamily="18" charset="0"/>
              </a:rPr>
              <a:t> phút)</a:t>
            </a:r>
            <a:endParaRPr kumimoji="0" lang="en-US" sz="3200" b="0" i="0" u="none" strike="noStrike" kern="1200" cap="none" spc="0" normalizeH="0" baseline="0" noProof="0" dirty="0">
              <a:ln>
                <a:noFill/>
              </a:ln>
              <a:solidFill>
                <a:srgbClr val="C00000"/>
              </a:solidFill>
              <a:effectLst/>
              <a:uLnTx/>
              <a:uFillTx/>
              <a:latin typeface="Calibri"/>
              <a:ea typeface="微软雅黑"/>
            </a:endParaRPr>
          </a:p>
        </p:txBody>
      </p:sp>
      <p:sp>
        <p:nvSpPr>
          <p:cNvPr id="29" name="AutoShape 3"/>
          <p:cNvSpPr>
            <a:spLocks noChangeArrowheads="1"/>
          </p:cNvSpPr>
          <p:nvPr/>
        </p:nvSpPr>
        <p:spPr bwMode="gray">
          <a:xfrm>
            <a:off x="4751615" y="45392"/>
            <a:ext cx="4490357" cy="634819"/>
          </a:xfrm>
          <a:prstGeom prst="roundRect">
            <a:avLst>
              <a:gd name="adj" fmla="val 50000"/>
            </a:avLst>
          </a:prstGeom>
          <a:solidFill>
            <a:srgbClr val="C9294B"/>
          </a:solidFill>
          <a:ln>
            <a:noFill/>
          </a:ln>
          <a:effectLst>
            <a:outerShdw dist="63500" dir="3187806" algn="ctr" rotWithShape="0">
              <a:srgbClr val="001D3A"/>
            </a:outerShdw>
          </a:effec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spcBef>
                <a:spcPct val="20000"/>
              </a:spcBef>
              <a:spcAft>
                <a:spcPct val="20000"/>
              </a:spcAft>
            </a:pPr>
            <a:r>
              <a:rPr lang="vi-VN" altLang="en-US" sz="3600" b="1" dirty="0">
                <a:solidFill>
                  <a:srgbClr val="FFFF00"/>
                </a:solidFill>
                <a:latin typeface="Times New Roman" panose="02020603050405020304" pitchFamily="18" charset="0"/>
                <a:cs typeface="Times New Roman" panose="02020603050405020304" pitchFamily="18" charset="0"/>
              </a:rPr>
              <a:t>HOẠT ĐỘNG</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2DFB45E9-AEFA-4AF4-9C75-24D91E8B6D3C}"/>
              </a:ext>
            </a:extLst>
          </p:cNvPr>
          <p:cNvGrpSpPr/>
          <p:nvPr/>
        </p:nvGrpSpPr>
        <p:grpSpPr>
          <a:xfrm>
            <a:off x="8421614" y="1043899"/>
            <a:ext cx="2606810" cy="1605061"/>
            <a:chOff x="3708401" y="3641173"/>
            <a:chExt cx="4618858" cy="2739091"/>
          </a:xfrm>
        </p:grpSpPr>
        <p:sp>
          <p:nvSpPr>
            <p:cNvPr id="19" name="TextBox 18">
              <a:extLst>
                <a:ext uri="{FF2B5EF4-FFF2-40B4-BE49-F238E27FC236}">
                  <a16:creationId xmlns:a16="http://schemas.microsoft.com/office/drawing/2014/main" id="{A511DF00-915D-493A-8A3D-7DE811D3ED54}"/>
                </a:ext>
              </a:extLst>
            </p:cNvPr>
            <p:cNvSpPr txBox="1"/>
            <p:nvPr/>
          </p:nvSpPr>
          <p:spPr>
            <a:xfrm>
              <a:off x="4529893" y="3641173"/>
              <a:ext cx="698500" cy="1418124"/>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CEDFE4C-7F11-40F7-B9F1-4022BB57D8A8}"/>
                </a:ext>
              </a:extLst>
            </p:cNvPr>
            <p:cNvSpPr txBox="1"/>
            <p:nvPr/>
          </p:nvSpPr>
          <p:spPr>
            <a:xfrm>
              <a:off x="3708401" y="5592417"/>
              <a:ext cx="1202502" cy="78784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B</a:t>
              </a:r>
            </a:p>
          </p:txBody>
        </p:sp>
        <p:sp>
          <p:nvSpPr>
            <p:cNvPr id="21" name="TextBox 20">
              <a:extLst>
                <a:ext uri="{FF2B5EF4-FFF2-40B4-BE49-F238E27FC236}">
                  <a16:creationId xmlns:a16="http://schemas.microsoft.com/office/drawing/2014/main" id="{D276E326-E511-4579-87B4-9571778D14D9}"/>
                </a:ext>
              </a:extLst>
            </p:cNvPr>
            <p:cNvSpPr txBox="1"/>
            <p:nvPr/>
          </p:nvSpPr>
          <p:spPr>
            <a:xfrm>
              <a:off x="7022523" y="5542892"/>
              <a:ext cx="1304736" cy="787847"/>
            </a:xfrm>
            <a:prstGeom prst="rect">
              <a:avLst/>
            </a:prstGeom>
            <a:noFill/>
          </p:spPr>
          <p:txBody>
            <a:bodyPr wrap="square" rtlCol="0">
              <a:spAutoFit/>
            </a:bodyPr>
            <a:lstStyle/>
            <a:p>
              <a:r>
                <a:rPr lang="en-US" sz="2400" baseline="300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C</a:t>
              </a:r>
            </a:p>
          </p:txBody>
        </p:sp>
      </p:grpSp>
      <p:grpSp>
        <p:nvGrpSpPr>
          <p:cNvPr id="14" name="Group 13">
            <a:extLst>
              <a:ext uri="{FF2B5EF4-FFF2-40B4-BE49-F238E27FC236}">
                <a16:creationId xmlns:a16="http://schemas.microsoft.com/office/drawing/2014/main" id="{7F9AB3A3-3DD5-40CC-BA1E-02FC555C0DB3}"/>
              </a:ext>
            </a:extLst>
          </p:cNvPr>
          <p:cNvGrpSpPr/>
          <p:nvPr/>
        </p:nvGrpSpPr>
        <p:grpSpPr>
          <a:xfrm>
            <a:off x="2346612" y="3974769"/>
            <a:ext cx="5820455" cy="2492087"/>
            <a:chOff x="2857493" y="4357917"/>
            <a:chExt cx="5820455" cy="2492087"/>
          </a:xfrm>
        </p:grpSpPr>
        <p:pic>
          <p:nvPicPr>
            <p:cNvPr id="10" name="Picture 9">
              <a:extLst>
                <a:ext uri="{FF2B5EF4-FFF2-40B4-BE49-F238E27FC236}">
                  <a16:creationId xmlns:a16="http://schemas.microsoft.com/office/drawing/2014/main" id="{8E3425EC-0C9C-4009-8621-F80CC6469281}"/>
                </a:ext>
              </a:extLst>
            </p:cNvPr>
            <p:cNvPicPr>
              <a:picLocks noChangeAspect="1"/>
            </p:cNvPicPr>
            <p:nvPr/>
          </p:nvPicPr>
          <p:blipFill rotWithShape="1">
            <a:blip r:embed="rId5">
              <a:extLst>
                <a:ext uri="{28A0092B-C50C-407E-A947-70E740481C1C}">
                  <a14:useLocalDpi xmlns:a14="http://schemas.microsoft.com/office/drawing/2010/main" val="0"/>
                </a:ext>
              </a:extLst>
            </a:blip>
            <a:srcRect t="17306" r="6845"/>
            <a:stretch/>
          </p:blipFill>
          <p:spPr>
            <a:xfrm>
              <a:off x="2857493" y="4357917"/>
              <a:ext cx="5820455" cy="2492087"/>
            </a:xfrm>
            <a:prstGeom prst="rect">
              <a:avLst/>
            </a:prstGeom>
          </p:spPr>
        </p:pic>
        <p:sp>
          <p:nvSpPr>
            <p:cNvPr id="12" name="Oval 11">
              <a:extLst>
                <a:ext uri="{FF2B5EF4-FFF2-40B4-BE49-F238E27FC236}">
                  <a16:creationId xmlns:a16="http://schemas.microsoft.com/office/drawing/2014/main" id="{4E0C1916-5B25-4AE0-B5F1-9D2D70BB8CAD}"/>
                </a:ext>
              </a:extLst>
            </p:cNvPr>
            <p:cNvSpPr/>
            <p:nvPr/>
          </p:nvSpPr>
          <p:spPr>
            <a:xfrm>
              <a:off x="4586515" y="4713433"/>
              <a:ext cx="290284" cy="3636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947B614-2189-40E0-898E-93C34BF94C9F}"/>
                </a:ext>
              </a:extLst>
            </p:cNvPr>
            <p:cNvSpPr/>
            <p:nvPr/>
          </p:nvSpPr>
          <p:spPr>
            <a:xfrm>
              <a:off x="4972956" y="6041474"/>
              <a:ext cx="215898" cy="318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4F16D44-302F-4357-9750-37C6D03D01BA}"/>
                </a:ext>
              </a:extLst>
            </p:cNvPr>
            <p:cNvSpPr/>
            <p:nvPr/>
          </p:nvSpPr>
          <p:spPr>
            <a:xfrm>
              <a:off x="3291107" y="6163399"/>
              <a:ext cx="215898" cy="2217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B1ABE6-2ECD-4C4A-8D8D-901DE8C54F13}"/>
                </a:ext>
              </a:extLst>
            </p:cNvPr>
            <p:cNvSpPr txBox="1"/>
            <p:nvPr/>
          </p:nvSpPr>
          <p:spPr>
            <a:xfrm>
              <a:off x="4508500" y="4559300"/>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40" name="TextBox 39">
              <a:extLst>
                <a:ext uri="{FF2B5EF4-FFF2-40B4-BE49-F238E27FC236}">
                  <a16:creationId xmlns:a16="http://schemas.microsoft.com/office/drawing/2014/main" id="{7203F0F1-5AF2-4EAE-A4C5-33F2B5D239DD}"/>
                </a:ext>
              </a:extLst>
            </p:cNvPr>
            <p:cNvSpPr txBox="1"/>
            <p:nvPr/>
          </p:nvSpPr>
          <p:spPr>
            <a:xfrm>
              <a:off x="3175000" y="603416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41" name="TextBox 40">
              <a:extLst>
                <a:ext uri="{FF2B5EF4-FFF2-40B4-BE49-F238E27FC236}">
                  <a16:creationId xmlns:a16="http://schemas.microsoft.com/office/drawing/2014/main" id="{B68DE3B6-E409-4D89-ABCB-C6A8CB037079}"/>
                </a:ext>
              </a:extLst>
            </p:cNvPr>
            <p:cNvSpPr txBox="1"/>
            <p:nvPr/>
          </p:nvSpPr>
          <p:spPr>
            <a:xfrm>
              <a:off x="4945748" y="6034166"/>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13" name="Oval 12">
              <a:extLst>
                <a:ext uri="{FF2B5EF4-FFF2-40B4-BE49-F238E27FC236}">
                  <a16:creationId xmlns:a16="http://schemas.microsoft.com/office/drawing/2014/main" id="{E3858E0B-8D16-497D-BA01-172B8D49F95F}"/>
                </a:ext>
              </a:extLst>
            </p:cNvPr>
            <p:cNvSpPr/>
            <p:nvPr/>
          </p:nvSpPr>
          <p:spPr>
            <a:xfrm>
              <a:off x="7137400" y="45466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17EE095-5C0A-4279-823C-70D5A46640CA}"/>
                </a:ext>
              </a:extLst>
            </p:cNvPr>
            <p:cNvSpPr/>
            <p:nvPr/>
          </p:nvSpPr>
          <p:spPr>
            <a:xfrm rot="17009993">
              <a:off x="7429500" y="47117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301D133-EEBD-4993-92B7-02F2B4D43B7E}"/>
                </a:ext>
              </a:extLst>
            </p:cNvPr>
            <p:cNvSpPr/>
            <p:nvPr/>
          </p:nvSpPr>
          <p:spPr>
            <a:xfrm>
              <a:off x="7785100" y="4533900"/>
              <a:ext cx="330200" cy="16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4B6DCF2-74CC-479A-9FD4-125BC58399E1}"/>
                </a:ext>
              </a:extLst>
            </p:cNvPr>
            <p:cNvSpPr txBox="1"/>
            <p:nvPr/>
          </p:nvSpPr>
          <p:spPr>
            <a:xfrm>
              <a:off x="7405906" y="4507822"/>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42" name="TextBox 41">
              <a:extLst>
                <a:ext uri="{FF2B5EF4-FFF2-40B4-BE49-F238E27FC236}">
                  <a16:creationId xmlns:a16="http://schemas.microsoft.com/office/drawing/2014/main" id="{51857E7E-7614-42B8-9A26-1F3757B70BCE}"/>
                </a:ext>
              </a:extLst>
            </p:cNvPr>
            <p:cNvSpPr txBox="1"/>
            <p:nvPr/>
          </p:nvSpPr>
          <p:spPr>
            <a:xfrm>
              <a:off x="7073902" y="441445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46" name="TextBox 45">
              <a:extLst>
                <a:ext uri="{FF2B5EF4-FFF2-40B4-BE49-F238E27FC236}">
                  <a16:creationId xmlns:a16="http://schemas.microsoft.com/office/drawing/2014/main" id="{6FE50DCA-8970-402E-B232-2EF81E6C35B1}"/>
                </a:ext>
              </a:extLst>
            </p:cNvPr>
            <p:cNvSpPr txBox="1"/>
            <p:nvPr/>
          </p:nvSpPr>
          <p:spPr>
            <a:xfrm>
              <a:off x="7648227" y="4414457"/>
              <a:ext cx="33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grpSp>
      <p:pic>
        <p:nvPicPr>
          <p:cNvPr id="3" name="Đồng hồ đếm ngược 2 phút có tiếng">
            <a:hlinkClick r:id="" action="ppaction://media"/>
            <a:extLst>
              <a:ext uri="{FF2B5EF4-FFF2-40B4-BE49-F238E27FC236}">
                <a16:creationId xmlns:a16="http://schemas.microsoft.com/office/drawing/2014/main" id="{948E016A-E557-804E-F420-8664F0D7D8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57683" y="5049038"/>
            <a:ext cx="2140373" cy="1203960"/>
          </a:xfrm>
          <a:prstGeom prst="rect">
            <a:avLst/>
          </a:prstGeom>
        </p:spPr>
      </p:pic>
    </p:spTree>
    <p:extLst>
      <p:ext uri="{BB962C8B-B14F-4D97-AF65-F5344CB8AC3E}">
        <p14:creationId xmlns:p14="http://schemas.microsoft.com/office/powerpoint/2010/main" val="134716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barn(inVertical)">
                                      <p:cBhvr>
                                        <p:cTn id="7" dur="500"/>
                                        <p:tgtEl>
                                          <p:spTgt spid="348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3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bldLst>
      <p:bldP spid="34824"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 Box 7"/>
          <p:cNvSpPr txBox="1"/>
          <p:nvPr/>
        </p:nvSpPr>
        <p:spPr>
          <a:xfrm>
            <a:off x="1349375" y="1049340"/>
            <a:ext cx="1546225" cy="579438"/>
          </a:xfrm>
          <a:prstGeom prst="rect">
            <a:avLst/>
          </a:prstGeom>
          <a:noFill/>
          <a:ln w="9525">
            <a:noFill/>
          </a:ln>
        </p:spPr>
        <p:txBody>
          <a:bodyPr>
            <a:spAutoFit/>
          </a:bodyPr>
          <a:lstStyle/>
          <a:p>
            <a:pPr>
              <a:spcBef>
                <a:spcPct val="50000"/>
              </a:spcBef>
            </a:pPr>
            <a:r>
              <a:rPr sz="3200" b="1" i="1" u="sng" dirty="0">
                <a:solidFill>
                  <a:srgbClr val="0070C0"/>
                </a:solidFill>
                <a:latin typeface="Times New Roman" panose="02020603050405020304" pitchFamily="18" charset="0"/>
              </a:rPr>
              <a:t>Định lí:</a:t>
            </a:r>
            <a:r>
              <a:rPr sz="3200" dirty="0">
                <a:solidFill>
                  <a:srgbClr val="0070C0"/>
                </a:solidFill>
                <a:latin typeface="Times New Roman" panose="02020603050405020304" pitchFamily="18" charset="0"/>
              </a:rPr>
              <a:t> </a:t>
            </a:r>
          </a:p>
        </p:txBody>
      </p:sp>
      <p:sp>
        <p:nvSpPr>
          <p:cNvPr id="28698" name="Text Box 26"/>
          <p:cNvSpPr txBox="1"/>
          <p:nvPr/>
        </p:nvSpPr>
        <p:spPr>
          <a:xfrm>
            <a:off x="1524000" y="4038600"/>
            <a:ext cx="2590800" cy="579438"/>
          </a:xfrm>
          <a:prstGeom prst="rect">
            <a:avLst/>
          </a:prstGeom>
          <a:noFill/>
          <a:ln w="9525">
            <a:noFill/>
          </a:ln>
        </p:spPr>
        <p:txBody>
          <a:bodyPr>
            <a:spAutoFit/>
          </a:bodyPr>
          <a:lstStyle/>
          <a:p>
            <a:pPr>
              <a:spcBef>
                <a:spcPct val="50000"/>
              </a:spcBef>
            </a:pPr>
            <a:r>
              <a:rPr sz="3200" b="1" i="1" u="sng" dirty="0">
                <a:solidFill>
                  <a:srgbClr val="CC0000"/>
                </a:solidFill>
                <a:latin typeface="Times New Roman" panose="02020603050405020304" pitchFamily="18" charset="0"/>
              </a:rPr>
              <a:t>Chứng minh:</a:t>
            </a:r>
            <a:r>
              <a:rPr sz="3200" b="1" i="1" u="sng" dirty="0">
                <a:solidFill>
                  <a:srgbClr val="660033"/>
                </a:solidFill>
                <a:latin typeface="Times New Roman" panose="02020603050405020304" pitchFamily="18" charset="0"/>
              </a:rPr>
              <a:t> </a:t>
            </a:r>
          </a:p>
        </p:txBody>
      </p:sp>
      <p:sp>
        <p:nvSpPr>
          <p:cNvPr id="28699" name="Text Box 27"/>
          <p:cNvSpPr txBox="1"/>
          <p:nvPr/>
        </p:nvSpPr>
        <p:spPr>
          <a:xfrm>
            <a:off x="3962401" y="4038601"/>
            <a:ext cx="6768752" cy="523220"/>
          </a:xfrm>
          <a:prstGeom prst="rect">
            <a:avLst/>
          </a:prstGeom>
          <a:noFill/>
          <a:ln w="9525">
            <a:noFill/>
          </a:ln>
        </p:spPr>
        <p:txBody>
          <a:bodyPr wrap="square">
            <a:spAutoFit/>
          </a:bodyPr>
          <a:lstStyle/>
          <a:p>
            <a:pPr>
              <a:spcBef>
                <a:spcPct val="50000"/>
              </a:spcBef>
            </a:pPr>
            <a:r>
              <a:rPr sz="2800" dirty="0">
                <a:latin typeface="Times New Roman" panose="02020603050405020304" pitchFamily="18" charset="0"/>
              </a:rPr>
              <a:t>Qua A kẻ đường thẳng </a:t>
            </a:r>
            <a:r>
              <a:rPr sz="2800" dirty="0" err="1">
                <a:latin typeface="Times New Roman" panose="02020603050405020304" pitchFamily="18" charset="0"/>
              </a:rPr>
              <a:t>xy</a:t>
            </a:r>
            <a:r>
              <a:rPr sz="2800" dirty="0">
                <a:latin typeface="Times New Roman" panose="02020603050405020304" pitchFamily="18" charset="0"/>
              </a:rPr>
              <a:t> </a:t>
            </a:r>
            <a:r>
              <a:rPr lang="en-US" sz="2800" dirty="0">
                <a:latin typeface="Times New Roman" panose="02020603050405020304" pitchFamily="18" charset="0"/>
              </a:rPr>
              <a:t>song </a:t>
            </a:r>
            <a:r>
              <a:rPr lang="en-US" sz="2800" dirty="0" err="1">
                <a:latin typeface="Times New Roman" panose="02020603050405020304" pitchFamily="18" charset="0"/>
              </a:rPr>
              <a:t>song</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sz="2800" dirty="0">
                <a:latin typeface="Times New Roman" panose="02020603050405020304" pitchFamily="18" charset="0"/>
              </a:rPr>
              <a:t>BC</a:t>
            </a:r>
            <a:r>
              <a:rPr lang="en-US" sz="2800" dirty="0">
                <a:latin typeface="Times New Roman" panose="02020603050405020304" pitchFamily="18" charset="0"/>
              </a:rPr>
              <a:t>.</a:t>
            </a:r>
            <a:endParaRPr sz="2800" dirty="0">
              <a:latin typeface="Times New Roman" panose="02020603050405020304" pitchFamily="18" charset="0"/>
            </a:endParaRPr>
          </a:p>
        </p:txBody>
      </p:sp>
      <p:sp>
        <p:nvSpPr>
          <p:cNvPr id="28701" name="Rectangle 29"/>
          <p:cNvSpPr/>
          <p:nvPr/>
        </p:nvSpPr>
        <p:spPr>
          <a:xfrm>
            <a:off x="1752601" y="4572001"/>
            <a:ext cx="3507556" cy="523220"/>
          </a:xfrm>
          <a:prstGeom prst="rect">
            <a:avLst/>
          </a:prstGeom>
          <a:noFill/>
          <a:ln w="9525">
            <a:noFill/>
          </a:ln>
        </p:spPr>
        <p:txBody>
          <a:bodyPr wrap="square">
            <a:spAutoFit/>
          </a:bodyPr>
          <a:lstStyle/>
          <a:p>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xy</a:t>
            </a:r>
            <a:r>
              <a:rPr lang="en-US" sz="2800" dirty="0">
                <a:latin typeface="Times New Roman" panose="02020603050405020304" pitchFamily="18" charset="0"/>
              </a:rPr>
              <a:t> //  BC </a:t>
            </a:r>
            <a:r>
              <a:rPr lang="en-US" sz="2800" dirty="0" err="1">
                <a:latin typeface="Times New Roman" panose="02020603050405020304" pitchFamily="18" charset="0"/>
              </a:rPr>
              <a:t>nên</a:t>
            </a:r>
            <a:r>
              <a:rPr lang="en-US" sz="2800" dirty="0">
                <a:latin typeface="Times New Roman" panose="02020603050405020304" pitchFamily="18" charset="0"/>
              </a:rPr>
              <a:t> t</a:t>
            </a:r>
            <a:r>
              <a:rPr sz="2800" dirty="0">
                <a:latin typeface="Times New Roman" panose="02020603050405020304" pitchFamily="18" charset="0"/>
              </a:rPr>
              <a:t>a có:</a:t>
            </a:r>
          </a:p>
        </p:txBody>
      </p:sp>
      <p:sp>
        <p:nvSpPr>
          <p:cNvPr id="28702" name="Rectangle 30"/>
          <p:cNvSpPr/>
          <p:nvPr/>
        </p:nvSpPr>
        <p:spPr>
          <a:xfrm>
            <a:off x="8071526" y="4581333"/>
            <a:ext cx="3886200" cy="519112"/>
          </a:xfrm>
          <a:prstGeom prst="rect">
            <a:avLst/>
          </a:prstGeom>
          <a:noFill/>
          <a:ln w="9525">
            <a:noFill/>
          </a:ln>
        </p:spPr>
        <p:txBody>
          <a:bodyPr>
            <a:spAutoFit/>
          </a:bodyPr>
          <a:lstStyle/>
          <a:p>
            <a:r>
              <a:rPr sz="2500" dirty="0">
                <a:solidFill>
                  <a:srgbClr val="006666"/>
                </a:solidFill>
                <a:latin typeface="Times New Roman" panose="02020603050405020304" pitchFamily="18" charset="0"/>
              </a:rPr>
              <a:t> </a:t>
            </a:r>
            <a:r>
              <a:rPr sz="2800" dirty="0">
                <a:latin typeface="Times New Roman" panose="02020603050405020304" pitchFamily="18" charset="0"/>
              </a:rPr>
              <a:t>(</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cặp</a:t>
            </a:r>
            <a:r>
              <a:rPr sz="2800" dirty="0">
                <a:latin typeface="Times New Roman" panose="02020603050405020304" pitchFamily="18" charset="0"/>
              </a:rPr>
              <a:t> góc so le trong )</a:t>
            </a:r>
            <a:r>
              <a:rPr sz="2500" dirty="0">
                <a:latin typeface="Times New Roman" panose="02020603050405020304" pitchFamily="18" charset="0"/>
              </a:rPr>
              <a:t> </a:t>
            </a:r>
          </a:p>
        </p:txBody>
      </p:sp>
      <p:sp>
        <p:nvSpPr>
          <p:cNvPr id="28715" name="Text Box 43"/>
          <p:cNvSpPr txBox="1"/>
          <p:nvPr/>
        </p:nvSpPr>
        <p:spPr>
          <a:xfrm>
            <a:off x="1531938" y="5230811"/>
            <a:ext cx="1363662" cy="519112"/>
          </a:xfrm>
          <a:prstGeom prst="rect">
            <a:avLst/>
          </a:prstGeom>
          <a:noFill/>
          <a:ln w="9525">
            <a:noFill/>
          </a:ln>
        </p:spPr>
        <p:txBody>
          <a:bodyPr wrap="square">
            <a:spAutoFit/>
          </a:bodyPr>
          <a:lstStyle/>
          <a:p>
            <a:pPr>
              <a:spcBef>
                <a:spcPct val="50000"/>
              </a:spcBef>
            </a:pPr>
            <a:r>
              <a:rPr lang="en-US" sz="2800" dirty="0">
                <a:latin typeface="Times New Roman" panose="02020603050405020304" pitchFamily="18" charset="0"/>
              </a:rPr>
              <a:t>Do </a:t>
            </a:r>
            <a:r>
              <a:rPr lang="en-US" sz="2800" dirty="0" err="1">
                <a:latin typeface="Times New Roman" panose="02020603050405020304" pitchFamily="18" charset="0"/>
              </a:rPr>
              <a:t>đó</a:t>
            </a:r>
            <a:r>
              <a:rPr lang="en-US" sz="2800" dirty="0">
                <a:latin typeface="Times New Roman" panose="02020603050405020304" pitchFamily="18" charset="0"/>
              </a:rPr>
              <a:t> </a:t>
            </a:r>
            <a:r>
              <a:rPr sz="2800" dirty="0">
                <a:latin typeface="Times New Roman" panose="02020603050405020304" pitchFamily="18" charset="0"/>
              </a:rPr>
              <a:t>:</a:t>
            </a:r>
          </a:p>
        </p:txBody>
      </p:sp>
      <p:sp>
        <p:nvSpPr>
          <p:cNvPr id="28850" name="Text Box 178" descr="Walnut"/>
          <p:cNvSpPr txBox="1"/>
          <p:nvPr/>
        </p:nvSpPr>
        <p:spPr>
          <a:xfrm>
            <a:off x="2895600" y="1143001"/>
            <a:ext cx="6553200" cy="519113"/>
          </a:xfrm>
          <a:prstGeom prst="rect">
            <a:avLst/>
          </a:prstGeom>
          <a:solidFill>
            <a:schemeClr val="bg1"/>
          </a:solidFill>
          <a:ln w="9525">
            <a:noFill/>
          </a:ln>
        </p:spPr>
        <p:txBody>
          <a:bodyPr>
            <a:spAutoFit/>
          </a:bodyPr>
          <a:lstStyle/>
          <a:p>
            <a:pPr algn="ctr">
              <a:spcBef>
                <a:spcPct val="50000"/>
              </a:spcBef>
            </a:pPr>
            <a:r>
              <a:rPr sz="2800" b="1" dirty="0">
                <a:solidFill>
                  <a:srgbClr val="FF0000"/>
                </a:solidFill>
                <a:latin typeface="Times New Roman" panose="02020603050405020304" pitchFamily="18" charset="0"/>
              </a:rPr>
              <a:t>Tổng ba góc của một tam giác bằng 180</a:t>
            </a:r>
            <a:r>
              <a:rPr sz="2800" b="1" baseline="30000" dirty="0">
                <a:solidFill>
                  <a:srgbClr val="FF0000"/>
                </a:solidFill>
                <a:latin typeface="Times New Roman" panose="02020603050405020304" pitchFamily="18" charset="0"/>
              </a:rPr>
              <a:t>0</a:t>
            </a:r>
            <a:endParaRPr sz="2800" b="1" dirty="0">
              <a:solidFill>
                <a:srgbClr val="FF0000"/>
              </a:solidFill>
              <a:latin typeface="Times New Roman" panose="02020603050405020304" pitchFamily="18" charset="0"/>
            </a:endParaRPr>
          </a:p>
        </p:txBody>
      </p:sp>
      <p:pic>
        <p:nvPicPr>
          <p:cNvPr id="28681" name="Picture 9"/>
          <p:cNvPicPr>
            <a:picLocks noChangeAspect="1"/>
          </p:cNvPicPr>
          <p:nvPr/>
        </p:nvPicPr>
        <p:blipFill>
          <a:blip r:embed="rId2"/>
          <a:stretch>
            <a:fillRect/>
          </a:stretch>
        </p:blipFill>
        <p:spPr>
          <a:xfrm>
            <a:off x="6248400" y="1524001"/>
            <a:ext cx="3581400" cy="2625725"/>
          </a:xfrm>
          <a:prstGeom prst="rect">
            <a:avLst/>
          </a:prstGeom>
          <a:noFill/>
          <a:ln w="9525">
            <a:noFill/>
          </a:ln>
        </p:spPr>
      </p:pic>
      <p:grpSp>
        <p:nvGrpSpPr>
          <p:cNvPr id="16" name="Group 66"/>
          <p:cNvGrpSpPr/>
          <p:nvPr/>
        </p:nvGrpSpPr>
        <p:grpSpPr>
          <a:xfrm>
            <a:off x="5105400" y="2209801"/>
            <a:ext cx="5003800" cy="684213"/>
            <a:chOff x="703" y="1253"/>
            <a:chExt cx="3492" cy="589"/>
          </a:xfrm>
        </p:grpSpPr>
        <p:sp>
          <p:nvSpPr>
            <p:cNvPr id="6182" name="Rectangle 67"/>
            <p:cNvSpPr/>
            <p:nvPr/>
          </p:nvSpPr>
          <p:spPr>
            <a:xfrm>
              <a:off x="703" y="1253"/>
              <a:ext cx="3492" cy="589"/>
            </a:xfrm>
            <a:prstGeom prst="rect">
              <a:avLst/>
            </a:prstGeom>
            <a:solidFill>
              <a:schemeClr val="bg1"/>
            </a:solidFill>
            <a:ln w="38100" cap="flat" cmpd="sng">
              <a:solidFill>
                <a:srgbClr val="006666"/>
              </a:solidFill>
              <a:prstDash val="solid"/>
              <a:miter/>
              <a:headEnd type="none" w="med" len="med"/>
              <a:tailEnd type="none" w="med" len="med"/>
            </a:ln>
          </p:spPr>
          <p:txBody>
            <a:bodyPr wrap="none" anchor="ctr" anchorCtr="0"/>
            <a:lstStyle/>
            <a:p>
              <a:endParaRPr dirty="0">
                <a:latin typeface=".VnTime" pitchFamily="34" charset="0"/>
              </a:endParaRPr>
            </a:p>
          </p:txBody>
        </p:sp>
        <p:sp>
          <p:nvSpPr>
            <p:cNvPr id="6183" name="Line 68"/>
            <p:cNvSpPr/>
            <p:nvPr/>
          </p:nvSpPr>
          <p:spPr>
            <a:xfrm>
              <a:off x="1020" y="1275"/>
              <a:ext cx="0" cy="227"/>
            </a:xfrm>
            <a:prstGeom prst="line">
              <a:avLst/>
            </a:prstGeom>
            <a:ln w="19050" cap="flat" cmpd="sng">
              <a:solidFill>
                <a:srgbClr val="0000CC"/>
              </a:solidFill>
              <a:prstDash val="solid"/>
              <a:headEnd type="none" w="med" len="med"/>
              <a:tailEnd type="none" w="med" len="med"/>
            </a:ln>
          </p:spPr>
        </p:sp>
        <p:sp>
          <p:nvSpPr>
            <p:cNvPr id="6184" name="Line 69"/>
            <p:cNvSpPr/>
            <p:nvPr/>
          </p:nvSpPr>
          <p:spPr>
            <a:xfrm>
              <a:off x="1327" y="1269"/>
              <a:ext cx="0" cy="227"/>
            </a:xfrm>
            <a:prstGeom prst="line">
              <a:avLst/>
            </a:prstGeom>
            <a:ln w="19050" cap="flat" cmpd="sng">
              <a:solidFill>
                <a:srgbClr val="0000CC"/>
              </a:solidFill>
              <a:prstDash val="solid"/>
              <a:headEnd type="none" w="med" len="med"/>
              <a:tailEnd type="none" w="med" len="med"/>
            </a:ln>
          </p:spPr>
        </p:sp>
        <p:sp>
          <p:nvSpPr>
            <p:cNvPr id="6185" name="Line 70"/>
            <p:cNvSpPr/>
            <p:nvPr/>
          </p:nvSpPr>
          <p:spPr>
            <a:xfrm>
              <a:off x="1647" y="1263"/>
              <a:ext cx="0" cy="227"/>
            </a:xfrm>
            <a:prstGeom prst="line">
              <a:avLst/>
            </a:prstGeom>
            <a:ln w="19050" cap="flat" cmpd="sng">
              <a:solidFill>
                <a:srgbClr val="0000CC"/>
              </a:solidFill>
              <a:prstDash val="solid"/>
              <a:headEnd type="none" w="med" len="med"/>
              <a:tailEnd type="none" w="med" len="med"/>
            </a:ln>
          </p:spPr>
        </p:sp>
        <p:sp>
          <p:nvSpPr>
            <p:cNvPr id="6186" name="Line 71"/>
            <p:cNvSpPr/>
            <p:nvPr/>
          </p:nvSpPr>
          <p:spPr>
            <a:xfrm>
              <a:off x="1965" y="1263"/>
              <a:ext cx="0" cy="227"/>
            </a:xfrm>
            <a:prstGeom prst="line">
              <a:avLst/>
            </a:prstGeom>
            <a:ln w="19050" cap="flat" cmpd="sng">
              <a:solidFill>
                <a:srgbClr val="0000CC"/>
              </a:solidFill>
              <a:prstDash val="solid"/>
              <a:headEnd type="none" w="med" len="med"/>
              <a:tailEnd type="none" w="med" len="med"/>
            </a:ln>
          </p:spPr>
        </p:sp>
        <p:sp>
          <p:nvSpPr>
            <p:cNvPr id="6187" name="Line 72"/>
            <p:cNvSpPr/>
            <p:nvPr/>
          </p:nvSpPr>
          <p:spPr>
            <a:xfrm>
              <a:off x="2284" y="1269"/>
              <a:ext cx="0" cy="227"/>
            </a:xfrm>
            <a:prstGeom prst="line">
              <a:avLst/>
            </a:prstGeom>
            <a:ln w="19050" cap="flat" cmpd="sng">
              <a:solidFill>
                <a:srgbClr val="0000CC"/>
              </a:solidFill>
              <a:prstDash val="solid"/>
              <a:headEnd type="none" w="med" len="med"/>
              <a:tailEnd type="none" w="med" len="med"/>
            </a:ln>
          </p:spPr>
        </p:sp>
        <p:sp>
          <p:nvSpPr>
            <p:cNvPr id="6188" name="Line 73"/>
            <p:cNvSpPr/>
            <p:nvPr/>
          </p:nvSpPr>
          <p:spPr>
            <a:xfrm>
              <a:off x="2605" y="1263"/>
              <a:ext cx="0" cy="227"/>
            </a:xfrm>
            <a:prstGeom prst="line">
              <a:avLst/>
            </a:prstGeom>
            <a:ln w="19050" cap="flat" cmpd="sng">
              <a:solidFill>
                <a:srgbClr val="0000CC"/>
              </a:solidFill>
              <a:prstDash val="solid"/>
              <a:headEnd type="none" w="med" len="med"/>
              <a:tailEnd type="none" w="med" len="med"/>
            </a:ln>
          </p:spPr>
        </p:sp>
        <p:sp>
          <p:nvSpPr>
            <p:cNvPr id="6189" name="Line 74"/>
            <p:cNvSpPr/>
            <p:nvPr/>
          </p:nvSpPr>
          <p:spPr>
            <a:xfrm>
              <a:off x="2926" y="1275"/>
              <a:ext cx="0" cy="227"/>
            </a:xfrm>
            <a:prstGeom prst="line">
              <a:avLst/>
            </a:prstGeom>
            <a:ln w="19050" cap="flat" cmpd="sng">
              <a:solidFill>
                <a:srgbClr val="0000CC"/>
              </a:solidFill>
              <a:prstDash val="solid"/>
              <a:headEnd type="none" w="med" len="med"/>
              <a:tailEnd type="none" w="med" len="med"/>
            </a:ln>
          </p:spPr>
        </p:sp>
        <p:sp>
          <p:nvSpPr>
            <p:cNvPr id="6190" name="Line 75"/>
            <p:cNvSpPr/>
            <p:nvPr/>
          </p:nvSpPr>
          <p:spPr>
            <a:xfrm>
              <a:off x="3247" y="1269"/>
              <a:ext cx="0" cy="227"/>
            </a:xfrm>
            <a:prstGeom prst="line">
              <a:avLst/>
            </a:prstGeom>
            <a:ln w="19050" cap="flat" cmpd="sng">
              <a:solidFill>
                <a:srgbClr val="0000CC"/>
              </a:solidFill>
              <a:prstDash val="solid"/>
              <a:headEnd type="none" w="med" len="med"/>
              <a:tailEnd type="none" w="med" len="med"/>
            </a:ln>
          </p:spPr>
        </p:sp>
        <p:sp>
          <p:nvSpPr>
            <p:cNvPr id="6191" name="Line 76"/>
            <p:cNvSpPr/>
            <p:nvPr/>
          </p:nvSpPr>
          <p:spPr>
            <a:xfrm>
              <a:off x="3563" y="1274"/>
              <a:ext cx="0" cy="227"/>
            </a:xfrm>
            <a:prstGeom prst="line">
              <a:avLst/>
            </a:prstGeom>
            <a:ln w="19050" cap="flat" cmpd="sng">
              <a:solidFill>
                <a:srgbClr val="0000CC"/>
              </a:solidFill>
              <a:prstDash val="solid"/>
              <a:headEnd type="none" w="med" len="med"/>
              <a:tailEnd type="none" w="med" len="med"/>
            </a:ln>
          </p:spPr>
        </p:sp>
        <p:sp>
          <p:nvSpPr>
            <p:cNvPr id="6192" name="Line 77"/>
            <p:cNvSpPr/>
            <p:nvPr/>
          </p:nvSpPr>
          <p:spPr>
            <a:xfrm>
              <a:off x="3880" y="1269"/>
              <a:ext cx="0" cy="227"/>
            </a:xfrm>
            <a:prstGeom prst="line">
              <a:avLst/>
            </a:prstGeom>
            <a:ln w="19050" cap="flat" cmpd="sng">
              <a:solidFill>
                <a:srgbClr val="0000CC"/>
              </a:solidFill>
              <a:prstDash val="solid"/>
              <a:headEnd type="none" w="med" len="med"/>
              <a:tailEnd type="none" w="med" len="med"/>
            </a:ln>
          </p:spPr>
        </p:sp>
        <p:sp>
          <p:nvSpPr>
            <p:cNvPr id="28750" name="Text Box 78"/>
            <p:cNvSpPr txBox="1">
              <a:spLocks noChangeArrowheads="1"/>
            </p:cNvSpPr>
            <p:nvPr/>
          </p:nvSpPr>
          <p:spPr bwMode="auto">
            <a:xfrm>
              <a:off x="3451" y="1462"/>
              <a:ext cx="277" cy="348"/>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9</a:t>
              </a:r>
            </a:p>
          </p:txBody>
        </p:sp>
        <p:sp>
          <p:nvSpPr>
            <p:cNvPr id="28751" name="Text Box 79"/>
            <p:cNvSpPr txBox="1">
              <a:spLocks noChangeArrowheads="1"/>
            </p:cNvSpPr>
            <p:nvPr/>
          </p:nvSpPr>
          <p:spPr bwMode="auto">
            <a:xfrm>
              <a:off x="896" y="1474"/>
              <a:ext cx="215" cy="351"/>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1</a:t>
              </a:r>
            </a:p>
          </p:txBody>
        </p:sp>
        <p:sp>
          <p:nvSpPr>
            <p:cNvPr id="28752" name="Text Box 80"/>
            <p:cNvSpPr txBox="1">
              <a:spLocks noChangeArrowheads="1"/>
            </p:cNvSpPr>
            <p:nvPr/>
          </p:nvSpPr>
          <p:spPr bwMode="auto">
            <a:xfrm>
              <a:off x="1202" y="1472"/>
              <a:ext cx="277" cy="350"/>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2</a:t>
              </a:r>
            </a:p>
          </p:txBody>
        </p:sp>
        <p:sp>
          <p:nvSpPr>
            <p:cNvPr id="28753" name="Text Box 81"/>
            <p:cNvSpPr txBox="1">
              <a:spLocks noChangeArrowheads="1"/>
            </p:cNvSpPr>
            <p:nvPr/>
          </p:nvSpPr>
          <p:spPr bwMode="auto">
            <a:xfrm>
              <a:off x="1529" y="1469"/>
              <a:ext cx="273" cy="348"/>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3</a:t>
              </a:r>
            </a:p>
          </p:txBody>
        </p:sp>
        <p:sp>
          <p:nvSpPr>
            <p:cNvPr id="28754" name="Text Box 82"/>
            <p:cNvSpPr txBox="1">
              <a:spLocks noChangeArrowheads="1"/>
            </p:cNvSpPr>
            <p:nvPr/>
          </p:nvSpPr>
          <p:spPr bwMode="auto">
            <a:xfrm>
              <a:off x="1836" y="1477"/>
              <a:ext cx="268" cy="348"/>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4</a:t>
              </a:r>
            </a:p>
          </p:txBody>
        </p:sp>
        <p:sp>
          <p:nvSpPr>
            <p:cNvPr id="28755" name="Text Box 83"/>
            <p:cNvSpPr txBox="1">
              <a:spLocks noChangeArrowheads="1"/>
            </p:cNvSpPr>
            <p:nvPr/>
          </p:nvSpPr>
          <p:spPr bwMode="auto">
            <a:xfrm>
              <a:off x="2173" y="1472"/>
              <a:ext cx="270" cy="350"/>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5</a:t>
              </a:r>
            </a:p>
          </p:txBody>
        </p:sp>
        <p:sp>
          <p:nvSpPr>
            <p:cNvPr id="28756" name="Text Box 84"/>
            <p:cNvSpPr txBox="1">
              <a:spLocks noChangeArrowheads="1"/>
            </p:cNvSpPr>
            <p:nvPr/>
          </p:nvSpPr>
          <p:spPr bwMode="auto">
            <a:xfrm>
              <a:off x="2483" y="1466"/>
              <a:ext cx="268" cy="348"/>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6</a:t>
              </a:r>
            </a:p>
          </p:txBody>
        </p:sp>
        <p:sp>
          <p:nvSpPr>
            <p:cNvPr id="28757" name="Text Box 85"/>
            <p:cNvSpPr txBox="1">
              <a:spLocks noChangeArrowheads="1"/>
            </p:cNvSpPr>
            <p:nvPr/>
          </p:nvSpPr>
          <p:spPr bwMode="auto">
            <a:xfrm>
              <a:off x="2804" y="1469"/>
              <a:ext cx="271" cy="348"/>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7</a:t>
              </a:r>
            </a:p>
          </p:txBody>
        </p:sp>
        <p:sp>
          <p:nvSpPr>
            <p:cNvPr id="28758" name="Text Box 86"/>
            <p:cNvSpPr txBox="1">
              <a:spLocks noChangeArrowheads="1"/>
            </p:cNvSpPr>
            <p:nvPr/>
          </p:nvSpPr>
          <p:spPr bwMode="auto">
            <a:xfrm>
              <a:off x="3133" y="1457"/>
              <a:ext cx="277" cy="350"/>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8</a:t>
              </a:r>
            </a:p>
          </p:txBody>
        </p:sp>
        <p:sp>
          <p:nvSpPr>
            <p:cNvPr id="28759" name="Text Box 87"/>
            <p:cNvSpPr txBox="1">
              <a:spLocks noChangeArrowheads="1"/>
            </p:cNvSpPr>
            <p:nvPr/>
          </p:nvSpPr>
          <p:spPr bwMode="auto">
            <a:xfrm>
              <a:off x="3718" y="1457"/>
              <a:ext cx="411" cy="350"/>
            </a:xfrm>
            <a:prstGeom prst="rect">
              <a:avLst/>
            </a:prstGeom>
            <a:noFill/>
            <a:ln w="9525">
              <a:solidFill>
                <a:schemeClr val="bg1"/>
              </a:solidFill>
              <a:miter lim="800000"/>
            </a:ln>
            <a:effectLst/>
          </p:spPr>
          <p:txBody>
            <a:bodyPr>
              <a:spAutoFit/>
            </a:bodyPr>
            <a:lstStyle/>
            <a:p>
              <a:pPr>
                <a:spcBef>
                  <a:spcPct val="50000"/>
                </a:spcBef>
                <a:defRPr/>
              </a:pPr>
              <a:r>
                <a:rPr lang="en-US" sz="2000" b="1">
                  <a:solidFill>
                    <a:srgbClr val="990033"/>
                  </a:solidFill>
                  <a:effectLst>
                    <a:outerShdw blurRad="38100" dist="38100" dir="2700000" algn="tl">
                      <a:srgbClr val="C0C0C0"/>
                    </a:outerShdw>
                  </a:effectLst>
                  <a:latin typeface="Arial" panose="020B0604020202020204" pitchFamily="34" charset="0"/>
                </a:rPr>
                <a:t>10</a:t>
              </a:r>
            </a:p>
          </p:txBody>
        </p:sp>
        <p:grpSp>
          <p:nvGrpSpPr>
            <p:cNvPr id="6203" name="Group 88"/>
            <p:cNvGrpSpPr/>
            <p:nvPr/>
          </p:nvGrpSpPr>
          <p:grpSpPr>
            <a:xfrm>
              <a:off x="760" y="1275"/>
              <a:ext cx="206" cy="114"/>
              <a:chOff x="760" y="1263"/>
              <a:chExt cx="206" cy="114"/>
            </a:xfrm>
          </p:grpSpPr>
          <p:sp>
            <p:nvSpPr>
              <p:cNvPr id="6264" name="Line 89"/>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65" name="Line 90"/>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66" name="Line 91"/>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67" name="Line 92"/>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68" name="Line 93"/>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4" name="Group 94"/>
            <p:cNvGrpSpPr/>
            <p:nvPr/>
          </p:nvGrpSpPr>
          <p:grpSpPr>
            <a:xfrm>
              <a:off x="1066" y="1275"/>
              <a:ext cx="206" cy="114"/>
              <a:chOff x="760" y="1263"/>
              <a:chExt cx="206" cy="114"/>
            </a:xfrm>
          </p:grpSpPr>
          <p:sp>
            <p:nvSpPr>
              <p:cNvPr id="6259" name="Line 95"/>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60" name="Line 96"/>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61" name="Line 97"/>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62" name="Line 98"/>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63" name="Line 99"/>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5" name="Group 100"/>
            <p:cNvGrpSpPr/>
            <p:nvPr/>
          </p:nvGrpSpPr>
          <p:grpSpPr>
            <a:xfrm>
              <a:off x="1383" y="1275"/>
              <a:ext cx="206" cy="114"/>
              <a:chOff x="760" y="1263"/>
              <a:chExt cx="206" cy="114"/>
            </a:xfrm>
          </p:grpSpPr>
          <p:sp>
            <p:nvSpPr>
              <p:cNvPr id="6254" name="Line 101"/>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55" name="Line 102"/>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56" name="Line 103"/>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57" name="Line 104"/>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58" name="Line 105"/>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6" name="Group 106"/>
            <p:cNvGrpSpPr/>
            <p:nvPr/>
          </p:nvGrpSpPr>
          <p:grpSpPr>
            <a:xfrm>
              <a:off x="1701" y="1275"/>
              <a:ext cx="206" cy="114"/>
              <a:chOff x="760" y="1263"/>
              <a:chExt cx="206" cy="114"/>
            </a:xfrm>
          </p:grpSpPr>
          <p:sp>
            <p:nvSpPr>
              <p:cNvPr id="6249" name="Line 107"/>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50" name="Line 108"/>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51" name="Line 109"/>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52" name="Line 110"/>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53" name="Line 111"/>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7" name="Group 112"/>
            <p:cNvGrpSpPr/>
            <p:nvPr/>
          </p:nvGrpSpPr>
          <p:grpSpPr>
            <a:xfrm>
              <a:off x="2018" y="1275"/>
              <a:ext cx="206" cy="114"/>
              <a:chOff x="760" y="1263"/>
              <a:chExt cx="206" cy="114"/>
            </a:xfrm>
          </p:grpSpPr>
          <p:sp>
            <p:nvSpPr>
              <p:cNvPr id="6244" name="Line 113"/>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45" name="Line 114"/>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46" name="Line 115"/>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47" name="Line 116"/>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48" name="Line 117"/>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8" name="Group 118"/>
            <p:cNvGrpSpPr/>
            <p:nvPr/>
          </p:nvGrpSpPr>
          <p:grpSpPr>
            <a:xfrm>
              <a:off x="2336" y="1275"/>
              <a:ext cx="206" cy="114"/>
              <a:chOff x="760" y="1263"/>
              <a:chExt cx="206" cy="114"/>
            </a:xfrm>
          </p:grpSpPr>
          <p:sp>
            <p:nvSpPr>
              <p:cNvPr id="6239" name="Line 119"/>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40" name="Line 120"/>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41" name="Line 121"/>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42" name="Line 122"/>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43" name="Line 123"/>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09" name="Group 124"/>
            <p:cNvGrpSpPr/>
            <p:nvPr/>
          </p:nvGrpSpPr>
          <p:grpSpPr>
            <a:xfrm>
              <a:off x="2659" y="1275"/>
              <a:ext cx="206" cy="114"/>
              <a:chOff x="760" y="1263"/>
              <a:chExt cx="206" cy="114"/>
            </a:xfrm>
          </p:grpSpPr>
          <p:sp>
            <p:nvSpPr>
              <p:cNvPr id="6234" name="Line 125"/>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35" name="Line 126"/>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36" name="Line 127"/>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37" name="Line 128"/>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38" name="Line 129"/>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10" name="Group 130"/>
            <p:cNvGrpSpPr/>
            <p:nvPr/>
          </p:nvGrpSpPr>
          <p:grpSpPr>
            <a:xfrm>
              <a:off x="2981" y="1275"/>
              <a:ext cx="206" cy="114"/>
              <a:chOff x="760" y="1263"/>
              <a:chExt cx="206" cy="114"/>
            </a:xfrm>
          </p:grpSpPr>
          <p:sp>
            <p:nvSpPr>
              <p:cNvPr id="6229" name="Line 131"/>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30" name="Line 132"/>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31" name="Line 133"/>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32" name="Line 134"/>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33" name="Line 135"/>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11" name="Group 136"/>
            <p:cNvGrpSpPr/>
            <p:nvPr/>
          </p:nvGrpSpPr>
          <p:grpSpPr>
            <a:xfrm>
              <a:off x="3300" y="1275"/>
              <a:ext cx="206" cy="114"/>
              <a:chOff x="760" y="1263"/>
              <a:chExt cx="206" cy="114"/>
            </a:xfrm>
          </p:grpSpPr>
          <p:sp>
            <p:nvSpPr>
              <p:cNvPr id="6224" name="Line 137"/>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25" name="Line 138"/>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26" name="Line 139"/>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27" name="Line 140"/>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28" name="Line 141"/>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12" name="Group 142"/>
            <p:cNvGrpSpPr/>
            <p:nvPr/>
          </p:nvGrpSpPr>
          <p:grpSpPr>
            <a:xfrm>
              <a:off x="3622" y="1275"/>
              <a:ext cx="206" cy="114"/>
              <a:chOff x="760" y="1263"/>
              <a:chExt cx="206" cy="114"/>
            </a:xfrm>
          </p:grpSpPr>
          <p:sp>
            <p:nvSpPr>
              <p:cNvPr id="6219" name="Line 143"/>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20" name="Line 144"/>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21" name="Line 145"/>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22" name="Line 146"/>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23" name="Line 147"/>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nvGrpSpPr>
            <p:cNvPr id="6213" name="Group 148"/>
            <p:cNvGrpSpPr/>
            <p:nvPr/>
          </p:nvGrpSpPr>
          <p:grpSpPr>
            <a:xfrm>
              <a:off x="3928" y="1275"/>
              <a:ext cx="206" cy="114"/>
              <a:chOff x="760" y="1263"/>
              <a:chExt cx="206" cy="114"/>
            </a:xfrm>
          </p:grpSpPr>
          <p:sp>
            <p:nvSpPr>
              <p:cNvPr id="6214" name="Line 149"/>
              <p:cNvSpPr/>
              <p:nvPr/>
            </p:nvSpPr>
            <p:spPr>
              <a:xfrm>
                <a:off x="760" y="1263"/>
                <a:ext cx="0" cy="114"/>
              </a:xfrm>
              <a:prstGeom prst="line">
                <a:avLst/>
              </a:prstGeom>
              <a:ln w="19050" cap="flat" cmpd="sng">
                <a:solidFill>
                  <a:srgbClr val="0000CC"/>
                </a:solidFill>
                <a:prstDash val="solid"/>
                <a:headEnd type="none" w="med" len="med"/>
                <a:tailEnd type="none" w="med" len="med"/>
              </a:ln>
            </p:spPr>
          </p:sp>
          <p:sp>
            <p:nvSpPr>
              <p:cNvPr id="6215" name="Line 150"/>
              <p:cNvSpPr/>
              <p:nvPr/>
            </p:nvSpPr>
            <p:spPr>
              <a:xfrm>
                <a:off x="811" y="1263"/>
                <a:ext cx="0" cy="114"/>
              </a:xfrm>
              <a:prstGeom prst="line">
                <a:avLst/>
              </a:prstGeom>
              <a:ln w="19050" cap="flat" cmpd="sng">
                <a:solidFill>
                  <a:srgbClr val="0000CC"/>
                </a:solidFill>
                <a:prstDash val="solid"/>
                <a:headEnd type="none" w="med" len="med"/>
                <a:tailEnd type="none" w="med" len="med"/>
              </a:ln>
            </p:spPr>
          </p:sp>
          <p:sp>
            <p:nvSpPr>
              <p:cNvPr id="6216" name="Line 151"/>
              <p:cNvSpPr/>
              <p:nvPr/>
            </p:nvSpPr>
            <p:spPr>
              <a:xfrm>
                <a:off x="863" y="1263"/>
                <a:ext cx="0" cy="114"/>
              </a:xfrm>
              <a:prstGeom prst="line">
                <a:avLst/>
              </a:prstGeom>
              <a:ln w="19050" cap="flat" cmpd="sng">
                <a:solidFill>
                  <a:srgbClr val="0000CC"/>
                </a:solidFill>
                <a:prstDash val="solid"/>
                <a:headEnd type="none" w="med" len="med"/>
                <a:tailEnd type="none" w="med" len="med"/>
              </a:ln>
            </p:spPr>
          </p:sp>
          <p:sp>
            <p:nvSpPr>
              <p:cNvPr id="6217" name="Line 152"/>
              <p:cNvSpPr/>
              <p:nvPr/>
            </p:nvSpPr>
            <p:spPr>
              <a:xfrm>
                <a:off x="914" y="1263"/>
                <a:ext cx="0" cy="114"/>
              </a:xfrm>
              <a:prstGeom prst="line">
                <a:avLst/>
              </a:prstGeom>
              <a:ln w="19050" cap="flat" cmpd="sng">
                <a:solidFill>
                  <a:srgbClr val="0000CC"/>
                </a:solidFill>
                <a:prstDash val="solid"/>
                <a:headEnd type="none" w="med" len="med"/>
                <a:tailEnd type="none" w="med" len="med"/>
              </a:ln>
            </p:spPr>
          </p:sp>
          <p:sp>
            <p:nvSpPr>
              <p:cNvPr id="6218" name="Line 153"/>
              <p:cNvSpPr/>
              <p:nvPr/>
            </p:nvSpPr>
            <p:spPr>
              <a:xfrm>
                <a:off x="966" y="1263"/>
                <a:ext cx="0" cy="114"/>
              </a:xfrm>
              <a:prstGeom prst="line">
                <a:avLst/>
              </a:prstGeom>
              <a:ln w="19050" cap="flat" cmpd="sng">
                <a:solidFill>
                  <a:srgbClr val="0000CC"/>
                </a:solidFill>
                <a:prstDash val="solid"/>
                <a:headEnd type="none" w="med" len="med"/>
                <a:tailEnd type="none" w="med" len="med"/>
              </a:ln>
            </p:spPr>
          </p:sp>
        </p:grpSp>
      </p:grpSp>
      <p:sp>
        <p:nvSpPr>
          <p:cNvPr id="28829" name="Arc 157"/>
          <p:cNvSpPr/>
          <p:nvPr/>
        </p:nvSpPr>
        <p:spPr>
          <a:xfrm>
            <a:off x="6794864" y="3492138"/>
            <a:ext cx="252413" cy="252413"/>
          </a:xfrm>
          <a:custGeom>
            <a:avLst/>
            <a:gdLst>
              <a:gd name="txL" fmla="*/ 0 w 21008"/>
              <a:gd name="txT" fmla="*/ 0 h 21600"/>
              <a:gd name="txR" fmla="*/ 21008 w 21008"/>
              <a:gd name="txB" fmla="*/ 21600 h 21600"/>
            </a:gdLst>
            <a:ahLst/>
            <a:cxnLst>
              <a:cxn ang="0">
                <a:pos x="0" y="0"/>
              </a:cxn>
              <a:cxn ang="0">
                <a:pos x="2147483647" y="2147483647"/>
              </a:cxn>
              <a:cxn ang="0">
                <a:pos x="0" y="2147483647"/>
              </a:cxn>
            </a:cxnLst>
            <a:rect l="txL" t="txT" r="txR" b="txB"/>
            <a:pathLst>
              <a:path w="21008" h="21600" fill="none">
                <a:moveTo>
                  <a:pt x="-1" y="0"/>
                </a:moveTo>
                <a:cubicBezTo>
                  <a:pt x="9995" y="0"/>
                  <a:pt x="18684" y="6857"/>
                  <a:pt x="21008" y="16578"/>
                </a:cubicBezTo>
              </a:path>
              <a:path w="21008" h="21600" stroke="0">
                <a:moveTo>
                  <a:pt x="-1" y="0"/>
                </a:moveTo>
                <a:cubicBezTo>
                  <a:pt x="9995" y="0"/>
                  <a:pt x="18684" y="6857"/>
                  <a:pt x="21008" y="16578"/>
                </a:cubicBezTo>
                <a:lnTo>
                  <a:pt x="0" y="21600"/>
                </a:lnTo>
                <a:lnTo>
                  <a:pt x="-1" y="0"/>
                </a:lnTo>
                <a:close/>
              </a:path>
            </a:pathLst>
          </a:custGeom>
          <a:noFill/>
          <a:ln w="19050" cap="flat" cmpd="sng">
            <a:solidFill>
              <a:srgbClr val="000099">
                <a:alpha val="100000"/>
              </a:srgbClr>
            </a:solidFill>
            <a:prstDash val="solid"/>
            <a:round/>
            <a:headEnd type="none" w="med" len="med"/>
            <a:tailEnd type="none" w="med" len="med"/>
          </a:ln>
        </p:spPr>
        <p:txBody>
          <a:bodyPr/>
          <a:lstStyle/>
          <a:p>
            <a:endParaRPr lang="en-US"/>
          </a:p>
        </p:txBody>
      </p:sp>
      <p:grpSp>
        <p:nvGrpSpPr>
          <p:cNvPr id="28" name="Group 158"/>
          <p:cNvGrpSpPr/>
          <p:nvPr/>
        </p:nvGrpSpPr>
        <p:grpSpPr>
          <a:xfrm>
            <a:off x="7391400" y="2209800"/>
            <a:ext cx="338138" cy="273050"/>
            <a:chOff x="1414" y="1675"/>
            <a:chExt cx="213" cy="172"/>
          </a:xfrm>
        </p:grpSpPr>
        <p:sp>
          <p:nvSpPr>
            <p:cNvPr id="6180" name="Arc 159"/>
            <p:cNvSpPr/>
            <p:nvPr/>
          </p:nvSpPr>
          <p:spPr>
            <a:xfrm rot="189003">
              <a:off x="1414" y="1675"/>
              <a:ext cx="181" cy="172"/>
            </a:xfrm>
            <a:custGeom>
              <a:avLst/>
              <a:gdLst>
                <a:gd name="txL" fmla="*/ 0 w 21600"/>
                <a:gd name="txT" fmla="*/ 0 h 20553"/>
                <a:gd name="txR" fmla="*/ 21600 w 21600"/>
                <a:gd name="txB" fmla="*/ 20553 h 20553"/>
              </a:gdLst>
              <a:ahLst/>
              <a:cxnLst>
                <a:cxn ang="0">
                  <a:pos x="0" y="0"/>
                </a:cxn>
                <a:cxn ang="0">
                  <a:pos x="0" y="0"/>
                </a:cxn>
                <a:cxn ang="0">
                  <a:pos x="0" y="0"/>
                </a:cxn>
              </a:cxnLst>
              <a:rect l="txL" t="txT" r="txR" b="txB"/>
              <a:pathLst>
                <a:path w="21600" h="20553" fill="none">
                  <a:moveTo>
                    <a:pt x="20717" y="0"/>
                  </a:moveTo>
                  <a:cubicBezTo>
                    <a:pt x="21302" y="1983"/>
                    <a:pt x="21600" y="4041"/>
                    <a:pt x="21600" y="6110"/>
                  </a:cubicBezTo>
                  <a:cubicBezTo>
                    <a:pt x="21600" y="11443"/>
                    <a:pt x="19627" y="16587"/>
                    <a:pt x="16061" y="20553"/>
                  </a:cubicBezTo>
                </a:path>
                <a:path w="21600" h="20553" stroke="0">
                  <a:moveTo>
                    <a:pt x="20717" y="0"/>
                  </a:moveTo>
                  <a:cubicBezTo>
                    <a:pt x="21302" y="1983"/>
                    <a:pt x="21600" y="4041"/>
                    <a:pt x="21600" y="6110"/>
                  </a:cubicBezTo>
                  <a:cubicBezTo>
                    <a:pt x="21600" y="11443"/>
                    <a:pt x="19627" y="16587"/>
                    <a:pt x="16061" y="20553"/>
                  </a:cubicBezTo>
                  <a:lnTo>
                    <a:pt x="0" y="6110"/>
                  </a:lnTo>
                  <a:lnTo>
                    <a:pt x="20717" y="0"/>
                  </a:lnTo>
                  <a:close/>
                </a:path>
              </a:pathLst>
            </a:custGeom>
            <a:noFill/>
            <a:ln w="19050" cap="flat" cmpd="sng">
              <a:solidFill>
                <a:srgbClr val="990033">
                  <a:alpha val="100000"/>
                </a:srgbClr>
              </a:solidFill>
              <a:prstDash val="solid"/>
              <a:round/>
              <a:headEnd type="none" w="med" len="med"/>
              <a:tailEnd type="none" w="med" len="med"/>
            </a:ln>
          </p:spPr>
          <p:txBody>
            <a:bodyPr/>
            <a:lstStyle/>
            <a:p>
              <a:endParaRPr lang="en-US"/>
            </a:p>
          </p:txBody>
        </p:sp>
        <p:sp>
          <p:nvSpPr>
            <p:cNvPr id="6181" name="Line 160"/>
            <p:cNvSpPr/>
            <p:nvPr/>
          </p:nvSpPr>
          <p:spPr>
            <a:xfrm>
              <a:off x="1547" y="1762"/>
              <a:ext cx="80" cy="27"/>
            </a:xfrm>
            <a:prstGeom prst="line">
              <a:avLst/>
            </a:prstGeom>
            <a:ln w="19050" cap="flat" cmpd="sng">
              <a:solidFill>
                <a:srgbClr val="990033"/>
              </a:solidFill>
              <a:prstDash val="solid"/>
              <a:headEnd type="none" w="med" len="med"/>
              <a:tailEnd type="none" w="med" len="med"/>
            </a:ln>
          </p:spPr>
        </p:sp>
      </p:grpSp>
      <p:grpSp>
        <p:nvGrpSpPr>
          <p:cNvPr id="29" name="Group 161"/>
          <p:cNvGrpSpPr/>
          <p:nvPr/>
        </p:nvGrpSpPr>
        <p:grpSpPr>
          <a:xfrm>
            <a:off x="8839200" y="3429000"/>
            <a:ext cx="147638" cy="273050"/>
            <a:chOff x="2121" y="2273"/>
            <a:chExt cx="80" cy="114"/>
          </a:xfrm>
        </p:grpSpPr>
        <p:sp>
          <p:nvSpPr>
            <p:cNvPr id="6178" name="Arc 162"/>
            <p:cNvSpPr/>
            <p:nvPr/>
          </p:nvSpPr>
          <p:spPr>
            <a:xfrm flipH="1">
              <a:off x="2154" y="2273"/>
              <a:ext cx="46" cy="114"/>
            </a:xfrm>
            <a:custGeom>
              <a:avLst/>
              <a:gdLst>
                <a:gd name="txL" fmla="*/ 0 w 21600"/>
                <a:gd name="txT" fmla="*/ 0 h 21600"/>
                <a:gd name="txR" fmla="*/ 21600 w 21600"/>
                <a:gd name="txB" fmla="*/ 21600 h 21600"/>
              </a:gdLst>
              <a:ahLst/>
              <a:cxnLst>
                <a:cxn ang="0">
                  <a:pos x="0" y="0"/>
                </a:cxn>
                <a:cxn ang="0">
                  <a:pos x="0" y="0"/>
                </a:cxn>
                <a:cxn ang="0">
                  <a:pos x="0" y="0"/>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19050" cap="flat" cmpd="sng">
              <a:solidFill>
                <a:srgbClr val="990033">
                  <a:alpha val="100000"/>
                </a:srgbClr>
              </a:solidFill>
              <a:prstDash val="solid"/>
              <a:round/>
              <a:headEnd type="none" w="med" len="med"/>
              <a:tailEnd type="none" w="med" len="med"/>
            </a:ln>
          </p:spPr>
          <p:txBody>
            <a:bodyPr/>
            <a:lstStyle/>
            <a:p>
              <a:endParaRPr lang="en-US"/>
            </a:p>
          </p:txBody>
        </p:sp>
        <p:sp>
          <p:nvSpPr>
            <p:cNvPr id="6179" name="Line 163"/>
            <p:cNvSpPr/>
            <p:nvPr/>
          </p:nvSpPr>
          <p:spPr>
            <a:xfrm>
              <a:off x="2121" y="2313"/>
              <a:ext cx="80" cy="27"/>
            </a:xfrm>
            <a:prstGeom prst="line">
              <a:avLst/>
            </a:prstGeom>
            <a:ln w="19050" cap="flat" cmpd="sng">
              <a:solidFill>
                <a:srgbClr val="990033"/>
              </a:solidFill>
              <a:prstDash val="solid"/>
              <a:headEnd type="none" w="med" len="med"/>
              <a:tailEnd type="none" w="med" len="med"/>
            </a:ln>
          </p:spPr>
        </p:sp>
      </p:grpSp>
      <p:sp>
        <p:nvSpPr>
          <p:cNvPr id="28848" name="Text Box 176"/>
          <p:cNvSpPr txBox="1"/>
          <p:nvPr/>
        </p:nvSpPr>
        <p:spPr>
          <a:xfrm>
            <a:off x="5791200" y="1447801"/>
            <a:ext cx="1333500" cy="1006475"/>
          </a:xfrm>
          <a:prstGeom prst="rect">
            <a:avLst/>
          </a:prstGeom>
          <a:noFill/>
          <a:ln w="9525">
            <a:noFill/>
          </a:ln>
        </p:spPr>
        <p:txBody>
          <a:bodyPr>
            <a:spAutoFit/>
          </a:bodyPr>
          <a:lstStyle/>
          <a:p>
            <a:pPr>
              <a:spcBef>
                <a:spcPct val="50000"/>
              </a:spcBef>
            </a:pPr>
            <a:r>
              <a:rPr sz="6000" dirty="0">
                <a:solidFill>
                  <a:srgbClr val="660066"/>
                </a:solidFill>
                <a:latin typeface="Arial" panose="020B0604020202020204" pitchFamily="34" charset="0"/>
                <a:sym typeface="Wingdings" panose="05000000000000000000" pitchFamily="2" charset="2"/>
              </a:rPr>
              <a:t></a:t>
            </a:r>
          </a:p>
        </p:txBody>
      </p:sp>
      <p:sp>
        <p:nvSpPr>
          <p:cNvPr id="28735" name="Text Box 63"/>
          <p:cNvSpPr txBox="1">
            <a:spLocks noChangeArrowheads="1"/>
          </p:cNvSpPr>
          <p:nvPr/>
        </p:nvSpPr>
        <p:spPr bwMode="auto">
          <a:xfrm>
            <a:off x="5943601" y="1828800"/>
            <a:ext cx="396875" cy="412750"/>
          </a:xfrm>
          <a:prstGeom prst="rect">
            <a:avLst/>
          </a:prstGeom>
          <a:noFill/>
          <a:ln w="9525">
            <a:noFill/>
            <a:miter lim="800000"/>
          </a:ln>
          <a:effectLst/>
        </p:spPr>
        <p:txBody>
          <a:bodyPr>
            <a:spAutoFit/>
          </a:bodyPr>
          <a:lstStyle/>
          <a:p>
            <a:pPr>
              <a:spcBef>
                <a:spcPct val="50000"/>
              </a:spcBef>
              <a:defRPr/>
            </a:pPr>
            <a:r>
              <a:rPr lang="en-US" sz="2100" b="1">
                <a:solidFill>
                  <a:srgbClr val="660033"/>
                </a:solidFill>
                <a:effectLst>
                  <a:outerShdw blurRad="38100" dist="38100" dir="2700000" algn="tl">
                    <a:srgbClr val="C0C0C0"/>
                  </a:outerShdw>
                </a:effectLst>
                <a:latin typeface="Arial" panose="020B0604020202020204" pitchFamily="34" charset="0"/>
              </a:rPr>
              <a:t>x</a:t>
            </a:r>
          </a:p>
        </p:txBody>
      </p:sp>
      <p:sp>
        <p:nvSpPr>
          <p:cNvPr id="28736" name="Text Box 64"/>
          <p:cNvSpPr txBox="1">
            <a:spLocks noChangeArrowheads="1"/>
          </p:cNvSpPr>
          <p:nvPr/>
        </p:nvSpPr>
        <p:spPr bwMode="auto">
          <a:xfrm>
            <a:off x="8534401" y="1828800"/>
            <a:ext cx="576263" cy="412750"/>
          </a:xfrm>
          <a:prstGeom prst="rect">
            <a:avLst/>
          </a:prstGeom>
          <a:noFill/>
          <a:ln w="9525">
            <a:noFill/>
            <a:miter lim="800000"/>
          </a:ln>
          <a:effectLst/>
        </p:spPr>
        <p:txBody>
          <a:bodyPr>
            <a:spAutoFit/>
          </a:bodyPr>
          <a:lstStyle/>
          <a:p>
            <a:pPr>
              <a:spcBef>
                <a:spcPct val="50000"/>
              </a:spcBef>
              <a:defRPr/>
            </a:pPr>
            <a:r>
              <a:rPr lang="en-US" sz="2100" b="1">
                <a:solidFill>
                  <a:srgbClr val="660033"/>
                </a:solidFill>
                <a:effectLst>
                  <a:outerShdw blurRad="38100" dist="38100" dir="2700000" algn="tl">
                    <a:srgbClr val="C0C0C0"/>
                  </a:outerShdw>
                </a:effectLst>
                <a:latin typeface="Arial" panose="020B0604020202020204" pitchFamily="34" charset="0"/>
              </a:rPr>
              <a:t>y</a:t>
            </a:r>
          </a:p>
        </p:txBody>
      </p:sp>
      <p:sp>
        <p:nvSpPr>
          <p:cNvPr id="28737" name="Line 65"/>
          <p:cNvSpPr/>
          <p:nvPr/>
        </p:nvSpPr>
        <p:spPr>
          <a:xfrm>
            <a:off x="5867401" y="2222863"/>
            <a:ext cx="3095625" cy="0"/>
          </a:xfrm>
          <a:prstGeom prst="line">
            <a:avLst/>
          </a:prstGeom>
          <a:ln w="28575" cap="flat" cmpd="sng">
            <a:solidFill>
              <a:srgbClr val="990033"/>
            </a:solidFill>
            <a:prstDash val="solid"/>
            <a:headEnd type="none" w="med" len="med"/>
            <a:tailEnd type="none" w="med" len="med"/>
          </a:ln>
        </p:spPr>
      </p:sp>
      <p:sp>
        <p:nvSpPr>
          <p:cNvPr id="6165" name="Arc 156"/>
          <p:cNvSpPr/>
          <p:nvPr/>
        </p:nvSpPr>
        <p:spPr>
          <a:xfrm rot="10800000">
            <a:off x="7086600" y="2222864"/>
            <a:ext cx="215900" cy="271463"/>
          </a:xfrm>
          <a:custGeom>
            <a:avLst/>
            <a:gdLst>
              <a:gd name="txL" fmla="*/ 0 w 21600"/>
              <a:gd name="txT" fmla="*/ 0 h 20445"/>
              <a:gd name="txR" fmla="*/ 21600 w 21600"/>
              <a:gd name="txB" fmla="*/ 20445 h 20445"/>
            </a:gdLst>
            <a:ahLst/>
            <a:cxnLst>
              <a:cxn ang="0">
                <a:pos x="2147483647" y="0"/>
              </a:cxn>
              <a:cxn ang="0">
                <a:pos x="2147483647" y="2147483647"/>
              </a:cxn>
              <a:cxn ang="0">
                <a:pos x="0" y="2147483647"/>
              </a:cxn>
            </a:cxnLst>
            <a:rect l="txL" t="txT" r="txR" b="txB"/>
            <a:pathLst>
              <a:path w="21600" h="20445" fill="none">
                <a:moveTo>
                  <a:pt x="6968" y="-1"/>
                </a:moveTo>
                <a:cubicBezTo>
                  <a:pt x="15717" y="2981"/>
                  <a:pt x="21600" y="11201"/>
                  <a:pt x="21600" y="20445"/>
                </a:cubicBezTo>
              </a:path>
              <a:path w="21600" h="20445" stroke="0">
                <a:moveTo>
                  <a:pt x="6968" y="-1"/>
                </a:moveTo>
                <a:cubicBezTo>
                  <a:pt x="15717" y="2981"/>
                  <a:pt x="21600" y="11201"/>
                  <a:pt x="21600" y="20445"/>
                </a:cubicBezTo>
                <a:lnTo>
                  <a:pt x="0" y="20445"/>
                </a:lnTo>
                <a:lnTo>
                  <a:pt x="6968" y="-1"/>
                </a:lnTo>
                <a:close/>
              </a:path>
            </a:pathLst>
          </a:custGeom>
          <a:noFill/>
          <a:ln w="19050" cap="flat" cmpd="sng">
            <a:solidFill>
              <a:srgbClr val="000099">
                <a:alpha val="100000"/>
              </a:srgbClr>
            </a:solidFill>
            <a:prstDash val="solid"/>
            <a:round/>
            <a:headEnd type="none" w="med" len="med"/>
            <a:tailEnd type="none" w="med" len="med"/>
          </a:ln>
        </p:spPr>
        <p:txBody>
          <a:bodyPr/>
          <a:lstStyle/>
          <a:p>
            <a:endParaRPr lang="en-US"/>
          </a:p>
        </p:txBody>
      </p:sp>
      <p:sp>
        <p:nvSpPr>
          <p:cNvPr id="28682" name="Line 10"/>
          <p:cNvSpPr/>
          <p:nvPr/>
        </p:nvSpPr>
        <p:spPr>
          <a:xfrm>
            <a:off x="2414588" y="2368550"/>
            <a:ext cx="23812" cy="1441450"/>
          </a:xfrm>
          <a:prstGeom prst="line">
            <a:avLst/>
          </a:prstGeom>
          <a:ln w="12700" cap="flat" cmpd="sng">
            <a:solidFill>
              <a:srgbClr val="006666"/>
            </a:solidFill>
            <a:prstDash val="solid"/>
            <a:headEnd type="none" w="med" len="med"/>
            <a:tailEnd type="none" w="med" len="med"/>
          </a:ln>
        </p:spPr>
      </p:sp>
      <p:sp>
        <p:nvSpPr>
          <p:cNvPr id="28683" name="Line 11"/>
          <p:cNvSpPr/>
          <p:nvPr/>
        </p:nvSpPr>
        <p:spPr>
          <a:xfrm>
            <a:off x="1828800" y="2895601"/>
            <a:ext cx="3041650" cy="4763"/>
          </a:xfrm>
          <a:prstGeom prst="line">
            <a:avLst/>
          </a:prstGeom>
          <a:ln w="12700" cap="flat" cmpd="sng">
            <a:solidFill>
              <a:srgbClr val="006666"/>
            </a:solidFill>
            <a:prstDash val="solid"/>
            <a:headEnd type="none" w="med" len="med"/>
            <a:tailEnd type="none" w="med" len="med"/>
          </a:ln>
        </p:spPr>
      </p:sp>
      <p:sp>
        <p:nvSpPr>
          <p:cNvPr id="28684" name="Text Box 12"/>
          <p:cNvSpPr txBox="1"/>
          <p:nvPr/>
        </p:nvSpPr>
        <p:spPr>
          <a:xfrm>
            <a:off x="1752601" y="2286001"/>
            <a:ext cx="828675" cy="519113"/>
          </a:xfrm>
          <a:prstGeom prst="rect">
            <a:avLst/>
          </a:prstGeom>
          <a:noFill/>
          <a:ln w="9525">
            <a:noFill/>
          </a:ln>
        </p:spPr>
        <p:txBody>
          <a:bodyPr>
            <a:spAutoFit/>
          </a:bodyPr>
          <a:lstStyle/>
          <a:p>
            <a:pPr>
              <a:spcBef>
                <a:spcPct val="50000"/>
              </a:spcBef>
            </a:pPr>
            <a:r>
              <a:rPr sz="2800" b="1" dirty="0">
                <a:solidFill>
                  <a:srgbClr val="006666"/>
                </a:solidFill>
                <a:latin typeface="Times New Roman" panose="02020603050405020304" pitchFamily="18" charset="0"/>
              </a:rPr>
              <a:t>GT</a:t>
            </a:r>
          </a:p>
        </p:txBody>
      </p:sp>
      <p:sp>
        <p:nvSpPr>
          <p:cNvPr id="28685" name="Text Box 13"/>
          <p:cNvSpPr txBox="1"/>
          <p:nvPr/>
        </p:nvSpPr>
        <p:spPr>
          <a:xfrm>
            <a:off x="1752601" y="3048001"/>
            <a:ext cx="828675" cy="519113"/>
          </a:xfrm>
          <a:prstGeom prst="rect">
            <a:avLst/>
          </a:prstGeom>
          <a:noFill/>
          <a:ln w="9525">
            <a:noFill/>
          </a:ln>
        </p:spPr>
        <p:txBody>
          <a:bodyPr>
            <a:spAutoFit/>
          </a:bodyPr>
          <a:lstStyle/>
          <a:p>
            <a:pPr>
              <a:spcBef>
                <a:spcPct val="50000"/>
              </a:spcBef>
            </a:pPr>
            <a:r>
              <a:rPr sz="2800" b="1" dirty="0">
                <a:solidFill>
                  <a:srgbClr val="006666"/>
                </a:solidFill>
                <a:latin typeface="Times New Roman" panose="02020603050405020304" pitchFamily="18" charset="0"/>
              </a:rPr>
              <a:t>KL</a:t>
            </a:r>
          </a:p>
        </p:txBody>
      </p:sp>
      <p:graphicFrame>
        <p:nvGraphicFramePr>
          <p:cNvPr id="21629" name="Object 125"/>
          <p:cNvGraphicFramePr>
            <a:graphicFrameLocks noChangeAspect="1"/>
          </p:cNvGraphicFramePr>
          <p:nvPr/>
        </p:nvGraphicFramePr>
        <p:xfrm>
          <a:off x="2743200" y="2286001"/>
          <a:ext cx="1143000" cy="498475"/>
        </p:xfrm>
        <a:graphic>
          <a:graphicData uri="http://schemas.openxmlformats.org/presentationml/2006/ole">
            <mc:AlternateContent xmlns:mc="http://schemas.openxmlformats.org/markup-compatibility/2006">
              <mc:Choice xmlns:v="urn:schemas-microsoft-com:vml" Requires="v">
                <p:oleObj r:id="rId3" imgW="431165" imgH="177800" progId="Equation.DSMT4">
                  <p:embed/>
                </p:oleObj>
              </mc:Choice>
              <mc:Fallback>
                <p:oleObj r:id="rId3" imgW="431165" imgH="177800" progId="Equation.DSMT4">
                  <p:embed/>
                  <p:pic>
                    <p:nvPicPr>
                      <p:cNvPr id="21629" name="Object 125"/>
                      <p:cNvPicPr/>
                      <p:nvPr/>
                    </p:nvPicPr>
                    <p:blipFill>
                      <a:blip r:embed="rId4"/>
                      <a:stretch>
                        <a:fillRect/>
                      </a:stretch>
                    </p:blipFill>
                    <p:spPr>
                      <a:xfrm>
                        <a:off x="2743200" y="2286001"/>
                        <a:ext cx="1143000" cy="498475"/>
                      </a:xfrm>
                      <a:prstGeom prst="rect">
                        <a:avLst/>
                      </a:prstGeom>
                      <a:noFill/>
                      <a:ln w="38100">
                        <a:noFill/>
                        <a:miter/>
                      </a:ln>
                    </p:spPr>
                  </p:pic>
                </p:oleObj>
              </mc:Fallback>
            </mc:AlternateContent>
          </a:graphicData>
        </a:graphic>
      </p:graphicFrame>
      <p:graphicFrame>
        <p:nvGraphicFramePr>
          <p:cNvPr id="21630" name="Object 126"/>
          <p:cNvGraphicFramePr>
            <a:graphicFrameLocks noChangeAspect="1"/>
          </p:cNvGraphicFramePr>
          <p:nvPr/>
        </p:nvGraphicFramePr>
        <p:xfrm>
          <a:off x="2667000" y="2994025"/>
          <a:ext cx="2743200" cy="731838"/>
        </p:xfrm>
        <a:graphic>
          <a:graphicData uri="http://schemas.openxmlformats.org/presentationml/2006/ole">
            <mc:AlternateContent xmlns:mc="http://schemas.openxmlformats.org/markup-compatibility/2006">
              <mc:Choice xmlns:v="urn:schemas-microsoft-com:vml" Requires="v">
                <p:oleObj r:id="rId3" imgW="571500" imgH="152400" progId="Equation.3">
                  <p:embed/>
                </p:oleObj>
              </mc:Choice>
              <mc:Fallback>
                <p:oleObj r:id="rId3" imgW="571500" imgH="152400" progId="Equation.3">
                  <p:embed/>
                  <p:pic>
                    <p:nvPicPr>
                      <p:cNvPr id="21630" name="Object 126"/>
                      <p:cNvPicPr/>
                      <p:nvPr/>
                    </p:nvPicPr>
                    <p:blipFill>
                      <a:blip r:embed="rId5"/>
                      <a:stretch>
                        <a:fillRect/>
                      </a:stretch>
                    </p:blipFill>
                    <p:spPr>
                      <a:xfrm>
                        <a:off x="2667000" y="2994025"/>
                        <a:ext cx="2743200" cy="731838"/>
                      </a:xfrm>
                      <a:prstGeom prst="rect">
                        <a:avLst/>
                      </a:prstGeom>
                      <a:noFill/>
                      <a:ln w="38100">
                        <a:noFill/>
                        <a:miter/>
                      </a:ln>
                    </p:spPr>
                  </p:pic>
                </p:oleObj>
              </mc:Fallback>
            </mc:AlternateContent>
          </a:graphicData>
        </a:graphic>
      </p:graphicFrame>
      <mc:AlternateContent xmlns:mc="http://schemas.openxmlformats.org/markup-compatibility/2006" xmlns:a14="http://schemas.microsoft.com/office/drawing/2010/main">
        <mc:Choice Requires="a14">
          <p:sp>
            <p:nvSpPr>
              <p:cNvPr id="127" name="Hộp Văn bản 126">
                <a:extLst>
                  <a:ext uri="{FF2B5EF4-FFF2-40B4-BE49-F238E27FC236}">
                    <a16:creationId xmlns:a16="http://schemas.microsoft.com/office/drawing/2014/main" id="{D0C4C322-23AB-43A8-9AF6-46DC8B525D29}"/>
                  </a:ext>
                </a:extLst>
              </p:cNvPr>
              <p:cNvSpPr txBox="1"/>
              <p:nvPr/>
            </p:nvSpPr>
            <p:spPr>
              <a:xfrm>
                <a:off x="5062803" y="4572001"/>
                <a:ext cx="4345535" cy="537776"/>
              </a:xfrm>
              <a:prstGeom prst="rect">
                <a:avLst/>
              </a:prstGeom>
              <a:noFill/>
            </p:spPr>
            <p:txBody>
              <a:bodyPr wrap="square">
                <a:spAutoFit/>
              </a:bodyPr>
              <a:lstStyle/>
              <a:p>
                <a14:m>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𝐵</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𝐵𝐴𝑥</m:t>
                        </m:r>
                        <m:r>
                          <a:rPr lang="en-US" sz="2800" b="0" i="1" smtClean="0">
                            <a:solidFill>
                              <a:schemeClr val="tx1"/>
                            </a:solidFill>
                            <a:latin typeface="Cambria Math" panose="02040503050406030204" pitchFamily="18" charset="0"/>
                          </a:rPr>
                          <m:t>  </m:t>
                        </m:r>
                      </m:e>
                    </m:acc>
                  </m:oMath>
                </a14:m>
                <a:r>
                  <a:rPr lang="en-US" sz="2800" dirty="0">
                    <a:solidFill>
                      <a:schemeClr val="tx1"/>
                    </a:solidFill>
                  </a:rPr>
                  <a:t>; </a:t>
                </a:r>
                <a14:m>
                  <m:oMath xmlns:m="http://schemas.openxmlformats.org/officeDocument/2006/math">
                    <m:acc>
                      <m:accPr>
                        <m:chr m:val="̂"/>
                        <m:ctrlPr>
                          <a:rPr lang="en-US" sz="2800" i="1">
                            <a:latin typeface="Cambria Math" panose="02040503050406030204" pitchFamily="18" charset="0"/>
                          </a:rPr>
                        </m:ctrlPr>
                      </m:accPr>
                      <m:e>
                        <m:r>
                          <a:rPr lang="en-US" sz="2800" b="0" i="1" smtClean="0">
                            <a:latin typeface="Cambria Math" panose="02040503050406030204" pitchFamily="18" charset="0"/>
                          </a:rPr>
                          <m:t>𝐶</m:t>
                        </m:r>
                      </m:e>
                    </m:acc>
                  </m:oMath>
                </a14:m>
                <a:r>
                  <a:rPr lang="en-US" sz="2800" dirty="0">
                    <a:solidFill>
                      <a:schemeClr val="tx1"/>
                    </a:solidFill>
                  </a:rPr>
                  <a:t> =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𝐶𝐴</m:t>
                        </m:r>
                        <m:r>
                          <a:rPr lang="en-US" sz="2800" b="0" i="1" smtClean="0">
                            <a:latin typeface="Cambria Math" panose="02040503050406030204" pitchFamily="18" charset="0"/>
                          </a:rPr>
                          <m:t> </m:t>
                        </m:r>
                        <m:r>
                          <a:rPr lang="en-US" sz="2800" i="1">
                            <a:latin typeface="Cambria Math" panose="02040503050406030204" pitchFamily="18" charset="0"/>
                          </a:rPr>
                          <m:t>𝑦</m:t>
                        </m:r>
                      </m:e>
                    </m:acc>
                  </m:oMath>
                </a14:m>
                <a:endParaRPr lang="en-US" sz="2800" dirty="0">
                  <a:solidFill>
                    <a:schemeClr val="tx1"/>
                  </a:solidFill>
                </a:endParaRPr>
              </a:p>
            </p:txBody>
          </p:sp>
        </mc:Choice>
        <mc:Fallback xmlns="">
          <p:sp>
            <p:nvSpPr>
              <p:cNvPr id="127" name="Hộp Văn bản 126">
                <a:extLst>
                  <a:ext uri="{FF2B5EF4-FFF2-40B4-BE49-F238E27FC236}">
                    <a16:creationId xmlns:a16="http://schemas.microsoft.com/office/drawing/2014/main" id="{D0C4C322-23AB-43A8-9AF6-46DC8B525D29}"/>
                  </a:ext>
                </a:extLst>
              </p:cNvPr>
              <p:cNvSpPr txBox="1">
                <a:spLocks noRot="1" noChangeAspect="1" noMove="1" noResize="1" noEditPoints="1" noAdjustHandles="1" noChangeArrowheads="1" noChangeShapeType="1" noTextEdit="1"/>
              </p:cNvSpPr>
              <p:nvPr/>
            </p:nvSpPr>
            <p:spPr>
              <a:xfrm>
                <a:off x="5062803" y="4572001"/>
                <a:ext cx="4345535" cy="537776"/>
              </a:xfrm>
              <a:prstGeom prst="rect">
                <a:avLst/>
              </a:prstGeom>
              <a:blipFill>
                <a:blip r:embed="rId8"/>
                <a:stretch>
                  <a:fillRect t="-7955"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Hộp Văn bản 129">
                <a:extLst>
                  <a:ext uri="{FF2B5EF4-FFF2-40B4-BE49-F238E27FC236}">
                    <a16:creationId xmlns:a16="http://schemas.microsoft.com/office/drawing/2014/main" id="{D3C93BE0-D6A4-4AAD-9AEF-A203FC62FE26}"/>
                  </a:ext>
                </a:extLst>
              </p:cNvPr>
              <p:cNvSpPr txBox="1"/>
              <p:nvPr/>
            </p:nvSpPr>
            <p:spPr>
              <a:xfrm>
                <a:off x="2503475" y="5239222"/>
                <a:ext cx="7908949" cy="5377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𝐴</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𝐵</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𝐶</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𝐵𝐴𝐶</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𝐵𝐴𝑥</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𝐶𝐴𝑦</m:t>
                          </m:r>
                        </m:e>
                      </m:acc>
                      <m:r>
                        <a:rPr lang="en-US" sz="2800" i="0">
                          <a:solidFill>
                            <a:schemeClr val="tx1"/>
                          </a:solidFill>
                          <a:latin typeface="Cambria Math" panose="02040503050406030204" pitchFamily="18" charset="0"/>
                        </a:rPr>
                        <m:t>=</m:t>
                      </m:r>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𝑥𝐴𝑦</m:t>
                          </m:r>
                        </m:e>
                      </m:acc>
                      <m:r>
                        <a:rPr lang="en-US" sz="2800" i="0">
                          <a:solidFill>
                            <a:schemeClr val="tx1"/>
                          </a:solidFill>
                          <a:latin typeface="Cambria Math" panose="02040503050406030204" pitchFamily="18" charset="0"/>
                        </a:rPr>
                        <m:t>=18</m:t>
                      </m:r>
                      <m:sSup>
                        <m:sSupPr>
                          <m:ctrlPr>
                            <a:rPr lang="en-US" sz="2800" i="1">
                              <a:solidFill>
                                <a:schemeClr val="tx1"/>
                              </a:solidFill>
                              <a:latin typeface="Cambria Math" panose="02040503050406030204" pitchFamily="18" charset="0"/>
                            </a:rPr>
                          </m:ctrlPr>
                        </m:sSupPr>
                        <m:e>
                          <m:r>
                            <a:rPr lang="en-US" sz="2800" i="0">
                              <a:solidFill>
                                <a:schemeClr val="tx1"/>
                              </a:solidFill>
                              <a:latin typeface="Cambria Math" panose="02040503050406030204" pitchFamily="18" charset="0"/>
                            </a:rPr>
                            <m:t>0</m:t>
                          </m:r>
                        </m:e>
                        <m:sup>
                          <m:r>
                            <a:rPr lang="en-US" sz="2800" i="1">
                              <a:solidFill>
                                <a:schemeClr val="tx1"/>
                              </a:solidFill>
                              <a:latin typeface="Cambria Math" panose="02040503050406030204" pitchFamily="18" charset="0"/>
                            </a:rPr>
                            <m:t>𝑜</m:t>
                          </m:r>
                        </m:sup>
                      </m:sSup>
                    </m:oMath>
                  </m:oMathPara>
                </a14:m>
                <a:endParaRPr lang="en-US" sz="2800" dirty="0">
                  <a:solidFill>
                    <a:schemeClr val="tx1"/>
                  </a:solidFill>
                </a:endParaRPr>
              </a:p>
            </p:txBody>
          </p:sp>
        </mc:Choice>
        <mc:Fallback xmlns="">
          <p:sp>
            <p:nvSpPr>
              <p:cNvPr id="130" name="Hộp Văn bản 129">
                <a:extLst>
                  <a:ext uri="{FF2B5EF4-FFF2-40B4-BE49-F238E27FC236}">
                    <a16:creationId xmlns:a16="http://schemas.microsoft.com/office/drawing/2014/main" id="{D3C93BE0-D6A4-4AAD-9AEF-A203FC62FE26}"/>
                  </a:ext>
                </a:extLst>
              </p:cNvPr>
              <p:cNvSpPr txBox="1">
                <a:spLocks noRot="1" noChangeAspect="1" noMove="1" noResize="1" noEditPoints="1" noAdjustHandles="1" noChangeArrowheads="1" noChangeShapeType="1" noTextEdit="1"/>
              </p:cNvSpPr>
              <p:nvPr/>
            </p:nvSpPr>
            <p:spPr>
              <a:xfrm>
                <a:off x="2503475" y="5239222"/>
                <a:ext cx="7908949" cy="537776"/>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blinds(horizontal)">
                                      <p:cBhvr>
                                        <p:cTn id="7" dur="500"/>
                                        <p:tgtEl>
                                          <p:spTgt spid="286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850"/>
                                        </p:tgtEl>
                                        <p:attrNameLst>
                                          <p:attrName>style.visibility</p:attrName>
                                        </p:attrNameLst>
                                      </p:cBhvr>
                                      <p:to>
                                        <p:strVal val="visible"/>
                                      </p:to>
                                    </p:set>
                                    <p:animEffect transition="in" filter="blinds(horizontal)">
                                      <p:cBhvr>
                                        <p:cTn id="10" dur="500"/>
                                        <p:tgtEl>
                                          <p:spTgt spid="2885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edge">
                                      <p:cBhvr>
                                        <p:cTn id="15" dur="500"/>
                                        <p:tgtEl>
                                          <p:spTgt spid="2868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8682"/>
                                        </p:tgtEl>
                                        <p:attrNameLst>
                                          <p:attrName>style.visibility</p:attrName>
                                        </p:attrNameLst>
                                      </p:cBhvr>
                                      <p:to>
                                        <p:strVal val="visible"/>
                                      </p:to>
                                    </p:set>
                                    <p:animEffect transition="in" filter="checkerboard(across)">
                                      <p:cBhvr>
                                        <p:cTn id="20" dur="500"/>
                                        <p:tgtEl>
                                          <p:spTgt spid="28682"/>
                                        </p:tgtEl>
                                      </p:cBhvr>
                                    </p:animEffect>
                                  </p:childTnLst>
                                </p:cTn>
                              </p:par>
                              <p:par>
                                <p:cTn id="21" presetID="5" presetClass="entr" presetSubtype="10" fill="hold" nodeType="withEffect">
                                  <p:stCondLst>
                                    <p:cond delay="0"/>
                                  </p:stCondLst>
                                  <p:childTnLst>
                                    <p:set>
                                      <p:cBhvr>
                                        <p:cTn id="22" dur="1" fill="hold">
                                          <p:stCondLst>
                                            <p:cond delay="0"/>
                                          </p:stCondLst>
                                        </p:cTn>
                                        <p:tgtEl>
                                          <p:spTgt spid="21630"/>
                                        </p:tgtEl>
                                        <p:attrNameLst>
                                          <p:attrName>style.visibility</p:attrName>
                                        </p:attrNameLst>
                                      </p:cBhvr>
                                      <p:to>
                                        <p:strVal val="visible"/>
                                      </p:to>
                                    </p:set>
                                    <p:animEffect transition="in" filter="checkerboard(across)">
                                      <p:cBhvr>
                                        <p:cTn id="23" dur="500"/>
                                        <p:tgtEl>
                                          <p:spTgt spid="21630"/>
                                        </p:tgtEl>
                                      </p:cBhvr>
                                    </p:animEffect>
                                  </p:childTnLst>
                                </p:cTn>
                              </p:par>
                              <p:par>
                                <p:cTn id="24" presetID="5" presetClass="entr" presetSubtype="10" fill="hold" nodeType="withEffect">
                                  <p:stCondLst>
                                    <p:cond delay="0"/>
                                  </p:stCondLst>
                                  <p:childTnLst>
                                    <p:set>
                                      <p:cBhvr>
                                        <p:cTn id="25" dur="1" fill="hold">
                                          <p:stCondLst>
                                            <p:cond delay="0"/>
                                          </p:stCondLst>
                                        </p:cTn>
                                        <p:tgtEl>
                                          <p:spTgt spid="28683"/>
                                        </p:tgtEl>
                                        <p:attrNameLst>
                                          <p:attrName>style.visibility</p:attrName>
                                        </p:attrNameLst>
                                      </p:cBhvr>
                                      <p:to>
                                        <p:strVal val="visible"/>
                                      </p:to>
                                    </p:set>
                                    <p:animEffect transition="in" filter="checkerboard(across)">
                                      <p:cBhvr>
                                        <p:cTn id="26" dur="500"/>
                                        <p:tgtEl>
                                          <p:spTgt spid="28683"/>
                                        </p:tgtEl>
                                      </p:cBhvr>
                                    </p:animEffect>
                                  </p:childTnLst>
                                </p:cTn>
                              </p:par>
                              <p:par>
                                <p:cTn id="27" presetID="5" presetClass="entr" presetSubtype="10" fill="hold" nodeType="withEffect">
                                  <p:stCondLst>
                                    <p:cond delay="0"/>
                                  </p:stCondLst>
                                  <p:childTnLst>
                                    <p:set>
                                      <p:cBhvr>
                                        <p:cTn id="28" dur="1" fill="hold">
                                          <p:stCondLst>
                                            <p:cond delay="0"/>
                                          </p:stCondLst>
                                        </p:cTn>
                                        <p:tgtEl>
                                          <p:spTgt spid="21629"/>
                                        </p:tgtEl>
                                        <p:attrNameLst>
                                          <p:attrName>style.visibility</p:attrName>
                                        </p:attrNameLst>
                                      </p:cBhvr>
                                      <p:to>
                                        <p:strVal val="visible"/>
                                      </p:to>
                                    </p:set>
                                    <p:animEffect transition="in" filter="checkerboard(across)">
                                      <p:cBhvr>
                                        <p:cTn id="29" dur="500"/>
                                        <p:tgtEl>
                                          <p:spTgt spid="2162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8684"/>
                                        </p:tgtEl>
                                        <p:attrNameLst>
                                          <p:attrName>style.visibility</p:attrName>
                                        </p:attrNameLst>
                                      </p:cBhvr>
                                      <p:to>
                                        <p:strVal val="visible"/>
                                      </p:to>
                                    </p:set>
                                    <p:animEffect transition="in" filter="checkerboard(across)">
                                      <p:cBhvr>
                                        <p:cTn id="32" dur="500"/>
                                        <p:tgtEl>
                                          <p:spTgt spid="2868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8685"/>
                                        </p:tgtEl>
                                        <p:attrNameLst>
                                          <p:attrName>style.visibility</p:attrName>
                                        </p:attrNameLst>
                                      </p:cBhvr>
                                      <p:to>
                                        <p:strVal val="visible"/>
                                      </p:to>
                                    </p:set>
                                    <p:animEffect transition="in" filter="checkerboard(across)">
                                      <p:cBhvr>
                                        <p:cTn id="35" dur="500"/>
                                        <p:tgtEl>
                                          <p:spTgt spid="2868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698"/>
                                        </p:tgtEl>
                                        <p:attrNameLst>
                                          <p:attrName>style.visibility</p:attrName>
                                        </p:attrNameLst>
                                      </p:cBhvr>
                                      <p:to>
                                        <p:strVal val="visible"/>
                                      </p:to>
                                    </p:set>
                                    <p:anim calcmode="lin" valueType="num">
                                      <p:cBhvr>
                                        <p:cTn id="40" dur="500" fill="hold"/>
                                        <p:tgtEl>
                                          <p:spTgt spid="28698"/>
                                        </p:tgtEl>
                                        <p:attrNameLst>
                                          <p:attrName>ppt_w</p:attrName>
                                        </p:attrNameLst>
                                      </p:cBhvr>
                                      <p:tavLst>
                                        <p:tav tm="0">
                                          <p:val>
                                            <p:fltVal val="0"/>
                                          </p:val>
                                        </p:tav>
                                        <p:tav tm="100000">
                                          <p:val>
                                            <p:strVal val="#ppt_w"/>
                                          </p:val>
                                        </p:tav>
                                      </p:tavLst>
                                    </p:anim>
                                    <p:anim calcmode="lin" valueType="num">
                                      <p:cBhvr>
                                        <p:cTn id="41" dur="500" fill="hold"/>
                                        <p:tgtEl>
                                          <p:spTgt spid="28698"/>
                                        </p:tgtEl>
                                        <p:attrNameLst>
                                          <p:attrName>ppt_h</p:attrName>
                                        </p:attrNameLst>
                                      </p:cBhvr>
                                      <p:tavLst>
                                        <p:tav tm="0">
                                          <p:val>
                                            <p:fltVal val="0"/>
                                          </p:val>
                                        </p:tav>
                                        <p:tav tm="100000">
                                          <p:val>
                                            <p:strVal val="#ppt_h"/>
                                          </p:val>
                                        </p:tav>
                                      </p:tavLst>
                                    </p:anim>
                                    <p:animEffect transition="in" filter="fade">
                                      <p:cBhvr>
                                        <p:cTn id="42" dur="500"/>
                                        <p:tgtEl>
                                          <p:spTgt spid="28698"/>
                                        </p:tgtEl>
                                      </p:cBhvr>
                                    </p:animEffec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28699"/>
                                        </p:tgtEl>
                                        <p:attrNameLst>
                                          <p:attrName>style.visibility</p:attrName>
                                        </p:attrNameLst>
                                      </p:cBhvr>
                                      <p:to>
                                        <p:strVal val="visible"/>
                                      </p:to>
                                    </p:set>
                                    <p:anim calcmode="discrete" valueType="clr">
                                      <p:cBhvr override="childStyle">
                                        <p:cTn id="47" dur="50"/>
                                        <p:tgtEl>
                                          <p:spTgt spid="28699"/>
                                        </p:tgtEl>
                                        <p:attrNameLst>
                                          <p:attrName>style.color</p:attrName>
                                        </p:attrNameLst>
                                      </p:cBhvr>
                                      <p:tavLst>
                                        <p:tav tm="0">
                                          <p:val>
                                            <p:clrVal>
                                              <a:schemeClr val="accent2"/>
                                            </p:clrVal>
                                          </p:val>
                                        </p:tav>
                                        <p:tav tm="50000">
                                          <p:val>
                                            <p:clrVal>
                                              <a:schemeClr val="hlink"/>
                                            </p:clrVal>
                                          </p:val>
                                        </p:tav>
                                      </p:tavLst>
                                    </p:anim>
                                    <p:anim calcmode="discrete" valueType="clr">
                                      <p:cBhvr>
                                        <p:cTn id="48" dur="50"/>
                                        <p:tgtEl>
                                          <p:spTgt spid="28699"/>
                                        </p:tgtEl>
                                        <p:attrNameLst>
                                          <p:attrName>fillcolor</p:attrName>
                                        </p:attrNameLst>
                                      </p:cBhvr>
                                      <p:tavLst>
                                        <p:tav tm="0">
                                          <p:val>
                                            <p:clrVal>
                                              <a:schemeClr val="accent2"/>
                                            </p:clrVal>
                                          </p:val>
                                        </p:tav>
                                        <p:tav tm="50000">
                                          <p:val>
                                            <p:clrVal>
                                              <a:schemeClr val="hlink"/>
                                            </p:clrVal>
                                          </p:val>
                                        </p:tav>
                                      </p:tavLst>
                                    </p:anim>
                                    <p:set>
                                      <p:cBhvr>
                                        <p:cTn id="49" dur="50"/>
                                        <p:tgtEl>
                                          <p:spTgt spid="2869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
                                        <p:tgtEl>
                                          <p:spTgt spid="16"/>
                                        </p:tgtEl>
                                      </p:cBhvr>
                                    </p:animEffect>
                                    <p:anim calcmode="lin" valueType="num">
                                      <p:cBhvr>
                                        <p:cTn id="55" dur="400" fill="hold"/>
                                        <p:tgtEl>
                                          <p:spTgt spid="16"/>
                                        </p:tgtEl>
                                        <p:attrNameLst>
                                          <p:attrName>ppt_x</p:attrName>
                                        </p:attrNameLst>
                                      </p:cBhvr>
                                      <p:tavLst>
                                        <p:tav tm="0">
                                          <p:val>
                                            <p:strVal val="#ppt_x"/>
                                          </p:val>
                                        </p:tav>
                                        <p:tav tm="100000">
                                          <p:val>
                                            <p:strVal val="#ppt_x"/>
                                          </p:val>
                                        </p:tav>
                                      </p:tavLst>
                                    </p:anim>
                                    <p:anim calcmode="lin" valueType="num">
                                      <p:cBhvr>
                                        <p:cTn id="56" dur="400" fill="hold"/>
                                        <p:tgtEl>
                                          <p:spTgt spid="16"/>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9" fill="hold">
                            <p:stCondLst>
                              <p:cond delay="1000"/>
                            </p:stCondLst>
                            <p:childTnLst>
                              <p:par>
                                <p:cTn id="60" presetID="52" presetClass="entr" presetSubtype="0" fill="hold" grpId="0" nodeType="afterEffect">
                                  <p:stCondLst>
                                    <p:cond delay="0"/>
                                  </p:stCondLst>
                                  <p:childTnLst>
                                    <p:set>
                                      <p:cBhvr>
                                        <p:cTn id="61" dur="1" fill="hold">
                                          <p:stCondLst>
                                            <p:cond delay="0"/>
                                          </p:stCondLst>
                                        </p:cTn>
                                        <p:tgtEl>
                                          <p:spTgt spid="28848"/>
                                        </p:tgtEl>
                                        <p:attrNameLst>
                                          <p:attrName>style.visibility</p:attrName>
                                        </p:attrNameLst>
                                      </p:cBhvr>
                                      <p:to>
                                        <p:strVal val="visible"/>
                                      </p:to>
                                    </p:set>
                                    <p:animScale>
                                      <p:cBhvr>
                                        <p:cTn id="62" dur="500" decel="50000" fill="hold">
                                          <p:stCondLst>
                                            <p:cond delay="0"/>
                                          </p:stCondLst>
                                        </p:cTn>
                                        <p:tgtEl>
                                          <p:spTgt spid="288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500" decel="50000" fill="hold">
                                          <p:stCondLst>
                                            <p:cond delay="0"/>
                                          </p:stCondLst>
                                        </p:cTn>
                                        <p:tgtEl>
                                          <p:spTgt spid="28848"/>
                                        </p:tgtEl>
                                        <p:attrNameLst>
                                          <p:attrName>ppt_x</p:attrName>
                                          <p:attrName>ppt_y</p:attrName>
                                        </p:attrNameLst>
                                      </p:cBhvr>
                                    </p:animMotion>
                                    <p:animEffect transition="in" filter="fade">
                                      <p:cBhvr>
                                        <p:cTn id="64" dur="500"/>
                                        <p:tgtEl>
                                          <p:spTgt spid="28848"/>
                                        </p:tgtEl>
                                      </p:cBhvr>
                                    </p:animEffect>
                                  </p:childTnLst>
                                </p:cTn>
                              </p:par>
                            </p:childTnLst>
                          </p:cTn>
                        </p:par>
                        <p:par>
                          <p:cTn id="65" fill="hold">
                            <p:stCondLst>
                              <p:cond delay="1500"/>
                            </p:stCondLst>
                            <p:childTnLst>
                              <p:par>
                                <p:cTn id="66" presetID="63" presetClass="path" presetSubtype="0" accel="50000" decel="50000" fill="hold" grpId="1" nodeType="afterEffect">
                                  <p:stCondLst>
                                    <p:cond delay="0"/>
                                  </p:stCondLst>
                                  <p:childTnLst>
                                    <p:animMotion origin="layout" path="M 3.05556E-6 -3.33333E-6 L 0.33889 0.00186 " pathEditMode="relative" rAng="0" ptsTypes="AA">
                                      <p:cBhvr>
                                        <p:cTn id="67" dur="1000" fill="hold"/>
                                        <p:tgtEl>
                                          <p:spTgt spid="28848"/>
                                        </p:tgtEl>
                                        <p:attrNameLst>
                                          <p:attrName>ppt_x</p:attrName>
                                          <p:attrName>ppt_y</p:attrName>
                                        </p:attrNameLst>
                                      </p:cBhvr>
                                      <p:rCtr x="16900" y="100"/>
                                    </p:animMotion>
                                  </p:childTnLst>
                                </p:cTn>
                              </p:par>
                              <p:par>
                                <p:cTn id="68" presetID="18" presetClass="entr" presetSubtype="6" fill="hold" nodeType="withEffect">
                                  <p:stCondLst>
                                    <p:cond delay="0"/>
                                  </p:stCondLst>
                                  <p:childTnLst>
                                    <p:set>
                                      <p:cBhvr>
                                        <p:cTn id="69" dur="1" fill="hold">
                                          <p:stCondLst>
                                            <p:cond delay="0"/>
                                          </p:stCondLst>
                                        </p:cTn>
                                        <p:tgtEl>
                                          <p:spTgt spid="28737"/>
                                        </p:tgtEl>
                                        <p:attrNameLst>
                                          <p:attrName>style.visibility</p:attrName>
                                        </p:attrNameLst>
                                      </p:cBhvr>
                                      <p:to>
                                        <p:strVal val="visible"/>
                                      </p:to>
                                    </p:set>
                                    <p:animEffect transition="in" filter="strips(downRight)">
                                      <p:cBhvr>
                                        <p:cTn id="70" dur="1000"/>
                                        <p:tgtEl>
                                          <p:spTgt spid="28737"/>
                                        </p:tgtEl>
                                      </p:cBhvr>
                                    </p:animEffect>
                                  </p:childTnLst>
                                </p:cTn>
                              </p:par>
                            </p:childTnLst>
                          </p:cTn>
                        </p:par>
                        <p:par>
                          <p:cTn id="71" fill="hold">
                            <p:stCondLst>
                              <p:cond delay="2500"/>
                            </p:stCondLst>
                            <p:childTnLst>
                              <p:par>
                                <p:cTn id="72" presetID="54" presetClass="exit" presetSubtype="0" decel="100000" fill="hold" grpId="2" nodeType="afterEffect">
                                  <p:stCondLst>
                                    <p:cond delay="0"/>
                                  </p:stCondLst>
                                  <p:childTnLst>
                                    <p:anim calcmode="lin" valueType="num">
                                      <p:cBhvr>
                                        <p:cTn id="73" dur="1000"/>
                                        <p:tgtEl>
                                          <p:spTgt spid="28848"/>
                                        </p:tgtEl>
                                        <p:attrNameLst>
                                          <p:attrName>ppt_w</p:attrName>
                                        </p:attrNameLst>
                                      </p:cBhvr>
                                      <p:tavLst>
                                        <p:tav tm="0">
                                          <p:val>
                                            <p:strVal val="ppt_w"/>
                                          </p:val>
                                        </p:tav>
                                        <p:tav tm="100000">
                                          <p:val>
                                            <p:strVal val="ppt_w*0.05"/>
                                          </p:val>
                                        </p:tav>
                                      </p:tavLst>
                                    </p:anim>
                                    <p:anim calcmode="lin" valueType="num">
                                      <p:cBhvr>
                                        <p:cTn id="74" dur="1000"/>
                                        <p:tgtEl>
                                          <p:spTgt spid="28848"/>
                                        </p:tgtEl>
                                        <p:attrNameLst>
                                          <p:attrName>ppt_h</p:attrName>
                                        </p:attrNameLst>
                                      </p:cBhvr>
                                      <p:tavLst>
                                        <p:tav tm="0">
                                          <p:val>
                                            <p:strVal val="ppt_h"/>
                                          </p:val>
                                        </p:tav>
                                        <p:tav tm="100000">
                                          <p:val>
                                            <p:strVal val="ppt_h"/>
                                          </p:val>
                                        </p:tav>
                                      </p:tavLst>
                                    </p:anim>
                                    <p:anim calcmode="lin" valueType="num">
                                      <p:cBhvr>
                                        <p:cTn id="75" dur="1000"/>
                                        <p:tgtEl>
                                          <p:spTgt spid="28848"/>
                                        </p:tgtEl>
                                        <p:attrNameLst>
                                          <p:attrName>ppt_x</p:attrName>
                                        </p:attrNameLst>
                                      </p:cBhvr>
                                      <p:tavLst>
                                        <p:tav tm="0">
                                          <p:val>
                                            <p:strVal val="ppt_x"/>
                                          </p:val>
                                        </p:tav>
                                        <p:tav tm="100000">
                                          <p:val>
                                            <p:strVal val="ppt_x-.2"/>
                                          </p:val>
                                        </p:tav>
                                      </p:tavLst>
                                    </p:anim>
                                    <p:anim calcmode="lin" valueType="num">
                                      <p:cBhvr>
                                        <p:cTn id="76" dur="1000"/>
                                        <p:tgtEl>
                                          <p:spTgt spid="28848"/>
                                        </p:tgtEl>
                                        <p:attrNameLst>
                                          <p:attrName>ppt_y</p:attrName>
                                        </p:attrNameLst>
                                      </p:cBhvr>
                                      <p:tavLst>
                                        <p:tav tm="0">
                                          <p:val>
                                            <p:strVal val="ppt_y"/>
                                          </p:val>
                                        </p:tav>
                                        <p:tav tm="100000">
                                          <p:val>
                                            <p:strVal val="ppt_y"/>
                                          </p:val>
                                        </p:tav>
                                      </p:tavLst>
                                    </p:anim>
                                    <p:animEffect transition="out" filter="fade">
                                      <p:cBhvr>
                                        <p:cTn id="77" dur="1000"/>
                                        <p:tgtEl>
                                          <p:spTgt spid="28848"/>
                                        </p:tgtEl>
                                      </p:cBhvr>
                                    </p:animEffect>
                                    <p:set>
                                      <p:cBhvr>
                                        <p:cTn id="78" dur="1" fill="hold">
                                          <p:stCondLst>
                                            <p:cond delay="999"/>
                                          </p:stCondLst>
                                        </p:cTn>
                                        <p:tgtEl>
                                          <p:spTgt spid="288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16"/>
                                        </p:tgtEl>
                                        <p:attrNameLst>
                                          <p:attrName>ppt_x</p:attrName>
                                        </p:attrNameLst>
                                      </p:cBhvr>
                                      <p:tavLst>
                                        <p:tav tm="0">
                                          <p:val>
                                            <p:strVal val="ppt_x"/>
                                          </p:val>
                                        </p:tav>
                                        <p:tav tm="100000">
                                          <p:val>
                                            <p:strVal val="ppt_x"/>
                                          </p:val>
                                        </p:tav>
                                      </p:tavLst>
                                    </p:anim>
                                    <p:anim calcmode="lin" valueType="num">
                                      <p:cBhvr additive="base">
                                        <p:cTn id="83" dur="500"/>
                                        <p:tgtEl>
                                          <p:spTgt spid="16"/>
                                        </p:tgtEl>
                                        <p:attrNameLst>
                                          <p:attrName>ppt_y</p:attrName>
                                        </p:attrNameLst>
                                      </p:cBhvr>
                                      <p:tavLst>
                                        <p:tav tm="0">
                                          <p:val>
                                            <p:strVal val="ppt_y"/>
                                          </p:val>
                                        </p:tav>
                                        <p:tav tm="100000">
                                          <p:val>
                                            <p:strVal val="1+ppt_h/2"/>
                                          </p:val>
                                        </p:tav>
                                      </p:tavLst>
                                    </p:anim>
                                    <p:set>
                                      <p:cBhvr>
                                        <p:cTn id="84" dur="1" fill="hold">
                                          <p:stCondLst>
                                            <p:cond delay="499"/>
                                          </p:stCondLst>
                                        </p:cTn>
                                        <p:tgtEl>
                                          <p:spTgt spid="16"/>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8735"/>
                                        </p:tgtEl>
                                        <p:attrNameLst>
                                          <p:attrName>style.visibility</p:attrName>
                                        </p:attrNameLst>
                                      </p:cBhvr>
                                      <p:to>
                                        <p:strVal val="visible"/>
                                      </p:to>
                                    </p:set>
                                    <p:animEffect transition="in" filter="fade">
                                      <p:cBhvr>
                                        <p:cTn id="88" dur="500"/>
                                        <p:tgtEl>
                                          <p:spTgt spid="287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736"/>
                                        </p:tgtEl>
                                        <p:attrNameLst>
                                          <p:attrName>style.visibility</p:attrName>
                                        </p:attrNameLst>
                                      </p:cBhvr>
                                      <p:to>
                                        <p:strVal val="visible"/>
                                      </p:to>
                                    </p:set>
                                    <p:animEffect transition="in" filter="fade">
                                      <p:cBhvr>
                                        <p:cTn id="91" dur="500"/>
                                        <p:tgtEl>
                                          <p:spTgt spid="28736"/>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8829"/>
                                        </p:tgtEl>
                                        <p:attrNameLst>
                                          <p:attrName>style.visibility</p:attrName>
                                        </p:attrNameLst>
                                      </p:cBhvr>
                                      <p:to>
                                        <p:strVal val="visible"/>
                                      </p:to>
                                    </p:set>
                                    <p:anim calcmode="lin" valueType="num">
                                      <p:cBhvr>
                                        <p:cTn id="96" dur="500" fill="hold"/>
                                        <p:tgtEl>
                                          <p:spTgt spid="28829"/>
                                        </p:tgtEl>
                                        <p:attrNameLst>
                                          <p:attrName>ppt_w</p:attrName>
                                        </p:attrNameLst>
                                      </p:cBhvr>
                                      <p:tavLst>
                                        <p:tav tm="0">
                                          <p:val>
                                            <p:fltVal val="0"/>
                                          </p:val>
                                        </p:tav>
                                        <p:tav tm="100000">
                                          <p:val>
                                            <p:strVal val="#ppt_w"/>
                                          </p:val>
                                        </p:tav>
                                      </p:tavLst>
                                    </p:anim>
                                    <p:anim calcmode="lin" valueType="num">
                                      <p:cBhvr>
                                        <p:cTn id="97" dur="500" fill="hold"/>
                                        <p:tgtEl>
                                          <p:spTgt spid="28829"/>
                                        </p:tgtEl>
                                        <p:attrNameLst>
                                          <p:attrName>ppt_h</p:attrName>
                                        </p:attrNameLst>
                                      </p:cBhvr>
                                      <p:tavLst>
                                        <p:tav tm="0">
                                          <p:val>
                                            <p:fltVal val="0"/>
                                          </p:val>
                                        </p:tav>
                                        <p:tav tm="100000">
                                          <p:val>
                                            <p:strVal val="#ppt_h"/>
                                          </p:val>
                                        </p:tav>
                                      </p:tavLst>
                                    </p:anim>
                                    <p:animEffect transition="in" filter="fade">
                                      <p:cBhvr>
                                        <p:cTn id="98" dur="500"/>
                                        <p:tgtEl>
                                          <p:spTgt spid="28829"/>
                                        </p:tgtEl>
                                      </p:cBhvr>
                                    </p:animEffect>
                                  </p:childTnLst>
                                </p:cTn>
                              </p:par>
                              <p:par>
                                <p:cTn id="99" presetID="23" presetClass="entr" presetSubtype="16" fill="hold"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500" fill="hold"/>
                                        <p:tgtEl>
                                          <p:spTgt spid="29"/>
                                        </p:tgtEl>
                                        <p:attrNameLst>
                                          <p:attrName>ppt_w</p:attrName>
                                        </p:attrNameLst>
                                      </p:cBhvr>
                                      <p:tavLst>
                                        <p:tav tm="0">
                                          <p:val>
                                            <p:fltVal val="0"/>
                                          </p:val>
                                        </p:tav>
                                        <p:tav tm="100000">
                                          <p:val>
                                            <p:strVal val="#ppt_w"/>
                                          </p:val>
                                        </p:tav>
                                      </p:tavLst>
                                    </p:anim>
                                    <p:anim calcmode="lin" valueType="num">
                                      <p:cBhvr>
                                        <p:cTn id="102" dur="500" fill="hold"/>
                                        <p:tgtEl>
                                          <p:spTgt spid="29"/>
                                        </p:tgtEl>
                                        <p:attrNameLst>
                                          <p:attrName>ppt_h</p:attrName>
                                        </p:attrNameLst>
                                      </p:cBhvr>
                                      <p:tavLst>
                                        <p:tav tm="0">
                                          <p:val>
                                            <p:fltVal val="0"/>
                                          </p:val>
                                        </p:tav>
                                        <p:tav tm="100000">
                                          <p:val>
                                            <p:strVal val="#ppt_h"/>
                                          </p:val>
                                        </p:tav>
                                      </p:tavLst>
                                    </p:anim>
                                  </p:childTnLst>
                                </p:cTn>
                              </p:par>
                              <p:par>
                                <p:cTn id="103" presetID="23" presetClass="entr" presetSubtype="16"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fltVal val="0"/>
                                          </p:val>
                                        </p:tav>
                                        <p:tav tm="100000">
                                          <p:val>
                                            <p:strVal val="#ppt_w"/>
                                          </p:val>
                                        </p:tav>
                                      </p:tavLst>
                                    </p:anim>
                                    <p:anim calcmode="lin" valueType="num">
                                      <p:cBhvr>
                                        <p:cTn id="106" dur="500" fill="hold"/>
                                        <p:tgtEl>
                                          <p:spTgt spid="28"/>
                                        </p:tgtEl>
                                        <p:attrNameLst>
                                          <p:attrName>ppt_h</p:attrName>
                                        </p:attrNameLst>
                                      </p:cBhvr>
                                      <p:tavLst>
                                        <p:tav tm="0">
                                          <p:val>
                                            <p:fltVal val="0"/>
                                          </p:val>
                                        </p:tav>
                                        <p:tav tm="100000">
                                          <p:val>
                                            <p:strVal val="#ppt_h"/>
                                          </p:val>
                                        </p:tav>
                                      </p:tavLst>
                                    </p:anim>
                                  </p:childTnLst>
                                </p:cTn>
                              </p:par>
                              <p:par>
                                <p:cTn id="107" presetID="53" presetClass="entr" presetSubtype="16" fill="hold" nodeType="withEffect">
                                  <p:stCondLst>
                                    <p:cond delay="0"/>
                                  </p:stCondLst>
                                  <p:childTnLst>
                                    <p:set>
                                      <p:cBhvr>
                                        <p:cTn id="108" dur="1" fill="hold">
                                          <p:stCondLst>
                                            <p:cond delay="0"/>
                                          </p:stCondLst>
                                        </p:cTn>
                                        <p:tgtEl>
                                          <p:spTgt spid="6165"/>
                                        </p:tgtEl>
                                        <p:attrNameLst>
                                          <p:attrName>style.visibility</p:attrName>
                                        </p:attrNameLst>
                                      </p:cBhvr>
                                      <p:to>
                                        <p:strVal val="visible"/>
                                      </p:to>
                                    </p:set>
                                    <p:anim calcmode="lin" valueType="num">
                                      <p:cBhvr>
                                        <p:cTn id="109" dur="500" fill="hold"/>
                                        <p:tgtEl>
                                          <p:spTgt spid="6165"/>
                                        </p:tgtEl>
                                        <p:attrNameLst>
                                          <p:attrName>ppt_w</p:attrName>
                                        </p:attrNameLst>
                                      </p:cBhvr>
                                      <p:tavLst>
                                        <p:tav tm="0">
                                          <p:val>
                                            <p:fltVal val="0"/>
                                          </p:val>
                                        </p:tav>
                                        <p:tav tm="100000">
                                          <p:val>
                                            <p:strVal val="#ppt_w"/>
                                          </p:val>
                                        </p:tav>
                                      </p:tavLst>
                                    </p:anim>
                                    <p:anim calcmode="lin" valueType="num">
                                      <p:cBhvr>
                                        <p:cTn id="110" dur="500" fill="hold"/>
                                        <p:tgtEl>
                                          <p:spTgt spid="6165"/>
                                        </p:tgtEl>
                                        <p:attrNameLst>
                                          <p:attrName>ppt_h</p:attrName>
                                        </p:attrNameLst>
                                      </p:cBhvr>
                                      <p:tavLst>
                                        <p:tav tm="0">
                                          <p:val>
                                            <p:fltVal val="0"/>
                                          </p:val>
                                        </p:tav>
                                        <p:tav tm="100000">
                                          <p:val>
                                            <p:strVal val="#ppt_h"/>
                                          </p:val>
                                        </p:tav>
                                      </p:tavLst>
                                    </p:anim>
                                    <p:animEffect transition="in" filter="fade">
                                      <p:cBhvr>
                                        <p:cTn id="111" dur="500"/>
                                        <p:tgtEl>
                                          <p:spTgt spid="6165"/>
                                        </p:tgtEl>
                                      </p:cBhvr>
                                    </p:animEffect>
                                  </p:childTnLst>
                                </p:cTn>
                              </p:par>
                            </p:childTnLst>
                          </p:cTn>
                        </p:par>
                      </p:childTnLst>
                    </p:cTn>
                  </p:par>
                  <p:par>
                    <p:cTn id="112" fill="hold">
                      <p:stCondLst>
                        <p:cond delay="indefinite"/>
                      </p:stCondLst>
                      <p:childTnLst>
                        <p:par>
                          <p:cTn id="113" fill="hold">
                            <p:stCondLst>
                              <p:cond delay="0"/>
                            </p:stCondLst>
                            <p:childTnLst>
                              <p:par>
                                <p:cTn id="114" presetID="5" presetClass="entr" presetSubtype="10" fill="hold" grpId="0" nodeType="clickEffect">
                                  <p:stCondLst>
                                    <p:cond delay="0"/>
                                  </p:stCondLst>
                                  <p:childTnLst>
                                    <p:set>
                                      <p:cBhvr>
                                        <p:cTn id="115" dur="1" fill="hold">
                                          <p:stCondLst>
                                            <p:cond delay="0"/>
                                          </p:stCondLst>
                                        </p:cTn>
                                        <p:tgtEl>
                                          <p:spTgt spid="28701"/>
                                        </p:tgtEl>
                                        <p:attrNameLst>
                                          <p:attrName>style.visibility</p:attrName>
                                        </p:attrNameLst>
                                      </p:cBhvr>
                                      <p:to>
                                        <p:strVal val="visible"/>
                                      </p:to>
                                    </p:set>
                                    <p:animEffect transition="in" filter="checkerboard(across)">
                                      <p:cBhvr>
                                        <p:cTn id="116" dur="500"/>
                                        <p:tgtEl>
                                          <p:spTgt spid="28701"/>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27"/>
                                        </p:tgtEl>
                                        <p:attrNameLst>
                                          <p:attrName>style.visibility</p:attrName>
                                        </p:attrNameLst>
                                      </p:cBhvr>
                                      <p:to>
                                        <p:strVal val="visible"/>
                                      </p:to>
                                    </p:set>
                                    <p:animEffect transition="in" filter="wipe(left)">
                                      <p:cBhvr>
                                        <p:cTn id="121" dur="500"/>
                                        <p:tgtEl>
                                          <p:spTgt spid="127"/>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28702"/>
                                        </p:tgtEl>
                                        <p:attrNameLst>
                                          <p:attrName>style.visibility</p:attrName>
                                        </p:attrNameLst>
                                      </p:cBhvr>
                                      <p:to>
                                        <p:strVal val="visible"/>
                                      </p:to>
                                    </p:set>
                                    <p:animEffect transition="in" filter="checkerboard(across)">
                                      <p:cBhvr>
                                        <p:cTn id="124" dur="500"/>
                                        <p:tgtEl>
                                          <p:spTgt spid="28702"/>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28715"/>
                                        </p:tgtEl>
                                        <p:attrNameLst>
                                          <p:attrName>style.visibility</p:attrName>
                                        </p:attrNameLst>
                                      </p:cBhvr>
                                      <p:to>
                                        <p:strVal val="visible"/>
                                      </p:to>
                                    </p:set>
                                    <p:animEffect transition="in" filter="checkerboard(across)">
                                      <p:cBhvr>
                                        <p:cTn id="129" dur="500"/>
                                        <p:tgtEl>
                                          <p:spTgt spid="28715"/>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130"/>
                                        </p:tgtEl>
                                        <p:attrNameLst>
                                          <p:attrName>style.visibility</p:attrName>
                                        </p:attrNameLst>
                                      </p:cBhvr>
                                      <p:to>
                                        <p:strVal val="visible"/>
                                      </p:to>
                                    </p:set>
                                    <p:animEffect transition="in" filter="wipe(left)">
                                      <p:cBhvr>
                                        <p:cTn id="13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98" grpId="0"/>
      <p:bldP spid="28699" grpId="0"/>
      <p:bldP spid="28701" grpId="0"/>
      <p:bldP spid="28702" grpId="0"/>
      <p:bldP spid="28715" grpId="0"/>
      <p:bldP spid="28850" grpId="0" animBg="1"/>
      <p:bldP spid="28848" grpId="0"/>
      <p:bldP spid="28848" grpId="1"/>
      <p:bldP spid="28848" grpId="2"/>
      <p:bldP spid="28735" grpId="0"/>
      <p:bldP spid="28736" grpId="0"/>
      <p:bldP spid="28684" grpId="0"/>
      <p:bldP spid="28685" grpId="0"/>
      <p:bldP spid="127" grpId="0"/>
      <p:bldP spid="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1828800"/>
            <a:ext cx="12192000" cy="5029200"/>
          </a:xfrm>
          <a:prstGeom prst="rect">
            <a:avLst/>
          </a:prstGeom>
          <a:solidFill>
            <a:srgbClr val="FFE36D"/>
          </a:solidFill>
        </p:spPr>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2828" y="6020674"/>
            <a:ext cx="909071" cy="887541"/>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8" y="5310893"/>
            <a:ext cx="1848501" cy="1293396"/>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18190">
            <a:off x="5390228" y="6072168"/>
            <a:ext cx="2075162" cy="1088481"/>
          </a:xfrm>
          <a:prstGeom prst="rect">
            <a:avLst/>
          </a:prstGeom>
        </p:spPr>
      </p:pic>
      <p:pic>
        <p:nvPicPr>
          <p:cNvPr id="20" name="Hình ảnh 19">
            <a:extLst>
              <a:ext uri="{FF2B5EF4-FFF2-40B4-BE49-F238E27FC236}">
                <a16:creationId xmlns:a16="http://schemas.microsoft.com/office/drawing/2014/main" id="{BC3BCB3C-A34F-4C3F-90E1-BD11587A738B}"/>
              </a:ext>
            </a:extLst>
          </p:cNvPr>
          <p:cNvPicPr>
            <a:picLocks noChangeAspect="1"/>
          </p:cNvPicPr>
          <p:nvPr/>
        </p:nvPicPr>
        <p:blipFill>
          <a:blip r:embed="rId5"/>
          <a:stretch>
            <a:fillRect/>
          </a:stretch>
        </p:blipFill>
        <p:spPr>
          <a:xfrm>
            <a:off x="3923589" y="2795449"/>
            <a:ext cx="3147189" cy="1616589"/>
          </a:xfrm>
          <a:prstGeom prst="rect">
            <a:avLst/>
          </a:prstGeom>
        </p:spPr>
      </p:pic>
      <p:pic>
        <p:nvPicPr>
          <p:cNvPr id="21" name="Hình ảnh 20">
            <a:extLst>
              <a:ext uri="{FF2B5EF4-FFF2-40B4-BE49-F238E27FC236}">
                <a16:creationId xmlns:a16="http://schemas.microsoft.com/office/drawing/2014/main" id="{FC087E31-71E7-4265-969A-F5A8D9DA9A73}"/>
              </a:ext>
            </a:extLst>
          </p:cNvPr>
          <p:cNvPicPr>
            <a:picLocks noChangeAspect="1"/>
          </p:cNvPicPr>
          <p:nvPr/>
        </p:nvPicPr>
        <p:blipFill>
          <a:blip r:embed="rId5"/>
          <a:stretch>
            <a:fillRect/>
          </a:stretch>
        </p:blipFill>
        <p:spPr>
          <a:xfrm>
            <a:off x="6877696" y="2797983"/>
            <a:ext cx="3147189" cy="1616589"/>
          </a:xfrm>
          <a:prstGeom prst="rect">
            <a:avLst/>
          </a:prstGeom>
        </p:spPr>
      </p:pic>
      <p:pic>
        <p:nvPicPr>
          <p:cNvPr id="22" name="Hình ảnh 21">
            <a:extLst>
              <a:ext uri="{FF2B5EF4-FFF2-40B4-BE49-F238E27FC236}">
                <a16:creationId xmlns:a16="http://schemas.microsoft.com/office/drawing/2014/main" id="{12B31074-A57A-4F65-9469-2FDCFD2E8C38}"/>
              </a:ext>
            </a:extLst>
          </p:cNvPr>
          <p:cNvPicPr>
            <a:picLocks noChangeAspect="1"/>
          </p:cNvPicPr>
          <p:nvPr/>
        </p:nvPicPr>
        <p:blipFill>
          <a:blip r:embed="rId5"/>
          <a:stretch>
            <a:fillRect/>
          </a:stretch>
        </p:blipFill>
        <p:spPr>
          <a:xfrm rot="10800000">
            <a:off x="2996039" y="2791728"/>
            <a:ext cx="3147189" cy="1616589"/>
          </a:xfrm>
          <a:prstGeom prst="rect">
            <a:avLst/>
          </a:prstGeom>
        </p:spPr>
      </p:pic>
      <p:pic>
        <p:nvPicPr>
          <p:cNvPr id="23" name="Hình ảnh 22">
            <a:extLst>
              <a:ext uri="{FF2B5EF4-FFF2-40B4-BE49-F238E27FC236}">
                <a16:creationId xmlns:a16="http://schemas.microsoft.com/office/drawing/2014/main" id="{EE9B141D-B50C-4D41-BD30-1769734603A1}"/>
              </a:ext>
            </a:extLst>
          </p:cNvPr>
          <p:cNvPicPr>
            <a:picLocks noChangeAspect="1"/>
          </p:cNvPicPr>
          <p:nvPr/>
        </p:nvPicPr>
        <p:blipFill>
          <a:blip r:embed="rId5"/>
          <a:stretch>
            <a:fillRect/>
          </a:stretch>
        </p:blipFill>
        <p:spPr>
          <a:xfrm rot="10800000">
            <a:off x="5957158" y="2790524"/>
            <a:ext cx="3147189" cy="1616589"/>
          </a:xfrm>
          <a:prstGeom prst="rect">
            <a:avLst/>
          </a:prstGeom>
        </p:spPr>
      </p:pic>
      <p:pic>
        <p:nvPicPr>
          <p:cNvPr id="24" name="Hình ảnh 23">
            <a:extLst>
              <a:ext uri="{FF2B5EF4-FFF2-40B4-BE49-F238E27FC236}">
                <a16:creationId xmlns:a16="http://schemas.microsoft.com/office/drawing/2014/main" id="{3A3FABC0-03F6-4D14-83BF-AB43CB3EF77D}"/>
              </a:ext>
            </a:extLst>
          </p:cNvPr>
          <p:cNvPicPr>
            <a:picLocks noChangeAspect="1"/>
          </p:cNvPicPr>
          <p:nvPr/>
        </p:nvPicPr>
        <p:blipFill>
          <a:blip r:embed="rId5"/>
          <a:stretch>
            <a:fillRect/>
          </a:stretch>
        </p:blipFill>
        <p:spPr>
          <a:xfrm rot="10800000">
            <a:off x="8911265" y="2797982"/>
            <a:ext cx="3147189" cy="1616589"/>
          </a:xfrm>
          <a:prstGeom prst="rect">
            <a:avLst/>
          </a:prstGeom>
        </p:spPr>
      </p:pic>
      <p:pic>
        <p:nvPicPr>
          <p:cNvPr id="25" name="Hình ảnh 24">
            <a:extLst>
              <a:ext uri="{FF2B5EF4-FFF2-40B4-BE49-F238E27FC236}">
                <a16:creationId xmlns:a16="http://schemas.microsoft.com/office/drawing/2014/main" id="{47C098BA-6599-4C5D-BEC0-D8E14F856FDE}"/>
              </a:ext>
            </a:extLst>
          </p:cNvPr>
          <p:cNvPicPr>
            <a:picLocks noChangeAspect="1"/>
          </p:cNvPicPr>
          <p:nvPr/>
        </p:nvPicPr>
        <p:blipFill>
          <a:blip r:embed="rId5"/>
          <a:stretch>
            <a:fillRect/>
          </a:stretch>
        </p:blipFill>
        <p:spPr>
          <a:xfrm>
            <a:off x="0" y="2782387"/>
            <a:ext cx="3147189" cy="1616589"/>
          </a:xfrm>
          <a:prstGeom prst="rect">
            <a:avLst/>
          </a:prstGeom>
        </p:spPr>
      </p:pic>
      <p:pic>
        <p:nvPicPr>
          <p:cNvPr id="26" name="Hình ảnh 25">
            <a:extLst>
              <a:ext uri="{FF2B5EF4-FFF2-40B4-BE49-F238E27FC236}">
                <a16:creationId xmlns:a16="http://schemas.microsoft.com/office/drawing/2014/main" id="{DD68F5A1-1F16-4D73-A88E-8A387820AC25}"/>
              </a:ext>
            </a:extLst>
          </p:cNvPr>
          <p:cNvPicPr>
            <a:picLocks noChangeAspect="1"/>
          </p:cNvPicPr>
          <p:nvPr/>
        </p:nvPicPr>
        <p:blipFill>
          <a:blip r:embed="rId6"/>
          <a:stretch>
            <a:fillRect/>
          </a:stretch>
        </p:blipFill>
        <p:spPr>
          <a:xfrm>
            <a:off x="3753967" y="4222922"/>
            <a:ext cx="518160" cy="621792"/>
          </a:xfrm>
          <a:prstGeom prst="rect">
            <a:avLst/>
          </a:prstGeom>
        </p:spPr>
      </p:pic>
      <p:pic>
        <p:nvPicPr>
          <p:cNvPr id="27" name="Hình ảnh 26">
            <a:extLst>
              <a:ext uri="{FF2B5EF4-FFF2-40B4-BE49-F238E27FC236}">
                <a16:creationId xmlns:a16="http://schemas.microsoft.com/office/drawing/2014/main" id="{9D1DED53-7F51-497B-9524-51EC12DA28C4}"/>
              </a:ext>
            </a:extLst>
          </p:cNvPr>
          <p:cNvPicPr>
            <a:picLocks noChangeAspect="1"/>
          </p:cNvPicPr>
          <p:nvPr/>
        </p:nvPicPr>
        <p:blipFill>
          <a:blip r:embed="rId7"/>
          <a:stretch>
            <a:fillRect/>
          </a:stretch>
        </p:blipFill>
        <p:spPr>
          <a:xfrm>
            <a:off x="6726663" y="4224528"/>
            <a:ext cx="518160" cy="621792"/>
          </a:xfrm>
          <a:prstGeom prst="rect">
            <a:avLst/>
          </a:prstGeom>
        </p:spPr>
      </p:pic>
      <p:pic>
        <p:nvPicPr>
          <p:cNvPr id="28" name="Hình ảnh 27">
            <a:extLst>
              <a:ext uri="{FF2B5EF4-FFF2-40B4-BE49-F238E27FC236}">
                <a16:creationId xmlns:a16="http://schemas.microsoft.com/office/drawing/2014/main" id="{3021EC81-CFC0-4A1B-B4C8-2F40EC080DFB}"/>
              </a:ext>
            </a:extLst>
          </p:cNvPr>
          <p:cNvPicPr>
            <a:picLocks noChangeAspect="1"/>
          </p:cNvPicPr>
          <p:nvPr/>
        </p:nvPicPr>
        <p:blipFill>
          <a:blip r:embed="rId8"/>
          <a:stretch>
            <a:fillRect/>
          </a:stretch>
        </p:blipFill>
        <p:spPr>
          <a:xfrm>
            <a:off x="9673916" y="4198401"/>
            <a:ext cx="527304" cy="621792"/>
          </a:xfrm>
          <a:prstGeom prst="rect">
            <a:avLst/>
          </a:prstGeom>
        </p:spPr>
      </p:pic>
      <p:pic>
        <p:nvPicPr>
          <p:cNvPr id="29" name="Hình ảnh 28">
            <a:extLst>
              <a:ext uri="{FF2B5EF4-FFF2-40B4-BE49-F238E27FC236}">
                <a16:creationId xmlns:a16="http://schemas.microsoft.com/office/drawing/2014/main" id="{269A40DE-5B24-471F-99C5-678AD538D0ED}"/>
              </a:ext>
            </a:extLst>
          </p:cNvPr>
          <p:cNvPicPr>
            <a:picLocks noChangeAspect="1"/>
          </p:cNvPicPr>
          <p:nvPr/>
        </p:nvPicPr>
        <p:blipFill>
          <a:blip r:embed="rId9"/>
          <a:stretch>
            <a:fillRect/>
          </a:stretch>
        </p:blipFill>
        <p:spPr>
          <a:xfrm>
            <a:off x="6254656" y="3582415"/>
            <a:ext cx="1462175" cy="1462175"/>
          </a:xfrm>
          <a:prstGeom prst="rect">
            <a:avLst/>
          </a:prstGeom>
        </p:spPr>
      </p:pic>
      <p:pic>
        <p:nvPicPr>
          <p:cNvPr id="30" name="Hình ảnh 29">
            <a:extLst>
              <a:ext uri="{FF2B5EF4-FFF2-40B4-BE49-F238E27FC236}">
                <a16:creationId xmlns:a16="http://schemas.microsoft.com/office/drawing/2014/main" id="{64C59E79-8A07-4C66-A5EB-0CF6DFD13B5E}"/>
              </a:ext>
            </a:extLst>
          </p:cNvPr>
          <p:cNvPicPr>
            <a:picLocks noChangeAspect="1"/>
          </p:cNvPicPr>
          <p:nvPr/>
        </p:nvPicPr>
        <p:blipFill>
          <a:blip r:embed="rId10"/>
          <a:stretch>
            <a:fillRect/>
          </a:stretch>
        </p:blipFill>
        <p:spPr>
          <a:xfrm>
            <a:off x="3481540" y="4217491"/>
            <a:ext cx="7126224" cy="192024"/>
          </a:xfrm>
          <a:prstGeom prst="rect">
            <a:avLst/>
          </a:prstGeom>
        </p:spPr>
      </p:pic>
      <p:sp>
        <p:nvSpPr>
          <p:cNvPr id="2" name="Hộp Văn bản 27">
            <a:extLst>
              <a:ext uri="{FF2B5EF4-FFF2-40B4-BE49-F238E27FC236}">
                <a16:creationId xmlns:a16="http://schemas.microsoft.com/office/drawing/2014/main" id="{C87BE388-0C37-70FC-B3C4-8EAF536FF30C}"/>
              </a:ext>
            </a:extLst>
          </p:cNvPr>
          <p:cNvSpPr txBox="1"/>
          <p:nvPr/>
        </p:nvSpPr>
        <p:spPr>
          <a:xfrm>
            <a:off x="3216184" y="5139305"/>
            <a:ext cx="10470212" cy="556434"/>
          </a:xfrm>
          <a:prstGeom prst="rect">
            <a:avLst/>
          </a:prstGeom>
          <a:noFill/>
        </p:spPr>
        <p:txBody>
          <a:bodyPr wrap="square">
            <a:spAutoFit/>
          </a:bodyPr>
          <a:lstStyle/>
          <a:p>
            <a:pPr algn="just">
              <a:lnSpc>
                <a:spcPct val="115000"/>
              </a:lnSpc>
              <a:spcAft>
                <a:spcPts val="10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8490925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1139</Words>
  <Application>Microsoft Office PowerPoint</Application>
  <PresentationFormat>Widescreen</PresentationFormat>
  <Paragraphs>196</Paragraphs>
  <Slides>21</Slides>
  <Notes>3</Notes>
  <HiddenSlides>0</HiddenSlides>
  <MMClips>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21</vt:i4>
      </vt:variant>
    </vt:vector>
  </HeadingPairs>
  <TitlesOfParts>
    <vt:vector size="32" baseType="lpstr">
      <vt:lpstr>.VnTime</vt:lpstr>
      <vt:lpstr>Arial</vt:lpstr>
      <vt:lpstr>Calibri</vt:lpstr>
      <vt:lpstr>Calibri Light</vt:lpstr>
      <vt:lpstr>Cambria Math</vt:lpstr>
      <vt:lpstr>Tahoma</vt:lpstr>
      <vt:lpstr>Times New Roman</vt:lpstr>
      <vt:lpstr>Chủ đề Office</vt:lpstr>
      <vt:lpstr>MathType 7.0 Equation</vt:lpstr>
      <vt:lpstr>Equation.3</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Kieu Loan</dc:creator>
  <cp:lastModifiedBy>MYPC</cp:lastModifiedBy>
  <cp:revision>82</cp:revision>
  <dcterms:created xsi:type="dcterms:W3CDTF">2022-10-09T09:16:23Z</dcterms:created>
  <dcterms:modified xsi:type="dcterms:W3CDTF">2025-10-27T15:12:27Z</dcterms:modified>
</cp:coreProperties>
</file>