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93" r:id="rId2"/>
    <p:sldId id="426" r:id="rId3"/>
    <p:sldId id="329" r:id="rId4"/>
    <p:sldId id="494" r:id="rId5"/>
    <p:sldId id="495" r:id="rId6"/>
    <p:sldId id="496" r:id="rId7"/>
    <p:sldId id="497" r:id="rId8"/>
    <p:sldId id="498" r:id="rId9"/>
    <p:sldId id="499" r:id="rId10"/>
    <p:sldId id="500" r:id="rId11"/>
    <p:sldId id="501" r:id="rId12"/>
    <p:sldId id="502" r:id="rId13"/>
    <p:sldId id="504" r:id="rId14"/>
    <p:sldId id="505" r:id="rId15"/>
    <p:sldId id="503" r:id="rId16"/>
    <p:sldId id="517" r:id="rId17"/>
    <p:sldId id="518" r:id="rId18"/>
    <p:sldId id="446" r:id="rId19"/>
    <p:sldId id="507" r:id="rId20"/>
    <p:sldId id="515" r:id="rId21"/>
    <p:sldId id="508" r:id="rId22"/>
    <p:sldId id="509" r:id="rId23"/>
    <p:sldId id="516" r:id="rId24"/>
    <p:sldId id="510" r:id="rId25"/>
    <p:sldId id="511" r:id="rId26"/>
    <p:sldId id="278" r:id="rId27"/>
    <p:sldId id="514" r:id="rId28"/>
    <p:sldId id="320" r:id="rId29"/>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1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p:restoredTop sz="94660"/>
  </p:normalViewPr>
  <p:slideViewPr>
    <p:cSldViewPr snapToGrid="0" showGuides="1">
      <p:cViewPr varScale="1">
        <p:scale>
          <a:sx n="85" d="100"/>
          <a:sy n="85" d="100"/>
        </p:scale>
        <p:origin x="590" y="67"/>
      </p:cViewPr>
      <p:guideLst>
        <p:guide orient="horz" pos="211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en-US" strike="noStrike" noProof="1"/>
              <a:t>Click to edit Master title style</a:t>
            </a:r>
            <a:endParaRPr lang="en-GB" strike="noStrike"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strike="noStrike" noProof="1"/>
              <a:t>Click to edit Master subtitle style</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GB"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base"/>
            <a:r>
              <a:rPr lang="en-US" strike="noStrike" noProof="1"/>
              <a:t>Click to edit Master title style</a:t>
            </a:r>
            <a:endParaRPr lang="en-GB" strike="noStrike"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GB"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base"/>
            <a:r>
              <a:rPr lang="en-US" strike="noStrike" noProof="1"/>
              <a:t>Click to edit Master title style</a:t>
            </a:r>
            <a:endParaRPr lang="en-GB" strike="noStrike"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GB" strike="noStrike" noProof="1"/>
          </a:p>
        </p:txBody>
      </p:sp>
      <p:sp>
        <p:nvSpPr>
          <p:cNvPr id="3" name="Content Placeholder 2"/>
          <p:cNvSpPr>
            <a:spLocks noGrp="1"/>
          </p:cNvSpPr>
          <p:nvPr>
            <p:ph sz="half" idx="1"/>
          </p:nvPr>
        </p:nvSpPr>
        <p:spPr>
          <a:xfrm>
            <a:off x="838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base"/>
            <a:r>
              <a:rPr lang="en-US" strike="noStrike" noProof="1"/>
              <a:t>Click to edit Master title style</a:t>
            </a:r>
            <a:endParaRPr lang="en-GB" strike="noStrike"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GB" strike="noStrike" noProof="1"/>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en-US" strike="noStrike" noProof="1"/>
              <a:t>Click to edit Master title style</a:t>
            </a:r>
            <a:endParaRPr lang="en-GB" strike="noStrike"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endParaRPr lang="en-GB"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en-US" strike="noStrike" noProof="1"/>
              <a:t>Click to edit Master title style</a:t>
            </a:r>
            <a:endParaRPr lang="en-GB" strike="noStrike" noProof="1"/>
          </a:p>
        </p:txBody>
      </p:sp>
      <p:sp>
        <p:nvSpPr>
          <p:cNvPr id="3" name="Picture Placeholder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GB"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en-US" altLang="zh-CN" dirty="0"/>
              <a:t>Click to edit Master title style</a:t>
            </a:r>
            <a:endParaRPr lang="en-GB" altLang="x-none"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en-GB" altLang="x-non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EF29DA1-0082-4879-AC4B-2EA07A8AD555}" type="datetimeFigureOut">
              <a:rPr kumimoji="0" lang="en-GB" sz="1200" b="0" i="0" u="none" strike="noStrike" kern="1200" cap="none" spc="0" normalizeH="0" baseline="0" noProof="0">
                <a:ln>
                  <a:noFill/>
                </a:ln>
                <a:solidFill>
                  <a:schemeClr val="tx1">
                    <a:tint val="75000"/>
                  </a:schemeClr>
                </a:solidFill>
                <a:effectLst/>
                <a:uLnTx/>
                <a:uFillTx/>
                <a:latin typeface="+mn-lt"/>
                <a:ea typeface="+mn-ea"/>
                <a:cs typeface="+mn-cs"/>
              </a:rPr>
              <a:t>27/10/2025</a:t>
            </a:fld>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GB" altLang="x-none" strike="noStrike" noProof="1" dirty="0">
                <a:latin typeface="Calibri" panose="020F0502020204030204" pitchFamily="34" charset="0"/>
                <a:ea typeface="+mn-ea"/>
                <a:cs typeface="+mn-cs"/>
              </a:rPr>
              <a:t>‹#›</a:t>
            </a:fld>
            <a:endParaRPr lang="en-GB" altLang="x-none"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hyperlink" Target="https://doctailieu.com/trac-nghiem/dong-nao-the-hien-dung-cach-su-dung-tu-dong-nghia-d-can-nhac-de-chon-tu-dong-62139" TargetMode="External"/><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6.png"/><Relationship Id="rId5" Type="http://schemas.microsoft.com/office/2007/relationships/media" Target="../media/media3.mp3"/><Relationship Id="rId10" Type="http://schemas.openxmlformats.org/officeDocument/2006/relationships/image" Target="../media/image5.png"/><Relationship Id="rId4" Type="http://schemas.openxmlformats.org/officeDocument/2006/relationships/audio" Target="../media/media2.mp3"/><Relationship Id="rId9"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linia7qp1jl[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77339" y="602069"/>
            <a:ext cx="5334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22"/>
          <p:cNvSpPr>
            <a:spLocks noChangeArrowheads="1" noChangeShapeType="1" noTextEdit="1"/>
          </p:cNvSpPr>
          <p:nvPr/>
        </p:nvSpPr>
        <p:spPr bwMode="auto">
          <a:xfrm>
            <a:off x="1352282" y="1873880"/>
            <a:ext cx="9556124" cy="2517815"/>
          </a:xfrm>
          <a:prstGeom prst="rect">
            <a:avLst/>
          </a:prstGeom>
        </p:spPr>
        <p:txBody>
          <a:bodyPr wrap="none" fromWordArt="1">
            <a:prstTxWarp prst="textPlain">
              <a:avLst>
                <a:gd name="adj" fmla="val 50000"/>
              </a:avLst>
            </a:prstTxWarp>
          </a:bodyPr>
          <a:lstStyle/>
          <a:p>
            <a:pPr algn="ct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NHIỆT LIỆT CHÀO MỪNG CÁC THẦY CÔ </a:t>
            </a:r>
          </a:p>
          <a:p>
            <a:pPr algn="ct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VỀ DỰ GIỜ NGỮ VĂN LỚP </a:t>
            </a:r>
            <a:r>
              <a:rPr lang="vi-VN"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6D</a:t>
            </a:r>
            <a:r>
              <a:rPr lang="en-US" sz="3600" b="1"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a:t>
            </a:r>
          </a:p>
        </p:txBody>
      </p:sp>
      <p:sp>
        <p:nvSpPr>
          <p:cNvPr id="14340" name="TextBox 47"/>
          <p:cNvSpPr txBox="1">
            <a:spLocks noChangeArrowheads="1"/>
          </p:cNvSpPr>
          <p:nvPr/>
        </p:nvSpPr>
        <p:spPr bwMode="auto">
          <a:xfrm>
            <a:off x="811369" y="230211"/>
            <a:ext cx="10097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800" b="1" dirty="0">
                <a:latin typeface="Times New Roman" panose="02020603050405020304" pitchFamily="18" charset="0"/>
                <a:cs typeface="Times New Roman" panose="02020603050405020304" pitchFamily="18" charset="0"/>
              </a:rPr>
              <a:t>    TRƯỜNG THCS BÌNH MINH</a:t>
            </a:r>
            <a:endParaRPr lang="en-US" alt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661588" y="4975855"/>
            <a:ext cx="7249165" cy="830997"/>
          </a:xfrm>
          <a:prstGeom prst="rect">
            <a:avLst/>
          </a:prstGeom>
          <a:noFill/>
          <a:scene3d>
            <a:camera prst="perspectiveFront"/>
            <a:lightRig rig="threePt" dir="t"/>
          </a:scene3d>
        </p:spPr>
        <p:txBody>
          <a:bodyPr wrap="none">
            <a:spAutoFit/>
          </a:bodyPr>
          <a:lstStyle/>
          <a:p>
            <a:pPr algn="ctr">
              <a:defRPr/>
            </a:pPr>
            <a:r>
              <a:rPr lang="en-US" sz="2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NGƯỜI THỰC HIỆN: </a:t>
            </a:r>
            <a:r>
              <a:rPr lang="vi-VN" sz="2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NGUYỄN THỊ QUỲNH HOA</a:t>
            </a:r>
          </a:p>
          <a:p>
            <a:pPr algn="ctr">
              <a:defRPr/>
            </a:pPr>
            <a:r>
              <a:rPr lang="vi-VN" sz="2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TỔ KHOA HỌC XÃ HỘI</a:t>
            </a:r>
            <a:endParaRPr lang="en-US" sz="2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4342" name="Group 6"/>
          <p:cNvGrpSpPr>
            <a:grpSpLocks/>
          </p:cNvGrpSpPr>
          <p:nvPr/>
        </p:nvGrpSpPr>
        <p:grpSpPr bwMode="auto">
          <a:xfrm>
            <a:off x="2962276" y="1524000"/>
            <a:ext cx="9229724" cy="5183188"/>
            <a:chOff x="748" y="845"/>
            <a:chExt cx="4854" cy="3265"/>
          </a:xfrm>
        </p:grpSpPr>
        <p:sp>
          <p:nvSpPr>
            <p:cNvPr id="14348" name="Line 7"/>
            <p:cNvSpPr>
              <a:spLocks noChangeShapeType="1"/>
            </p:cNvSpPr>
            <p:nvPr/>
          </p:nvSpPr>
          <p:spPr bwMode="auto">
            <a:xfrm>
              <a:off x="884" y="4020"/>
              <a:ext cx="4627" cy="0"/>
            </a:xfrm>
            <a:prstGeom prst="line">
              <a:avLst/>
            </a:prstGeom>
            <a:noFill/>
            <a:ln w="28575">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8"/>
            <p:cNvSpPr>
              <a:spLocks noChangeShapeType="1"/>
            </p:cNvSpPr>
            <p:nvPr/>
          </p:nvSpPr>
          <p:spPr bwMode="auto">
            <a:xfrm>
              <a:off x="748" y="4110"/>
              <a:ext cx="4854" cy="0"/>
            </a:xfrm>
            <a:prstGeom prst="line">
              <a:avLst/>
            </a:prstGeom>
            <a:noFill/>
            <a:ln w="762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9"/>
            <p:cNvSpPr>
              <a:spLocks noChangeShapeType="1"/>
            </p:cNvSpPr>
            <p:nvPr/>
          </p:nvSpPr>
          <p:spPr bwMode="auto">
            <a:xfrm flipV="1">
              <a:off x="5602" y="845"/>
              <a:ext cx="0" cy="3265"/>
            </a:xfrm>
            <a:prstGeom prst="line">
              <a:avLst/>
            </a:prstGeom>
            <a:noFill/>
            <a:ln w="762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0"/>
            <p:cNvSpPr>
              <a:spLocks noChangeShapeType="1"/>
            </p:cNvSpPr>
            <p:nvPr/>
          </p:nvSpPr>
          <p:spPr bwMode="auto">
            <a:xfrm flipV="1">
              <a:off x="5511" y="935"/>
              <a:ext cx="0" cy="3085"/>
            </a:xfrm>
            <a:prstGeom prst="line">
              <a:avLst/>
            </a:prstGeom>
            <a:noFill/>
            <a:ln w="28575">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43" name="Group 11"/>
          <p:cNvGrpSpPr>
            <a:grpSpLocks/>
          </p:cNvGrpSpPr>
          <p:nvPr/>
        </p:nvGrpSpPr>
        <p:grpSpPr bwMode="auto">
          <a:xfrm>
            <a:off x="115911" y="0"/>
            <a:ext cx="11694016" cy="5183188"/>
            <a:chOff x="158" y="164"/>
            <a:chExt cx="4854" cy="3265"/>
          </a:xfrm>
        </p:grpSpPr>
        <p:sp>
          <p:nvSpPr>
            <p:cNvPr id="14344" name="Line 12"/>
            <p:cNvSpPr>
              <a:spLocks noChangeShapeType="1"/>
            </p:cNvSpPr>
            <p:nvPr/>
          </p:nvSpPr>
          <p:spPr bwMode="auto">
            <a:xfrm flipH="1" flipV="1">
              <a:off x="249" y="254"/>
              <a:ext cx="4627" cy="0"/>
            </a:xfrm>
            <a:prstGeom prst="line">
              <a:avLst/>
            </a:prstGeom>
            <a:noFill/>
            <a:ln w="28575">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3"/>
            <p:cNvSpPr>
              <a:spLocks noChangeShapeType="1"/>
            </p:cNvSpPr>
            <p:nvPr/>
          </p:nvSpPr>
          <p:spPr bwMode="auto">
            <a:xfrm flipH="1" flipV="1">
              <a:off x="158" y="164"/>
              <a:ext cx="4854" cy="0"/>
            </a:xfrm>
            <a:prstGeom prst="line">
              <a:avLst/>
            </a:prstGeom>
            <a:noFill/>
            <a:ln w="762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4"/>
            <p:cNvSpPr>
              <a:spLocks noChangeShapeType="1"/>
            </p:cNvSpPr>
            <p:nvPr/>
          </p:nvSpPr>
          <p:spPr bwMode="auto">
            <a:xfrm flipH="1">
              <a:off x="158" y="164"/>
              <a:ext cx="0" cy="3265"/>
            </a:xfrm>
            <a:prstGeom prst="line">
              <a:avLst/>
            </a:prstGeom>
            <a:noFill/>
            <a:ln w="762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5"/>
            <p:cNvSpPr>
              <a:spLocks noChangeShapeType="1"/>
            </p:cNvSpPr>
            <p:nvPr/>
          </p:nvSpPr>
          <p:spPr bwMode="auto">
            <a:xfrm flipH="1">
              <a:off x="249" y="254"/>
              <a:ext cx="0" cy="3085"/>
            </a:xfrm>
            <a:prstGeom prst="line">
              <a:avLst/>
            </a:prstGeom>
            <a:noFill/>
            <a:ln w="28575">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94253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3"/>
            <a:ext cx="3468041" cy="2431664"/>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20661" y="60865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59267" y="48160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20661" y="312635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39244" y="251592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64255" y="2641916"/>
            <a:ext cx="9383697" cy="1077218"/>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4: </a:t>
            </a:r>
            <a:r>
              <a:rPr lang="vi-VN" sz="3200" b="1" dirty="0">
                <a:solidFill>
                  <a:srgbClr val="FFFF00"/>
                </a:solidFill>
                <a:latin typeface="Times New Roman" panose="02020603050405020304" pitchFamily="18" charset="0"/>
                <a:cs typeface="Times New Roman" panose="02020603050405020304" pitchFamily="18" charset="0"/>
              </a:rPr>
              <a:t>Kí sử dụng ngôi kể:</a:t>
            </a:r>
            <a:endParaRPr lang="en-US" sz="3200" dirty="0">
              <a:solidFill>
                <a:srgbClr val="FFFF00"/>
              </a:solidFill>
              <a:latin typeface="Times New Roman" panose="02020603050405020304" pitchFamily="18" charset="0"/>
              <a:cs typeface="Times New Roman" panose="02020603050405020304" pitchFamily="18" charset="0"/>
            </a:endParaRPr>
          </a:p>
          <a:p>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076627" y="5648794"/>
            <a:ext cx="5249773" cy="9180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076627" y="4378292"/>
            <a:ext cx="5249773" cy="9180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376304" y="5750996"/>
            <a:ext cx="4650419" cy="523220"/>
          </a:xfrm>
          <a:prstGeom prst="rect">
            <a:avLst/>
          </a:prstGeom>
          <a:noFill/>
        </p:spPr>
        <p:txBody>
          <a:bodyPr wrap="square" rtlCol="0">
            <a:spAutoFit/>
          </a:bodyPr>
          <a:lstStyle/>
          <a:p>
            <a:pPr lvl="0">
              <a:buClr>
                <a:schemeClr val="bg1"/>
              </a:buClr>
              <a:defRPr/>
            </a:pP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vi-VN" sz="2800" b="1" dirty="0">
                <a:solidFill>
                  <a:schemeClr val="bg1"/>
                </a:solidFill>
                <a:latin typeface="+mj-lt"/>
              </a:rPr>
              <a:t>thứ nhất</a:t>
            </a:r>
            <a:endParaRPr kumimoji="0" lang="en-US" sz="2800" b="1" i="0" u="none" strike="noStrike" kern="1200" cap="none" spc="0" normalizeH="0" baseline="0" noProof="0" dirty="0">
              <a:ln>
                <a:noFill/>
              </a:ln>
              <a:solidFill>
                <a:schemeClr val="bg1"/>
              </a:solidFill>
              <a:effectLst/>
              <a:uLnTx/>
              <a:uFillTx/>
              <a:latin typeface="+mj-lt"/>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376304" y="4480494"/>
            <a:ext cx="4650419" cy="523220"/>
          </a:xfrm>
          <a:prstGeom prst="rect">
            <a:avLst/>
          </a:prstGeom>
          <a:noFill/>
        </p:spPr>
        <p:txBody>
          <a:bodyPr wrap="square" rtlCol="0">
            <a:spAutoFit/>
          </a:bodyPr>
          <a:lstStyle/>
          <a:p>
            <a:pPr lvl="0">
              <a:buClr>
                <a:schemeClr val="bg1"/>
              </a:buClr>
              <a:defRPr/>
            </a:pP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vi-VN" sz="2800" b="1" dirty="0">
                <a:solidFill>
                  <a:schemeClr val="bg1"/>
                </a:solidFill>
                <a:latin typeface="+mj-lt"/>
              </a:rPr>
              <a:t>thứ ba</a:t>
            </a:r>
            <a:endParaRPr kumimoji="0" lang="en-US" sz="2800" b="1" i="0" u="none" strike="noStrike" kern="1200" cap="none" spc="0" normalizeH="0" baseline="0" noProof="0" dirty="0">
              <a:ln>
                <a:noFill/>
              </a:ln>
              <a:solidFill>
                <a:schemeClr val="bg1"/>
              </a:solidFill>
              <a:effectLst/>
              <a:uLnTx/>
              <a:uFillTx/>
              <a:latin typeface="+mj-lt"/>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47064" y="4378293"/>
            <a:ext cx="5249773" cy="9180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747064" y="5648794"/>
            <a:ext cx="5249773" cy="91803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46741" y="4480495"/>
            <a:ext cx="4650419" cy="523220"/>
          </a:xfrm>
          <a:prstGeom prst="rect">
            <a:avLst/>
          </a:prstGeom>
          <a:noFill/>
        </p:spPr>
        <p:txBody>
          <a:bodyPr wrap="square" rtlCol="0">
            <a:spAutoFit/>
          </a:bodyPr>
          <a:lstStyle/>
          <a:p>
            <a:pPr lvl="0">
              <a:buClr>
                <a:schemeClr val="bg1"/>
              </a:buClr>
              <a:defRPr/>
            </a:pP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vi-VN" sz="2800" b="1" dirty="0">
                <a:solidFill>
                  <a:schemeClr val="bg1"/>
                </a:solidFill>
                <a:latin typeface="+mj-lt"/>
              </a:rPr>
              <a:t>thứ hai</a:t>
            </a:r>
            <a:endParaRPr kumimoji="0" lang="en-US" sz="2800" b="1" i="0" u="none" strike="noStrike" kern="1200" cap="none" spc="0" normalizeH="0" baseline="0" noProof="0" dirty="0">
              <a:ln>
                <a:noFill/>
              </a:ln>
              <a:solidFill>
                <a:schemeClr val="bg1"/>
              </a:solidFill>
              <a:effectLst/>
              <a:uLnTx/>
              <a:uFillTx/>
              <a:latin typeface="+mj-lt"/>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861391" y="5671484"/>
            <a:ext cx="5135446" cy="1323439"/>
          </a:xfrm>
          <a:prstGeom prst="rect">
            <a:avLst/>
          </a:prstGeom>
          <a:noFill/>
        </p:spPr>
        <p:txBody>
          <a:bodyPr wrap="square" rtlCol="0">
            <a:spAutoFit/>
          </a:bodyPr>
          <a:lstStyle/>
          <a:p>
            <a:pPr>
              <a:buClr>
                <a:schemeClr val="bg1"/>
              </a:buClr>
              <a:defRPr/>
            </a:pPr>
            <a:r>
              <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vi-VN" sz="2800" b="1" dirty="0">
                <a:solidFill>
                  <a:schemeClr val="bg1"/>
                </a:solidFill>
                <a:latin typeface="+mj-lt"/>
              </a:rPr>
              <a:t>kết hợp ngôi thứ nhất và ngôi thứ ba</a:t>
            </a:r>
            <a:endParaRPr lang="en-US" sz="2800" b="1" dirty="0">
              <a:solidFill>
                <a:schemeClr val="bg1"/>
              </a:solidFill>
              <a:latin typeface="+mj-lt"/>
            </a:endParaRPr>
          </a:p>
          <a:p>
            <a:pPr lvl="0">
              <a:buClr>
                <a:schemeClr val="bg1"/>
              </a:buClr>
              <a:defRPr/>
            </a:pPr>
            <a:endParaRPr kumimoji="0" lang="en-US" sz="24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184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9800" y="-49893"/>
            <a:ext cx="3040325" cy="246393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30507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287147"/>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39895" y="3309794"/>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39244" y="2406583"/>
            <a:ext cx="10872190" cy="214269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64256" y="2438852"/>
            <a:ext cx="9383697" cy="2062103"/>
          </a:xfrm>
          <a:prstGeom prst="rect">
            <a:avLst/>
          </a:prstGeom>
          <a:noFill/>
        </p:spPr>
        <p:txBody>
          <a:bodyPr wrap="square" rtlCol="0">
            <a:spAutoFit/>
          </a:bodyPr>
          <a:lstStyle/>
          <a:p>
            <a:pPr algn="just"/>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5: </a:t>
            </a:r>
            <a:r>
              <a:rPr lang="vi-VN" sz="3200" b="1" dirty="0">
                <a:solidFill>
                  <a:srgbClr val="FFFF00"/>
                </a:solidFill>
                <a:latin typeface="+mj-lt"/>
              </a:rPr>
              <a:t>Điền từ thích hợp vào chỗ “...” trong câu văn: </a:t>
            </a:r>
            <a:r>
              <a:rPr lang="en-US" sz="3200" b="1" dirty="0">
                <a:solidFill>
                  <a:srgbClr val="FFFF00"/>
                </a:solidFill>
                <a:latin typeface="+mj-lt"/>
              </a:rPr>
              <a:t>   </a:t>
            </a:r>
            <a:r>
              <a:rPr lang="vi-VN" sz="3200" b="1" dirty="0">
                <a:solidFill>
                  <a:srgbClr val="FFFF00"/>
                </a:solidFill>
                <a:latin typeface="+mj-lt"/>
              </a:rPr>
              <a:t>Tính xác thực của kí được thể hiện qua các yếu tố: thời gian, … , sự có mặt của người thân, bạn bè.</a:t>
            </a:r>
            <a:endParaRPr lang="en-US" sz="3200" dirty="0">
              <a:solidFill>
                <a:srgbClr val="FFFF00"/>
              </a:solidFill>
              <a:latin typeface="+mj-lt"/>
            </a:endParaRPr>
          </a:p>
          <a:p>
            <a:pPr algn="just"/>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6135894" y="5869917"/>
            <a:ext cx="5249773" cy="8474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4" y="4851993"/>
            <a:ext cx="5249773" cy="8474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6435570" y="6043459"/>
            <a:ext cx="4650419" cy="954107"/>
          </a:xfrm>
          <a:prstGeom prst="rect">
            <a:avLst/>
          </a:prstGeom>
          <a:noFill/>
        </p:spPr>
        <p:txBody>
          <a:bodyPr wrap="square" rtlCol="0">
            <a:spAutoFit/>
          </a:bodyPr>
          <a:lstStyle/>
          <a:p>
            <a:pPr fontAlgn="auto">
              <a:spcBef>
                <a:spcPts val="0"/>
              </a:spcBef>
              <a:spcAft>
                <a:spcPts val="0"/>
              </a:spcAft>
              <a:buClr>
                <a:schemeClr val="bg1"/>
              </a:buClr>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vi-VN" sz="2800" b="1" dirty="0">
                <a:solidFill>
                  <a:schemeClr val="bg1"/>
                </a:solidFill>
                <a:latin typeface="+mj-lt"/>
              </a:rPr>
              <a:t>địa điểm</a:t>
            </a:r>
            <a:endParaRPr lang="en-US" sz="2800" b="1" dirty="0">
              <a:solidFill>
                <a:schemeClr val="bg1"/>
              </a:solidFill>
              <a:latin typeface="+mj-lt"/>
            </a:endParaRPr>
          </a:p>
          <a:p>
            <a:pPr marR="0" lvl="0" algn="l" defTabSz="914400" rtl="0" eaLnBrk="1" fontAlgn="auto" latinLnBrk="0" hangingPunct="1">
              <a:lnSpc>
                <a:spcPct val="100000"/>
              </a:lnSpc>
              <a:spcBef>
                <a:spcPts val="0"/>
              </a:spcBef>
              <a:spcAft>
                <a:spcPts val="0"/>
              </a:spcAft>
              <a:buClr>
                <a:schemeClr val="bg1"/>
              </a:buClr>
              <a:buSzTx/>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35571" y="5043984"/>
            <a:ext cx="4650419" cy="954107"/>
          </a:xfrm>
          <a:prstGeom prst="rect">
            <a:avLst/>
          </a:prstGeom>
          <a:noFill/>
        </p:spPr>
        <p:txBody>
          <a:bodyPr wrap="square" rtlCol="0">
            <a:spAutoFit/>
          </a:bodyPr>
          <a:lstStyle/>
          <a:p>
            <a:pPr fontAlgn="auto">
              <a:spcBef>
                <a:spcPts val="0"/>
              </a:spcBef>
              <a:spcAft>
                <a:spcPts val="0"/>
              </a:spcAft>
              <a:buClr>
                <a:schemeClr val="bg1"/>
              </a:buClr>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vi-VN" sz="2800" b="1" dirty="0">
                <a:solidFill>
                  <a:schemeClr val="bg1"/>
                </a:solidFill>
                <a:latin typeface="Times New Roman" panose="02020603050405020304" pitchFamily="18" charset="0"/>
                <a:cs typeface="Times New Roman" panose="02020603050405020304" pitchFamily="18" charset="0"/>
              </a:rPr>
              <a:t>con người</a:t>
            </a:r>
            <a:endParaRPr lang="en-US" sz="2800" b="1" dirty="0">
              <a:solidFill>
                <a:schemeClr val="bg1"/>
              </a:solidFill>
              <a:latin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
                <a:schemeClr val="bg1"/>
              </a:buClr>
              <a:buSzTx/>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1" y="4851994"/>
            <a:ext cx="5249773" cy="8474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806331" y="5869917"/>
            <a:ext cx="5249773" cy="8474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043984"/>
            <a:ext cx="4650419" cy="954107"/>
          </a:xfrm>
          <a:prstGeom prst="rect">
            <a:avLst/>
          </a:prstGeom>
          <a:noFill/>
        </p:spPr>
        <p:txBody>
          <a:bodyPr wrap="square" rtlCol="0">
            <a:spAutoFit/>
          </a:bodyPr>
          <a:lstStyle/>
          <a:p>
            <a:pPr fontAlgn="auto">
              <a:spcBef>
                <a:spcPts val="0"/>
              </a:spcBef>
              <a:spcAft>
                <a:spcPts val="0"/>
              </a:spcAft>
              <a:buClr>
                <a:schemeClr val="bg1"/>
              </a:buClr>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vi-VN" sz="2800" b="1" dirty="0">
                <a:solidFill>
                  <a:schemeClr val="bg1"/>
                </a:solidFill>
                <a:latin typeface="+mj-lt"/>
              </a:rPr>
              <a:t>điểm nhìn</a:t>
            </a:r>
            <a:endParaRPr lang="en-US" sz="2800" b="1" dirty="0">
              <a:solidFill>
                <a:schemeClr val="bg1"/>
              </a:solidFill>
              <a:latin typeface="+mj-lt"/>
            </a:endParaRPr>
          </a:p>
          <a:p>
            <a:pPr marR="0" lvl="0" algn="l" defTabSz="914400" rtl="0" eaLnBrk="1" fontAlgn="auto" latinLnBrk="0" hangingPunct="1">
              <a:lnSpc>
                <a:spcPct val="100000"/>
              </a:lnSpc>
              <a:spcBef>
                <a:spcPts val="0"/>
              </a:spcBef>
              <a:spcAft>
                <a:spcPts val="0"/>
              </a:spcAft>
              <a:buClr>
                <a:schemeClr val="bg1"/>
              </a:buClr>
              <a:buSzTx/>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1106007" y="6002185"/>
            <a:ext cx="4650419" cy="954107"/>
          </a:xfrm>
          <a:prstGeom prst="rect">
            <a:avLst/>
          </a:prstGeom>
          <a:noFill/>
        </p:spPr>
        <p:txBody>
          <a:bodyPr wrap="square" rtlCol="0">
            <a:spAutoFit/>
          </a:bodyPr>
          <a:lstStyle/>
          <a:p>
            <a:pPr fontAlgn="auto">
              <a:spcBef>
                <a:spcPts val="0"/>
              </a:spcBef>
              <a:spcAft>
                <a:spcPts val="0"/>
              </a:spcAft>
              <a:buClr>
                <a:schemeClr val="bg1"/>
              </a:buClr>
              <a:defRPr/>
            </a:pP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vi-VN" sz="2800" b="1" dirty="0">
                <a:solidFill>
                  <a:schemeClr val="bg1"/>
                </a:solidFill>
                <a:latin typeface="+mj-lt"/>
              </a:rPr>
              <a:t>sự việc</a:t>
            </a:r>
            <a:endParaRPr lang="en-US" sz="2800" b="1" dirty="0">
              <a:solidFill>
                <a:schemeClr val="bg1"/>
              </a:solidFill>
              <a:latin typeface="+mj-lt"/>
            </a:endParaRPr>
          </a:p>
          <a:p>
            <a:pPr marR="0" lvl="0" algn="l" defTabSz="914400" rtl="0" eaLnBrk="1" fontAlgn="auto" latinLnBrk="0" hangingPunct="1">
              <a:lnSpc>
                <a:spcPct val="100000"/>
              </a:lnSpc>
              <a:spcBef>
                <a:spcPts val="0"/>
              </a:spcBef>
              <a:spcAft>
                <a:spcPts val="0"/>
              </a:spcAft>
              <a:buClr>
                <a:schemeClr val="bg1"/>
              </a:buClr>
              <a:buSzTx/>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4586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4899210" cy="523220"/>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126609440"/>
              </p:ext>
            </p:extLst>
          </p:nvPr>
        </p:nvGraphicFramePr>
        <p:xfrm>
          <a:off x="2464904" y="2233749"/>
          <a:ext cx="9144390" cy="3840480"/>
        </p:xfrm>
        <a:graphic>
          <a:graphicData uri="http://schemas.openxmlformats.org/drawingml/2006/table">
            <a:tbl>
              <a:tblPr firstRow="1" firstCol="1" bandRow="1">
                <a:tableStyleId>{5C22544A-7EE6-4342-B048-85BDC9FD1C3A}</a:tableStyleId>
              </a:tblPr>
              <a:tblGrid>
                <a:gridCol w="763848">
                  <a:extLst>
                    <a:ext uri="{9D8B030D-6E8A-4147-A177-3AD203B41FA5}">
                      <a16:colId xmlns:a16="http://schemas.microsoft.com/office/drawing/2014/main" val="20000"/>
                    </a:ext>
                  </a:extLst>
                </a:gridCol>
                <a:gridCol w="2092042">
                  <a:extLst>
                    <a:ext uri="{9D8B030D-6E8A-4147-A177-3AD203B41FA5}">
                      <a16:colId xmlns:a16="http://schemas.microsoft.com/office/drawing/2014/main" val="20001"/>
                    </a:ext>
                  </a:extLst>
                </a:gridCol>
                <a:gridCol w="1922688">
                  <a:extLst>
                    <a:ext uri="{9D8B030D-6E8A-4147-A177-3AD203B41FA5}">
                      <a16:colId xmlns:a16="http://schemas.microsoft.com/office/drawing/2014/main" val="20002"/>
                    </a:ext>
                  </a:extLst>
                </a:gridCol>
                <a:gridCol w="1541930">
                  <a:extLst>
                    <a:ext uri="{9D8B030D-6E8A-4147-A177-3AD203B41FA5}">
                      <a16:colId xmlns:a16="http://schemas.microsoft.com/office/drawing/2014/main" val="20003"/>
                    </a:ext>
                  </a:extLst>
                </a:gridCol>
                <a:gridCol w="2823882">
                  <a:extLst>
                    <a:ext uri="{9D8B030D-6E8A-4147-A177-3AD203B41FA5}">
                      <a16:colId xmlns:a16="http://schemas.microsoft.com/office/drawing/2014/main" val="20004"/>
                    </a:ext>
                  </a:extLst>
                </a:gridCol>
              </a:tblGrid>
              <a:tr h="787037">
                <a:tc>
                  <a:txBody>
                    <a:bodyPr/>
                    <a:lstStyle/>
                    <a:p>
                      <a:pPr algn="ctr">
                        <a:spcAft>
                          <a:spcPts val="0"/>
                        </a:spcAft>
                      </a:pPr>
                      <a:r>
                        <a:rPr lang="en-US" sz="2800" b="1" dirty="0" err="1">
                          <a:effectLst/>
                          <a:latin typeface="Times New Roman" panose="02020603050405020304" pitchFamily="18" charset="0"/>
                          <a:cs typeface="Times New Roman" panose="02020603050405020304" pitchFamily="18" charset="0"/>
                        </a:rPr>
                        <a:t>Thể</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loại</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800" b="1" dirty="0" err="1">
                          <a:effectLst/>
                          <a:latin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cs typeface="Times New Roman" panose="02020603050405020304" pitchFamily="18" charset="0"/>
                        </a:rPr>
                        <a:t> dung </a:t>
                      </a:r>
                      <a:r>
                        <a:rPr lang="en-US" sz="2800" b="1" dirty="0" err="1">
                          <a:effectLst/>
                          <a:latin typeface="Times New Roman" panose="02020603050405020304" pitchFamily="18" charset="0"/>
                          <a:cs typeface="Times New Roman" panose="02020603050405020304" pitchFamily="18" charset="0"/>
                        </a:rPr>
                        <a:t>chính</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800" b="1">
                          <a:effectLst/>
                          <a:latin typeface="Times New Roman" panose="02020603050405020304" pitchFamily="18" charset="0"/>
                          <a:cs typeface="Times New Roman" panose="02020603050405020304" pitchFamily="18" charset="0"/>
                        </a:rPr>
                        <a:t>Ngôi kể</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800" b="1">
                          <a:effectLst/>
                          <a:latin typeface="Times New Roman" panose="02020603050405020304" pitchFamily="18" charset="0"/>
                          <a:cs typeface="Times New Roman" panose="02020603050405020304" pitchFamily="18" charset="0"/>
                        </a:rPr>
                        <a:t>Cảm xúc cá nhân</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2800" b="1">
                          <a:effectLst/>
                          <a:latin typeface="Times New Roman" panose="02020603050405020304" pitchFamily="18" charset="0"/>
                          <a:cs typeface="Times New Roman" panose="02020603050405020304" pitchFamily="18" charset="0"/>
                        </a:rPr>
                        <a:t>Mục đích</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180555">
                <a:tc>
                  <a:txBody>
                    <a:bodyPr/>
                    <a:lstStyle/>
                    <a:p>
                      <a:pPr>
                        <a:spcAft>
                          <a:spcPts val="0"/>
                        </a:spcAft>
                      </a:pPr>
                      <a:r>
                        <a:rPr lang="en-US" sz="2800" b="1">
                          <a:effectLst/>
                          <a:latin typeface="Times New Roman" panose="02020603050405020304" pitchFamily="18" charset="0"/>
                          <a:cs typeface="Times New Roman" panose="02020603050405020304" pitchFamily="18" charset="0"/>
                        </a:rPr>
                        <a:t>Hồi kí</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dirty="0" err="1">
                          <a:effectLst/>
                          <a:latin typeface="Times New Roman" panose="02020603050405020304" pitchFamily="18" charset="0"/>
                          <a:cs typeface="Times New Roman" panose="02020603050405020304" pitchFamily="18" charset="0"/>
                        </a:rPr>
                        <a:t>Trải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nghiệm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thật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người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viết</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dirty="0" err="1">
                          <a:effectLst/>
                          <a:latin typeface="Times New Roman" panose="02020603050405020304" pitchFamily="18" charset="0"/>
                          <a:cs typeface="Times New Roman" panose="02020603050405020304" pitchFamily="18" charset="0"/>
                        </a:rPr>
                        <a:t>Ngôi</a:t>
                      </a:r>
                      <a:r>
                        <a:rPr lang="en-US" sz="2800" b="1"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thứ nhất - </a:t>
                      </a:r>
                      <a:r>
                        <a:rPr lang="en-US" sz="2800" b="1" dirty="0">
                          <a:effectLst/>
                          <a:latin typeface="Times New Roman" panose="02020603050405020304" pitchFamily="18" charset="0"/>
                          <a:cs typeface="Times New Roman" panose="02020603050405020304" pitchFamily="18" charset="0"/>
                        </a:rPr>
                        <a:t>“</a:t>
                      </a:r>
                      <a:r>
                        <a:rPr lang="en-US" sz="2800" b="1" dirty="0" err="1">
                          <a:effectLst/>
                          <a:latin typeface="Times New Roman" panose="02020603050405020304" pitchFamily="18" charset="0"/>
                          <a:cs typeface="Times New Roman" panose="02020603050405020304" pitchFamily="18" charset="0"/>
                        </a:rPr>
                        <a:t>tôi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dirty="0" err="1">
                          <a:effectLst/>
                          <a:latin typeface="Times New Roman" panose="02020603050405020304" pitchFamily="18" charset="0"/>
                          <a:cs typeface="Times New Roman" panose="02020603050405020304" pitchFamily="18" charset="0"/>
                        </a:rPr>
                        <a:t>Rất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rõ</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nét</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dirty="0">
                          <a:effectLst/>
                          <a:latin typeface="Times New Roman" panose="02020603050405020304" pitchFamily="18" charset="0"/>
                          <a:cs typeface="Times New Roman" panose="02020603050405020304" pitchFamily="18" charset="0"/>
                        </a:rPr>
                        <a:t>Chia </a:t>
                      </a:r>
                      <a:r>
                        <a:rPr lang="en-US" sz="2800" b="1" dirty="0" err="1">
                          <a:effectLst/>
                          <a:latin typeface="Times New Roman" panose="02020603050405020304" pitchFamily="18" charset="0"/>
                          <a:cs typeface="Times New Roman" panose="02020603050405020304" pitchFamily="18" charset="0"/>
                        </a:rPr>
                        <a:t>sẻ</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niệm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xúc</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180555">
                <a:tc>
                  <a:txBody>
                    <a:bodyPr/>
                    <a:lstStyle/>
                    <a:p>
                      <a:pPr>
                        <a:spcAft>
                          <a:spcPts val="0"/>
                        </a:spcAft>
                      </a:pPr>
                      <a:r>
                        <a:rPr lang="en-US" sz="2800" b="1">
                          <a:effectLst/>
                          <a:latin typeface="Times New Roman" panose="02020603050405020304" pitchFamily="18" charset="0"/>
                          <a:cs typeface="Times New Roman" panose="02020603050405020304" pitchFamily="18" charset="0"/>
                        </a:rPr>
                        <a:t>Du kí</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a:effectLst/>
                          <a:latin typeface="Times New Roman" panose="02020603050405020304" pitchFamily="18" charset="0"/>
                          <a:cs typeface="Times New Roman" panose="02020603050405020304" pitchFamily="18" charset="0"/>
                        </a:rPr>
                        <a:t>Miêu tả chuyến đi, nơi chốn thật</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a:effectLst/>
                          <a:latin typeface="Times New Roman" panose="02020603050405020304" pitchFamily="18" charset="0"/>
                          <a:cs typeface="Times New Roman" panose="02020603050405020304" pitchFamily="18" charset="0"/>
                        </a:rPr>
                        <a:t>“Tôi” / “ta”</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a:effectLst/>
                          <a:latin typeface="Times New Roman" panose="02020603050405020304" pitchFamily="18" charset="0"/>
                          <a:cs typeface="Times New Roman" panose="02020603050405020304" pitchFamily="18" charset="0"/>
                        </a:rPr>
                        <a:t>Có</a:t>
                      </a:r>
                      <a:endParaRPr lang="en-US" sz="2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algn="just">
                        <a:spcAft>
                          <a:spcPts val="0"/>
                        </a:spcAft>
                      </a:pPr>
                      <a:r>
                        <a:rPr lang="en-US" sz="2800" b="1" dirty="0" err="1">
                          <a:effectLst/>
                          <a:latin typeface="Times New Roman" panose="02020603050405020304" pitchFamily="18" charset="0"/>
                          <a:cs typeface="Times New Roman" panose="02020603050405020304" pitchFamily="18" charset="0"/>
                        </a:rPr>
                        <a:t>Khám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phá</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giới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thiệu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vùng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endParaRPr lang="en-US" sz="28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2066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1" y="1496367"/>
            <a:ext cx="5096433"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1</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mj-lt"/>
              </a:rPr>
              <a:t>Tác giả</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7"/>
          <p:cNvSpPr/>
          <p:nvPr/>
        </p:nvSpPr>
        <p:spPr>
          <a:xfrm>
            <a:off x="4519748" y="1830860"/>
            <a:ext cx="7027817" cy="1200329"/>
          </a:xfrm>
          <a:prstGeom prst="rect">
            <a:avLst/>
          </a:prstGeom>
        </p:spPr>
        <p:txBody>
          <a:bodyPr wrap="square">
            <a:spAutoFit/>
          </a:bodyPr>
          <a:lstStyle/>
          <a:p>
            <a:pPr algn="just">
              <a:spcAft>
                <a:spcPts val="0"/>
              </a:spcAft>
              <a:tabLst>
                <a:tab pos="90170" algn="l"/>
                <a:tab pos="180340" algn="l"/>
              </a:tabLst>
            </a:pPr>
            <a:r>
              <a:rPr lang="vi-VN" sz="2400" b="1" dirty="0">
                <a:latin typeface="+mj-lt"/>
                <a:ea typeface="SimSun" panose="02010600030101010101" pitchFamily="2" charset="-122"/>
                <a:cs typeface="Times New Roman" panose="02020603050405020304" pitchFamily="18" charset="0"/>
              </a:rPr>
              <a:t>CHUYÊN MỤC:    CỬA SỔ VĂN HỌC </a:t>
            </a:r>
            <a:endParaRPr lang="en-US" sz="2400" dirty="0">
              <a:latin typeface="+mj-lt"/>
              <a:ea typeface="SimSun" panose="02010600030101010101" pitchFamily="2" charset="-122"/>
              <a:cs typeface="Times New Roman" panose="02020603050405020304" pitchFamily="18" charset="0"/>
            </a:endParaRPr>
          </a:p>
          <a:p>
            <a:pPr algn="just">
              <a:spcAft>
                <a:spcPts val="0"/>
              </a:spcAft>
              <a:tabLst>
                <a:tab pos="90170" algn="l"/>
                <a:tab pos="180340" algn="l"/>
              </a:tabLst>
            </a:pPr>
            <a:r>
              <a:rPr lang="vi-VN" sz="2400" b="1" dirty="0">
                <a:latin typeface="+mj-lt"/>
                <a:ea typeface="SimSun" panose="02010600030101010101" pitchFamily="2" charset="-122"/>
                <a:cs typeface="Times New Roman" panose="02020603050405020304" pitchFamily="18" charset="0"/>
              </a:rPr>
              <a:t>                        “THEO DẤU CHÂN NHÀ VĂN” </a:t>
            </a:r>
            <a:endParaRPr lang="en-US" sz="2400" dirty="0">
              <a:latin typeface="+mj-lt"/>
              <a:ea typeface="SimSun" panose="02010600030101010101" pitchFamily="2" charset="-122"/>
              <a:cs typeface="Times New Roman" panose="02020603050405020304" pitchFamily="18" charset="0"/>
            </a:endParaRPr>
          </a:p>
          <a:p>
            <a:pPr algn="just">
              <a:spcAft>
                <a:spcPts val="0"/>
              </a:spcAft>
              <a:tabLst>
                <a:tab pos="90170" algn="l"/>
                <a:tab pos="180340" algn="l"/>
              </a:tabLst>
            </a:pPr>
            <a:r>
              <a:rPr lang="vi-VN" sz="2400" b="1" dirty="0">
                <a:latin typeface="+mj-lt"/>
                <a:ea typeface="SimSun" panose="02010600030101010101" pitchFamily="2" charset="-122"/>
                <a:cs typeface="Times New Roman" panose="02020603050405020304" pitchFamily="18" charset="0"/>
              </a:rPr>
              <a:t>- Yêu cầu:</a:t>
            </a:r>
            <a:endParaRPr lang="en-US" sz="2400" dirty="0">
              <a:latin typeface="+mj-lt"/>
              <a:ea typeface="SimSun" panose="02010600030101010101" pitchFamily="2" charset="-122"/>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16273314"/>
              </p:ext>
            </p:extLst>
          </p:nvPr>
        </p:nvGraphicFramePr>
        <p:xfrm>
          <a:off x="4710429" y="3002385"/>
          <a:ext cx="5204279" cy="2194560"/>
        </p:xfrm>
        <a:graphic>
          <a:graphicData uri="http://schemas.openxmlformats.org/drawingml/2006/table">
            <a:tbl>
              <a:tblPr firstRow="1" firstCol="1" bandRow="1">
                <a:tableStyleId>{5C22544A-7EE6-4342-B048-85BDC9FD1C3A}</a:tableStyleId>
              </a:tblPr>
              <a:tblGrid>
                <a:gridCol w="2255108">
                  <a:extLst>
                    <a:ext uri="{9D8B030D-6E8A-4147-A177-3AD203B41FA5}">
                      <a16:colId xmlns:a16="http://schemas.microsoft.com/office/drawing/2014/main" val="20000"/>
                    </a:ext>
                  </a:extLst>
                </a:gridCol>
                <a:gridCol w="2949171">
                  <a:extLst>
                    <a:ext uri="{9D8B030D-6E8A-4147-A177-3AD203B41FA5}">
                      <a16:colId xmlns:a16="http://schemas.microsoft.com/office/drawing/2014/main" val="20001"/>
                    </a:ext>
                  </a:extLst>
                </a:gridCol>
              </a:tblGrid>
              <a:tr h="335045">
                <a:tc>
                  <a:txBody>
                    <a:bodyPr/>
                    <a:lstStyle/>
                    <a:p>
                      <a:pPr algn="ctr">
                        <a:spcAft>
                          <a:spcPts val="0"/>
                        </a:spcAft>
                        <a:tabLst>
                          <a:tab pos="90170" algn="l"/>
                          <a:tab pos="180340" algn="l"/>
                        </a:tabLst>
                      </a:pPr>
                      <a:r>
                        <a:rPr lang="vi-VN" sz="2400" dirty="0">
                          <a:effectLst/>
                          <a:latin typeface="+mj-lt"/>
                        </a:rPr>
                        <a:t>Yêu cầu</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tabLst>
                          <a:tab pos="90170" algn="l"/>
                          <a:tab pos="180340" algn="l"/>
                        </a:tabLst>
                      </a:pPr>
                      <a:r>
                        <a:rPr lang="vi-VN" sz="2400">
                          <a:effectLst/>
                          <a:latin typeface="+mj-lt"/>
                        </a:rPr>
                        <a:t>Thông tin chính</a:t>
                      </a:r>
                      <a:endParaRPr lang="en-US" sz="240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4531">
                <a:tc>
                  <a:txBody>
                    <a:bodyPr/>
                    <a:lstStyle/>
                    <a:p>
                      <a:pPr algn="just">
                        <a:spcAft>
                          <a:spcPts val="0"/>
                        </a:spcAft>
                        <a:tabLst>
                          <a:tab pos="90170" algn="l"/>
                          <a:tab pos="180340" algn="l"/>
                        </a:tabLst>
                      </a:pPr>
                      <a:r>
                        <a:rPr lang="vi-VN" sz="2400" dirty="0">
                          <a:effectLst/>
                          <a:latin typeface="+mj-lt"/>
                        </a:rPr>
                        <a:t>Tiểu sử</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a:effectLst/>
                          <a:latin typeface="+mj-lt"/>
                        </a:rPr>
                        <a:t> </a:t>
                      </a:r>
                      <a:endParaRPr lang="en-US" sz="240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4531">
                <a:tc>
                  <a:txBody>
                    <a:bodyPr/>
                    <a:lstStyle/>
                    <a:p>
                      <a:pPr algn="just">
                        <a:spcAft>
                          <a:spcPts val="0"/>
                        </a:spcAft>
                        <a:tabLst>
                          <a:tab pos="90170" algn="l"/>
                          <a:tab pos="180340" algn="l"/>
                        </a:tabLst>
                      </a:pPr>
                      <a:r>
                        <a:rPr lang="vi-VN" sz="2400" dirty="0">
                          <a:effectLst/>
                          <a:latin typeface="+mj-lt"/>
                        </a:rPr>
                        <a:t>Cuộc đời</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dirty="0">
                          <a:effectLst/>
                          <a:latin typeface="+mj-lt"/>
                        </a:rPr>
                        <a:t> </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4531">
                <a:tc>
                  <a:txBody>
                    <a:bodyPr/>
                    <a:lstStyle/>
                    <a:p>
                      <a:pPr algn="just">
                        <a:spcAft>
                          <a:spcPts val="0"/>
                        </a:spcAft>
                        <a:tabLst>
                          <a:tab pos="90170" algn="l"/>
                          <a:tab pos="180340" algn="l"/>
                        </a:tabLst>
                      </a:pPr>
                      <a:r>
                        <a:rPr lang="vi-VN" sz="2400">
                          <a:effectLst/>
                          <a:latin typeface="+mj-lt"/>
                        </a:rPr>
                        <a:t>Vị trí</a:t>
                      </a:r>
                      <a:endParaRPr lang="en-US" sz="240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dirty="0">
                          <a:effectLst/>
                          <a:latin typeface="+mj-lt"/>
                        </a:rPr>
                        <a:t> </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4531">
                <a:tc>
                  <a:txBody>
                    <a:bodyPr/>
                    <a:lstStyle/>
                    <a:p>
                      <a:pPr algn="just">
                        <a:spcAft>
                          <a:spcPts val="0"/>
                        </a:spcAft>
                        <a:tabLst>
                          <a:tab pos="90170" algn="l"/>
                          <a:tab pos="180340" algn="l"/>
                        </a:tabLst>
                      </a:pPr>
                      <a:r>
                        <a:rPr lang="vi-VN" sz="2400">
                          <a:effectLst/>
                          <a:latin typeface="+mj-lt"/>
                        </a:rPr>
                        <a:t>Phong cách</a:t>
                      </a:r>
                      <a:endParaRPr lang="en-US" sz="240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dirty="0">
                          <a:effectLst/>
                          <a:latin typeface="+mj-lt"/>
                        </a:rPr>
                        <a:t> </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4531">
                <a:tc>
                  <a:txBody>
                    <a:bodyPr/>
                    <a:lstStyle/>
                    <a:p>
                      <a:pPr algn="just">
                        <a:spcAft>
                          <a:spcPts val="0"/>
                        </a:spcAft>
                        <a:tabLst>
                          <a:tab pos="90170" algn="l"/>
                          <a:tab pos="180340" algn="l"/>
                        </a:tabLst>
                      </a:pPr>
                      <a:r>
                        <a:rPr lang="vi-VN" sz="2400">
                          <a:effectLst/>
                          <a:latin typeface="+mj-lt"/>
                        </a:rPr>
                        <a:t>Tác phẩm</a:t>
                      </a:r>
                      <a:endParaRPr lang="en-US" sz="240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dirty="0">
                          <a:effectLst/>
                          <a:latin typeface="+mj-lt"/>
                        </a:rPr>
                        <a:t> </a:t>
                      </a:r>
                      <a:endParaRPr lang="en-US" sz="2400"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10" name="Content Placeholder 10"/>
          <p:cNvPicPr>
            <a:picLocks noGrp="1" noChangeAspect="1"/>
          </p:cNvPicPr>
          <p:nvPr>
            <p:ph idx="1"/>
          </p:nvPr>
        </p:nvPicPr>
        <p:blipFill>
          <a:blip r:embed="rId3"/>
          <a:stretch>
            <a:fillRect/>
          </a:stretch>
        </p:blipFill>
        <p:spPr>
          <a:xfrm>
            <a:off x="558437" y="3686176"/>
            <a:ext cx="2514600" cy="2184400"/>
          </a:xfrm>
          <a:prstGeom prst="rect">
            <a:avLst/>
          </a:prstGeom>
          <a:ln w="228600" cap="sq" cmpd="thickThin">
            <a:solidFill>
              <a:srgbClr val="000000"/>
            </a:solidFill>
            <a:prstDash val="solid"/>
            <a:miter lim="800000"/>
            <a:headEnd/>
            <a:tailEnd/>
          </a:ln>
          <a:effectLst>
            <a:innerShdw blurRad="76200">
              <a:srgbClr val="000000"/>
            </a:innerShdw>
          </a:effectLst>
        </p:spPr>
      </p:pic>
    </p:spTree>
    <p:extLst>
      <p:ext uri="{BB962C8B-B14F-4D97-AF65-F5344CB8AC3E}">
        <p14:creationId xmlns:p14="http://schemas.microsoft.com/office/powerpoint/2010/main" val="37825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390351"/>
            <a:ext cx="6548716" cy="1384995"/>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1</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mj-lt"/>
              </a:rPr>
              <a:t>Tác giả</a:t>
            </a:r>
            <a:endParaRPr lang="en-US" sz="2800" dirty="0">
              <a:solidFill>
                <a:srgbClr val="FF0000"/>
              </a:solidFill>
              <a:latin typeface="+mj-lt"/>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Content Placeholder 10"/>
          <p:cNvPicPr>
            <a:picLocks noGrp="1" noChangeAspect="1"/>
          </p:cNvPicPr>
          <p:nvPr>
            <p:ph idx="1"/>
          </p:nvPr>
        </p:nvPicPr>
        <p:blipFill>
          <a:blip r:embed="rId3"/>
          <a:stretch>
            <a:fillRect/>
          </a:stretch>
        </p:blipFill>
        <p:spPr>
          <a:xfrm>
            <a:off x="9219565" y="1690688"/>
            <a:ext cx="2514600" cy="2184400"/>
          </a:xfrm>
          <a:prstGeom prst="rect">
            <a:avLst/>
          </a:prstGeom>
          <a:ln w="228600" cap="sq" cmpd="thickThin">
            <a:solidFill>
              <a:srgbClr val="000000"/>
            </a:solidFill>
            <a:prstDash val="solid"/>
            <a:miter lim="800000"/>
            <a:headEnd/>
            <a:tailEnd/>
          </a:ln>
          <a:effectLst>
            <a:innerShdw blurRad="76200">
              <a:srgbClr val="000000"/>
            </a:innerShdw>
          </a:effectLst>
        </p:spPr>
      </p:pic>
      <p:graphicFrame>
        <p:nvGraphicFramePr>
          <p:cNvPr id="2" name="Table 1"/>
          <p:cNvGraphicFramePr>
            <a:graphicFrameLocks noGrp="1"/>
          </p:cNvGraphicFramePr>
          <p:nvPr>
            <p:extLst>
              <p:ext uri="{D42A27DB-BD31-4B8C-83A1-F6EECF244321}">
                <p14:modId xmlns:p14="http://schemas.microsoft.com/office/powerpoint/2010/main" val="751015602"/>
              </p:ext>
            </p:extLst>
          </p:nvPr>
        </p:nvGraphicFramePr>
        <p:xfrm>
          <a:off x="1524000" y="2775346"/>
          <a:ext cx="7387121" cy="4066408"/>
        </p:xfrm>
        <a:graphic>
          <a:graphicData uri="http://schemas.openxmlformats.org/drawingml/2006/table">
            <a:tbl>
              <a:tblPr firstRow="1" firstCol="1" bandRow="1">
                <a:tableStyleId>{5C22544A-7EE6-4342-B048-85BDC9FD1C3A}</a:tableStyleId>
              </a:tblPr>
              <a:tblGrid>
                <a:gridCol w="1922421">
                  <a:extLst>
                    <a:ext uri="{9D8B030D-6E8A-4147-A177-3AD203B41FA5}">
                      <a16:colId xmlns:a16="http://schemas.microsoft.com/office/drawing/2014/main" val="20000"/>
                    </a:ext>
                  </a:extLst>
                </a:gridCol>
                <a:gridCol w="5464700">
                  <a:extLst>
                    <a:ext uri="{9D8B030D-6E8A-4147-A177-3AD203B41FA5}">
                      <a16:colId xmlns:a16="http://schemas.microsoft.com/office/drawing/2014/main" val="20001"/>
                    </a:ext>
                  </a:extLst>
                </a:gridCol>
              </a:tblGrid>
              <a:tr h="436546">
                <a:tc>
                  <a:txBody>
                    <a:bodyPr/>
                    <a:lstStyle/>
                    <a:p>
                      <a:pPr algn="ctr">
                        <a:spcAft>
                          <a:spcPts val="0"/>
                        </a:spcAft>
                        <a:tabLst>
                          <a:tab pos="90170" algn="l"/>
                          <a:tab pos="180340" algn="l"/>
                        </a:tabLst>
                      </a:pPr>
                      <a:r>
                        <a:rPr lang="vi-VN" sz="2400" b="1" dirty="0">
                          <a:effectLst/>
                          <a:latin typeface="+mj-lt"/>
                        </a:rPr>
                        <a:t>Yêu cầu</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tabLst>
                          <a:tab pos="90170" algn="l"/>
                          <a:tab pos="180340" algn="l"/>
                        </a:tabLst>
                      </a:pPr>
                      <a:r>
                        <a:rPr lang="vi-VN" sz="2400" b="1" dirty="0">
                          <a:effectLst/>
                          <a:latin typeface="+mj-lt"/>
                        </a:rPr>
                        <a:t>Thông tin chính</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06636">
                <a:tc>
                  <a:txBody>
                    <a:bodyPr/>
                    <a:lstStyle/>
                    <a:p>
                      <a:pPr algn="just">
                        <a:spcAft>
                          <a:spcPts val="0"/>
                        </a:spcAft>
                        <a:tabLst>
                          <a:tab pos="90170" algn="l"/>
                          <a:tab pos="180340" algn="l"/>
                        </a:tabLst>
                      </a:pPr>
                      <a:r>
                        <a:rPr lang="vi-VN" sz="2400" b="1" dirty="0">
                          <a:effectLst/>
                          <a:latin typeface="Times New Roman" panose="02020603050405020304" pitchFamily="18" charset="0"/>
                          <a:cs typeface="Times New Roman" panose="02020603050405020304" pitchFamily="18" charset="0"/>
                        </a:rPr>
                        <a:t>Tiểu sử</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b="1" dirty="0">
                          <a:effectLst/>
                          <a:latin typeface="+mj-lt"/>
                        </a:rPr>
                        <a:t>Tên thật: Nguyễn Nguyên Hồng (1918–1982), quê Nam Định</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06636">
                <a:tc>
                  <a:txBody>
                    <a:bodyPr/>
                    <a:lstStyle/>
                    <a:p>
                      <a:pPr algn="just">
                        <a:spcAft>
                          <a:spcPts val="0"/>
                        </a:spcAft>
                        <a:tabLst>
                          <a:tab pos="90170" algn="l"/>
                          <a:tab pos="180340" algn="l"/>
                        </a:tabLst>
                      </a:pPr>
                      <a:r>
                        <a:rPr lang="en-US" sz="2400" b="1" dirty="0" err="1">
                          <a:effectLst/>
                          <a:latin typeface="Times New Roman" panose="02020603050405020304" pitchFamily="18" charset="0"/>
                          <a:cs typeface="Times New Roman" panose="02020603050405020304" pitchFamily="18" charset="0"/>
                        </a:rPr>
                        <a:t>Cuộc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đời</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b="1" dirty="0">
                          <a:effectLst/>
                          <a:latin typeface="+mj-lt"/>
                        </a:rPr>
                        <a:t>Tuổi thơ nghèo khổ, mồ côi cha, sống xa mẹ</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3318">
                <a:tc>
                  <a:txBody>
                    <a:bodyPr/>
                    <a:lstStyle/>
                    <a:p>
                      <a:pPr algn="just">
                        <a:spcAft>
                          <a:spcPts val="0"/>
                        </a:spcAft>
                        <a:tabLst>
                          <a:tab pos="90170" algn="l"/>
                          <a:tab pos="180340" algn="l"/>
                        </a:tabLst>
                      </a:pPr>
                      <a:r>
                        <a:rPr lang="en-US" sz="2400" b="1" dirty="0" err="1">
                          <a:effectLst/>
                          <a:latin typeface="Times New Roman" panose="02020603050405020304" pitchFamily="18" charset="0"/>
                          <a:cs typeface="Times New Roman" panose="02020603050405020304" pitchFamily="18" charset="0"/>
                        </a:rPr>
                        <a:t>Vị</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trí</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b="1" dirty="0">
                          <a:effectLst/>
                          <a:latin typeface="+mj-lt"/>
                        </a:rPr>
                        <a:t>Nhà văn hiện thực tiêu biểu</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806636">
                <a:tc>
                  <a:txBody>
                    <a:bodyPr/>
                    <a:lstStyle/>
                    <a:p>
                      <a:pPr algn="just">
                        <a:spcAft>
                          <a:spcPts val="0"/>
                        </a:spcAft>
                        <a:tabLst>
                          <a:tab pos="90170" algn="l"/>
                          <a:tab pos="180340" algn="l"/>
                        </a:tabLst>
                      </a:pPr>
                      <a:r>
                        <a:rPr lang="en-US" sz="2400" b="1" dirty="0" err="1">
                          <a:effectLst/>
                          <a:latin typeface="Times New Roman" panose="02020603050405020304" pitchFamily="18" charset="0"/>
                          <a:cs typeface="Times New Roman" panose="02020603050405020304" pitchFamily="18" charset="0"/>
                        </a:rPr>
                        <a:t>Phong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cách</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b="1" dirty="0">
                          <a:effectLst/>
                          <a:latin typeface="+mj-lt"/>
                        </a:rPr>
                        <a:t>Chân thật, giàu cảm xúc, viết bằng tình thương</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06636">
                <a:tc>
                  <a:txBody>
                    <a:bodyPr/>
                    <a:lstStyle/>
                    <a:p>
                      <a:pPr algn="just">
                        <a:spcAft>
                          <a:spcPts val="0"/>
                        </a:spcAft>
                        <a:tabLst>
                          <a:tab pos="90170" algn="l"/>
                          <a:tab pos="180340" algn="l"/>
                        </a:tabLst>
                      </a:pPr>
                      <a:r>
                        <a:rPr lang="en-US" sz="2400" b="1" dirty="0" err="1">
                          <a:effectLst/>
                          <a:latin typeface="Times New Roman" panose="02020603050405020304" pitchFamily="18" charset="0"/>
                          <a:cs typeface="Times New Roman" panose="02020603050405020304" pitchFamily="18" charset="0"/>
                        </a:rPr>
                        <a:t>Tác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phẩm</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90170" algn="l"/>
                          <a:tab pos="180340" algn="l"/>
                        </a:tabLst>
                      </a:pPr>
                      <a:r>
                        <a:rPr lang="vi-VN" sz="2400" b="1" dirty="0">
                          <a:effectLst/>
                          <a:latin typeface="+mj-lt"/>
                        </a:rPr>
                        <a:t>“Những ngày thơ ấu”, “Bỉ vỏ”, “Cửa biển”, …</a:t>
                      </a:r>
                      <a:endParaRPr lang="en-US" sz="2400" b="1" dirty="0">
                        <a:effectLst/>
                        <a:latin typeface="+mj-lt"/>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381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3912324" cy="5109091"/>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1" y="2067339"/>
            <a:ext cx="7210534" cy="2646878"/>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 </a:t>
            </a:r>
            <a:r>
              <a:rPr lang="nl-NL" sz="2400" b="1" dirty="0">
                <a:solidFill>
                  <a:srgbClr val="C00000"/>
                </a:solidFill>
                <a:latin typeface="Times New Roman" panose="02020603050405020304" pitchFamily="18" charset="0"/>
                <a:cs typeface="Times New Roman" panose="02020603050405020304" pitchFamily="18" charset="0"/>
              </a:rPr>
              <a:t>Hoàn cảnh sáng tác:</a:t>
            </a:r>
            <a:r>
              <a:rPr lang="vi-VN" sz="2400" b="1" dirty="0">
                <a:solidFill>
                  <a:srgbClr val="C00000"/>
                </a:solidFill>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viết năm 1938, khi ông mới 25 tuổi. </a:t>
            </a:r>
            <a:endParaRPr lang="en-US" sz="2400" b="1" dirty="0">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 Thể loại: </a:t>
            </a:r>
            <a:r>
              <a:rPr lang="vi-VN" sz="2400" b="1" dirty="0">
                <a:latin typeface="Times New Roman" panose="02020603050405020304" pitchFamily="18" charset="0"/>
                <a:cs typeface="Times New Roman" panose="02020603050405020304" pitchFamily="18" charset="0"/>
              </a:rPr>
              <a:t>Hồi kí (Tự truyện) </a:t>
            </a:r>
            <a:endParaRPr lang="en-US" sz="2400" b="1" dirty="0">
              <a:latin typeface="Times New Roman" panose="02020603050405020304" pitchFamily="18" charset="0"/>
              <a:cs typeface="Times New Roman" panose="02020603050405020304" pitchFamily="18" charset="0"/>
            </a:endParaRPr>
          </a:p>
          <a:p>
            <a:r>
              <a:rPr lang="vi-VN" sz="2400" b="1" dirty="0">
                <a:solidFill>
                  <a:srgbClr val="C00000"/>
                </a:solidFill>
                <a:latin typeface="Times New Roman" panose="02020603050405020304" pitchFamily="18" charset="0"/>
                <a:cs typeface="Times New Roman" panose="02020603050405020304" pitchFamily="18" charset="0"/>
              </a:rPr>
              <a:t>- Ngôi kể: </a:t>
            </a:r>
            <a:r>
              <a:rPr lang="vi-VN" sz="2400" b="1" dirty="0">
                <a:latin typeface="Times New Roman" panose="02020603050405020304" pitchFamily="18" charset="0"/>
                <a:cs typeface="Times New Roman" panose="02020603050405020304" pitchFamily="18" charset="0"/>
              </a:rPr>
              <a:t>Ngôi thứ nhất (lời kể của chú bé Hồng). </a:t>
            </a:r>
            <a:endParaRPr lang="en-US"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Đọc, chú thích, tóm tắt</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4466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ircle(in)">
                                      <p:cBhvr>
                                        <p:cTn id="12" dur="20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circle(in)">
                                      <p:cBhvr>
                                        <p:cTn id="17" dur="20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ircle(in)">
                                      <p:cBhvr>
                                        <p:cTn id="22" dur="20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3912324" cy="4678204"/>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97287" y="1690688"/>
            <a:ext cx="13252" cy="38752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1" y="1736039"/>
            <a:ext cx="7210534" cy="738664"/>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ĐUA TÀI TRÍ NHỚ</a:t>
            </a:r>
            <a:endParaRPr lang="en-US" sz="24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78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3912324" cy="4678204"/>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97287" y="1690688"/>
            <a:ext cx="13252" cy="38752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1" y="1736039"/>
            <a:ext cx="7210534" cy="3816429"/>
          </a:xfrm>
          <a:prstGeom prst="rect">
            <a:avLst/>
          </a:prstGeom>
          <a:noFill/>
        </p:spPr>
        <p:txBody>
          <a:bodyPr wrap="square" rtlCol="0">
            <a:spAutoFit/>
          </a:bodyPr>
          <a:lstStyle/>
          <a:p>
            <a:pPr algn="ctr"/>
            <a:r>
              <a:rPr lang="vi-VN" sz="2400" b="1" dirty="0">
                <a:latin typeface="Times New Roman" panose="02020603050405020304" pitchFamily="18" charset="0"/>
                <a:cs typeface="Times New Roman" panose="02020603050405020304" pitchFamily="18" charset="0"/>
              </a:rPr>
              <a:t>ĐUA TÀI TRÍ NHỚ</a:t>
            </a:r>
            <a:endParaRPr lang="en-US" sz="2400" b="1"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1. Bé Hồng sống thiếu thốn tình cảm, xa mẹ, mồ côi cha.</a:t>
            </a:r>
            <a:endParaRPr lang="en-US" sz="2400" b="1"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2. Bé Hồng đau đớn, uất nghẹn nhưng vẫn bênh vực và tin tưởng mẹ.</a:t>
            </a:r>
            <a:endParaRPr lang="en-US" sz="2400" b="1" dirty="0">
              <a:latin typeface="Times New Roman" panose="02020603050405020304" pitchFamily="18" charset="0"/>
              <a:cs typeface="Times New Roman" panose="02020603050405020304" pitchFamily="18" charset="0"/>
            </a:endParaRPr>
          </a:p>
          <a:p>
            <a:pPr algn="just"/>
            <a:r>
              <a:rPr lang="vi-VN" sz="2400" b="1" dirty="0">
                <a:latin typeface="Times New Roman" panose="02020603050405020304" pitchFamily="18" charset="0"/>
                <a:cs typeface="Times New Roman" panose="02020603050405020304" pitchFamily="18" charset="0"/>
              </a:rPr>
              <a:t>3. B</a:t>
            </a:r>
            <a:r>
              <a:rPr lang="en-US" sz="2400" b="1" dirty="0">
                <a:latin typeface="Times New Roman" panose="02020603050405020304" pitchFamily="18" charset="0"/>
                <a:cs typeface="Times New Roman" panose="02020603050405020304" pitchFamily="18" charset="0"/>
              </a:rPr>
              <a:t>é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òa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p>
          <a:p>
            <a:pPr algn="just"/>
            <a:r>
              <a:rPr lang="vi-VN" sz="2400" b="1" dirty="0">
                <a:latin typeface="Times New Roman" panose="02020603050405020304" pitchFamily="18" charset="0"/>
                <a:cs typeface="Times New Roman" panose="02020603050405020304" pitchFamily="18" charset="0"/>
              </a:rPr>
              <a:t>4. </a:t>
            </a:r>
            <a:r>
              <a:rPr lang="en-US" sz="2400" b="1" dirty="0" err="1">
                <a:latin typeface="Times New Roman" panose="02020603050405020304" pitchFamily="18" charset="0"/>
                <a:cs typeface="Times New Roman" panose="02020603050405020304" pitchFamily="18" charset="0"/>
              </a:rPr>
              <a:t>Bà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a:t>
            </a:r>
          </a:p>
          <a:p>
            <a:pPr algn="just"/>
            <a:r>
              <a:rPr lang="vi-VN" sz="2400" b="1" dirty="0">
                <a:latin typeface="Times New Roman" panose="02020603050405020304" pitchFamily="18" charset="0"/>
                <a:cs typeface="Times New Roman" panose="02020603050405020304" pitchFamily="18" charset="0"/>
              </a:rPr>
              <a:t>5. </a:t>
            </a:r>
            <a:r>
              <a:rPr lang="en-US" sz="2400" b="1" dirty="0" err="1">
                <a:latin typeface="Times New Roman" panose="02020603050405020304" pitchFamily="18" charset="0"/>
                <a:cs typeface="Times New Roman" panose="02020603050405020304" pitchFamily="18" charset="0"/>
              </a:rPr>
              <a:t>Bất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ngờ</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gặp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đường</a:t>
            </a:r>
            <a:r>
              <a:rPr lang="en-US" sz="2400" b="1" dirty="0">
                <a:latin typeface="Times New Roman" panose="02020603050405020304" pitchFamily="18" charset="0"/>
                <a:cs typeface="Times New Roman" panose="02020603050405020304" pitchFamily="18" charset="0"/>
              </a:rPr>
              <a:t>.</a:t>
            </a:r>
          </a:p>
          <a:p>
            <a:pPr algn="just"/>
            <a:r>
              <a:rPr lang="en-US" sz="3200" b="1" dirty="0">
                <a:solidFill>
                  <a:srgbClr val="FF0000"/>
                </a:solidFill>
                <a:latin typeface="Times New Roman" panose="02020603050405020304" pitchFamily="18" charset="0"/>
                <a:cs typeface="Times New Roman" panose="02020603050405020304" pitchFamily="18" charset="0"/>
              </a:rPr>
              <a:t>                        - </a:t>
            </a:r>
            <a:r>
              <a:rPr lang="vi-VN" sz="3200" b="1" dirty="0">
                <a:solidFill>
                  <a:srgbClr val="FF0000"/>
                </a:solidFill>
                <a:latin typeface="Times New Roman" panose="02020603050405020304" pitchFamily="18" charset="0"/>
                <a:cs typeface="Times New Roman" panose="02020603050405020304" pitchFamily="18" charset="0"/>
              </a:rPr>
              <a:t>14253</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13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2000"/>
                                        <p:tgtEl>
                                          <p:spTgt spid="1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circle(in)">
                                      <p:cBhvr>
                                        <p:cTn id="10" dur="2000"/>
                                        <p:tgtEl>
                                          <p:spTgt spid="1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circle(in)">
                                      <p:cBhvr>
                                        <p:cTn id="13" dur="2000"/>
                                        <p:tgtEl>
                                          <p:spTgt spid="1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circle(in)">
                                      <p:cBhvr>
                                        <p:cTn id="16" dur="2000"/>
                                        <p:tgtEl>
                                          <p:spTgt spid="1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circle(in)">
                                      <p:cBhvr>
                                        <p:cTn id="19" dur="2000"/>
                                        <p:tgtEl>
                                          <p:spTgt spid="1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circle(in)">
                                      <p:cBhvr>
                                        <p:cTn id="22" dur="20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circle(in)">
                                      <p:cBhvr>
                                        <p:cTn id="27"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612140" y="551180"/>
            <a:ext cx="11008995" cy="4170045"/>
          </a:xfrm>
          <a:prstGeom prst="rect">
            <a:avLst/>
          </a:prstGeom>
          <a:noFill/>
          <a:ln w="9525">
            <a:noFill/>
          </a:ln>
        </p:spPr>
        <p:txBody>
          <a:bodyPr>
            <a:noAutofit/>
          </a:bodyPr>
          <a:lstStyle/>
          <a:p>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Tóm</a:t>
            </a:r>
            <a:r>
              <a:rPr lang="en-US" sz="3600" b="1" dirty="0">
                <a:solidFill>
                  <a:srgbClr val="FF0000"/>
                </a:solidFill>
                <a:latin typeface="Times New Roman" panose="02020603050405020304" pitchFamily="18" charset="0"/>
                <a:ea typeface="SimSun" panose="02010600030101010101" pitchFamily="2" charset="-122"/>
              </a:rPr>
              <a:t> </a:t>
            </a:r>
            <a:r>
              <a:rPr lang="en-US" sz="3600" b="1" dirty="0" err="1">
                <a:solidFill>
                  <a:srgbClr val="FF0000"/>
                </a:solidFill>
                <a:latin typeface="Times New Roman" panose="02020603050405020304" pitchFamily="18" charset="0"/>
                <a:ea typeface="SimSun" panose="02010600030101010101" pitchFamily="2" charset="-122"/>
              </a:rPr>
              <a:t>tắt</a:t>
            </a:r>
            <a:r>
              <a:rPr lang="en-US" sz="3600" b="1" dirty="0">
                <a:solidFill>
                  <a:srgbClr val="FF0000"/>
                </a:solidFill>
                <a:latin typeface="Times New Roman" panose="02020603050405020304" pitchFamily="18" charset="0"/>
                <a:ea typeface="SimSun" panose="02010600030101010101" pitchFamily="2" charset="-122"/>
              </a:rPr>
              <a:t>: </a:t>
            </a:r>
          </a:p>
          <a:p>
            <a:pPr algn="just"/>
            <a:r>
              <a:rPr lang="en-US" sz="3600" b="1" dirty="0"/>
              <a:t>          </a:t>
            </a:r>
            <a:r>
              <a:rPr lang="vi-VN" sz="3600" b="1" dirty="0">
                <a:latin typeface="Times New Roman" panose="02020603050405020304" pitchFamily="18" charset="0"/>
                <a:cs typeface="Times New Roman" panose="02020603050405020304" pitchFamily="18" charset="0"/>
              </a:rPr>
              <a:t>Sau khi cha mất, mẹ bé phải tha hương cầu thực, để lại bé sống cô đơn, thiếu thốn tình cảm giữa sự ghẻ lạnh của họ hàng bên nội. Bà cô tìm cách gieo rắc vào đầu bé những ý nghĩ xấu về mẹ, khiến bé đau đớn, uất nghẹn. Dù vậy, bé Hồng vẫn một lòng tin tưởng và thương yêu mẹ. Niềm hạnh phúc vỡ òa khi bé bất ngờ được gặp lại mẹ và òa khóc trong vòng tay ấm áp của mẹ.</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3912324" cy="5109091"/>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38165" y="1694329"/>
            <a:ext cx="6905736" cy="4801314"/>
          </a:xfrm>
          <a:prstGeom prst="rect">
            <a:avLst/>
          </a:prstGeom>
          <a:noFill/>
        </p:spPr>
        <p:txBody>
          <a:bodyPr wrap="square" rtlCol="0">
            <a:spAutoFit/>
          </a:bodyPr>
          <a:lstStyle/>
          <a:p>
            <a:r>
              <a:rPr lang="vi-VN" sz="2400" b="1" dirty="0">
                <a:solidFill>
                  <a:srgbClr val="0000CC"/>
                </a:solidFill>
                <a:latin typeface="Times New Roman" panose="02020603050405020304" pitchFamily="18" charset="0"/>
                <a:cs typeface="Times New Roman" panose="02020603050405020304" pitchFamily="18" charset="0"/>
              </a:rPr>
              <a:t>* Đọc, chú thích, tóm tắt</a:t>
            </a:r>
            <a:endParaRPr lang="en-US" sz="2400" b="1"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C00000"/>
                </a:solidFill>
                <a:latin typeface="Times New Roman" panose="02020603050405020304" pitchFamily="18" charset="0"/>
                <a:cs typeface="Times New Roman" panose="02020603050405020304" pitchFamily="18" charset="0"/>
              </a:rPr>
              <a:t>"Những ngày thơ ấu" </a:t>
            </a:r>
            <a:r>
              <a:rPr lang="vi-VN" sz="2400" b="1" dirty="0">
                <a:latin typeface="Times New Roman" panose="02020603050405020304" pitchFamily="18" charset="0"/>
                <a:cs typeface="Times New Roman" panose="02020603050405020304" pitchFamily="18" charset="0"/>
              </a:rPr>
              <a:t>là tập hồ</a:t>
            </a:r>
            <a:r>
              <a:rPr lang="en-US" sz="2400" b="1" dirty="0" err="1">
                <a:latin typeface="Times New Roman" panose="02020603050405020304" pitchFamily="18" charset="0"/>
                <a:cs typeface="Times New Roman" panose="02020603050405020304" pitchFamily="18" charset="0"/>
              </a:rPr>
              <a:t>i</a:t>
            </a:r>
            <a:r>
              <a:rPr lang="vi-VN" sz="2400" b="1" dirty="0">
                <a:latin typeface="Times New Roman" panose="02020603050405020304" pitchFamily="18" charset="0"/>
                <a:cs typeface="Times New Roman" panose="02020603050405020304" pitchFamily="18" charset="0"/>
              </a:rPr>
              <a:t> kí gồm </a:t>
            </a:r>
            <a:r>
              <a:rPr lang="en-US" sz="2400" b="1" dirty="0">
                <a:latin typeface="Times New Roman" panose="02020603050405020304" pitchFamily="18" charset="0"/>
                <a:cs typeface="Times New Roman" panose="02020603050405020304" pitchFamily="18" charset="0"/>
              </a:rPr>
              <a:t>9</a:t>
            </a:r>
            <a:r>
              <a:rPr lang="vi-VN" sz="2400" b="1" dirty="0">
                <a:latin typeface="Times New Roman" panose="02020603050405020304" pitchFamily="18" charset="0"/>
                <a:cs typeface="Times New Roman" panose="02020603050405020304" pitchFamily="18" charset="0"/>
              </a:rPr>
              <a:t> chương:</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I: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kèn</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II: </a:t>
            </a:r>
            <a:r>
              <a:rPr lang="en-US" sz="2400" b="1" dirty="0" err="1">
                <a:latin typeface="Times New Roman" panose="02020603050405020304" pitchFamily="18" charset="0"/>
                <a:cs typeface="Times New Roman" panose="02020603050405020304" pitchFamily="18" charset="0"/>
              </a:rPr>
              <a:t>Chúa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xót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tôi</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III: </a:t>
            </a:r>
            <a:r>
              <a:rPr lang="en-US" sz="2400" b="1" dirty="0" err="1">
                <a:latin typeface="Times New Roman" panose="02020603050405020304" pitchFamily="18" charset="0"/>
                <a:cs typeface="Times New Roman" panose="02020603050405020304" pitchFamily="18" charset="0"/>
              </a:rPr>
              <a:t>Truỵ</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lạc</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IV: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p>
          <a:p>
            <a:r>
              <a:rPr lang="de-DE" sz="2400" b="1" dirty="0">
                <a:latin typeface="Times New Roman" panose="02020603050405020304" pitchFamily="18" charset="0"/>
                <a:cs typeface="Times New Roman" panose="02020603050405020304" pitchFamily="18" charset="0"/>
              </a:rPr>
              <a:t>- Chương V: Đêm Nô en. </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VI: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đêm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VII: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Chương</a:t>
            </a:r>
            <a:r>
              <a:rPr lang="en-US" sz="2400" b="1" dirty="0">
                <a:latin typeface="Times New Roman" panose="02020603050405020304" pitchFamily="18" charset="0"/>
                <a:cs typeface="Times New Roman" panose="02020603050405020304" pitchFamily="18" charset="0"/>
              </a:rPr>
              <a:t> VIII: Sa </a:t>
            </a:r>
            <a:r>
              <a:rPr lang="en-US" sz="2400" b="1" dirty="0" err="1">
                <a:latin typeface="Times New Roman" panose="02020603050405020304" pitchFamily="18" charset="0"/>
                <a:cs typeface="Times New Roman" panose="02020603050405020304" pitchFamily="18" charset="0"/>
              </a:rPr>
              <a:t>ngã</a:t>
            </a:r>
            <a:r>
              <a:rPr lang="en-US" sz="2400" b="1" dirty="0">
                <a:latin typeface="Times New Roman" panose="02020603050405020304" pitchFamily="18" charset="0"/>
                <a:cs typeface="Times New Roman" panose="02020603050405020304" pitchFamily="18" charset="0"/>
              </a:rPr>
              <a:t>.</a:t>
            </a:r>
          </a:p>
          <a:p>
            <a:r>
              <a:rPr lang="pt-BR" sz="2400" b="1" dirty="0">
                <a:latin typeface="Times New Roman" panose="02020603050405020304" pitchFamily="18" charset="0"/>
                <a:cs typeface="Times New Roman" panose="02020603050405020304" pitchFamily="18" charset="0"/>
              </a:rPr>
              <a:t>- Chương IX: Một bước ngắn.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3585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7232" y="171884"/>
            <a:ext cx="3519170" cy="768350"/>
          </a:xfrm>
          <a:prstGeom prst="rect">
            <a:avLst/>
          </a:prstGeom>
          <a:noFill/>
        </p:spPr>
        <p:txBody>
          <a:bodyPr wrap="non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 ĐỘNG</a:t>
            </a:r>
          </a:p>
        </p:txBody>
      </p:sp>
      <p:pic>
        <p:nvPicPr>
          <p:cNvPr id="6" name="Picture 5"/>
          <p:cNvPicPr>
            <a:picLocks noChangeAspect="1"/>
          </p:cNvPicPr>
          <p:nvPr/>
        </p:nvPicPr>
        <p:blipFill>
          <a:blip r:embed="rId2"/>
          <a:stretch>
            <a:fillRect/>
          </a:stretch>
        </p:blipFill>
        <p:spPr>
          <a:xfrm>
            <a:off x="0" y="1323285"/>
            <a:ext cx="8289749" cy="4724818"/>
          </a:xfrm>
          <a:prstGeom prst="rect">
            <a:avLst/>
          </a:prstGeom>
        </p:spPr>
      </p:pic>
      <p:sp>
        <p:nvSpPr>
          <p:cNvPr id="9" name="Rectangle 8"/>
          <p:cNvSpPr/>
          <p:nvPr/>
        </p:nvSpPr>
        <p:spPr>
          <a:xfrm>
            <a:off x="835269" y="1933919"/>
            <a:ext cx="6520890" cy="2428357"/>
          </a:xfrm>
          <a:prstGeom prst="rect">
            <a:avLst/>
          </a:prstGeom>
        </p:spPr>
        <p:txBody>
          <a:bodyPr wrap="square">
            <a:spAutoFit/>
          </a:bodyPr>
          <a:lstStyle/>
          <a:p>
            <a:pPr algn="ctr">
              <a:lnSpc>
                <a:spcPct val="115000"/>
              </a:lnSpc>
              <a:spcAft>
                <a:spcPts val="0"/>
              </a:spcAft>
            </a:pPr>
            <a:r>
              <a:rPr lang="vi-VN" sz="4800" b="1" dirty="0">
                <a:ln w="22225">
                  <a:solidFill>
                    <a:schemeClr val="accent2"/>
                  </a:solidFill>
                  <a:prstDash val="solid"/>
                </a:ln>
                <a:solidFill>
                  <a:srgbClr val="FF0000"/>
                </a:solidFill>
                <a:latin typeface="Times New Roman" panose="02020603050405020304" pitchFamily="18" charset="0"/>
                <a:ea typeface="Times New Roman" panose="02020603050405020304" pitchFamily="18" charset="0"/>
              </a:rPr>
              <a:t>CÂY HỒI ỨC</a:t>
            </a:r>
          </a:p>
          <a:p>
            <a:pPr algn="ctr">
              <a:lnSpc>
                <a:spcPct val="115000"/>
              </a:lnSpc>
              <a:spcAft>
                <a:spcPts val="0"/>
              </a:spcAft>
            </a:pPr>
            <a:r>
              <a:rPr lang="vi-VN" sz="4400" b="1" dirty="0">
                <a:ln w="22225">
                  <a:solidFill>
                    <a:schemeClr val="accent2"/>
                  </a:solidFill>
                  <a:prstDash val="solid"/>
                </a:ln>
                <a:solidFill>
                  <a:srgbClr val="0070C0"/>
                </a:solidFill>
                <a:latin typeface="Times New Roman" panose="02020603050405020304" pitchFamily="18" charset="0"/>
                <a:ea typeface="Times New Roman" panose="02020603050405020304" pitchFamily="18" charset="0"/>
              </a:rPr>
              <a:t>“CHIẾC LÁ NHỚ MẸ”</a:t>
            </a:r>
          </a:p>
          <a:p>
            <a:pPr algn="just">
              <a:lnSpc>
                <a:spcPct val="115000"/>
              </a:lnSpc>
              <a:spcAft>
                <a:spcPts val="0"/>
              </a:spcAft>
            </a:pPr>
            <a:r>
              <a:rPr lang="vi-VN" sz="4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CHI ĐỘI 6D</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pic>
        <p:nvPicPr>
          <p:cNvPr id="7" name="Picture 6" descr="Lớp thời gian thể hiện rõ thân cây"/>
          <p:cNvPicPr/>
          <p:nvPr/>
        </p:nvPicPr>
        <p:blipFill>
          <a:blip r:embed="rId3">
            <a:extLst>
              <a:ext uri="{28A0092B-C50C-407E-A947-70E740481C1C}">
                <a14:useLocalDpi xmlns:a14="http://schemas.microsoft.com/office/drawing/2010/main" val="0"/>
              </a:ext>
            </a:extLst>
          </a:blip>
          <a:srcRect/>
          <a:stretch>
            <a:fillRect/>
          </a:stretch>
        </p:blipFill>
        <p:spPr bwMode="auto">
          <a:xfrm>
            <a:off x="8503919" y="940234"/>
            <a:ext cx="3231199" cy="54475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3912324" cy="5109091"/>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38165" y="1694329"/>
            <a:ext cx="6905736" cy="1846659"/>
          </a:xfrm>
          <a:prstGeom prst="rect">
            <a:avLst/>
          </a:prstGeom>
          <a:noFill/>
        </p:spPr>
        <p:txBody>
          <a:bodyPr wrap="square" rtlCol="0">
            <a:spAutoFit/>
          </a:bodyPr>
          <a:lstStyle/>
          <a:p>
            <a:r>
              <a:rPr lang="vi-VN" sz="2400" b="1" dirty="0">
                <a:solidFill>
                  <a:srgbClr val="0000CC"/>
                </a:solidFill>
                <a:latin typeface="Times New Roman" panose="02020603050405020304" pitchFamily="18" charset="0"/>
                <a:cs typeface="Times New Roman" panose="02020603050405020304" pitchFamily="18" charset="0"/>
              </a:rPr>
              <a:t>* Đọc, chú thích, tóm tắt</a:t>
            </a:r>
            <a:endParaRPr lang="en-US" sz="2400" b="1"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800080"/>
                </a:solidFill>
                <a:latin typeface="Times New Roman" panose="02020603050405020304" pitchFamily="18" charset="0"/>
                <a:cs typeface="Times New Roman" panose="02020603050405020304" pitchFamily="18" charset="0"/>
              </a:rPr>
              <a:t>* Vị trí: </a:t>
            </a:r>
            <a:r>
              <a:rPr lang="vi-VN" sz="2400" b="1" dirty="0">
                <a:solidFill>
                  <a:srgbClr val="C00000"/>
                </a:solidFill>
                <a:latin typeface="Times New Roman" panose="02020603050405020304" pitchFamily="18" charset="0"/>
                <a:cs typeface="Times New Roman" panose="02020603050405020304" pitchFamily="18" charset="0"/>
              </a:rPr>
              <a:t>"Những ngày thơ ấu" </a:t>
            </a:r>
            <a:r>
              <a:rPr lang="vi-VN" sz="2400" b="1" dirty="0">
                <a:latin typeface="Times New Roman" panose="02020603050405020304" pitchFamily="18" charset="0"/>
                <a:cs typeface="Times New Roman" panose="02020603050405020304" pitchFamily="18" charset="0"/>
              </a:rPr>
              <a:t>là tập hồ</a:t>
            </a:r>
            <a:r>
              <a:rPr lang="en-US" sz="2400" b="1" dirty="0" err="1">
                <a:latin typeface="Times New Roman" panose="02020603050405020304" pitchFamily="18" charset="0"/>
                <a:cs typeface="Times New Roman" panose="02020603050405020304" pitchFamily="18" charset="0"/>
              </a:rPr>
              <a:t>i</a:t>
            </a:r>
            <a:r>
              <a:rPr lang="vi-VN" sz="2400" b="1" dirty="0">
                <a:latin typeface="Times New Roman" panose="02020603050405020304" pitchFamily="18" charset="0"/>
                <a:cs typeface="Times New Roman" panose="02020603050405020304" pitchFamily="18" charset="0"/>
              </a:rPr>
              <a:t> kí gồm </a:t>
            </a:r>
            <a:r>
              <a:rPr lang="en-US" sz="2400" b="1" dirty="0">
                <a:latin typeface="Times New Roman" panose="02020603050405020304" pitchFamily="18" charset="0"/>
                <a:cs typeface="Times New Roman" panose="02020603050405020304" pitchFamily="18" charset="0"/>
              </a:rPr>
              <a:t>9</a:t>
            </a:r>
            <a:r>
              <a:rPr lang="vi-VN" sz="2400" b="1" dirty="0">
                <a:latin typeface="Times New Roman" panose="02020603050405020304" pitchFamily="18" charset="0"/>
                <a:cs typeface="Times New Roman" panose="02020603050405020304" pitchFamily="18" charset="0"/>
              </a:rPr>
              <a:t> chương, </a:t>
            </a:r>
            <a:r>
              <a:rPr lang="de-DE" sz="2400" b="1" dirty="0">
                <a:latin typeface="Times New Roman" panose="02020603050405020304" pitchFamily="18" charset="0"/>
                <a:cs typeface="Times New Roman" panose="02020603050405020304" pitchFamily="18" charset="0"/>
              </a:rPr>
              <a:t> đoạn trích "</a:t>
            </a:r>
            <a:r>
              <a:rPr lang="de-DE" sz="2400" b="1" i="1" dirty="0">
                <a:latin typeface="Times New Roman" panose="02020603050405020304" pitchFamily="18" charset="0"/>
                <a:cs typeface="Times New Roman" panose="02020603050405020304" pitchFamily="18" charset="0"/>
              </a:rPr>
              <a:t>Trong lòng mẹ</a:t>
            </a:r>
            <a:r>
              <a:rPr lang="de-DE" sz="2400" b="1" dirty="0">
                <a:latin typeface="Times New Roman" panose="02020603050405020304" pitchFamily="18" charset="0"/>
                <a:cs typeface="Times New Roman" panose="02020603050405020304" pitchFamily="18" charset="0"/>
              </a:rPr>
              <a:t>" thuộc chương IV của tác </a:t>
            </a:r>
            <a:r>
              <a:rPr lang="vi-VN" sz="2400" b="1" dirty="0">
                <a:latin typeface="Times New Roman" panose="02020603050405020304" pitchFamily="18" charset="0"/>
                <a:cs typeface="Times New Roman" panose="02020603050405020304" pitchFamily="18" charset="0"/>
              </a:rPr>
              <a:t>phẩm:</a:t>
            </a:r>
            <a:endParaRPr lang="en-US" sz="24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57682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3912324" cy="5109091"/>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0" y="1722786"/>
            <a:ext cx="7424531" cy="3323987"/>
          </a:xfrm>
          <a:prstGeom prst="rect">
            <a:avLst/>
          </a:prstGeom>
          <a:noFill/>
        </p:spPr>
        <p:txBody>
          <a:bodyPr wrap="square" rtlCol="0">
            <a:spAutoFit/>
          </a:bodyPr>
          <a:lstStyle/>
          <a:p>
            <a:r>
              <a:rPr lang="vi-VN" sz="2400" b="1" dirty="0">
                <a:solidFill>
                  <a:srgbClr val="0000CC"/>
                </a:solidFill>
                <a:latin typeface="Times New Roman" panose="02020603050405020304" pitchFamily="18" charset="0"/>
                <a:cs typeface="Times New Roman" panose="02020603050405020304" pitchFamily="18" charset="0"/>
              </a:rPr>
              <a:t>* Đọc, chú thích, tóm tắt</a:t>
            </a:r>
            <a:endParaRPr lang="en-US" sz="2400" b="1" dirty="0">
              <a:solidFill>
                <a:srgbClr val="0000CC"/>
              </a:solidFill>
              <a:latin typeface="Times New Roman" panose="02020603050405020304" pitchFamily="18" charset="0"/>
              <a:cs typeface="Times New Roman" panose="02020603050405020304" pitchFamily="18" charset="0"/>
            </a:endParaRPr>
          </a:p>
          <a:p>
            <a:pPr algn="just"/>
            <a:r>
              <a:rPr lang="en-US" sz="2400" b="1" dirty="0">
                <a:solidFill>
                  <a:srgbClr val="0000CC"/>
                </a:solidFill>
                <a:latin typeface="Times New Roman" panose="02020603050405020304" pitchFamily="18" charset="0"/>
                <a:cs typeface="Times New Roman" panose="02020603050405020304" pitchFamily="18" charset="0"/>
              </a:rPr>
              <a:t>* </a:t>
            </a:r>
            <a:r>
              <a:rPr lang="vi-VN" sz="2400" b="1" dirty="0">
                <a:solidFill>
                  <a:srgbClr val="0000CC"/>
                </a:solidFill>
                <a:latin typeface="Times New Roman" panose="02020603050405020304" pitchFamily="18" charset="0"/>
                <a:cs typeface="Times New Roman" panose="02020603050405020304" pitchFamily="18" charset="0"/>
              </a:rPr>
              <a:t>Vị trí: </a:t>
            </a:r>
            <a:r>
              <a:rPr lang="de-DE" sz="2400" b="1" dirty="0">
                <a:latin typeface="Times New Roman" panose="02020603050405020304" pitchFamily="18" charset="0"/>
                <a:cs typeface="Times New Roman" panose="02020603050405020304" pitchFamily="18" charset="0"/>
              </a:rPr>
              <a:t>chương IV </a:t>
            </a:r>
          </a:p>
          <a:p>
            <a:r>
              <a:rPr lang="vi-VN" sz="2400" b="1" dirty="0">
                <a:solidFill>
                  <a:srgbClr val="0000CC"/>
                </a:solidFill>
                <a:latin typeface="Times New Roman" panose="02020603050405020304" pitchFamily="18" charset="0"/>
                <a:cs typeface="Times New Roman" panose="02020603050405020304" pitchFamily="18" charset="0"/>
              </a:rPr>
              <a:t>* Bố cục</a:t>
            </a:r>
            <a:r>
              <a:rPr lang="en-US" sz="2400" b="1" dirty="0">
                <a:solidFill>
                  <a:srgbClr val="0000CC"/>
                </a:solidFill>
                <a:latin typeface="Times New Roman" panose="02020603050405020304" pitchFamily="18" charset="0"/>
                <a:cs typeface="Times New Roman" panose="02020603050405020304" pitchFamily="18" charset="0"/>
              </a:rPr>
              <a:t>:</a:t>
            </a:r>
          </a:p>
          <a:p>
            <a:r>
              <a:rPr lang="vi-VN" sz="2400" b="1" dirty="0">
                <a:latin typeface="Times New Roman" panose="02020603050405020304" pitchFamily="18" charset="0"/>
                <a:cs typeface="Times New Roman" panose="02020603050405020304" pitchFamily="18" charset="0"/>
              </a:rPr>
              <a:t>+ Phần 1: Từ đầu… </a:t>
            </a:r>
            <a:r>
              <a:rPr lang="de-DE" sz="2400" b="1" i="1" dirty="0">
                <a:latin typeface="Times New Roman" panose="02020603050405020304" pitchFamily="18" charset="0"/>
                <a:cs typeface="Times New Roman" panose="02020603050405020304" pitchFamily="18" charset="0"/>
              </a:rPr>
              <a:t>người ta hỏi đến chứ</a:t>
            </a:r>
            <a:r>
              <a:rPr lang="de-DE"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r>
              <a:rPr lang="vi-VN" sz="24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1" dirty="0">
                <a:solidFill>
                  <a:srgbClr val="800080"/>
                </a:solidFill>
                <a:latin typeface="Times New Roman" panose="02020603050405020304" pitchFamily="18" charset="0"/>
                <a:cs typeface="Times New Roman" panose="02020603050405020304" pitchFamily="18" charset="0"/>
              </a:rPr>
              <a:t> </a:t>
            </a:r>
            <a:r>
              <a:rPr lang="de-DE" sz="2400" b="1" dirty="0">
                <a:solidFill>
                  <a:srgbClr val="800080"/>
                </a:solidFill>
                <a:latin typeface="Times New Roman" panose="02020603050405020304" pitchFamily="18" charset="0"/>
                <a:cs typeface="Times New Roman" panose="02020603050405020304" pitchFamily="18" charset="0"/>
              </a:rPr>
              <a:t>Cuộc trò chuyện giữa bé Hồng và bà cô.</a:t>
            </a:r>
            <a:endParaRPr lang="en-US" sz="2400" b="1" dirty="0">
              <a:solidFill>
                <a:srgbClr val="800080"/>
              </a:solidFill>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Phần 2: Còn lại: </a:t>
            </a:r>
            <a:endParaRPr lang="en-US" sz="2400" b="1" dirty="0">
              <a:latin typeface="Times New Roman" panose="02020603050405020304" pitchFamily="18" charset="0"/>
              <a:cs typeface="Times New Roman" panose="02020603050405020304" pitchFamily="18" charset="0"/>
            </a:endParaRPr>
          </a:p>
          <a:p>
            <a:r>
              <a:rPr lang="vi-VN" sz="2400" b="1" dirty="0">
                <a:solidFill>
                  <a:srgbClr val="80008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b="1" dirty="0">
                <a:solidFill>
                  <a:srgbClr val="800080"/>
                </a:solidFill>
                <a:latin typeface="Times New Roman" panose="02020603050405020304" pitchFamily="18" charset="0"/>
                <a:cs typeface="Times New Roman" panose="02020603050405020304" pitchFamily="18" charset="0"/>
              </a:rPr>
              <a:t> </a:t>
            </a:r>
            <a:r>
              <a:rPr lang="nl-NL" sz="2400" b="1" dirty="0">
                <a:solidFill>
                  <a:srgbClr val="800080"/>
                </a:solidFill>
                <a:latin typeface="Times New Roman" panose="02020603050405020304" pitchFamily="18" charset="0"/>
                <a:cs typeface="Times New Roman" panose="02020603050405020304" pitchFamily="18" charset="0"/>
              </a:rPr>
              <a:t>Cuộc gặp gỡ của bé Hồng với mẹ.</a:t>
            </a:r>
            <a:endParaRPr lang="en-US" sz="2400" b="1" dirty="0">
              <a:solidFill>
                <a:srgbClr val="800080"/>
              </a:solidFill>
              <a:latin typeface="Times New Roman" panose="02020603050405020304" pitchFamily="18" charset="0"/>
              <a:cs typeface="Times New Roman" panose="02020603050405020304" pitchFamily="18" charset="0"/>
            </a:endParaRPr>
          </a:p>
          <a:p>
            <a:pPr algn="just"/>
            <a:endParaRPr lang="en-US" sz="24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21709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circle(in)">
                                      <p:cBhvr>
                                        <p:cTn id="7" dur="2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circle(in)">
                                      <p:cBhvr>
                                        <p:cTn id="12" dur="2000"/>
                                        <p:tgtEl>
                                          <p:spTgt spid="12">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circle(in)">
                                      <p:cBhvr>
                                        <p:cTn id="15" dur="2000"/>
                                        <p:tgtEl>
                                          <p:spTgt spid="12">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xEl>
                                              <p:pRg st="5" end="5"/>
                                            </p:txEl>
                                          </p:spTgt>
                                        </p:tgtEl>
                                        <p:attrNameLst>
                                          <p:attrName>style.visibility</p:attrName>
                                        </p:attrNameLst>
                                      </p:cBhvr>
                                      <p:to>
                                        <p:strVal val="visible"/>
                                      </p:to>
                                    </p:set>
                                    <p:animEffect transition="in" filter="circle(in)">
                                      <p:cBhvr>
                                        <p:cTn id="18" dur="2000"/>
                                        <p:tgtEl>
                                          <p:spTgt spid="12">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circle(in)">
                                      <p:cBhvr>
                                        <p:cTn id="21"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4324238" cy="5109091"/>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1" y="1722786"/>
            <a:ext cx="6967328" cy="461665"/>
          </a:xfrm>
          <a:prstGeom prst="rect">
            <a:avLst/>
          </a:prstGeom>
          <a:noFill/>
        </p:spPr>
        <p:txBody>
          <a:bodyPr wrap="square" rtlCol="0">
            <a:spAutoFit/>
          </a:bodyPr>
          <a:lstStyle/>
          <a:p>
            <a:pPr algn="just"/>
            <a:r>
              <a:rPr lang="nl-NL" sz="2400" b="1" dirty="0">
                <a:solidFill>
                  <a:srgbClr val="0000CC"/>
                </a:solidFill>
                <a:latin typeface="Times New Roman" panose="02020603050405020304" pitchFamily="18" charset="0"/>
                <a:cs typeface="Times New Roman" panose="02020603050405020304" pitchFamily="18" charset="0"/>
              </a:rPr>
              <a:t>* Đặc điểm </a:t>
            </a:r>
            <a:r>
              <a:rPr lang="vi-VN" sz="2400" b="1" dirty="0">
                <a:solidFill>
                  <a:srgbClr val="0000CC"/>
                </a:solidFill>
                <a:latin typeface="Times New Roman" panose="02020603050405020304" pitchFamily="18" charset="0"/>
                <a:cs typeface="Times New Roman" panose="02020603050405020304" pitchFamily="18" charset="0"/>
              </a:rPr>
              <a:t>hồi kí </a:t>
            </a:r>
            <a:r>
              <a:rPr lang="nl-NL" sz="2400" b="1" dirty="0">
                <a:solidFill>
                  <a:srgbClr val="0000CC"/>
                </a:solidFill>
                <a:latin typeface="Times New Roman" panose="02020603050405020304" pitchFamily="18" charset="0"/>
                <a:cs typeface="Times New Roman" panose="02020603050405020304" pitchFamily="18" charset="0"/>
              </a:rPr>
              <a:t>được thể hiện qua đoạn trích:</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9EBE20E-C4A1-4F05-8F32-A89BD060FE7F}"/>
              </a:ext>
            </a:extLst>
          </p:cNvPr>
          <p:cNvSpPr txBox="1"/>
          <p:nvPr/>
        </p:nvSpPr>
        <p:spPr>
          <a:xfrm>
            <a:off x="5190565" y="2393576"/>
            <a:ext cx="5827449" cy="3108543"/>
          </a:xfrm>
          <a:prstGeom prst="rect">
            <a:avLst/>
          </a:prstGeom>
          <a:noFill/>
        </p:spPr>
        <p:txBody>
          <a:bodyPr wrap="square" rtlCol="0">
            <a:spAutoFit/>
          </a:bodyPr>
          <a:lstStyle/>
          <a:p>
            <a:pPr algn="ctr"/>
            <a:r>
              <a:rPr lang="vi-VN" sz="2800" b="1" dirty="0">
                <a:solidFill>
                  <a:srgbClr val="C00000"/>
                </a:solidFill>
                <a:latin typeface="Times New Roman" panose="02020603050405020304" pitchFamily="18" charset="0"/>
                <a:cs typeface="Times New Roman" panose="02020603050405020304" pitchFamily="18" charset="0"/>
              </a:rPr>
              <a:t>HOẠT ĐỘNG CẶP ĐÔI</a:t>
            </a:r>
            <a:endParaRPr lang="en-US" sz="2800" dirty="0">
              <a:solidFill>
                <a:srgbClr val="C00000"/>
              </a:solidFill>
              <a:latin typeface="Times New Roman" panose="02020603050405020304" pitchFamily="18" charset="0"/>
              <a:cs typeface="Times New Roman" panose="02020603050405020304" pitchFamily="18" charset="0"/>
            </a:endParaRPr>
          </a:p>
          <a:p>
            <a:pPr lvl="0"/>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đặc điểm của hồi kí được thể hiện qua đoạn trích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cs typeface="Times New Roman" panose="02020603050405020304" pitchFamily="18" charset="0"/>
              </a:rPr>
              <a:t>Nội dung chính</a:t>
            </a:r>
            <a:r>
              <a:rPr lang="vi-VN"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Ngôi kể</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Cảm xúc</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52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4324238" cy="6401753"/>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Times New Roman" panose="02020603050405020304" pitchFamily="18" charset="0"/>
                <a:cs typeface="Times New Roman" panose="02020603050405020304" pitchFamily="18" charset="0"/>
              </a:rPr>
              <a:t>III. Tìm hiểu chi tiết </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nl-NL" sz="2800" b="1" dirty="0">
                <a:solidFill>
                  <a:srgbClr val="FF0000"/>
                </a:solidFill>
                <a:latin typeface="Times New Roman" panose="02020603050405020304" pitchFamily="18" charset="0"/>
                <a:cs typeface="Times New Roman" panose="02020603050405020304" pitchFamily="18" charset="0"/>
              </a:rPr>
              <a:t>1.</a:t>
            </a:r>
            <a:r>
              <a:rPr lang="nl-NL"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Cuộc trò chuyện giữa bé Hồng và bà cô</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1" y="1722786"/>
            <a:ext cx="6967328" cy="2954655"/>
          </a:xfrm>
          <a:prstGeom prst="rect">
            <a:avLst/>
          </a:prstGeom>
          <a:noFill/>
        </p:spPr>
        <p:txBody>
          <a:bodyPr wrap="square" rtlCol="0">
            <a:spAutoFit/>
          </a:bodyPr>
          <a:lstStyle/>
          <a:p>
            <a:pPr algn="just"/>
            <a:r>
              <a:rPr lang="nl-NL" sz="2400" b="1" dirty="0">
                <a:solidFill>
                  <a:srgbClr val="0000CC"/>
                </a:solidFill>
                <a:latin typeface="Times New Roman" panose="02020603050405020304" pitchFamily="18" charset="0"/>
                <a:cs typeface="Times New Roman" panose="02020603050405020304" pitchFamily="18" charset="0"/>
              </a:rPr>
              <a:t>* Đặc điểm </a:t>
            </a:r>
            <a:r>
              <a:rPr lang="vi-VN" sz="2400" b="1" dirty="0">
                <a:solidFill>
                  <a:srgbClr val="0000CC"/>
                </a:solidFill>
                <a:latin typeface="Times New Roman" panose="02020603050405020304" pitchFamily="18" charset="0"/>
                <a:cs typeface="Times New Roman" panose="02020603050405020304" pitchFamily="18" charset="0"/>
              </a:rPr>
              <a:t>hồi kí </a:t>
            </a:r>
            <a:r>
              <a:rPr lang="nl-NL" sz="2400" b="1" dirty="0">
                <a:solidFill>
                  <a:srgbClr val="0000CC"/>
                </a:solidFill>
                <a:latin typeface="Times New Roman" panose="02020603050405020304" pitchFamily="18" charset="0"/>
                <a:cs typeface="Times New Roman" panose="02020603050405020304" pitchFamily="18" charset="0"/>
              </a:rPr>
              <a:t>được thể hiện qua đoạn trích:</a:t>
            </a:r>
            <a:endParaRPr lang="en-US" sz="2400" b="1" dirty="0">
              <a:solidFill>
                <a:srgbClr val="0000CC"/>
              </a:solidFill>
              <a:latin typeface="Times New Roman" panose="02020603050405020304" pitchFamily="18" charset="0"/>
              <a:cs typeface="Times New Roman" panose="02020603050405020304" pitchFamily="18" charset="0"/>
            </a:endParaRPr>
          </a:p>
          <a:p>
            <a:pPr algn="just"/>
            <a:r>
              <a:rPr lang="vi-VN" sz="2400" b="1" dirty="0">
                <a:solidFill>
                  <a:srgbClr val="800080"/>
                </a:solidFill>
                <a:latin typeface="Times New Roman" panose="02020603050405020304" pitchFamily="18" charset="0"/>
                <a:cs typeface="Times New Roman" panose="02020603050405020304" pitchFamily="18" charset="0"/>
              </a:rPr>
              <a:t>- </a:t>
            </a:r>
            <a:r>
              <a:rPr lang="nl-NL" sz="2400" b="1" dirty="0">
                <a:solidFill>
                  <a:srgbClr val="800080"/>
                </a:solidFill>
                <a:latin typeface="Times New Roman" panose="02020603050405020304" pitchFamily="18" charset="0"/>
                <a:cs typeface="Times New Roman" panose="02020603050405020304" pitchFamily="18" charset="0"/>
              </a:rPr>
              <a:t>Nội dung chính: </a:t>
            </a:r>
            <a:r>
              <a:rPr lang="vi-VN" sz="2400" b="1" dirty="0">
                <a:latin typeface="Times New Roman" panose="02020603050405020304" pitchFamily="18" charset="0"/>
                <a:cs typeface="Times New Roman" panose="02020603050405020304" pitchFamily="18" charset="0"/>
              </a:rPr>
              <a:t>Nhân vật “tôi” (bé Hồng) kể lại câu chuyện thời thơ ấu của mình </a:t>
            </a:r>
            <a:endParaRPr lang="en-US" sz="2400" b="1" dirty="0">
              <a:latin typeface="Times New Roman" panose="02020603050405020304" pitchFamily="18" charset="0"/>
              <a:cs typeface="Times New Roman" panose="02020603050405020304" pitchFamily="18" charset="0"/>
            </a:endParaRPr>
          </a:p>
          <a:p>
            <a:pPr algn="just"/>
            <a:r>
              <a:rPr lang="vi-VN" sz="2400" b="1" dirty="0">
                <a:solidFill>
                  <a:srgbClr val="800080"/>
                </a:solidFill>
                <a:latin typeface="Times New Roman" panose="02020603050405020304" pitchFamily="18" charset="0"/>
                <a:cs typeface="Times New Roman" panose="02020603050405020304" pitchFamily="18" charset="0"/>
              </a:rPr>
              <a:t>- Ngôi kể</a:t>
            </a:r>
            <a:r>
              <a:rPr lang="en-US" sz="2400" b="1" dirty="0">
                <a:solidFill>
                  <a:srgbClr val="800080"/>
                </a:solidFill>
                <a:latin typeface="Times New Roman" panose="02020603050405020304" pitchFamily="18" charset="0"/>
                <a:cs typeface="Times New Roman" panose="02020603050405020304" pitchFamily="18" charset="0"/>
              </a:rPr>
              <a:t>:</a:t>
            </a:r>
            <a:r>
              <a:rPr lang="vi-VN" sz="2400" b="1" dirty="0">
                <a:solidFill>
                  <a:srgbClr val="800080"/>
                </a:solidFill>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Ngôi kể thứ nhất ("tôi") – là chính tác giả kể lại câu chuyện của mình</a:t>
            </a:r>
            <a:endParaRPr lang="en-US" sz="2400" b="1" dirty="0">
              <a:latin typeface="Times New Roman" panose="02020603050405020304" pitchFamily="18" charset="0"/>
              <a:cs typeface="Times New Roman" panose="02020603050405020304" pitchFamily="18" charset="0"/>
            </a:endParaRPr>
          </a:p>
          <a:p>
            <a:pPr algn="just"/>
            <a:r>
              <a:rPr lang="vi-VN" sz="2400" b="1" dirty="0">
                <a:solidFill>
                  <a:srgbClr val="800080"/>
                </a:solidFill>
                <a:latin typeface="Times New Roman" panose="02020603050405020304" pitchFamily="18" charset="0"/>
                <a:cs typeface="Times New Roman" panose="02020603050405020304" pitchFamily="18" charset="0"/>
              </a:rPr>
              <a:t>- Cảm xúc</a:t>
            </a:r>
            <a:r>
              <a:rPr lang="en-US" sz="2400" b="1" dirty="0">
                <a:solidFill>
                  <a:srgbClr val="800080"/>
                </a:solidFill>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Tình mẫu tử sâu nặng và nỗi đau bị chia lìa gia đình. </a:t>
            </a:r>
            <a:endParaRPr lang="en-US" sz="2400" b="1" dirty="0">
              <a:latin typeface="Times New Roman" panose="02020603050405020304" pitchFamily="18" charset="0"/>
              <a:cs typeface="Times New Roman" panose="02020603050405020304" pitchFamily="18" charset="0"/>
            </a:endParaRPr>
          </a:p>
          <a:p>
            <a:endParaRPr lang="en-US" b="1" dirty="0"/>
          </a:p>
        </p:txBody>
      </p:sp>
    </p:spTree>
    <p:extLst>
      <p:ext uri="{BB962C8B-B14F-4D97-AF65-F5344CB8AC3E}">
        <p14:creationId xmlns:p14="http://schemas.microsoft.com/office/powerpoint/2010/main" val="14674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circle(in)">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4324238" cy="6401753"/>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Times New Roman" panose="02020603050405020304" pitchFamily="18" charset="0"/>
                <a:cs typeface="Times New Roman" panose="02020603050405020304" pitchFamily="18" charset="0"/>
              </a:rPr>
              <a:t>III. Tìm hiểu chi tiết </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nl-NL" sz="2800" b="1" dirty="0">
                <a:solidFill>
                  <a:srgbClr val="FF0000"/>
                </a:solidFill>
                <a:latin typeface="Times New Roman" panose="02020603050405020304" pitchFamily="18" charset="0"/>
                <a:cs typeface="Times New Roman" panose="02020603050405020304" pitchFamily="18" charset="0"/>
              </a:rPr>
              <a:t>1.</a:t>
            </a:r>
            <a:r>
              <a:rPr lang="nl-NL"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Cuộc trò chuyện giữa bé Hồng và bà cô</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0" y="1722786"/>
            <a:ext cx="742453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PHIẾU HỌC TẬP SỐ 2</a:t>
            </a:r>
          </a:p>
        </p:txBody>
      </p:sp>
      <p:graphicFrame>
        <p:nvGraphicFramePr>
          <p:cNvPr id="5" name="Table 4"/>
          <p:cNvGraphicFramePr>
            <a:graphicFrameLocks noGrp="1"/>
          </p:cNvGraphicFramePr>
          <p:nvPr>
            <p:extLst>
              <p:ext uri="{D42A27DB-BD31-4B8C-83A1-F6EECF244321}">
                <p14:modId xmlns:p14="http://schemas.microsoft.com/office/powerpoint/2010/main" val="1321535254"/>
              </p:ext>
            </p:extLst>
          </p:nvPr>
        </p:nvGraphicFramePr>
        <p:xfrm>
          <a:off x="4903303" y="2239616"/>
          <a:ext cx="7673010" cy="2732985"/>
        </p:xfrm>
        <a:graphic>
          <a:graphicData uri="http://schemas.openxmlformats.org/drawingml/2006/table">
            <a:tbl>
              <a:tblPr firstRow="1" firstCol="1" bandRow="1">
                <a:tableStyleId>{5C22544A-7EE6-4342-B048-85BDC9FD1C3A}</a:tableStyleId>
              </a:tblPr>
              <a:tblGrid>
                <a:gridCol w="2557670">
                  <a:extLst>
                    <a:ext uri="{9D8B030D-6E8A-4147-A177-3AD203B41FA5}">
                      <a16:colId xmlns:a16="http://schemas.microsoft.com/office/drawing/2014/main" val="20000"/>
                    </a:ext>
                  </a:extLst>
                </a:gridCol>
                <a:gridCol w="2557670">
                  <a:extLst>
                    <a:ext uri="{9D8B030D-6E8A-4147-A177-3AD203B41FA5}">
                      <a16:colId xmlns:a16="http://schemas.microsoft.com/office/drawing/2014/main" val="20001"/>
                    </a:ext>
                  </a:extLst>
                </a:gridCol>
                <a:gridCol w="2557670">
                  <a:extLst>
                    <a:ext uri="{9D8B030D-6E8A-4147-A177-3AD203B41FA5}">
                      <a16:colId xmlns:a16="http://schemas.microsoft.com/office/drawing/2014/main" val="20002"/>
                    </a:ext>
                  </a:extLst>
                </a:gridCol>
              </a:tblGrid>
              <a:tr h="400293">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a:effectLst/>
                          <a:latin typeface="Times New Roman" panose="02020603050405020304" pitchFamily="18" charset="0"/>
                          <a:cs typeface="Times New Roman" panose="02020603050405020304" pitchFamily="18" charset="0"/>
                        </a:rPr>
                        <a:t>Nhân vật </a:t>
                      </a:r>
                      <a:r>
                        <a:rPr lang="vi-VN" sz="2400">
                          <a:effectLst/>
                          <a:latin typeface="Times New Roman" panose="02020603050405020304" pitchFamily="18" charset="0"/>
                          <a:cs typeface="Times New Roman" panose="02020603050405020304" pitchFamily="18" charset="0"/>
                        </a:rPr>
                        <a:t>bà cô</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p>
                    <a:p>
                      <a:pPr>
                        <a:spcAft>
                          <a:spcPts val="0"/>
                        </a:spcAft>
                      </a:pPr>
                      <a:r>
                        <a:rPr lang="vi-VN" sz="2400" dirty="0">
                          <a:effectLst/>
                          <a:latin typeface="Times New Roman" panose="02020603050405020304" pitchFamily="18" charset="0"/>
                          <a:cs typeface="Times New Roman" panose="02020603050405020304" pitchFamily="18" charset="0"/>
                        </a:rPr>
                        <a:t>bé Hồng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00586">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chuyện</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00586">
                <a:tc>
                  <a:txBody>
                    <a:bodyPr/>
                    <a:lstStyle/>
                    <a:p>
                      <a:pPr>
                        <a:spcAft>
                          <a:spcPts val="0"/>
                        </a:spcAft>
                      </a:pPr>
                      <a:r>
                        <a:rPr lang="en-US" sz="2400">
                          <a:effectLst/>
                          <a:latin typeface="Times New Roman" panose="02020603050405020304" pitchFamily="18" charset="0"/>
                          <a:cs typeface="Times New Roman" panose="02020603050405020304" pitchFamily="18" charset="0"/>
                        </a:rPr>
                        <a:t>Suy nghĩ- Hành động - Lời nói</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0293">
                <a:tc>
                  <a:txBody>
                    <a:bodyPr/>
                    <a:lstStyle/>
                    <a:p>
                      <a:pPr>
                        <a:spcAft>
                          <a:spcPts val="0"/>
                        </a:spcAft>
                      </a:pPr>
                      <a:r>
                        <a:rPr lang="en-US" sz="2400">
                          <a:effectLst/>
                          <a:latin typeface="Times New Roman" panose="02020603050405020304" pitchFamily="18" charset="0"/>
                          <a:cs typeface="Times New Roman" panose="02020603050405020304" pitchFamily="18" charset="0"/>
                        </a:rPr>
                        <a:t>Nhận xét</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71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-30.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2" y="1496367"/>
            <a:ext cx="4324238" cy="6401753"/>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mj-lt"/>
              </a:rPr>
              <a:t>II. Tìm hiểu văn bản</a:t>
            </a:r>
            <a:endParaRPr lang="en-US" sz="2800" dirty="0">
              <a:solidFill>
                <a:srgbClr val="FF0000"/>
              </a:solidFill>
              <a:latin typeface="+mj-lt"/>
            </a:endParaRPr>
          </a:p>
          <a:p>
            <a:pPr marL="514350" indent="-514350" algn="just">
              <a:buAutoNum type="arabicPeriod"/>
            </a:pPr>
            <a:r>
              <a:rPr lang="vi-VN" sz="2800" b="1" dirty="0">
                <a:solidFill>
                  <a:srgbClr val="FF0000"/>
                </a:solidFill>
                <a:latin typeface="+mj-lt"/>
              </a:rPr>
              <a:t>Tác giả</a:t>
            </a:r>
            <a:endParaRPr lang="en-US" sz="2800" b="1" dirty="0">
              <a:solidFill>
                <a:srgbClr val="FF0000"/>
              </a:solidFill>
              <a:latin typeface="+mj-lt"/>
            </a:endParaRPr>
          </a:p>
          <a:p>
            <a:pPr algn="just"/>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b="1" dirty="0">
                <a:solidFill>
                  <a:srgbClr val="FF0000"/>
                </a:solidFill>
                <a:latin typeface="Times New Roman" panose="02020603050405020304" pitchFamily="18" charset="0"/>
                <a:cs typeface="Times New Roman" panose="02020603050405020304" pitchFamily="18" charset="0"/>
              </a:rPr>
              <a:t>3.</a:t>
            </a:r>
            <a:r>
              <a:rPr lang="vi-VN" sz="2800" b="1" dirty="0">
                <a:solidFill>
                  <a:srgbClr val="FF0000"/>
                </a:solidFill>
                <a:latin typeface="Times New Roman" panose="02020603050405020304" pitchFamily="18" charset="0"/>
                <a:cs typeface="Times New Roman" panose="02020603050405020304" pitchFamily="18" charset="0"/>
              </a:rPr>
              <a:t> Đoạn trích “</a:t>
            </a:r>
            <a:r>
              <a:rPr lang="vi-VN" sz="2800" i="1" dirty="0">
                <a:solidFill>
                  <a:srgbClr val="FF0000"/>
                </a:solidFill>
                <a:latin typeface="Times New Roman" panose="02020603050405020304" pitchFamily="18" charset="0"/>
                <a:cs typeface="Times New Roman" panose="02020603050405020304" pitchFamily="18" charset="0"/>
              </a:rPr>
              <a:t>Trong lòng mẹ</a:t>
            </a:r>
            <a:r>
              <a:rPr lang="vi-VN"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vi-VN" sz="2800" b="1" dirty="0">
                <a:solidFill>
                  <a:srgbClr val="FF0000"/>
                </a:solidFill>
                <a:latin typeface="Times New Roman" panose="02020603050405020304" pitchFamily="18" charset="0"/>
                <a:cs typeface="Times New Roman" panose="02020603050405020304" pitchFamily="18" charset="0"/>
              </a:rPr>
              <a:t>III. Tìm hiểu chi tiết </a:t>
            </a:r>
            <a:endParaRPr lang="en-US" sz="2800" dirty="0">
              <a:solidFill>
                <a:srgbClr val="FF0000"/>
              </a:solidFill>
              <a:latin typeface="Times New Roman" panose="02020603050405020304" pitchFamily="18" charset="0"/>
              <a:cs typeface="Times New Roman" panose="02020603050405020304" pitchFamily="18" charset="0"/>
            </a:endParaRPr>
          </a:p>
          <a:p>
            <a:pPr algn="just"/>
            <a:r>
              <a:rPr lang="nl-NL" sz="2800" b="1" dirty="0">
                <a:solidFill>
                  <a:srgbClr val="FF0000"/>
                </a:solidFill>
                <a:latin typeface="Times New Roman" panose="02020603050405020304" pitchFamily="18" charset="0"/>
                <a:cs typeface="Times New Roman" panose="02020603050405020304" pitchFamily="18" charset="0"/>
              </a:rPr>
              <a:t>1.</a:t>
            </a:r>
            <a:r>
              <a:rPr lang="nl-NL" sz="2800"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Cuộc trò chuyện giữa bé Hồng và bà cô</a:t>
            </a:r>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b="1"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11" name="Straight Connector 10"/>
          <p:cNvCxnSpPr/>
          <p:nvPr/>
        </p:nvCxnSpPr>
        <p:spPr>
          <a:xfrm flipH="1">
            <a:off x="4784035" y="1690688"/>
            <a:ext cx="26504" cy="390172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96070" y="1722786"/>
            <a:ext cx="7424531" cy="3539430"/>
          </a:xfrm>
          <a:prstGeom prst="rect">
            <a:avLst/>
          </a:prstGeom>
          <a:noFill/>
        </p:spPr>
        <p:txBody>
          <a:bodyPr wrap="square" rtlCol="0">
            <a:spAutoFit/>
          </a:bodyPr>
          <a:lstStyle/>
          <a:p>
            <a:pPr algn="just"/>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Hoàn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cảnh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cuộc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trò</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chuyện</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Gần</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ngày</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giỗ</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đầu</a:t>
            </a:r>
            <a:r>
              <a:rPr lang="en-US" sz="2800" b="1" dirty="0">
                <a:solidFill>
                  <a:schemeClr val="dk1"/>
                </a:solidFill>
                <a:latin typeface="Times New Roman" panose="02020603050405020304" pitchFamily="18" charset="0"/>
                <a:cs typeface="Times New Roman" panose="02020603050405020304" pitchFamily="18" charset="0"/>
              </a:rPr>
              <a:t> cha </a:t>
            </a:r>
          </a:p>
          <a:p>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Mẹ</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chưa</a:t>
            </a:r>
            <a:r>
              <a:rPr lang="en-US" sz="2800" b="1" dirty="0">
                <a:solidFill>
                  <a:schemeClr val="dk1"/>
                </a:solidFill>
                <a:latin typeface="Times New Roman" panose="02020603050405020304" pitchFamily="18" charset="0"/>
                <a:cs typeface="Times New Roman" panose="02020603050405020304" pitchFamily="18" charset="0"/>
              </a:rPr>
              <a:t> </a:t>
            </a:r>
            <a:r>
              <a:rPr lang="en-US" sz="2800" b="1" dirty="0" err="1">
                <a:solidFill>
                  <a:schemeClr val="dk1"/>
                </a:solidFill>
                <a:latin typeface="Times New Roman" panose="02020603050405020304" pitchFamily="18" charset="0"/>
                <a:cs typeface="Times New Roman" panose="02020603050405020304" pitchFamily="18" charset="0"/>
              </a:rPr>
              <a:t>về</a:t>
            </a:r>
            <a:endParaRPr lang="en-US" sz="2800" b="1" dirty="0">
              <a:solidFill>
                <a:schemeClr val="dk1"/>
              </a:solidFill>
              <a:latin typeface="Times New Roman" panose="02020603050405020304" pitchFamily="18" charset="0"/>
              <a:cs typeface="Times New Roman" panose="02020603050405020304" pitchFamily="18" charset="0"/>
            </a:endParaRPr>
          </a:p>
          <a:p>
            <a:r>
              <a:rPr lang="en-US" altLang="en-GB" sz="2800" b="1" i="1" dirty="0">
                <a:solidFill>
                  <a:srgbClr val="0000CC"/>
                </a:solidFill>
                <a:latin typeface="Times New Roman" panose="02020603050405020304" pitchFamily="18" charset="0"/>
              </a:rPr>
              <a:t>=&gt; </a:t>
            </a:r>
            <a:r>
              <a:rPr lang="en-US" altLang="en-GB" sz="2800" b="1" i="1" dirty="0" err="1">
                <a:solidFill>
                  <a:srgbClr val="0000CC"/>
                </a:solidFill>
                <a:latin typeface="Times New Roman" panose="02020603050405020304" pitchFamily="18" charset="0"/>
              </a:rPr>
              <a:t>Hoàn</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cảnh</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cô</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độc</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đáng</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thương</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luôn</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khao</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khát</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tình</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yêu</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thương</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của</a:t>
            </a:r>
            <a:r>
              <a:rPr lang="en-US" altLang="en-GB" sz="2800" b="1" i="1" dirty="0">
                <a:solidFill>
                  <a:srgbClr val="0000CC"/>
                </a:solidFill>
                <a:latin typeface="Times New Roman" panose="02020603050405020304" pitchFamily="18" charset="0"/>
              </a:rPr>
              <a:t> </a:t>
            </a:r>
            <a:r>
              <a:rPr lang="en-US" altLang="en-GB" sz="2800" b="1" i="1" dirty="0" err="1">
                <a:solidFill>
                  <a:srgbClr val="0000CC"/>
                </a:solidFill>
                <a:latin typeface="Times New Roman" panose="02020603050405020304" pitchFamily="18" charset="0"/>
              </a:rPr>
              <a:t>mẹ</a:t>
            </a:r>
            <a:r>
              <a:rPr lang="en-US" altLang="en-GB" sz="2800" b="1" i="1" dirty="0">
                <a:solidFill>
                  <a:srgbClr val="0000CC"/>
                </a:solidFill>
                <a:latin typeface="Times New Roman" panose="02020603050405020304" pitchFamily="18" charset="0"/>
              </a:rPr>
              <a:t>.</a:t>
            </a:r>
          </a:p>
          <a:p>
            <a:endParaRPr lang="en-US" sz="2800" b="1" dirty="0">
              <a:latin typeface="Times New Roman" panose="02020603050405020304" pitchFamily="18" charset="0"/>
              <a:ea typeface="SimSun" panose="02010600030101010101" pitchFamily="2" charset="-122"/>
              <a:cs typeface="Times New Roman" panose="02020603050405020304" pitchFamily="18" charset="0"/>
            </a:endParaRPr>
          </a:p>
          <a:p>
            <a:pPr algn="just"/>
            <a:endParaRPr lang="en-US" sz="2800" b="1" dirty="0">
              <a:latin typeface="Times New Roman" panose="02020603050405020304" pitchFamily="18" charset="0"/>
              <a:ea typeface="SimSun" panose="02010600030101010101" pitchFamily="2" charset="-122"/>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4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circle(in)">
                                      <p:cBhvr>
                                        <p:cTn id="7" dur="2000"/>
                                        <p:tgtEl>
                                          <p:spTgt spid="12">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2">
                                            <p:txEl>
                                              <p:pRg st="2" end="2"/>
                                            </p:txEl>
                                          </p:spTgt>
                                        </p:tgtEl>
                                        <p:attrNameLst>
                                          <p:attrName>style.visibility</p:attrName>
                                        </p:attrNameLst>
                                      </p:cBhvr>
                                      <p:to>
                                        <p:strVal val="visible"/>
                                      </p:to>
                                    </p:set>
                                    <p:animEffect transition="in" filter="circle(in)">
                                      <p:cBhvr>
                                        <p:cTn id="10" dur="2000"/>
                                        <p:tgtEl>
                                          <p:spTgt spid="1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circle(in)">
                                      <p:cBhvr>
                                        <p:cTn id="15"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bor27">
            <a:extLst>
              <a:ext uri="{FF2B5EF4-FFF2-40B4-BE49-F238E27FC236}">
                <a16:creationId xmlns:a16="http://schemas.microsoft.com/office/drawing/2014/main" id="{1D4549EE-AE3B-4426-A3F9-1BEB81E5D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 y="-152400"/>
            <a:ext cx="12129247"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6">
            <a:extLst>
              <a:ext uri="{FF2B5EF4-FFF2-40B4-BE49-F238E27FC236}">
                <a16:creationId xmlns:a16="http://schemas.microsoft.com/office/drawing/2014/main" id="{C6C66305-C2BA-4673-AFBA-2B9BD6EFC5FA}"/>
              </a:ext>
            </a:extLst>
          </p:cNvPr>
          <p:cNvSpPr>
            <a:spLocks noChangeArrowheads="1" noChangeShapeType="1" noTextEdit="1"/>
          </p:cNvSpPr>
          <p:nvPr/>
        </p:nvSpPr>
        <p:spPr bwMode="auto">
          <a:xfrm>
            <a:off x="1905000" y="914400"/>
            <a:ext cx="8001000" cy="1981200"/>
          </a:xfrm>
          <a:prstGeom prst="rect">
            <a:avLst/>
          </a:prstGeom>
        </p:spPr>
        <p:txBody>
          <a:bodyPr wrap="none" fromWordArt="1">
            <a:prstTxWarp prst="textPlain">
              <a:avLst>
                <a:gd name="adj" fmla="val 47519"/>
              </a:avLst>
            </a:prstTxWarp>
            <a:scene3d>
              <a:camera prst="legacyPerspectiveBottom"/>
              <a:lightRig rig="legacyFlat3" dir="t"/>
            </a:scene3d>
            <a:sp3d extrusionH="887400" prstMaterial="legacyMatte">
              <a:extrusionClr>
                <a:srgbClr val="FFFF00"/>
              </a:extrusionClr>
              <a:contourClr>
                <a:srgbClr val="0000FF"/>
              </a:contourClr>
            </a:sp3d>
          </a:bodyPr>
          <a:lstStyle/>
          <a:p>
            <a:pPr algn="ctr"/>
            <a:r>
              <a:rPr lang="vi-VN" sz="3600" b="1" kern="10" dirty="0">
                <a:ln w="9525">
                  <a:round/>
                  <a:headEnd/>
                  <a:tailEnd/>
                </a:ln>
                <a:solidFill>
                  <a:srgbClr val="0000FF"/>
                </a:solidFill>
                <a:latin typeface="Times New Roman" panose="02020603050405020304" pitchFamily="18" charset="0"/>
                <a:cs typeface="Times New Roman" panose="02020603050405020304" pitchFamily="18" charset="0"/>
              </a:rPr>
              <a:t>LUYỆN TẬP</a:t>
            </a:r>
            <a:endParaRPr lang="en-US" sz="3600" b="1" kern="10" dirty="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27652" name="Text Box 4">
            <a:extLst>
              <a:ext uri="{FF2B5EF4-FFF2-40B4-BE49-F238E27FC236}">
                <a16:creationId xmlns:a16="http://schemas.microsoft.com/office/drawing/2014/main" id="{DCB9C76A-6FB7-4D07-98FC-0C7C846BA519}"/>
              </a:ext>
            </a:extLst>
          </p:cNvPr>
          <p:cNvSpPr txBox="1">
            <a:spLocks noChangeArrowheads="1"/>
          </p:cNvSpPr>
          <p:nvPr/>
        </p:nvSpPr>
        <p:spPr bwMode="auto">
          <a:xfrm>
            <a:off x="2743200" y="2971801"/>
            <a:ext cx="7772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en-US" sz="3200" b="1" dirty="0">
                <a:solidFill>
                  <a:srgbClr val="800080"/>
                </a:solidFill>
                <a:latin typeface="Times New Roman" panose="02020603050405020304" pitchFamily="18" charset="0"/>
                <a:cs typeface="Times New Roman" panose="02020603050405020304" pitchFamily="18" charset="0"/>
              </a:rPr>
              <a:t>? </a:t>
            </a:r>
            <a:r>
              <a:rPr lang="vi-VN" altLang="en-US" sz="3200" b="1" dirty="0">
                <a:solidFill>
                  <a:srgbClr val="800080"/>
                </a:solidFill>
                <a:latin typeface="Times New Roman" panose="02020603050405020304" pitchFamily="18" charset="0"/>
                <a:cs typeface="Times New Roman" panose="02020603050405020304" pitchFamily="18" charset="0"/>
              </a:rPr>
              <a:t>Em hãy v</a:t>
            </a:r>
            <a:r>
              <a:rPr lang="en-US" sz="3200" b="1" dirty="0" err="1">
                <a:solidFill>
                  <a:srgbClr val="800080"/>
                </a:solidFill>
                <a:latin typeface="Times New Roman" panose="02020603050405020304" pitchFamily="18" charset="0"/>
                <a:cs typeface="Times New Roman" panose="02020603050405020304" pitchFamily="18" charset="0"/>
              </a:rPr>
              <a:t>iết</a:t>
            </a:r>
            <a:r>
              <a:rPr lang="en-US" sz="3200" b="1" dirty="0">
                <a:solidFill>
                  <a:srgbClr val="800080"/>
                </a:solidFill>
                <a:latin typeface="Times New Roman" panose="02020603050405020304" pitchFamily="18" charset="0"/>
                <a:cs typeface="Times New Roman" panose="02020603050405020304" pitchFamily="18" charset="0"/>
              </a:rPr>
              <a:t> </a:t>
            </a:r>
            <a:r>
              <a:rPr lang="vi-VN" sz="3200" b="1" dirty="0">
                <a:solidFill>
                  <a:srgbClr val="800080"/>
                </a:solidFill>
                <a:latin typeface="Times New Roman" panose="02020603050405020304" pitchFamily="18" charset="0"/>
                <a:cs typeface="Times New Roman" panose="02020603050405020304" pitchFamily="18" charset="0"/>
              </a:rPr>
              <a:t>đoạn văn</a:t>
            </a:r>
            <a:r>
              <a:rPr lang="en-US" sz="3200" b="1" dirty="0">
                <a:solidFill>
                  <a:srgbClr val="800080"/>
                </a:solidFill>
                <a:latin typeface="Times New Roman" panose="02020603050405020304" pitchFamily="18" charset="0"/>
                <a:cs typeface="Times New Roman" panose="02020603050405020304" pitchFamily="18" charset="0"/>
              </a:rPr>
              <a:t> </a:t>
            </a:r>
            <a:r>
              <a:rPr lang="en-US" sz="3200" b="1" dirty="0" err="1">
                <a:solidFill>
                  <a:srgbClr val="800080"/>
                </a:solidFill>
                <a:latin typeface="Times New Roman" panose="02020603050405020304" pitchFamily="18" charset="0"/>
                <a:cs typeface="Times New Roman" panose="02020603050405020304" pitchFamily="18" charset="0"/>
              </a:rPr>
              <a:t>khoảng</a:t>
            </a:r>
            <a:r>
              <a:rPr lang="en-US" sz="3200" b="1" dirty="0">
                <a:solidFill>
                  <a:srgbClr val="800080"/>
                </a:solidFill>
                <a:latin typeface="Times New Roman" panose="02020603050405020304" pitchFamily="18" charset="0"/>
                <a:cs typeface="Times New Roman" panose="02020603050405020304" pitchFamily="18" charset="0"/>
              </a:rPr>
              <a:t> 3 </a:t>
            </a:r>
            <a:r>
              <a:rPr lang="en-US" sz="3200" b="1" dirty="0" err="1">
                <a:solidFill>
                  <a:srgbClr val="800080"/>
                </a:solidFill>
                <a:latin typeface="Times New Roman" panose="02020603050405020304" pitchFamily="18" charset="0"/>
                <a:cs typeface="Times New Roman" panose="02020603050405020304" pitchFamily="18" charset="0"/>
              </a:rPr>
              <a:t>câu</a:t>
            </a:r>
            <a:r>
              <a:rPr lang="en-US" sz="3200" b="1" dirty="0">
                <a:solidFill>
                  <a:srgbClr val="800080"/>
                </a:solidFill>
                <a:latin typeface="Times New Roman" panose="02020603050405020304" pitchFamily="18" charset="0"/>
                <a:cs typeface="Times New Roman" panose="02020603050405020304" pitchFamily="18" charset="0"/>
              </a:rPr>
              <a:t> </a:t>
            </a:r>
            <a:r>
              <a:rPr lang="vi-VN" sz="3200" b="1" dirty="0">
                <a:solidFill>
                  <a:srgbClr val="800080"/>
                </a:solidFill>
                <a:latin typeface="Times New Roman" panose="02020603050405020304" pitchFamily="18" charset="0"/>
                <a:cs typeface="Times New Roman" panose="02020603050405020304" pitchFamily="18" charset="0"/>
              </a:rPr>
              <a:t>nêu </a:t>
            </a:r>
            <a:r>
              <a:rPr lang="en-US" sz="3200" b="1" dirty="0" err="1">
                <a:solidFill>
                  <a:srgbClr val="800080"/>
                </a:solidFill>
                <a:latin typeface="Times New Roman" panose="02020603050405020304" pitchFamily="18" charset="0"/>
                <a:cs typeface="Times New Roman" panose="02020603050405020304" pitchFamily="18" charset="0"/>
              </a:rPr>
              <a:t>cảm</a:t>
            </a:r>
            <a:r>
              <a:rPr lang="en-US" sz="3200" b="1" dirty="0">
                <a:solidFill>
                  <a:srgbClr val="800080"/>
                </a:solidFill>
                <a:latin typeface="Times New Roman" panose="02020603050405020304" pitchFamily="18" charset="0"/>
                <a:cs typeface="Times New Roman" panose="02020603050405020304" pitchFamily="18" charset="0"/>
              </a:rPr>
              <a:t> </a:t>
            </a:r>
            <a:r>
              <a:rPr lang="en-US" sz="3200" b="1" dirty="0" err="1">
                <a:solidFill>
                  <a:srgbClr val="800080"/>
                </a:solidFill>
                <a:latin typeface="Times New Roman" panose="02020603050405020304" pitchFamily="18" charset="0"/>
                <a:cs typeface="Times New Roman" panose="02020603050405020304" pitchFamily="18" charset="0"/>
              </a:rPr>
              <a:t>nhận</a:t>
            </a:r>
            <a:r>
              <a:rPr lang="en-US" sz="3200" b="1" dirty="0">
                <a:solidFill>
                  <a:srgbClr val="800080"/>
                </a:solidFill>
                <a:latin typeface="Times New Roman" panose="02020603050405020304" pitchFamily="18" charset="0"/>
                <a:cs typeface="Times New Roman" panose="02020603050405020304" pitchFamily="18" charset="0"/>
              </a:rPr>
              <a:t> </a:t>
            </a:r>
            <a:r>
              <a:rPr lang="en-US" sz="3200" b="1" dirty="0" err="1">
                <a:solidFill>
                  <a:srgbClr val="800080"/>
                </a:solidFill>
                <a:latin typeface="Times New Roman" panose="02020603050405020304" pitchFamily="18" charset="0"/>
                <a:cs typeface="Times New Roman" panose="02020603050405020304" pitchFamily="18" charset="0"/>
              </a:rPr>
              <a:t>về</a:t>
            </a:r>
            <a:r>
              <a:rPr lang="vi-VN" sz="3200" b="1" dirty="0">
                <a:solidFill>
                  <a:srgbClr val="800080"/>
                </a:solidFill>
                <a:latin typeface="Times New Roman" panose="02020603050405020304" pitchFamily="18" charset="0"/>
                <a:cs typeface="Times New Roman" panose="02020603050405020304" pitchFamily="18" charset="0"/>
              </a:rPr>
              <a:t> hoàn cảnh của</a:t>
            </a:r>
            <a:r>
              <a:rPr lang="en-US" sz="3200" b="1" dirty="0">
                <a:solidFill>
                  <a:srgbClr val="800080"/>
                </a:solidFill>
                <a:latin typeface="Times New Roman" panose="02020603050405020304" pitchFamily="18" charset="0"/>
                <a:cs typeface="Times New Roman" panose="02020603050405020304" pitchFamily="18" charset="0"/>
              </a:rPr>
              <a:t> </a:t>
            </a:r>
            <a:r>
              <a:rPr lang="en-US" sz="3200" b="1" dirty="0" err="1">
                <a:solidFill>
                  <a:srgbClr val="800080"/>
                </a:solidFill>
                <a:latin typeface="Times New Roman" panose="02020603050405020304" pitchFamily="18" charset="0"/>
                <a:cs typeface="Times New Roman" panose="02020603050405020304" pitchFamily="18" charset="0"/>
              </a:rPr>
              <a:t>bé</a:t>
            </a:r>
            <a:r>
              <a:rPr lang="en-US" sz="3200" b="1" dirty="0">
                <a:solidFill>
                  <a:srgbClr val="800080"/>
                </a:solidFill>
                <a:latin typeface="Times New Roman" panose="02020603050405020304" pitchFamily="18" charset="0"/>
                <a:cs typeface="Times New Roman" panose="02020603050405020304" pitchFamily="18" charset="0"/>
              </a:rPr>
              <a:t> </a:t>
            </a:r>
            <a:r>
              <a:rPr lang="en-US" sz="3200" b="1" dirty="0" err="1">
                <a:solidFill>
                  <a:srgbClr val="800080"/>
                </a:solidFill>
                <a:latin typeface="Times New Roman" panose="02020603050405020304" pitchFamily="18" charset="0"/>
                <a:cs typeface="Times New Roman" panose="02020603050405020304" pitchFamily="18" charset="0"/>
              </a:rPr>
              <a:t>Hồng</a:t>
            </a:r>
            <a:r>
              <a:rPr lang="en-US" sz="3200" b="1" dirty="0">
                <a:solidFill>
                  <a:srgbClr val="800080"/>
                </a:solidFill>
                <a:latin typeface="Times New Roman" panose="02020603050405020304" pitchFamily="18" charset="0"/>
                <a:cs typeface="Times New Roman" panose="02020603050405020304" pitchFamily="18" charset="0"/>
              </a:rPr>
              <a:t> </a:t>
            </a:r>
            <a:r>
              <a:rPr lang="pt-BR" altLang="en-US" sz="3200" b="1" dirty="0">
                <a:solidFill>
                  <a:srgbClr val="800080"/>
                </a:solidFill>
                <a:latin typeface="Times New Roman" panose="02020603050405020304" pitchFamily="18" charset="0"/>
                <a:cs typeface="Times New Roman" panose="02020603050405020304" pitchFamily="18" charset="0"/>
              </a:rPr>
              <a:t>?</a:t>
            </a:r>
            <a:endParaRPr lang="en-US" altLang="en-US" sz="3200" b="1" dirty="0">
              <a:solidFill>
                <a:srgbClr val="800080"/>
              </a:solidFill>
              <a:latin typeface="Times New Roman" panose="02020603050405020304" pitchFamily="18" charset="0"/>
              <a:cs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linds(horizontal)">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bor27">
            <a:extLst>
              <a:ext uri="{FF2B5EF4-FFF2-40B4-BE49-F238E27FC236}">
                <a16:creationId xmlns:a16="http://schemas.microsoft.com/office/drawing/2014/main" id="{1D4549EE-AE3B-4426-A3F9-1BEB81E5D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 y="-152400"/>
            <a:ext cx="12129247"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WordArt 6">
            <a:extLst>
              <a:ext uri="{FF2B5EF4-FFF2-40B4-BE49-F238E27FC236}">
                <a16:creationId xmlns:a16="http://schemas.microsoft.com/office/drawing/2014/main" id="{C6C66305-C2BA-4673-AFBA-2B9BD6EFC5FA}"/>
              </a:ext>
            </a:extLst>
          </p:cNvPr>
          <p:cNvSpPr>
            <a:spLocks noChangeArrowheads="1" noChangeShapeType="1" noTextEdit="1"/>
          </p:cNvSpPr>
          <p:nvPr/>
        </p:nvSpPr>
        <p:spPr bwMode="auto">
          <a:xfrm>
            <a:off x="1932034" y="219680"/>
            <a:ext cx="8001000" cy="1981200"/>
          </a:xfrm>
          <a:prstGeom prst="rect">
            <a:avLst/>
          </a:prstGeom>
        </p:spPr>
        <p:txBody>
          <a:bodyPr wrap="none" fromWordArt="1">
            <a:prstTxWarp prst="textPlain">
              <a:avLst>
                <a:gd name="adj" fmla="val 47519"/>
              </a:avLst>
            </a:prstTxWarp>
            <a:scene3d>
              <a:camera prst="legacyPerspectiveBottom"/>
              <a:lightRig rig="legacyFlat3" dir="t"/>
            </a:scene3d>
            <a:sp3d extrusionH="887400" prstMaterial="legacyMatte">
              <a:extrusionClr>
                <a:srgbClr val="FFFF00"/>
              </a:extrusionClr>
              <a:contourClr>
                <a:srgbClr val="0000FF"/>
              </a:contourClr>
            </a:sp3d>
          </a:bodyPr>
          <a:lstStyle/>
          <a:p>
            <a:pPr algn="ctr"/>
            <a:r>
              <a:rPr lang="vi-VN" sz="3600" b="1" kern="10" dirty="0">
                <a:ln w="9525">
                  <a:round/>
                  <a:headEnd/>
                  <a:tailEnd/>
                </a:ln>
                <a:solidFill>
                  <a:srgbClr val="0000FF"/>
                </a:solidFill>
                <a:latin typeface="Times New Roman" panose="02020603050405020304" pitchFamily="18" charset="0"/>
                <a:cs typeface="Times New Roman" panose="02020603050405020304" pitchFamily="18" charset="0"/>
              </a:rPr>
              <a:t>VẬN DỤNG</a:t>
            </a:r>
            <a:endParaRPr lang="en-US" sz="3600" b="1" kern="10" dirty="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id="{0E1DE811-BA64-44D9-B382-2A2F67C2E0B0}"/>
              </a:ext>
            </a:extLst>
          </p:cNvPr>
          <p:cNvSpPr txBox="1">
            <a:spLocks noChangeArrowheads="1"/>
          </p:cNvSpPr>
          <p:nvPr/>
        </p:nvSpPr>
        <p:spPr bwMode="auto">
          <a:xfrm>
            <a:off x="1286434" y="2197917"/>
            <a:ext cx="100001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800080"/>
                </a:solidFill>
                <a:latin typeface="Times New Roman" panose="02020603050405020304" pitchFamily="18" charset="0"/>
                <a:cs typeface="Times New Roman" panose="02020603050405020304" pitchFamily="18" charset="0"/>
              </a:rPr>
              <a:t> - </a:t>
            </a:r>
            <a:r>
              <a:rPr lang="en-US" altLang="en-US" sz="3200" b="1" dirty="0" err="1">
                <a:solidFill>
                  <a:srgbClr val="800080"/>
                </a:solidFill>
                <a:latin typeface="Times New Roman" panose="02020603050405020304" pitchFamily="18" charset="0"/>
                <a:cs typeface="Times New Roman" panose="02020603050405020304" pitchFamily="18" charset="0"/>
              </a:rPr>
              <a:t>Đọc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một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vài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đoạn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văn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ngắn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trong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đoạn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trích</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hiểu</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tác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dụng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của</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một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vài</a:t>
            </a:r>
            <a:r>
              <a:rPr lang="en-US" altLang="en-US" sz="3200" b="1" dirty="0">
                <a:solidFill>
                  <a:srgbClr val="800080"/>
                </a:solidFill>
                <a:latin typeface="Times New Roman" panose="02020603050405020304" pitchFamily="18" charset="0"/>
                <a:cs typeface="Times New Roman" panose="02020603050405020304" pitchFamily="18" charset="0"/>
              </a:rPr>
              <a:t> chi </a:t>
            </a:r>
            <a:r>
              <a:rPr lang="en-US" altLang="en-US" sz="3200" b="1" dirty="0" err="1">
                <a:solidFill>
                  <a:srgbClr val="800080"/>
                </a:solidFill>
                <a:latin typeface="Times New Roman" panose="02020603050405020304" pitchFamily="18" charset="0"/>
                <a:cs typeface="Times New Roman" panose="02020603050405020304" pitchFamily="18" charset="0"/>
              </a:rPr>
              <a:t>tiết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miêu</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tả</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và</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biểu</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cảm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trong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đoạn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văn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đó</a:t>
            </a:r>
            <a:r>
              <a:rPr lang="en-US" altLang="en-US" sz="3200" b="1" dirty="0">
                <a:solidFill>
                  <a:srgbClr val="800080"/>
                </a:solidFill>
                <a:latin typeface="Times New Roman" panose="02020603050405020304" pitchFamily="18" charset="0"/>
                <a:cs typeface="Times New Roman" panose="02020603050405020304" pitchFamily="18" charset="0"/>
              </a:rPr>
              <a:t>.</a:t>
            </a:r>
          </a:p>
        </p:txBody>
      </p:sp>
      <p:sp>
        <p:nvSpPr>
          <p:cNvPr id="6" name="Text Box 5">
            <a:extLst>
              <a:ext uri="{FF2B5EF4-FFF2-40B4-BE49-F238E27FC236}">
                <a16:creationId xmlns:a16="http://schemas.microsoft.com/office/drawing/2014/main" id="{C85E4E31-D3A6-42AB-92AC-52654793CFEF}"/>
              </a:ext>
            </a:extLst>
          </p:cNvPr>
          <p:cNvSpPr txBox="1">
            <a:spLocks noChangeArrowheads="1"/>
          </p:cNvSpPr>
          <p:nvPr/>
        </p:nvSpPr>
        <p:spPr bwMode="auto">
          <a:xfrm>
            <a:off x="1286434" y="3676074"/>
            <a:ext cx="104211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Kể</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tóm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tắt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văn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bản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nắm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được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bản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chất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nhân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vật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bà</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cô</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soạn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phần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tiếp</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theo.</a:t>
            </a:r>
            <a:endParaRPr lang="en-US" altLang="en-US" sz="3200" b="1" dirty="0">
              <a:solidFill>
                <a:srgbClr val="800080"/>
              </a:solidFill>
              <a:latin typeface="Times New Roman" panose="02020603050405020304" pitchFamily="18" charset="0"/>
              <a:cs typeface="Times New Roman" panose="02020603050405020304" pitchFamily="18" charset="0"/>
            </a:endParaRPr>
          </a:p>
        </p:txBody>
      </p:sp>
      <p:sp>
        <p:nvSpPr>
          <p:cNvPr id="7" name="Text Box 6">
            <a:extLst>
              <a:ext uri="{FF2B5EF4-FFF2-40B4-BE49-F238E27FC236}">
                <a16:creationId xmlns:a16="http://schemas.microsoft.com/office/drawing/2014/main" id="{B93A38A2-E0A2-4098-983E-2DBF159FF0FC}"/>
              </a:ext>
            </a:extLst>
          </p:cNvPr>
          <p:cNvSpPr txBox="1">
            <a:spLocks noChangeArrowheads="1"/>
          </p:cNvSpPr>
          <p:nvPr/>
        </p:nvSpPr>
        <p:spPr bwMode="auto">
          <a:xfrm>
            <a:off x="1142999" y="4689187"/>
            <a:ext cx="95790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Tìm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những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câu</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thành</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ngữ</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nói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lên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bản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chất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bà</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cô</a:t>
            </a:r>
            <a:r>
              <a:rPr lang="en-US" altLang="en-US" sz="3200" b="1" dirty="0">
                <a:solidFill>
                  <a:srgbClr val="800080"/>
                </a:solidFill>
                <a:latin typeface="Times New Roman" panose="02020603050405020304" pitchFamily="18" charset="0"/>
                <a:cs typeface="Times New Roman" panose="02020603050405020304" pitchFamily="18" charset="0"/>
              </a:rPr>
              <a:t> </a:t>
            </a:r>
          </a:p>
        </p:txBody>
      </p:sp>
      <p:sp>
        <p:nvSpPr>
          <p:cNvPr id="8" name="Text Box 7">
            <a:extLst>
              <a:ext uri="{FF2B5EF4-FFF2-40B4-BE49-F238E27FC236}">
                <a16:creationId xmlns:a16="http://schemas.microsoft.com/office/drawing/2014/main" id="{FECEE0E9-1E6E-4632-9356-FA9BFB03CCC2}"/>
              </a:ext>
            </a:extLst>
          </p:cNvPr>
          <p:cNvSpPr txBox="1">
            <a:spLocks noChangeArrowheads="1"/>
          </p:cNvSpPr>
          <p:nvPr/>
        </p:nvSpPr>
        <p:spPr bwMode="auto">
          <a:xfrm>
            <a:off x="1143000" y="5168900"/>
            <a:ext cx="9473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800080"/>
                </a:solidFill>
                <a:latin typeface="Times New Roman" panose="02020603050405020304" pitchFamily="18" charset="0"/>
                <a:cs typeface="Times New Roman" panose="02020603050405020304" pitchFamily="18" charset="0"/>
              </a:rPr>
              <a:t>- Soạn phần còn lại để giờ sau tiếp tục tìm hiểu.</a:t>
            </a:r>
          </a:p>
        </p:txBody>
      </p:sp>
    </p:spTree>
    <p:extLst>
      <p:ext uri="{BB962C8B-B14F-4D97-AF65-F5344CB8AC3E}">
        <p14:creationId xmlns:p14="http://schemas.microsoft.com/office/powerpoint/2010/main" val="31545752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5">
            <a:extLst>
              <a:ext uri="{FF2B5EF4-FFF2-40B4-BE49-F238E27FC236}">
                <a16:creationId xmlns:a16="http://schemas.microsoft.com/office/drawing/2014/main" id="{022678CE-5614-4CC8-8FEE-79F66AE26C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76200"/>
            <a:ext cx="5105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WordArt 3">
            <a:extLst>
              <a:ext uri="{FF2B5EF4-FFF2-40B4-BE49-F238E27FC236}">
                <a16:creationId xmlns:a16="http://schemas.microsoft.com/office/drawing/2014/main" id="{D6BE7130-B16A-40F2-8E88-2267209EEBD2}"/>
              </a:ext>
            </a:extLst>
          </p:cNvPr>
          <p:cNvSpPr>
            <a:spLocks noChangeArrowheads="1" noChangeShapeType="1" noTextEdit="1"/>
          </p:cNvSpPr>
          <p:nvPr/>
        </p:nvSpPr>
        <p:spPr bwMode="auto">
          <a:xfrm>
            <a:off x="3352800" y="2057400"/>
            <a:ext cx="5867400" cy="1219200"/>
          </a:xfrm>
          <a:prstGeom prst="rect">
            <a:avLst/>
          </a:prstGeom>
        </p:spPr>
        <p:txBody>
          <a:bodyPr wrap="none" fromWordArt="1">
            <a:prstTxWarp prst="textPlain">
              <a:avLst>
                <a:gd name="adj" fmla="val 50000"/>
              </a:avLst>
            </a:prstTxWarp>
          </a:bodyPr>
          <a:lstStyle/>
          <a:p>
            <a:pPr algn="ctr">
              <a:defRPr/>
            </a:pPr>
            <a:r>
              <a:rPr lang="vi-VN" sz="3600" b="1" kern="1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latin typeface="Arial"/>
                <a:cs typeface="Arial"/>
              </a:rPr>
              <a:t>Xin  chân thành cảm ơn</a:t>
            </a:r>
            <a:endParaRPr lang="en-US" sz="3600" b="1" kern="10">
              <a:ln w="12700">
                <a:solidFill>
                  <a:schemeClr val="bg1"/>
                </a:solidFill>
                <a:round/>
                <a:headEnd/>
                <a:tailEnd/>
              </a:ln>
              <a:gradFill rotWithShape="1">
                <a:gsLst>
                  <a:gs pos="0">
                    <a:srgbClr val="000082">
                      <a:alpha val="39999"/>
                    </a:srgbClr>
                  </a:gs>
                  <a:gs pos="15000">
                    <a:srgbClr val="66008F">
                      <a:alpha val="58000"/>
                    </a:srgbClr>
                  </a:gs>
                  <a:gs pos="32499">
                    <a:srgbClr val="BA0066">
                      <a:alpha val="78999"/>
                    </a:srgbClr>
                  </a:gs>
                  <a:gs pos="45000">
                    <a:srgbClr val="FF0000">
                      <a:alpha val="93999"/>
                    </a:srgbClr>
                  </a:gs>
                  <a:gs pos="50000">
                    <a:srgbClr val="FF8200"/>
                  </a:gs>
                  <a:gs pos="55001">
                    <a:srgbClr val="FF0000">
                      <a:alpha val="93999"/>
                    </a:srgbClr>
                  </a:gs>
                  <a:gs pos="67501">
                    <a:srgbClr val="BA0066">
                      <a:alpha val="78999"/>
                    </a:srgbClr>
                  </a:gs>
                  <a:gs pos="85000">
                    <a:srgbClr val="66008F">
                      <a:alpha val="58000"/>
                    </a:srgbClr>
                  </a:gs>
                  <a:gs pos="100000">
                    <a:srgbClr val="000082">
                      <a:alpha val="39999"/>
                    </a:srgbClr>
                  </a:gs>
                </a:gsLst>
                <a:lin ang="5400000" scaled="1"/>
              </a:gradFill>
              <a:effectLst>
                <a:outerShdw dist="45791" dir="2021404" algn="ctr" rotWithShape="0">
                  <a:schemeClr val="tx1"/>
                </a:outerShdw>
              </a:effectLst>
              <a:latin typeface="Arial"/>
              <a:cs typeface="Arial"/>
            </a:endParaRPr>
          </a:p>
        </p:txBody>
      </p:sp>
      <p:pic>
        <p:nvPicPr>
          <p:cNvPr id="32774" name="Picture 5" descr="21">
            <a:extLst>
              <a:ext uri="{FF2B5EF4-FFF2-40B4-BE49-F238E27FC236}">
                <a16:creationId xmlns:a16="http://schemas.microsoft.com/office/drawing/2014/main" id="{569A8257-5F41-4E67-94FC-C3F7DF87863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733801"/>
            <a:ext cx="31337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WordArt 6">
            <a:extLst>
              <a:ext uri="{FF2B5EF4-FFF2-40B4-BE49-F238E27FC236}">
                <a16:creationId xmlns:a16="http://schemas.microsoft.com/office/drawing/2014/main" id="{5FC91BA5-3562-4D43-B05B-9A92756AE880}"/>
              </a:ext>
            </a:extLst>
          </p:cNvPr>
          <p:cNvSpPr>
            <a:spLocks noChangeArrowheads="1" noChangeShapeType="1" noTextEdit="1"/>
          </p:cNvSpPr>
          <p:nvPr/>
        </p:nvSpPr>
        <p:spPr bwMode="auto">
          <a:xfrm>
            <a:off x="3733800" y="3429000"/>
            <a:ext cx="5257800" cy="1143000"/>
          </a:xfrm>
          <a:prstGeom prst="rect">
            <a:avLst/>
          </a:prstGeom>
        </p:spPr>
        <p:txBody>
          <a:bodyPr wrap="none" fromWordArt="1">
            <a:prstTxWarp prst="textPlain">
              <a:avLst>
                <a:gd name="adj" fmla="val 50000"/>
              </a:avLst>
            </a:prstTxWarp>
          </a:bodyPr>
          <a:lstStyle/>
          <a:p>
            <a:pPr algn="ctr"/>
            <a:r>
              <a:rPr lang="pt-BR" sz="3600" kern="10" dirty="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cs typeface="Arial" panose="020B0604020202020204" pitchFamily="34" charset="0"/>
              </a:rPr>
              <a:t>Thầy cô và các em</a:t>
            </a:r>
            <a:endParaRPr lang="en-US" sz="3600" kern="10" dirty="0">
              <a:ln w="9525">
                <a:solidFill>
                  <a:schemeClr val="bg1"/>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algn="ctr" rotWithShape="0">
                  <a:srgbClr val="C0C0C0"/>
                </a:outerShdw>
              </a:effectLst>
              <a:cs typeface="Arial" panose="020B0604020202020204" pitchFamily="34" charset="0"/>
            </a:endParaRP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17793" y="-100965"/>
            <a:ext cx="12192000" cy="6858000"/>
          </a:xfrm>
          <a:prstGeom prst="rect">
            <a:avLst/>
          </a:prstGeom>
          <a:noFill/>
          <a:ln w="9525">
            <a:noFill/>
          </a:ln>
        </p:spPr>
      </p:pic>
      <p:sp>
        <p:nvSpPr>
          <p:cNvPr id="2" name="Text Box 1"/>
          <p:cNvSpPr txBox="1"/>
          <p:nvPr/>
        </p:nvSpPr>
        <p:spPr>
          <a:xfrm>
            <a:off x="5647690" y="1955800"/>
            <a:ext cx="6400800" cy="1539875"/>
          </a:xfrm>
          <a:prstGeom prst="rect">
            <a:avLst/>
          </a:prstGeom>
          <a:noFill/>
        </p:spPr>
        <p:txBody>
          <a:bodyPr wrap="square" rtlCol="0">
            <a:noAutofit/>
          </a:bodyPr>
          <a:lstStyle/>
          <a:p>
            <a:endParaRPr lang="en-US" sz="2800">
              <a:latin typeface="Times New Roman" panose="02020603050405020304" pitchFamily="18" charset="0"/>
              <a:cs typeface="Times New Roman" panose="02020603050405020304" pitchFamily="18" charset="0"/>
            </a:endParaRPr>
          </a:p>
        </p:txBody>
      </p:sp>
      <p:sp>
        <p:nvSpPr>
          <p:cNvPr id="4" name="Text Box 3"/>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vi-VN" sz="28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sym typeface="+mn-ea"/>
              </a:rPr>
              <a:t>30</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
        <p:nvSpPr>
          <p:cNvPr id="3" name="Text Box 2"/>
          <p:cNvSpPr txBox="1"/>
          <p:nvPr/>
        </p:nvSpPr>
        <p:spPr>
          <a:xfrm>
            <a:off x="228601" y="1748155"/>
            <a:ext cx="11819889" cy="2769989"/>
          </a:xfrm>
          <a:prstGeom prst="rect">
            <a:avLst/>
          </a:prstGeom>
          <a:noFill/>
        </p:spPr>
        <p:txBody>
          <a:bodyPr wrap="square" rtlCol="0">
            <a:spAutoFit/>
          </a:bodyPr>
          <a:lstStyle/>
          <a:p>
            <a:pPr marL="571500" indent="-571500">
              <a:buAutoNum type="romanUcPeriod"/>
            </a:pP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vi-VN" sz="2400" b="1" dirty="0">
                <a:latin typeface="+mj-lt"/>
              </a:rPr>
              <a:t>       </a:t>
            </a:r>
            <a:r>
              <a:rPr lang="nl-NL" sz="2400" b="1" dirty="0">
                <a:latin typeface="Times New Roman" panose="02020603050405020304" pitchFamily="18" charset="0"/>
                <a:cs typeface="Times New Roman" panose="02020603050405020304" pitchFamily="18" charset="0"/>
              </a:rPr>
              <a:t>Hình thức: Hoạt động nhóm</a:t>
            </a:r>
            <a:endParaRPr lang="en-US" sz="2400" dirty="0">
              <a:latin typeface="Times New Roman" panose="02020603050405020304" pitchFamily="18" charset="0"/>
              <a:cs typeface="Times New Roman" panose="02020603050405020304" pitchFamily="18" charset="0"/>
            </a:endParaRPr>
          </a:p>
          <a:p>
            <a:pPr algn="ctr"/>
            <a:r>
              <a:rPr lang="vi-VN" sz="2400" b="1" dirty="0">
                <a:latin typeface="Times New Roman" panose="02020603050405020304" pitchFamily="18" charset="0"/>
                <a:cs typeface="Times New Roman" panose="02020603050405020304" pitchFamily="18" charset="0"/>
              </a:rPr>
              <a:t>* </a:t>
            </a:r>
            <a:r>
              <a:rPr lang="nl-NL" sz="2400" b="1" dirty="0">
                <a:latin typeface="Times New Roman" panose="02020603050405020304" pitchFamily="18" charset="0"/>
                <a:cs typeface="Times New Roman" panose="02020603050405020304" pitchFamily="18" charset="0"/>
              </a:rPr>
              <a:t>Yêu cầu: VẼ SƠ ĐỒ TƯ DUY –  KHÁM PHÁ THỂ LOẠI </a:t>
            </a:r>
            <a:r>
              <a:rPr lang="vi-VN" sz="2400" b="1" dirty="0">
                <a:latin typeface="Times New Roman" panose="02020603050405020304" pitchFamily="18" charset="0"/>
                <a:cs typeface="Times New Roman" panose="02020603050405020304" pitchFamily="18" charset="0"/>
              </a:rPr>
              <a:t>KÍ</a:t>
            </a:r>
          </a:p>
          <a:p>
            <a:pPr algn="ctr"/>
            <a:r>
              <a:rPr lang="vi-VN" sz="2400" b="1" i="1" dirty="0">
                <a:latin typeface="Times New Roman" panose="02020603050405020304" pitchFamily="18" charset="0"/>
                <a:cs typeface="Times New Roman" panose="02020603050405020304" pitchFamily="18" charset="0"/>
              </a:rPr>
              <a:t>* Nội dung:</a:t>
            </a: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503829870"/>
              </p:ext>
            </p:extLst>
          </p:nvPr>
        </p:nvGraphicFramePr>
        <p:xfrm>
          <a:off x="2032000" y="3508118"/>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97918909"/>
                    </a:ext>
                  </a:extLst>
                </a:gridCol>
                <a:gridCol w="4064000">
                  <a:extLst>
                    <a:ext uri="{9D8B030D-6E8A-4147-A177-3AD203B41FA5}">
                      <a16:colId xmlns:a16="http://schemas.microsoft.com/office/drawing/2014/main" val="3866049835"/>
                    </a:ext>
                  </a:extLst>
                </a:gridCol>
              </a:tblGrid>
              <a:tr h="361787">
                <a:tc>
                  <a:txBody>
                    <a:bodyPr/>
                    <a:lstStyle/>
                    <a:p>
                      <a:pPr marL="0" marR="0" algn="ctr">
                        <a:spcBef>
                          <a:spcPts val="0"/>
                        </a:spcBef>
                        <a:spcAft>
                          <a:spcPts val="0"/>
                        </a:spcAft>
                      </a:pPr>
                      <a:r>
                        <a:rPr lang="nl-NL" sz="2400" b="1" dirty="0">
                          <a:effectLst/>
                          <a:latin typeface="Times New Roman" panose="02020603050405020304" pitchFamily="18" charset="0"/>
                          <a:ea typeface="SimSun" panose="02010600030101010101" pitchFamily="2" charset="-122"/>
                          <a:cs typeface="Times New Roman" panose="02020603050405020304" pitchFamily="18" charset="0"/>
                        </a:rPr>
                        <a:t>Nội dung</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r>
                        <a:rPr lang="nl-NL" sz="2400" b="1" kern="1200" dirty="0">
                          <a:solidFill>
                            <a:schemeClr val="lt1"/>
                          </a:solidFill>
                          <a:effectLst/>
                          <a:latin typeface="Times New Roman" panose="02020603050405020304" pitchFamily="18" charset="0"/>
                          <a:ea typeface="+mn-ea"/>
                          <a:cs typeface="Times New Roman" panose="02020603050405020304" pitchFamily="18" charset="0"/>
                        </a:rPr>
                        <a:t>Kiến thức trọng tâm</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19741620"/>
                  </a:ext>
                </a:extLst>
              </a:tr>
              <a:tr h="361787">
                <a:tc>
                  <a:txBody>
                    <a:bodyPr/>
                    <a:lstStyle/>
                    <a:p>
                      <a:pPr marL="0" marR="0" algn="just">
                        <a:spcBef>
                          <a:spcPts val="0"/>
                        </a:spcBef>
                        <a:spcAft>
                          <a:spcPts val="0"/>
                        </a:spcAft>
                      </a:pPr>
                      <a:r>
                        <a:rPr lang="nl-NL" sz="2400" b="1" dirty="0">
                          <a:effectLst/>
                          <a:latin typeface="Times New Roman" panose="02020603050405020304" pitchFamily="18" charset="0"/>
                          <a:ea typeface="SimSun" panose="02010600030101010101" pitchFamily="2" charset="-122"/>
                          <a:cs typeface="Times New Roman" panose="02020603050405020304" pitchFamily="18" charset="0"/>
                        </a:rPr>
                        <a:t>Khái niệm kí</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2519379"/>
                  </a:ext>
                </a:extLst>
              </a:tr>
              <a:tr h="361787">
                <a:tc>
                  <a:txBody>
                    <a:bodyPr/>
                    <a:lstStyle/>
                    <a:p>
                      <a:pPr marL="0" marR="0" algn="just">
                        <a:spcBef>
                          <a:spcPts val="0"/>
                        </a:spcBef>
                        <a:spcAft>
                          <a:spcPts val="0"/>
                        </a:spcAft>
                      </a:pPr>
                      <a:r>
                        <a:rPr lang="nl-NL" sz="2400" b="1" dirty="0">
                          <a:effectLst/>
                          <a:latin typeface="Times New Roman" panose="02020603050405020304" pitchFamily="18" charset="0"/>
                          <a:ea typeface="SimSun" panose="02010600030101010101" pitchFamily="2" charset="-122"/>
                          <a:cs typeface="Times New Roman" panose="02020603050405020304" pitchFamily="18" charset="0"/>
                        </a:rPr>
                        <a:t>Phân loại</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1527056"/>
                  </a:ext>
                </a:extLst>
              </a:tr>
              <a:tr h="361787">
                <a:tc>
                  <a:txBody>
                    <a:bodyPr/>
                    <a:lstStyle/>
                    <a:p>
                      <a:pPr marL="0" marR="0" algn="just">
                        <a:spcBef>
                          <a:spcPts val="0"/>
                        </a:spcBef>
                        <a:spcAft>
                          <a:spcPts val="0"/>
                        </a:spcAft>
                      </a:pPr>
                      <a:r>
                        <a:rPr lang="nl-NL" sz="2400" b="1" dirty="0">
                          <a:effectLst/>
                          <a:latin typeface="Times New Roman" panose="02020603050405020304" pitchFamily="18" charset="0"/>
                          <a:ea typeface="SimSun" panose="02010600030101010101" pitchFamily="2" charset="-122"/>
                          <a:cs typeface="Times New Roman" panose="02020603050405020304" pitchFamily="18" charset="0"/>
                        </a:rPr>
                        <a:t>Tính xác thực</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3500123"/>
                  </a:ext>
                </a:extLst>
              </a:tr>
              <a:tr h="361787">
                <a:tc>
                  <a:txBody>
                    <a:bodyPr/>
                    <a:lstStyle/>
                    <a:p>
                      <a:pPr marL="0" marR="0" algn="just">
                        <a:spcBef>
                          <a:spcPts val="0"/>
                        </a:spcBef>
                        <a:spcAft>
                          <a:spcPts val="0"/>
                        </a:spcAft>
                      </a:pPr>
                      <a:r>
                        <a:rPr lang="vi-VN" sz="2400" b="1" dirty="0">
                          <a:effectLst/>
                          <a:latin typeface="Times New Roman" panose="02020603050405020304" pitchFamily="18" charset="0"/>
                          <a:ea typeface="SimSun" panose="02010600030101010101" pitchFamily="2" charset="-122"/>
                          <a:cs typeface="Times New Roman" panose="02020603050405020304" pitchFamily="18" charset="0"/>
                        </a:rPr>
                        <a:t>N</a:t>
                      </a:r>
                      <a:r>
                        <a:rPr lang="nl-NL" sz="2400" b="1" dirty="0">
                          <a:effectLst/>
                          <a:latin typeface="Times New Roman" panose="02020603050405020304" pitchFamily="18" charset="0"/>
                          <a:ea typeface="SimSun" panose="02010600030101010101" pitchFamily="2" charset="-122"/>
                          <a:cs typeface="Times New Roman" panose="02020603050405020304" pitchFamily="18" charset="0"/>
                        </a:rPr>
                        <a:t>gôi kể </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124046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17793" y="-100965"/>
            <a:ext cx="12192000" cy="6858000"/>
          </a:xfrm>
          <a:prstGeom prst="rect">
            <a:avLst/>
          </a:prstGeom>
          <a:noFill/>
          <a:ln w="9525">
            <a:noFill/>
          </a:ln>
        </p:spPr>
      </p:pic>
      <p:sp>
        <p:nvSpPr>
          <p:cNvPr id="2" name="Text Box 1"/>
          <p:cNvSpPr txBox="1"/>
          <p:nvPr/>
        </p:nvSpPr>
        <p:spPr>
          <a:xfrm>
            <a:off x="2332383" y="1690688"/>
            <a:ext cx="10230677" cy="1804987"/>
          </a:xfrm>
          <a:prstGeom prst="rect">
            <a:avLst/>
          </a:prstGeom>
          <a:noFill/>
        </p:spPr>
        <p:txBody>
          <a:bodyPr wrap="square" rtlCol="0">
            <a:noAutofit/>
          </a:bodyPr>
          <a:lstStyle/>
          <a:p>
            <a:pPr algn="ctr"/>
            <a:r>
              <a:rPr lang="vi-VN" sz="2800" b="1" dirty="0">
                <a:latin typeface="+mj-lt"/>
              </a:rPr>
              <a:t>Phiếu học tập số 1.</a:t>
            </a:r>
            <a:endParaRPr lang="en-US" sz="2800" dirty="0">
              <a:latin typeface="+mj-lt"/>
            </a:endParaRPr>
          </a:p>
          <a:p>
            <a:pPr algn="ctr"/>
            <a:r>
              <a:rPr lang="nl-NL" sz="2800" b="1" dirty="0">
                <a:latin typeface="Times New Roman" panose="02020603050405020304" pitchFamily="18" charset="0"/>
                <a:cs typeface="Times New Roman" panose="02020603050405020304" pitchFamily="18" charset="0"/>
              </a:rPr>
              <a:t>Hình thức: Hoạt động nhóm</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a:t>
            </a:r>
            <a:r>
              <a:rPr lang="nl-NL" sz="2800" b="1" dirty="0">
                <a:latin typeface="Times New Roman" panose="02020603050405020304" pitchFamily="18" charset="0"/>
                <a:cs typeface="Times New Roman" panose="02020603050405020304" pitchFamily="18" charset="0"/>
              </a:rPr>
              <a:t>Yêu cầu: VẼ SƠ ĐỒ TƯ DUY –  KHÁM PHÁ THỂ LOẠI KÍ</a:t>
            </a:r>
            <a:endParaRPr lang="en-US"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Nội dung:</a:t>
            </a:r>
            <a:endParaRPr lang="en-US" sz="28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228601" y="1496367"/>
            <a:ext cx="5275727" cy="1661993"/>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04290228"/>
              </p:ext>
            </p:extLst>
          </p:nvPr>
        </p:nvGraphicFramePr>
        <p:xfrm>
          <a:off x="3793489" y="3513516"/>
          <a:ext cx="7560311" cy="2754760"/>
        </p:xfrm>
        <a:graphic>
          <a:graphicData uri="http://schemas.openxmlformats.org/drawingml/2006/table">
            <a:tbl>
              <a:tblPr firstRow="1" firstCol="1" bandRow="1">
                <a:tableStyleId>{5C22544A-7EE6-4342-B048-85BDC9FD1C3A}</a:tableStyleId>
              </a:tblPr>
              <a:tblGrid>
                <a:gridCol w="4337900">
                  <a:extLst>
                    <a:ext uri="{9D8B030D-6E8A-4147-A177-3AD203B41FA5}">
                      <a16:colId xmlns:a16="http://schemas.microsoft.com/office/drawing/2014/main" val="20000"/>
                    </a:ext>
                  </a:extLst>
                </a:gridCol>
                <a:gridCol w="3222411">
                  <a:extLst>
                    <a:ext uri="{9D8B030D-6E8A-4147-A177-3AD203B41FA5}">
                      <a16:colId xmlns:a16="http://schemas.microsoft.com/office/drawing/2014/main" val="20001"/>
                    </a:ext>
                  </a:extLst>
                </a:gridCol>
              </a:tblGrid>
              <a:tr h="550952">
                <a:tc>
                  <a:txBody>
                    <a:bodyPr/>
                    <a:lstStyle/>
                    <a:p>
                      <a:pPr algn="ctr">
                        <a:spcAft>
                          <a:spcPts val="0"/>
                        </a:spcAft>
                      </a:pPr>
                      <a:r>
                        <a:rPr lang="nl-NL" sz="2400" dirty="0">
                          <a:effectLst/>
                          <a:latin typeface="Times New Roman" panose="02020603050405020304" pitchFamily="18" charset="0"/>
                          <a:cs typeface="Times New Roman" panose="02020603050405020304" pitchFamily="18" charset="0"/>
                        </a:rPr>
                        <a:t>Nội dung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nl-NL" sz="2400">
                          <a:effectLst/>
                          <a:latin typeface="Times New Roman" panose="02020603050405020304" pitchFamily="18" charset="0"/>
                          <a:cs typeface="Times New Roman" panose="02020603050405020304" pitchFamily="18" charset="0"/>
                        </a:rPr>
                        <a:t>Kiến thức trọng tâm</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50952">
                <a:tc>
                  <a:txBody>
                    <a:bodyPr/>
                    <a:lstStyle/>
                    <a:p>
                      <a:pPr algn="just">
                        <a:spcAft>
                          <a:spcPts val="0"/>
                        </a:spcAft>
                      </a:pPr>
                      <a:r>
                        <a:rPr lang="nl-NL" sz="2400" dirty="0">
                          <a:effectLst/>
                          <a:latin typeface="Times New Roman" panose="02020603050405020304" pitchFamily="18" charset="0"/>
                          <a:cs typeface="Times New Roman" panose="02020603050405020304" pitchFamily="18" charset="0"/>
                        </a:rPr>
                        <a:t>Khái niệm kí</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nl-NL"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50952">
                <a:tc>
                  <a:txBody>
                    <a:bodyPr/>
                    <a:lstStyle/>
                    <a:p>
                      <a:pPr algn="just">
                        <a:spcAft>
                          <a:spcPts val="0"/>
                        </a:spcAft>
                      </a:pPr>
                      <a:r>
                        <a:rPr lang="nl-NL" sz="2400">
                          <a:effectLst/>
                          <a:latin typeface="Times New Roman" panose="02020603050405020304" pitchFamily="18" charset="0"/>
                          <a:cs typeface="Times New Roman" panose="02020603050405020304" pitchFamily="18" charset="0"/>
                        </a:rPr>
                        <a:t>Phân loại</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50952">
                <a:tc>
                  <a:txBody>
                    <a:bodyPr/>
                    <a:lstStyle/>
                    <a:p>
                      <a:pPr algn="just">
                        <a:spcAft>
                          <a:spcPts val="0"/>
                        </a:spcAft>
                      </a:pPr>
                      <a:r>
                        <a:rPr lang="nl-NL" sz="2400">
                          <a:effectLst/>
                          <a:latin typeface="Times New Roman" panose="02020603050405020304" pitchFamily="18" charset="0"/>
                          <a:cs typeface="Times New Roman" panose="02020603050405020304" pitchFamily="18" charset="0"/>
                        </a:rPr>
                        <a:t>Tính xác thực</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nl-NL"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50952">
                <a:tc>
                  <a:txBody>
                    <a:bodyPr/>
                    <a:lstStyle/>
                    <a:p>
                      <a:pPr algn="just">
                        <a:spcAft>
                          <a:spcPts val="0"/>
                        </a:spcAft>
                      </a:pPr>
                      <a:r>
                        <a:rPr lang="vi-VN" sz="2400" dirty="0">
                          <a:effectLst/>
                          <a:latin typeface="Times New Roman" panose="02020603050405020304" pitchFamily="18" charset="0"/>
                          <a:cs typeface="Times New Roman" panose="02020603050405020304" pitchFamily="18" charset="0"/>
                        </a:rPr>
                        <a:t>N</a:t>
                      </a:r>
                      <a:r>
                        <a:rPr lang="nl-NL" sz="2400" dirty="0">
                          <a:effectLst/>
                          <a:latin typeface="Times New Roman" panose="02020603050405020304" pitchFamily="18" charset="0"/>
                          <a:cs typeface="Times New Roman" panose="02020603050405020304" pitchFamily="18" charset="0"/>
                        </a:rPr>
                        <a:t>gôi kể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nl-NL"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8" name="Text Box 3">
            <a:extLst>
              <a:ext uri="{FF2B5EF4-FFF2-40B4-BE49-F238E27FC236}">
                <a16:creationId xmlns:a16="http://schemas.microsoft.com/office/drawing/2014/main" id="{464BC87C-F04A-470F-A5EF-C4B263A8984C}"/>
              </a:ext>
            </a:extLst>
          </p:cNvPr>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vi-VN" sz="28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sym typeface="+mn-ea"/>
              </a:rPr>
              <a:t>30</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Tree>
    <p:extLst>
      <p:ext uri="{BB962C8B-B14F-4D97-AF65-F5344CB8AC3E}">
        <p14:creationId xmlns:p14="http://schemas.microsoft.com/office/powerpoint/2010/main" val="342999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nchor="ctr" anchorCtr="0"/>
          <a:lstStyle/>
          <a:p>
            <a:endParaRPr lang="en-US" altLang="zh-CN"/>
          </a:p>
        </p:txBody>
      </p:sp>
      <p:pic>
        <p:nvPicPr>
          <p:cNvPr id="6146" name="Picture 4"/>
          <p:cNvPicPr>
            <a:picLocks noChangeAspect="1"/>
          </p:cNvPicPr>
          <p:nvPr/>
        </p:nvPicPr>
        <p:blipFill>
          <a:blip r:embed="rId2"/>
          <a:stretch>
            <a:fillRect/>
          </a:stretch>
        </p:blipFill>
        <p:spPr>
          <a:xfrm>
            <a:off x="14605" y="-357187"/>
            <a:ext cx="12192000" cy="6858000"/>
          </a:xfrm>
          <a:prstGeom prst="rect">
            <a:avLst/>
          </a:prstGeom>
          <a:noFill/>
          <a:ln w="9525">
            <a:noFill/>
          </a:ln>
        </p:spPr>
      </p:pic>
      <p:sp>
        <p:nvSpPr>
          <p:cNvPr id="3" name="Text Box 2"/>
          <p:cNvSpPr txBox="1"/>
          <p:nvPr/>
        </p:nvSpPr>
        <p:spPr>
          <a:xfrm>
            <a:off x="228602" y="1496367"/>
            <a:ext cx="2236302" cy="2523768"/>
          </a:xfrm>
          <a:prstGeom prst="rect">
            <a:avLst/>
          </a:prstGeom>
          <a:noFill/>
        </p:spPr>
        <p:txBody>
          <a:bodyPr wrap="square" rtlCol="0">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kí</a:t>
            </a:r>
            <a:endParaRPr lang="vi-VN" sz="2800" b="1" dirty="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a:p>
            <a:endParaRPr lang="en-US" sz="2800" b="1" dirty="0">
              <a:solidFill>
                <a:srgbClr val="FF0000"/>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7778107"/>
              </p:ext>
            </p:extLst>
          </p:nvPr>
        </p:nvGraphicFramePr>
        <p:xfrm>
          <a:off x="2464904" y="1690687"/>
          <a:ext cx="9727096" cy="3657600"/>
        </p:xfrm>
        <a:graphic>
          <a:graphicData uri="http://schemas.openxmlformats.org/drawingml/2006/table">
            <a:tbl>
              <a:tblPr firstRow="1" firstCol="1" bandRow="1">
                <a:tableStyleId>{5C22544A-7EE6-4342-B048-85BDC9FD1C3A}</a:tableStyleId>
              </a:tblPr>
              <a:tblGrid>
                <a:gridCol w="2450595">
                  <a:extLst>
                    <a:ext uri="{9D8B030D-6E8A-4147-A177-3AD203B41FA5}">
                      <a16:colId xmlns:a16="http://schemas.microsoft.com/office/drawing/2014/main" val="20000"/>
                    </a:ext>
                  </a:extLst>
                </a:gridCol>
                <a:gridCol w="7276501">
                  <a:extLst>
                    <a:ext uri="{9D8B030D-6E8A-4147-A177-3AD203B41FA5}">
                      <a16:colId xmlns:a16="http://schemas.microsoft.com/office/drawing/2014/main" val="20001"/>
                    </a:ext>
                  </a:extLst>
                </a:gridCol>
              </a:tblGrid>
              <a:tr h="316001">
                <a:tc>
                  <a:txBody>
                    <a:bodyPr/>
                    <a:lstStyle/>
                    <a:p>
                      <a:pPr algn="ctr">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en-US" sz="2400">
                          <a:effectLst/>
                          <a:latin typeface="Times New Roman" panose="02020603050405020304" pitchFamily="18" charset="0"/>
                          <a:cs typeface="Times New Roman" panose="02020603050405020304" pitchFamily="18" charset="0"/>
                        </a:rPr>
                        <a:t>Kiến thức trọng tâm</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32001">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vi-VN"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Thể</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loại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ghi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người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thật</a:t>
                      </a:r>
                      <a:r>
                        <a:rPr lang="en-US" sz="2400" b="1" dirty="0">
                          <a:effectLst/>
                          <a:latin typeface="Times New Roman" panose="02020603050405020304" pitchFamily="18" charset="0"/>
                          <a:cs typeface="Times New Roman" panose="02020603050405020304" pitchFamily="18" charset="0"/>
                        </a:rPr>
                        <a:t> – </a:t>
                      </a:r>
                      <a:r>
                        <a:rPr lang="en-US" sz="2400" b="1" dirty="0" err="1">
                          <a:effectLst/>
                          <a:latin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thật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mà</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người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viết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từng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chứng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kiến</a:t>
                      </a:r>
                      <a:r>
                        <a:rPr lang="en-US" sz="2400" b="1" dirty="0">
                          <a:effectLst/>
                          <a:latin typeface="Times New Roman" panose="02020603050405020304" pitchFamily="18" charset="0"/>
                          <a:cs typeface="Times New Roman" panose="02020603050405020304" pitchFamily="18" charset="0"/>
                        </a:rPr>
                        <a:t>/</a:t>
                      </a:r>
                      <a:r>
                        <a:rPr lang="en-US" sz="2400" b="1" dirty="0" err="1">
                          <a:effectLst/>
                          <a:latin typeface="Times New Roman" panose="02020603050405020304" pitchFamily="18" charset="0"/>
                          <a:cs typeface="Times New Roman" panose="02020603050405020304" pitchFamily="18" charset="0"/>
                        </a:rPr>
                        <a:t>trải</a:t>
                      </a:r>
                      <a:r>
                        <a:rPr lang="en-US" sz="2400" b="1" dirty="0">
                          <a:effectLst/>
                          <a:latin typeface="Times New Roman" panose="02020603050405020304" pitchFamily="18" charset="0"/>
                          <a:cs typeface="Times New Roman" panose="02020603050405020304" pitchFamily="18" charset="0"/>
                        </a:rPr>
                        <a:t> qua</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264003">
                <a:tc>
                  <a:txBody>
                    <a:bodyPr/>
                    <a:lstStyle/>
                    <a:p>
                      <a:pPr algn="just">
                        <a:spcAft>
                          <a:spcPts val="0"/>
                        </a:spcAft>
                      </a:pP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vi-VN"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Hồi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kí</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ghi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chuyện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mình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quá</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khứ</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bản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thân</a:t>
                      </a:r>
                      <a:endParaRPr lang="en-US" sz="2400" b="1" dirty="0">
                        <a:effectLst/>
                        <a:latin typeface="Times New Roman" panose="02020603050405020304" pitchFamily="18" charset="0"/>
                        <a:cs typeface="Times New Roman" panose="02020603050405020304" pitchFamily="18" charset="0"/>
                      </a:endParaRPr>
                    </a:p>
                    <a:p>
                      <a:pPr algn="just">
                        <a:spcAft>
                          <a:spcPts val="0"/>
                        </a:spcAft>
                      </a:pPr>
                      <a:r>
                        <a:rPr lang="vi-VN" sz="2400" b="1" dirty="0">
                          <a:effectLst/>
                          <a:latin typeface="Times New Roman" panose="02020603050405020304" pitchFamily="18" charset="0"/>
                          <a:cs typeface="Times New Roman" panose="02020603050405020304" pitchFamily="18" charset="0"/>
                        </a:rPr>
                        <a:t>-</a:t>
                      </a:r>
                      <a:r>
                        <a:rPr lang="en-US" sz="2400" b="1" dirty="0">
                          <a:effectLst/>
                          <a:latin typeface="Times New Roman" panose="02020603050405020304" pitchFamily="18" charset="0"/>
                          <a:cs typeface="Times New Roman" panose="02020603050405020304" pitchFamily="18" charset="0"/>
                        </a:rPr>
                        <a:t> Du </a:t>
                      </a:r>
                      <a:r>
                        <a:rPr lang="en-US" sz="2400" b="1" dirty="0" err="1">
                          <a:effectLst/>
                          <a:latin typeface="Times New Roman" panose="02020603050405020304" pitchFamily="18" charset="0"/>
                          <a:cs typeface="Times New Roman" panose="02020603050405020304" pitchFamily="18" charset="0"/>
                        </a:rPr>
                        <a:t>kí</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ghi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trải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nghiệm</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chuyến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đi</a:t>
                      </a:r>
                      <a:endParaRPr lang="en-US" sz="2400" b="1" dirty="0">
                        <a:effectLst/>
                        <a:latin typeface="Times New Roman" panose="02020603050405020304" pitchFamily="18" charset="0"/>
                        <a:cs typeface="Times New Roman" panose="02020603050405020304" pitchFamily="18" charset="0"/>
                      </a:endParaRPr>
                    </a:p>
                    <a:p>
                      <a:pPr algn="just">
                        <a:spcAft>
                          <a:spcPts val="0"/>
                        </a:spcAft>
                      </a:pPr>
                      <a:r>
                        <a:rPr lang="vi-VN"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Bút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kí</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ghi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lại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kiện</a:t>
                      </a:r>
                      <a:r>
                        <a:rPr lang="en-US" sz="2400" b="1" dirty="0">
                          <a:effectLst/>
                          <a:latin typeface="Times New Roman" panose="02020603050405020304" pitchFamily="18" charset="0"/>
                          <a:cs typeface="Times New Roman" panose="02020603050405020304" pitchFamily="18" charset="0"/>
                        </a:rPr>
                        <a:t>, con </a:t>
                      </a:r>
                      <a:r>
                        <a:rPr lang="en-US" sz="2400" b="1" dirty="0" err="1">
                          <a:effectLst/>
                          <a:latin typeface="Times New Roman" panose="02020603050405020304" pitchFamily="18" charset="0"/>
                          <a:cs typeface="Times New Roman" panose="02020603050405020304" pitchFamily="18" charset="0"/>
                        </a:rPr>
                        <a:t>người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địa</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danh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có</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thật</a:t>
                      </a:r>
                      <a:endParaRPr lang="en-US" sz="2400" b="1" dirty="0">
                        <a:effectLst/>
                        <a:latin typeface="Times New Roman" panose="02020603050405020304" pitchFamily="18" charset="0"/>
                        <a:cs typeface="Times New Roman" panose="02020603050405020304" pitchFamily="18" charset="0"/>
                      </a:endParaRPr>
                    </a:p>
                    <a:p>
                      <a:pPr algn="just">
                        <a:spcAft>
                          <a:spcPts val="0"/>
                        </a:spcAft>
                      </a:pPr>
                      <a:r>
                        <a:rPr lang="vi-VN" sz="2400" b="1" dirty="0">
                          <a:effectLst/>
                          <a:latin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6001">
                <a:tc>
                  <a:txBody>
                    <a:bodyPr/>
                    <a:lstStyle/>
                    <a:p>
                      <a:pPr algn="just">
                        <a:spcAft>
                          <a:spcPts val="0"/>
                        </a:spcAft>
                      </a:pPr>
                      <a:r>
                        <a:rPr lang="en-US" sz="2400">
                          <a:effectLst/>
                          <a:latin typeface="Times New Roman" panose="02020603050405020304" pitchFamily="18" charset="0"/>
                          <a:cs typeface="Times New Roman" panose="02020603050405020304" pitchFamily="18" charset="0"/>
                        </a:rPr>
                        <a:t>Tính xác thực</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kiện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thời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gian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gian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có</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thật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6001">
                <a:tc>
                  <a:txBody>
                    <a:bodyPr/>
                    <a:lstStyle/>
                    <a:p>
                      <a:pPr algn="just">
                        <a:spcAft>
                          <a:spcPts val="0"/>
                        </a:spcAft>
                      </a:pPr>
                      <a:r>
                        <a:rPr lang="vi-VN" sz="2400">
                          <a:effectLst/>
                          <a:latin typeface="Times New Roman" panose="02020603050405020304" pitchFamily="18" charset="0"/>
                          <a:cs typeface="Times New Roman" panose="02020603050405020304" pitchFamily="18" charset="0"/>
                        </a:rPr>
                        <a:t>N</a:t>
                      </a:r>
                      <a:r>
                        <a:rPr lang="en-US" sz="2400">
                          <a:effectLst/>
                          <a:latin typeface="Times New Roman" panose="02020603050405020304" pitchFamily="18" charset="0"/>
                          <a:cs typeface="Times New Roman" panose="02020603050405020304" pitchFamily="18" charset="0"/>
                        </a:rPr>
                        <a:t>gôi kể thường gặp</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just">
                        <a:spcAft>
                          <a:spcPts val="0"/>
                        </a:spcAft>
                      </a:pPr>
                      <a:r>
                        <a:rPr lang="en-US" sz="2400" b="1" dirty="0">
                          <a:effectLst/>
                          <a:latin typeface="Times New Roman" panose="02020603050405020304" pitchFamily="18" charset="0"/>
                          <a:cs typeface="Times New Roman" panose="02020603050405020304" pitchFamily="18" charset="0"/>
                        </a:rPr>
                        <a:t>- </a:t>
                      </a:r>
                      <a:r>
                        <a:rPr lang="vi-VN" sz="2400" b="1" dirty="0">
                          <a:effectLst/>
                          <a:latin typeface="Times New Roman" panose="02020603050405020304" pitchFamily="18" charset="0"/>
                          <a:cs typeface="Times New Roman" panose="02020603050405020304" pitchFamily="18" charset="0"/>
                        </a:rPr>
                        <a:t>N</a:t>
                      </a:r>
                      <a:r>
                        <a:rPr lang="en-US" sz="2400" b="1" dirty="0" err="1">
                          <a:effectLst/>
                          <a:latin typeface="Times New Roman" panose="02020603050405020304" pitchFamily="18" charset="0"/>
                          <a:cs typeface="Times New Roman" panose="02020603050405020304" pitchFamily="18" charset="0"/>
                        </a:rPr>
                        <a:t>gôi</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thứ</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nhất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tôi</a:t>
                      </a:r>
                      <a:r>
                        <a:rPr lang="en-US" sz="2400" b="1" dirty="0">
                          <a:effectLst/>
                          <a:latin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3759200" y="2614613"/>
            <a:ext cx="65509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 Box 3">
            <a:extLst>
              <a:ext uri="{FF2B5EF4-FFF2-40B4-BE49-F238E27FC236}">
                <a16:creationId xmlns:a16="http://schemas.microsoft.com/office/drawing/2014/main" id="{909193E2-5371-4DD7-9A8A-3235428470DF}"/>
              </a:ext>
            </a:extLst>
          </p:cNvPr>
          <p:cNvSpPr txBox="1"/>
          <p:nvPr/>
        </p:nvSpPr>
        <p:spPr>
          <a:xfrm>
            <a:off x="457835" y="75565"/>
            <a:ext cx="11305540" cy="1466215"/>
          </a:xfrm>
          <a:prstGeom prst="rect">
            <a:avLst/>
          </a:prstGeom>
          <a:noFill/>
        </p:spPr>
        <p:txBody>
          <a:bodyPr wrap="square" rtlCol="0">
            <a:noAutofit/>
          </a:bodyPr>
          <a:lstStyle/>
          <a:p>
            <a:pPr marL="0" marR="0" lvl="0" indent="0" algn="ctr" defTabSz="914400" rtl="0" fontAlgn="auto">
              <a:lnSpc>
                <a:spcPct val="100000"/>
              </a:lnSpc>
              <a:spcBef>
                <a:spcPts val="0"/>
              </a:spcBef>
              <a:spcAft>
                <a:spcPts val="0"/>
              </a:spcAft>
              <a:buClrTx/>
              <a:buSzTx/>
              <a:buFontTx/>
              <a:buNone/>
              <a:defRPr/>
            </a:pPr>
            <a:r>
              <a:rPr lang="en-US" sz="2800" b="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BÀI 3. KÍ (HỒI KÍ VÀ DU KÍ)</a:t>
            </a:r>
          </a:p>
          <a:p>
            <a:pPr marL="0" marR="0" lvl="0" indent="0" algn="ctr" defTabSz="914400" rtl="0" fontAlgn="auto">
              <a:lnSpc>
                <a:spcPct val="100000"/>
              </a:lnSpc>
              <a:spcBef>
                <a:spcPts val="0"/>
              </a:spcBef>
              <a:spcAft>
                <a:spcPts val="0"/>
              </a:spcAft>
              <a:buClrTx/>
              <a:buSzTx/>
              <a:buFontTx/>
              <a:buNone/>
              <a:defRPr/>
            </a:pP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Tiết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28</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vi-VN" sz="28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sym typeface="+mn-ea"/>
              </a:rPr>
              <a:t>30</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Đọc hiểu văn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bản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TRONG LÒNG MẸ</a:t>
            </a:r>
          </a:p>
          <a:p>
            <a:pPr marL="0" marR="0" lvl="0" indent="0" algn="ctr" defTabSz="914400" rtl="0" fontAlgn="auto">
              <a:lnSpc>
                <a:spcPct val="100000"/>
              </a:lnSpc>
              <a:spcBef>
                <a:spcPts val="0"/>
              </a:spcBef>
              <a:spcAft>
                <a:spcPts val="0"/>
              </a:spcAft>
              <a:buClrTx/>
              <a:buSzTx/>
              <a:buFontTx/>
              <a:buNone/>
              <a:defRPr/>
            </a:pP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(Trích “Những ngày thơ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ấu</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Nguyên</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r>
              <a:rPr lang="en-US" sz="2800" b="1" i="1" noProof="0"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Hồng</a:t>
            </a:r>
            <a:r>
              <a:rPr lang="vi-VN"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a:t>
            </a:r>
            <a:r>
              <a:rPr lang="en-US" sz="28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rPr>
              <a:t>                                                                  </a:t>
            </a:r>
            <a:endParaRPr lang="en-US" sz="3600" b="1" i="1"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Times New Roman" panose="02020603050405020304" pitchFamily="18" charset="0"/>
              <a:cs typeface="Times New Roman" panose="02020603050405020304" pitchFamily="18" charset="0"/>
              <a:sym typeface="+mn-ea"/>
            </a:endParaRPr>
          </a:p>
          <a:p>
            <a:pPr marL="0" marR="0" lvl="0" indent="0" algn="ctr" defTabSz="914400" rtl="0" fontAlgn="auto">
              <a:lnSpc>
                <a:spcPct val="100000"/>
              </a:lnSpc>
              <a:spcBef>
                <a:spcPts val="0"/>
              </a:spcBef>
              <a:spcAft>
                <a:spcPts val="0"/>
              </a:spcAft>
              <a:buClrTx/>
              <a:buSzTx/>
              <a:buFontTx/>
              <a:buNone/>
              <a:defRPr/>
            </a:pPr>
            <a:endParaRPr lang="en-US" sz="3600" dirty="0"/>
          </a:p>
        </p:txBody>
      </p:sp>
    </p:spTree>
    <p:extLst>
      <p:ext uri="{BB962C8B-B14F-4D97-AF65-F5344CB8AC3E}">
        <p14:creationId xmlns:p14="http://schemas.microsoft.com/office/powerpoint/2010/main" val="308199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1" name="Straight Connector 20">
            <a:extLst>
              <a:ext uri="{FF2B5EF4-FFF2-40B4-BE49-F238E27FC236}">
                <a16:creationId xmlns:a16="http://schemas.microsoft.com/office/drawing/2014/main" id="{B4199134-2609-4E66-A329-2863BCCC5133}"/>
              </a:ext>
            </a:extLst>
          </p:cNvPr>
          <p:cNvCxnSpPr/>
          <p:nvPr/>
        </p:nvCxnSpPr>
        <p:spPr>
          <a:xfrm>
            <a:off x="10905" y="4702709"/>
            <a:ext cx="12192000" cy="0"/>
          </a:xfrm>
          <a:prstGeom prst="lin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152400" y="3313820"/>
            <a:ext cx="11799193" cy="277788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lvl="0"/>
            <a:r>
              <a:rPr lang="nl-NL" sz="3600" b="1">
                <a:latin typeface="Times New Roman" panose="02020603050405020304" pitchFamily="18" charset="0"/>
                <a:cs typeface="Times New Roman" panose="02020603050405020304" pitchFamily="18" charset="0"/>
              </a:rPr>
              <a:t>Luật chơi: Cô có 5 câu hỏi. Mỗi câu hỏi sẽ có 4 đáp án. Các em sẽ chọn ra 1 đáp án mà em cho là đúng.</a:t>
            </a:r>
            <a:endParaRPr lang="en-US" sz="3600">
              <a:latin typeface="Times New Roman" panose="02020603050405020304" pitchFamily="18" charset="0"/>
              <a:cs typeface="Times New Roman" panose="02020603050405020304" pitchFamily="18" charset="0"/>
            </a:endParaRPr>
          </a:p>
          <a:p>
            <a:pPr marL="285750" indent="-285750">
              <a:buFontTx/>
              <a:buChar char="-"/>
            </a:pPr>
            <a:endParaRPr lang="en-US" sz="2800" dirty="0">
              <a:solidFill>
                <a:schemeClr val="tx1"/>
              </a:solidFill>
              <a:latin typeface="Times New Roman" pitchFamily="18" charset="0"/>
              <a:cs typeface="Times New Roman"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97121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 presetClass="mediacall" presetSubtype="0" fill="hold" nodeType="withEffect">
                                  <p:stCondLst>
                                    <p:cond delay="0"/>
                                  </p:stCondLst>
                                  <p:childTnLst>
                                    <p:cmd type="call" cmd="playFrom(0.0)">
                                      <p:cBhvr>
                                        <p:cTn id="8" dur="20221" fill="hold"/>
                                        <p:tgtEl>
                                          <p:spTgt spid="39"/>
                                        </p:tgtEl>
                                      </p:cBhvr>
                                    </p:cmd>
                                  </p:childTnLst>
                                </p:cTn>
                              </p:par>
                              <p:par>
                                <p:cTn id="9" presetID="3" presetClass="mediacall" presetSubtype="0" fill="hold" nodeType="withEffect">
                                  <p:stCondLst>
                                    <p:cond delay="0"/>
                                  </p:stCondLst>
                                  <p:childTnLst>
                                    <p:cmd type="call" cmd="stop">
                                      <p:cBhvr>
                                        <p:cTn id="10" dur="1" fill="hold"/>
                                        <p:tgtEl>
                                          <p:spTgt spid="38"/>
                                        </p:tgtEl>
                                      </p:cBhvr>
                                    </p:cmd>
                                  </p:childTnLst>
                                </p:cTn>
                              </p:par>
                              <p:par>
                                <p:cTn id="11" presetID="1" presetClass="mediacall" presetSubtype="0" fill="hold" nodeType="withEffect">
                                  <p:stCondLst>
                                    <p:cond delay="3000"/>
                                  </p:stCondLst>
                                  <p:childTnLst>
                                    <p:cmd type="call" cmd="playFrom(0.0)">
                                      <p:cBhvr>
                                        <p:cTn id="12" dur="7734" fill="hold"/>
                                        <p:tgtEl>
                                          <p:spTgt spid="40"/>
                                        </p:tgtEl>
                                      </p:cBhvr>
                                    </p:cmd>
                                  </p:childTnLst>
                                </p:cTn>
                              </p:par>
                              <p:par>
                                <p:cTn id="13" presetID="3" presetClass="mediacall" presetSubtype="0" fill="hold" nodeType="withEffect">
                                  <p:stCondLst>
                                    <p:cond delay="3000"/>
                                  </p:stCondLst>
                                  <p:childTnLst>
                                    <p:cmd type="call" cmd="stop">
                                      <p:cBhvr>
                                        <p:cTn id="14" dur="1" fill="hold"/>
                                        <p:tgtEl>
                                          <p:spTgt spid="39"/>
                                        </p:tgtEl>
                                      </p:cBhvr>
                                    </p:cmd>
                                  </p:childTnLst>
                                </p:cTn>
                              </p:par>
                              <p:par>
                                <p:cTn id="15" presetID="1" presetClass="mediacall" presetSubtype="0" fill="hold" nodeType="withEffect">
                                  <p:stCondLst>
                                    <p:cond delay="0"/>
                                  </p:stCondLst>
                                  <p:childTnLst>
                                    <p:cmd type="call" cmd="playFrom(0.0)">
                                      <p:cBhvr>
                                        <p:cTn id="16" dur="20221" fill="hold"/>
                                        <p:tgtEl>
                                          <p:spTgt spid="39"/>
                                        </p:tgtEl>
                                      </p:cBhvr>
                                    </p:cmd>
                                  </p:childTnLst>
                                </p:cTn>
                              </p:par>
                              <p:par>
                                <p:cTn id="17" presetID="3" presetClass="mediacall" presetSubtype="0" fill="hold" nodeType="withEffect">
                                  <p:stCondLst>
                                    <p:cond delay="0"/>
                                  </p:stCondLst>
                                  <p:childTnLst>
                                    <p:cmd type="call" cmd="stop">
                                      <p:cBhvr>
                                        <p:cTn id="18" dur="1" fill="hold"/>
                                        <p:tgtEl>
                                          <p:spTgt spid="38"/>
                                        </p:tgtEl>
                                      </p:cBhvr>
                                    </p:cmd>
                                  </p:childTnLst>
                                </p:cTn>
                              </p:par>
                              <p:par>
                                <p:cTn id="19" presetID="1" presetClass="mediacall" presetSubtype="0" fill="hold" nodeType="withEffect">
                                  <p:stCondLst>
                                    <p:cond delay="3000"/>
                                  </p:stCondLst>
                                  <p:childTnLst>
                                    <p:cmd type="call" cmd="playFrom(0.0)">
                                      <p:cBhvr>
                                        <p:cTn id="20" dur="5906" fill="hold"/>
                                        <p:tgtEl>
                                          <p:spTgt spid="41"/>
                                        </p:tgtEl>
                                      </p:cBhvr>
                                    </p:cmd>
                                  </p:childTnLst>
                                </p:cTn>
                              </p:par>
                              <p:par>
                                <p:cTn id="21" presetID="3" presetClass="mediacall" presetSubtype="0" fill="hold" nodeType="withEffect">
                                  <p:stCondLst>
                                    <p:cond delay="3000"/>
                                  </p:stCondLst>
                                  <p:childTnLst>
                                    <p:cmd type="call" cmd="stop">
                                      <p:cBhvr>
                                        <p:cTn id="22" dur="1" fill="hold"/>
                                        <p:tgtEl>
                                          <p:spTgt spid="39"/>
                                        </p:tgtEl>
                                      </p:cBhvr>
                                    </p:cmd>
                                  </p:childTnLst>
                                </p:cTn>
                              </p:par>
                              <p:par>
                                <p:cTn id="23" presetID="1" presetClass="mediacall" presetSubtype="0" fill="hold" nodeType="withEffect">
                                  <p:stCondLst>
                                    <p:cond delay="0"/>
                                  </p:stCondLst>
                                  <p:childTnLst>
                                    <p:cmd type="call" cmd="playFrom(0.0)">
                                      <p:cBhvr>
                                        <p:cTn id="24" dur="20221" fill="hold"/>
                                        <p:tgtEl>
                                          <p:spTgt spid="39"/>
                                        </p:tgtEl>
                                      </p:cBhvr>
                                    </p:cmd>
                                  </p:childTnLst>
                                </p:cTn>
                              </p:par>
                              <p:par>
                                <p:cTn id="25" presetID="3" presetClass="mediacall" presetSubtype="0" fill="hold" nodeType="withEffect">
                                  <p:stCondLst>
                                    <p:cond delay="0"/>
                                  </p:stCondLst>
                                  <p:childTnLst>
                                    <p:cmd type="call" cmd="stop">
                                      <p:cBhvr>
                                        <p:cTn id="26" dur="1" fill="hold"/>
                                        <p:tgtEl>
                                          <p:spTgt spid="38"/>
                                        </p:tgtEl>
                                      </p:cBhvr>
                                    </p:cmd>
                                  </p:childTnLst>
                                </p:cTn>
                              </p:par>
                              <p:par>
                                <p:cTn id="27" presetID="1" presetClass="mediacall" presetSubtype="0" fill="hold" nodeType="withEffect">
                                  <p:stCondLst>
                                    <p:cond delay="3000"/>
                                  </p:stCondLst>
                                  <p:childTnLst>
                                    <p:cmd type="call" cmd="playFrom(0.0)">
                                      <p:cBhvr>
                                        <p:cTn id="28" dur="5906" fill="hold"/>
                                        <p:tgtEl>
                                          <p:spTgt spid="41"/>
                                        </p:tgtEl>
                                      </p:cBhvr>
                                    </p:cmd>
                                  </p:childTnLst>
                                </p:cTn>
                              </p:par>
                              <p:par>
                                <p:cTn id="29" presetID="3" presetClass="mediacall" presetSubtype="0" fill="hold" nodeType="withEffect">
                                  <p:stCondLst>
                                    <p:cond delay="3000"/>
                                  </p:stCondLst>
                                  <p:childTnLst>
                                    <p:cmd type="call" cmd="stop">
                                      <p:cBhvr>
                                        <p:cTn id="30" dur="1" fill="hold"/>
                                        <p:tgtEl>
                                          <p:spTgt spid="39"/>
                                        </p:tgtEl>
                                      </p:cBhvr>
                                    </p:cmd>
                                  </p:childTnLst>
                                </p:cTn>
                              </p:par>
                              <p:par>
                                <p:cTn id="31" presetID="1" presetClass="mediacall" presetSubtype="0" fill="hold" nodeType="withEffect">
                                  <p:stCondLst>
                                    <p:cond delay="0"/>
                                  </p:stCondLst>
                                  <p:childTnLst>
                                    <p:cmd type="call" cmd="playFrom(0.0)">
                                      <p:cBhvr>
                                        <p:cTn id="32" dur="20221" fill="hold"/>
                                        <p:tgtEl>
                                          <p:spTgt spid="39"/>
                                        </p:tgtEl>
                                      </p:cBhvr>
                                    </p:cmd>
                                  </p:childTnLst>
                                </p:cTn>
                              </p:par>
                              <p:par>
                                <p:cTn id="33" presetID="3" presetClass="mediacall" presetSubtype="0" fill="hold" nodeType="withEffect">
                                  <p:stCondLst>
                                    <p:cond delay="0"/>
                                  </p:stCondLst>
                                  <p:childTnLst>
                                    <p:cmd type="call" cmd="stop">
                                      <p:cBhvr>
                                        <p:cTn id="34" dur="1" fill="hold"/>
                                        <p:tgtEl>
                                          <p:spTgt spid="38"/>
                                        </p:tgtEl>
                                      </p:cBhvr>
                                    </p:cmd>
                                  </p:childTnLst>
                                </p:cTn>
                              </p:par>
                              <p:par>
                                <p:cTn id="35" presetID="1" presetClass="mediacall" presetSubtype="0" fill="hold" nodeType="withEffect">
                                  <p:stCondLst>
                                    <p:cond delay="3500"/>
                                  </p:stCondLst>
                                  <p:childTnLst>
                                    <p:cmd type="call" cmd="playFrom(0.0)">
                                      <p:cBhvr>
                                        <p:cTn id="36" dur="5906" fill="hold"/>
                                        <p:tgtEl>
                                          <p:spTgt spid="41"/>
                                        </p:tgtEl>
                                      </p:cBhvr>
                                    </p:cmd>
                                  </p:childTnLst>
                                </p:cTn>
                              </p:par>
                              <p:par>
                                <p:cTn id="37" presetID="3" presetClass="mediacall" presetSubtype="0" fill="hold" nodeType="withEffect">
                                  <p:stCondLst>
                                    <p:cond delay="3500"/>
                                  </p:stCondLst>
                                  <p:childTnLst>
                                    <p:cmd type="call" cmd="stop">
                                      <p:cBhvr>
                                        <p:cTn id="38" dur="1" fill="hold"/>
                                        <p:tgtEl>
                                          <p:spTgt spid="39"/>
                                        </p:tgtEl>
                                      </p:cBhvr>
                                    </p:cmd>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6" fill="hold" display="0">
                  <p:stCondLst>
                    <p:cond delay="indefinite"/>
                  </p:stCondLst>
                  <p:endCondLst>
                    <p:cond evt="onStopAudio" delay="0">
                      <p:tgtEl>
                        <p:sldTgt/>
                      </p:tgtEl>
                    </p:cond>
                  </p:endCondLst>
                </p:cTn>
                <p:tgtEl>
                  <p:spTgt spid="38"/>
                </p:tgtEl>
              </p:cMediaNode>
            </p:audio>
            <p:audio>
              <p:cMediaNode vol="80000">
                <p:cTn id="47" fill="hold" display="0">
                  <p:stCondLst>
                    <p:cond delay="indefinite"/>
                  </p:stCondLst>
                  <p:endCondLst>
                    <p:cond evt="onStopAudio" delay="0">
                      <p:tgtEl>
                        <p:sldTgt/>
                      </p:tgtEl>
                    </p:cond>
                  </p:endCondLst>
                </p:cTn>
                <p:tgtEl>
                  <p:spTgt spid="39"/>
                </p:tgtEl>
              </p:cMediaNode>
            </p:audio>
            <p:audio>
              <p:cMediaNode vol="80000">
                <p:cTn id="48" fill="hold" display="0">
                  <p:stCondLst>
                    <p:cond delay="indefinite"/>
                  </p:stCondLst>
                  <p:endCondLst>
                    <p:cond evt="onStopAudio" delay="0">
                      <p:tgtEl>
                        <p:sldTgt/>
                      </p:tgtEl>
                    </p:cond>
                  </p:endCondLst>
                </p:cTn>
                <p:tgtEl>
                  <p:spTgt spid="40"/>
                </p:tgtEl>
              </p:cMediaNode>
            </p:audio>
            <p:audio>
              <p:cMediaNode vol="80000">
                <p:cTn id="49" fill="hold" display="0">
                  <p:stCondLst>
                    <p:cond delay="indefinite"/>
                  </p:stCondLst>
                  <p:endCondLst>
                    <p:cond evt="onStopAudio" delay="0">
                      <p:tgtEl>
                        <p:sldTgt/>
                      </p:tgtEl>
                    </p:cond>
                  </p:endCondLst>
                </p:cTn>
                <p:tgtEl>
                  <p:spTgt spid="41"/>
                </p:tgtEl>
              </p:cMediaNode>
            </p:audio>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3"/>
            <a:ext cx="3468041" cy="2972088"/>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12359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119685" y="4868022"/>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79791" y="3420144"/>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20009" y="2945180"/>
            <a:ext cx="10872190" cy="98465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2934343" y="3233139"/>
            <a:ext cx="7442200" cy="584775"/>
          </a:xfrm>
          <a:prstGeom prst="rect">
            <a:avLst/>
          </a:prstGeom>
          <a:noFill/>
        </p:spPr>
        <p:txBody>
          <a:bodyPr wrap="square" rtlCol="0">
            <a:spAutoFit/>
          </a:bodyPr>
          <a:lstStyle/>
          <a:p>
            <a:r>
              <a:rPr lang="nl-NL" sz="3200" b="1" dirty="0">
                <a:solidFill>
                  <a:srgbClr val="FFFF00"/>
                </a:solidFill>
                <a:latin typeface="Times New Roman" panose="02020603050405020304" pitchFamily="18" charset="0"/>
                <a:cs typeface="Times New Roman" panose="02020603050405020304" pitchFamily="18" charset="0"/>
              </a:rPr>
              <a:t>Câu 1: Kí là:</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726541" y="4391801"/>
            <a:ext cx="5249773" cy="9016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1" y="5661128"/>
            <a:ext cx="5249773" cy="9016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806331" y="4452524"/>
            <a:ext cx="5169983" cy="1200329"/>
          </a:xfrm>
          <a:prstGeom prst="rect">
            <a:avLst/>
          </a:prstGeom>
          <a:noFill/>
        </p:spPr>
        <p:txBody>
          <a:bodyPr wrap="square" rtlCol="0">
            <a:spAutoFit/>
          </a:bodyPr>
          <a:lstStyle/>
          <a:p>
            <a:pPr>
              <a:buClr>
                <a:schemeClr val="bg1"/>
              </a:buClr>
            </a:pPr>
            <a:r>
              <a:rPr lang="en-US" sz="24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nl-NL" sz="2400" dirty="0">
                <a:solidFill>
                  <a:schemeClr val="bg1"/>
                </a:solidFill>
                <a:latin typeface="Times New Roman" panose="02020603050405020304" pitchFamily="18" charset="0"/>
                <a:cs typeface="Times New Roman" panose="02020603050405020304" pitchFamily="18" charset="0"/>
              </a:rPr>
              <a:t>một thể loại văn xuôi ghi lại sự việc và con người một cách xác thực</a:t>
            </a:r>
            <a:r>
              <a:rPr lang="en-US" sz="2400" dirty="0">
                <a:solidFill>
                  <a:schemeClr val="bg1"/>
                </a:solidFill>
                <a:latin typeface="Times New Roman" panose="02020603050405020304" pitchFamily="18" charset="0"/>
                <a:cs typeface="Times New Roman" panose="02020603050405020304" pitchFamily="18" charset="0"/>
              </a:rPr>
              <a:t>.</a:t>
            </a:r>
          </a:p>
          <a:p>
            <a:pPr>
              <a:buClr>
                <a:schemeClr val="bg1"/>
              </a:buClr>
            </a:pPr>
            <a:endParaRPr 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806331" y="5707233"/>
            <a:ext cx="5249773" cy="830997"/>
          </a:xfrm>
          <a:prstGeom prst="rect">
            <a:avLst/>
          </a:prstGeom>
          <a:noFill/>
        </p:spPr>
        <p:txBody>
          <a:bodyPr wrap="square" rtlCol="0">
            <a:spAutoFit/>
          </a:bodyPr>
          <a:lstStyle/>
          <a:p>
            <a:pPr>
              <a:buClr>
                <a:schemeClr val="bg1"/>
              </a:buClr>
            </a:pPr>
            <a:r>
              <a:rPr lang="en-US" sz="24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nl-NL" sz="2400" dirty="0">
                <a:solidFill>
                  <a:schemeClr val="bg1"/>
                </a:solidFill>
                <a:latin typeface="Times New Roman" panose="02020603050405020304" pitchFamily="18" charset="0"/>
                <a:cs typeface="Times New Roman" panose="02020603050405020304" pitchFamily="18" charset="0"/>
              </a:rPr>
              <a:t>một thể loại văn xuôi ghi lại những chuyện về con người một cách xác thực.</a:t>
            </a:r>
            <a:endParaRPr 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056104" y="4391801"/>
            <a:ext cx="5249773" cy="9016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4" y="5661128"/>
            <a:ext cx="5249773" cy="90160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355780" y="4449345"/>
            <a:ext cx="4950097" cy="1200329"/>
          </a:xfrm>
          <a:prstGeom prst="rect">
            <a:avLst/>
          </a:prstGeom>
          <a:noFill/>
        </p:spPr>
        <p:txBody>
          <a:bodyPr wrap="square" rtlCol="0">
            <a:spAutoFit/>
          </a:bodyPr>
          <a:lstStyle/>
          <a:p>
            <a:pPr>
              <a:buClr>
                <a:schemeClr val="bg1"/>
              </a:buClr>
            </a:pPr>
            <a:r>
              <a:rPr lang="en-US" sz="24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nl-NL" sz="2400" dirty="0">
                <a:solidFill>
                  <a:schemeClr val="bg1"/>
                </a:solidFill>
                <a:latin typeface="Times New Roman" panose="02020603050405020304" pitchFamily="18" charset="0"/>
                <a:cs typeface="Times New Roman" panose="02020603050405020304" pitchFamily="18" charset="0"/>
              </a:rPr>
              <a:t>một thể loại văn xuôi ghi lại những sự việc đã xảy ra trong quá khứ.</a:t>
            </a:r>
            <a:endParaRPr lang="en-US" sz="2400" dirty="0">
              <a:solidFill>
                <a:schemeClr val="bg1"/>
              </a:solidFill>
              <a:latin typeface="Times New Roman" panose="02020603050405020304" pitchFamily="18" charset="0"/>
              <a:cs typeface="Times New Roman" panose="02020603050405020304" pitchFamily="18" charset="0"/>
            </a:endParaRPr>
          </a:p>
          <a:p>
            <a:pPr>
              <a:buClr>
                <a:schemeClr val="bg1"/>
              </a:buClr>
            </a:pPr>
            <a:endParaRPr lang="en-US" sz="2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0" y="5695571"/>
            <a:ext cx="5029887" cy="1200329"/>
          </a:xfrm>
          <a:prstGeom prst="rect">
            <a:avLst/>
          </a:prstGeom>
          <a:noFill/>
        </p:spPr>
        <p:txBody>
          <a:bodyPr wrap="square" rtlCol="0">
            <a:spAutoFit/>
          </a:bodyPr>
          <a:lstStyle/>
          <a:p>
            <a:r>
              <a:rPr lang="en-US" sz="24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nl-NL" sz="2400" dirty="0">
                <a:solidFill>
                  <a:schemeClr val="bg1"/>
                </a:solidFill>
                <a:latin typeface="Times New Roman" panose="02020603050405020304" pitchFamily="18" charset="0"/>
                <a:cs typeface="Times New Roman" panose="02020603050405020304" pitchFamily="18" charset="0"/>
              </a:rPr>
              <a:t>một thể loại văn xuôi ghi chép một cách xác thực về những vùng đất mới.</a:t>
            </a:r>
            <a:endParaRPr lang="en-US" sz="2400" dirty="0">
              <a:solidFill>
                <a:schemeClr val="bg1"/>
              </a:solidFill>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364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2747583" cy="2259429"/>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71324" y="575652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73047" y="445892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41620" y="2796344"/>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18285" y="2287517"/>
            <a:ext cx="10872190" cy="102810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889000" y="2488795"/>
            <a:ext cx="10316561" cy="584775"/>
          </a:xfrm>
          <a:prstGeom prst="rect">
            <a:avLst/>
          </a:prstGeom>
          <a:solidFill>
            <a:schemeClr val="bg1"/>
          </a:solidFill>
          <a:ln>
            <a:solidFill>
              <a:schemeClr val="bg1"/>
            </a:solidFill>
          </a:ln>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2:</a:t>
            </a:r>
            <a:r>
              <a:rPr lang="nl-NL" sz="3200" b="1" dirty="0">
                <a:solidFill>
                  <a:srgbClr val="FFFF00"/>
                </a:solidFill>
                <a:latin typeface="Times New Roman" panose="02020603050405020304" pitchFamily="18" charset="0"/>
                <a:cs typeface="Times New Roman" panose="02020603050405020304" pitchFamily="18" charset="0"/>
                <a:hlinkClick r:id="rId11" tooltip="Dòng nào thể hiện đúng cách sử dụng từ đồng nghĩa?"/>
              </a:rPr>
              <a:t>Dòng nào thể hiện đúng </a:t>
            </a:r>
            <a:r>
              <a:rPr lang="vi-VN" sz="3200" b="1" dirty="0">
                <a:solidFill>
                  <a:srgbClr val="FFFF00"/>
                </a:solidFill>
                <a:latin typeface="Times New Roman" panose="02020603050405020304" pitchFamily="18" charset="0"/>
                <a:cs typeface="Times New Roman" panose="02020603050405020304" pitchFamily="18" charset="0"/>
                <a:hlinkClick r:id="rId11" tooltip="Dòng nào thể hiện đúng cách sử dụng từ đồng nghĩa?"/>
              </a:rPr>
              <a:t>các thể loại của kí</a:t>
            </a:r>
            <a:r>
              <a:rPr lang="nl-NL" sz="3200" b="1" dirty="0">
                <a:solidFill>
                  <a:srgbClr val="FFFF00"/>
                </a:solidFill>
                <a:latin typeface="Times New Roman" panose="02020603050405020304" pitchFamily="18" charset="0"/>
                <a:cs typeface="Times New Roman" panose="02020603050405020304" pitchFamily="18" charset="0"/>
                <a:hlinkClick r:id="rId11" tooltip="Dòng nào thể hiện đúng cách sử dụng từ đồng nghĩa?"/>
              </a:rPr>
              <a:t>?</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733283" y="5221860"/>
            <a:ext cx="5249773" cy="10971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062846" y="3921188"/>
            <a:ext cx="5249773" cy="10971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1294" y="5254292"/>
            <a:ext cx="5000182" cy="830997"/>
          </a:xfrm>
          <a:prstGeom prst="rect">
            <a:avLst/>
          </a:prstGeom>
          <a:noFill/>
        </p:spPr>
        <p:txBody>
          <a:bodyPr wrap="square" rtlCol="0">
            <a:spAutoFit/>
          </a:bodyPr>
          <a:lstStyle/>
          <a:p>
            <a:pPr>
              <a:buClr>
                <a:schemeClr val="bg1"/>
              </a:buClr>
              <a:defRPr/>
            </a:pPr>
            <a:r>
              <a:rPr kumimoji="0" lang="en-US" sz="240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nl-NL" sz="2400" dirty="0">
                <a:solidFill>
                  <a:schemeClr val="bg1"/>
                </a:solidFill>
                <a:latin typeface="Times New Roman" panose="02020603050405020304" pitchFamily="18" charset="0"/>
                <a:cs typeface="Times New Roman" panose="02020603050405020304" pitchFamily="18" charset="0"/>
              </a:rPr>
              <a:t>kí sự, phóng sự, hồi kí, du kí, nhật kí, bút kí,…</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362523" y="4080548"/>
            <a:ext cx="4843038" cy="830997"/>
          </a:xfrm>
          <a:prstGeom prst="rect">
            <a:avLst/>
          </a:prstGeom>
          <a:noFill/>
        </p:spPr>
        <p:txBody>
          <a:bodyPr wrap="square" rtlCol="0">
            <a:spAutoFit/>
          </a:bodyPr>
          <a:lstStyle/>
          <a:p>
            <a:r>
              <a:rPr kumimoji="0" lang="en-US" sz="240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nl-NL" sz="2400" dirty="0">
                <a:solidFill>
                  <a:schemeClr val="bg1"/>
                </a:solidFill>
                <a:latin typeface="Times New Roman" panose="02020603050405020304" pitchFamily="18" charset="0"/>
                <a:cs typeface="Times New Roman" panose="02020603050405020304" pitchFamily="18" charset="0"/>
              </a:rPr>
              <a:t>kí sự, phóng sự, hồi kí, du kí, nhật kí, tuỳ bút, </a:t>
            </a:r>
            <a:r>
              <a:rPr lang="vi-VN" sz="2400" dirty="0">
                <a:solidFill>
                  <a:schemeClr val="bg1"/>
                </a:solidFill>
                <a:latin typeface="Times New Roman" panose="02020603050405020304" pitchFamily="18" charset="0"/>
                <a:cs typeface="Times New Roman" panose="02020603050405020304" pitchFamily="18" charset="0"/>
              </a:rPr>
              <a:t>thơ trữ tình</a:t>
            </a:r>
            <a:r>
              <a:rPr lang="nl-NL"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733283" y="3921188"/>
            <a:ext cx="5249773" cy="10971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064569" y="5218792"/>
            <a:ext cx="5249773" cy="109710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032960" y="4121690"/>
            <a:ext cx="4650419" cy="830997"/>
          </a:xfrm>
          <a:prstGeom prst="rect">
            <a:avLst/>
          </a:prstGeom>
          <a:noFill/>
        </p:spPr>
        <p:txBody>
          <a:bodyPr wrap="square" rtlCol="0">
            <a:spAutoFit/>
          </a:bodyPr>
          <a:lstStyle/>
          <a:p>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nl-NL" sz="2400" dirty="0">
                <a:solidFill>
                  <a:schemeClr val="bg1"/>
                </a:solidFill>
                <a:latin typeface="Times New Roman" panose="02020603050405020304" pitchFamily="18" charset="0"/>
                <a:cs typeface="Times New Roman" panose="02020603050405020304" pitchFamily="18" charset="0"/>
              </a:rPr>
              <a:t>kí sự, phóng sự, hồi kí, du kí, nhật kí, </a:t>
            </a:r>
            <a:r>
              <a:rPr lang="vi-VN" sz="2400" dirty="0">
                <a:solidFill>
                  <a:schemeClr val="bg1"/>
                </a:solidFill>
                <a:latin typeface="Times New Roman" panose="02020603050405020304" pitchFamily="18" charset="0"/>
                <a:cs typeface="Times New Roman" panose="02020603050405020304" pitchFamily="18" charset="0"/>
              </a:rPr>
              <a:t>nghị luận</a:t>
            </a:r>
            <a:r>
              <a:rPr lang="nl-NL" sz="2400" dirty="0">
                <a:solidFill>
                  <a:schemeClr val="bg1"/>
                </a:solidFill>
                <a:latin typeface="Times New Roman" panose="02020603050405020304" pitchFamily="18" charset="0"/>
                <a:cs typeface="Times New Roman" panose="02020603050405020304" pitchFamily="18" charset="0"/>
              </a:rPr>
              <a:t>, bút kí,…</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309590" y="5396663"/>
            <a:ext cx="5180885" cy="1200329"/>
          </a:xfrm>
          <a:prstGeom prst="rect">
            <a:avLst/>
          </a:prstGeom>
          <a:noFill/>
        </p:spPr>
        <p:txBody>
          <a:bodyPr wrap="square" rtlCol="0">
            <a:spAutoFit/>
          </a:bodyPr>
          <a:lstStyle/>
          <a:p>
            <a:pPr>
              <a:buClr>
                <a:schemeClr val="bg1"/>
              </a:buClr>
              <a:defRPr/>
            </a:pPr>
            <a:r>
              <a:rPr kumimoji="0" lang="en-US" sz="240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nl-NL" sz="2400" dirty="0">
                <a:solidFill>
                  <a:schemeClr val="bg1"/>
                </a:solidFill>
                <a:latin typeface="Times New Roman" panose="02020603050405020304" pitchFamily="18" charset="0"/>
                <a:cs typeface="Times New Roman" panose="02020603050405020304" pitchFamily="18" charset="0"/>
              </a:rPr>
              <a:t>kí sự, </a:t>
            </a:r>
            <a:r>
              <a:rPr lang="vi-VN" sz="2400" dirty="0">
                <a:solidFill>
                  <a:schemeClr val="bg1"/>
                </a:solidFill>
                <a:latin typeface="Times New Roman" panose="02020603050405020304" pitchFamily="18" charset="0"/>
                <a:cs typeface="Times New Roman" panose="02020603050405020304" pitchFamily="18" charset="0"/>
              </a:rPr>
              <a:t>tiểu thuyết</a:t>
            </a:r>
            <a:r>
              <a:rPr lang="nl-NL" sz="2400" dirty="0">
                <a:solidFill>
                  <a:schemeClr val="bg1"/>
                </a:solidFill>
                <a:latin typeface="Times New Roman" panose="02020603050405020304" pitchFamily="18" charset="0"/>
                <a:cs typeface="Times New Roman" panose="02020603050405020304" pitchFamily="18" charset="0"/>
              </a:rPr>
              <a:t>, hồi kí, du kí, nhật kí, tuỳ bút, bút kí,…</a:t>
            </a:r>
            <a:endParaRPr lang="en-US" sz="2400" dirty="0">
              <a:solidFill>
                <a:schemeClr val="bg1"/>
              </a:solidFill>
              <a:latin typeface="Times New Roman" panose="02020603050405020304" pitchFamily="18" charset="0"/>
              <a:cs typeface="Times New Roman" panose="02020603050405020304" pitchFamily="18" charset="0"/>
            </a:endParaRPr>
          </a:p>
          <a:p>
            <a:pPr>
              <a:buClr>
                <a:schemeClr val="bg1"/>
              </a:buClr>
              <a:defRPr/>
            </a:pPr>
            <a:endParaRPr lang="en-US" sz="2400"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11333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animBg="1"/>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3"/>
            <a:ext cx="3468041" cy="2611412"/>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39895" y="3530800"/>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79353" y="2617111"/>
            <a:ext cx="11113084" cy="150856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64256" y="2673237"/>
            <a:ext cx="10021412" cy="1077218"/>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Câu</a:t>
            </a:r>
            <a:r>
              <a:rPr lang="en-US" sz="3200" b="1" dirty="0">
                <a:solidFill>
                  <a:srgbClr val="FFFF00"/>
                </a:solidFill>
                <a:latin typeface="Times New Roman" panose="02020603050405020304" pitchFamily="18" charset="0"/>
                <a:cs typeface="Times New Roman" panose="02020603050405020304" pitchFamily="18" charset="0"/>
              </a:rPr>
              <a:t> 3: </a:t>
            </a:r>
            <a:r>
              <a:rPr lang="vi-VN" sz="3200" b="1" dirty="0">
                <a:solidFill>
                  <a:srgbClr val="FFFF00"/>
                </a:solidFill>
                <a:latin typeface="Times New Roman" panose="02020603050405020304" pitchFamily="18" charset="0"/>
                <a:cs typeface="Times New Roman" panose="02020603050405020304" pitchFamily="18" charset="0"/>
              </a:rPr>
              <a:t>Dòng nào nêu định nghĩa chính xác về thể loại hồi kí?</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135895" y="5004004"/>
            <a:ext cx="5817566" cy="1261884"/>
          </a:xfrm>
          <a:prstGeom prst="rect">
            <a:avLst/>
          </a:prstGeom>
          <a:noFill/>
        </p:spPr>
        <p:txBody>
          <a:bodyPr wrap="square" rtlCol="0">
            <a:spAutoFit/>
          </a:bodyPr>
          <a:lstStyle/>
          <a:p>
            <a:pPr>
              <a:buClr>
                <a:schemeClr val="bg1"/>
              </a:buClr>
              <a:defRPr/>
            </a:pPr>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nl-NL" sz="2000" dirty="0">
                <a:solidFill>
                  <a:srgbClr val="FFFF00"/>
                </a:solidFill>
                <a:latin typeface="Times New Roman" panose="02020603050405020304" pitchFamily="18" charset="0"/>
                <a:cs typeface="Times New Roman" panose="02020603050405020304" pitchFamily="18" charset="0"/>
              </a:rPr>
              <a:t>ghi chép lại những sự việc, những quan sát, </a:t>
            </a:r>
          </a:p>
          <a:p>
            <a:pPr>
              <a:buClr>
                <a:schemeClr val="bg1"/>
              </a:buClr>
              <a:defRPr/>
            </a:pPr>
            <a:r>
              <a:rPr lang="nl-NL" sz="2000" dirty="0">
                <a:solidFill>
                  <a:srgbClr val="FFFF00"/>
                </a:solidFill>
                <a:latin typeface="Times New Roman" panose="02020603050405020304" pitchFamily="18" charset="0"/>
                <a:cs typeface="Times New Roman" panose="02020603050405020304" pitchFamily="18" charset="0"/>
              </a:rPr>
              <a:t>        tâm trạng có thực mà tác giả đã trải qua.</a:t>
            </a:r>
            <a:endParaRPr lang="en-US" sz="2000" dirty="0">
              <a:solidFill>
                <a:srgbClr val="FFFF00"/>
              </a:solidFill>
              <a:latin typeface="Times New Roman" panose="02020603050405020304" pitchFamily="18" charset="0"/>
              <a:cs typeface="Times New Roman" panose="02020603050405020304" pitchFamily="18" charset="0"/>
            </a:endParaRPr>
          </a:p>
          <a:p>
            <a:pPr>
              <a:buClr>
                <a:schemeClr val="bg1"/>
              </a:buClr>
              <a:defRPr/>
            </a:pP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036709" y="5825466"/>
            <a:ext cx="4789018" cy="1261884"/>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nl-NL" sz="2000" dirty="0">
                <a:solidFill>
                  <a:srgbClr val="FFFF00"/>
                </a:solidFill>
                <a:latin typeface="Times New Roman" panose="02020603050405020304" pitchFamily="18" charset="0"/>
                <a:cs typeface="Times New Roman" panose="02020603050405020304" pitchFamily="18" charset="0"/>
              </a:rPr>
              <a:t>ghi chép lại những sự việc, những tâm trạng có thực mà tác giả đã trải qua.</a:t>
            </a:r>
            <a:endParaRPr lang="en-US" sz="2000" dirty="0">
              <a:solidFill>
                <a:srgbClr val="FFFF00"/>
              </a:solidFill>
              <a:latin typeface="Times New Roman" panose="02020603050405020304" pitchFamily="18" charset="0"/>
              <a:cs typeface="Times New Roman" panose="02020603050405020304" pitchFamily="18" charset="0"/>
            </a:endParaRPr>
          </a:p>
          <a:p>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06332" y="4945374"/>
            <a:ext cx="5249773" cy="830997"/>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nl-NL" sz="2000" dirty="0">
                <a:solidFill>
                  <a:srgbClr val="FFFF00"/>
                </a:solidFill>
                <a:latin typeface="Times New Roman" panose="02020603050405020304" pitchFamily="18" charset="0"/>
                <a:cs typeface="Times New Roman" panose="02020603050405020304" pitchFamily="18" charset="0"/>
              </a:rPr>
              <a:t>ghi chép lại những sự việc, những quan sát</a:t>
            </a:r>
            <a:r>
              <a:rPr lang="vi-VN" sz="2000" dirty="0">
                <a:solidFill>
                  <a:srgbClr val="FFFF00"/>
                </a:solidFill>
                <a:latin typeface="Times New Roman" panose="02020603050405020304" pitchFamily="18" charset="0"/>
                <a:cs typeface="Times New Roman" panose="02020603050405020304" pitchFamily="18" charset="0"/>
              </a:rPr>
              <a:t> mà </a:t>
            </a:r>
            <a:r>
              <a:rPr lang="nl-NL" sz="2000" dirty="0">
                <a:solidFill>
                  <a:srgbClr val="FFFF00"/>
                </a:solidFill>
                <a:latin typeface="Times New Roman" panose="02020603050405020304" pitchFamily="18" charset="0"/>
                <a:cs typeface="Times New Roman" panose="02020603050405020304" pitchFamily="18" charset="0"/>
              </a:rPr>
              <a:t>tác giả đã trải qua.</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286482" y="5768881"/>
            <a:ext cx="5178975" cy="1261884"/>
          </a:xfrm>
          <a:prstGeom prst="rect">
            <a:avLst/>
          </a:prstGeom>
          <a:noFill/>
        </p:spPr>
        <p:txBody>
          <a:bodyPr wrap="square" rtlCol="0">
            <a:spAutoFit/>
          </a:bodyPr>
          <a:lstStyle/>
          <a:p>
            <a:r>
              <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nl-NL" sz="2000" dirty="0">
                <a:solidFill>
                  <a:srgbClr val="FFFF00"/>
                </a:solidFill>
                <a:latin typeface="Times New Roman" panose="02020603050405020304" pitchFamily="18" charset="0"/>
                <a:cs typeface="Times New Roman" panose="02020603050405020304" pitchFamily="18" charset="0"/>
              </a:rPr>
              <a:t>ghi chép lại những quan sát, tâm trạng có thực mà tác giả đã trải qua.</a:t>
            </a:r>
            <a:endParaRPr lang="en-US" sz="2000" dirty="0">
              <a:solidFill>
                <a:srgbClr val="FFFF00"/>
              </a:solidFill>
              <a:latin typeface="Times New Roman" panose="02020603050405020304" pitchFamily="18" charset="0"/>
              <a:cs typeface="Times New Roman" panose="02020603050405020304" pitchFamily="18" charset="0"/>
            </a:endParaRPr>
          </a:p>
          <a:p>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542956"/>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542956"/>
          </a:xfrm>
          <a:prstGeom prst="rect">
            <a:avLst/>
          </a:prstGeom>
        </p:spPr>
      </p:pic>
    </p:spTree>
    <p:extLst>
      <p:ext uri="{BB962C8B-B14F-4D97-AF65-F5344CB8AC3E}">
        <p14:creationId xmlns:p14="http://schemas.microsoft.com/office/powerpoint/2010/main" val="28691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21"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4"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21"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6"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21"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6"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21"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6"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2527</Words>
  <Application>Microsoft Office PowerPoint</Application>
  <PresentationFormat>Widescreen</PresentationFormat>
  <Paragraphs>334</Paragraphs>
  <Slides>28</Slides>
  <Notes>0</Notes>
  <HiddenSlides>0</HiddenSlides>
  <MMClips>24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宋体</vt:lpstr>
      <vt:lpstr>宋体</vt: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Truc Nguyen</dc:creator>
  <cp:lastModifiedBy>DELL</cp:lastModifiedBy>
  <cp:revision>117</cp:revision>
  <dcterms:created xsi:type="dcterms:W3CDTF">2020-04-07T06:40:00Z</dcterms:created>
  <dcterms:modified xsi:type="dcterms:W3CDTF">2025-10-27T07:51:46Z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1033-12.2.0.13266</vt:lpwstr>
  </property>
  <property fmtid="{D5CDD505-2E9C-101B-9397-08002B2CF9AE}" pid="3" name="ICV">
    <vt:lpwstr>B8530C2B8867449292A1733A6F05691D_13</vt:lpwstr>
  </property>
</Properties>
</file>