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2" r:id="rId2"/>
    <p:sldId id="303" r:id="rId3"/>
    <p:sldId id="280" r:id="rId4"/>
    <p:sldId id="297" r:id="rId5"/>
    <p:sldId id="295" r:id="rId6"/>
    <p:sldId id="296" r:id="rId7"/>
    <p:sldId id="281" r:id="rId8"/>
    <p:sldId id="298" r:id="rId9"/>
    <p:sldId id="294" r:id="rId10"/>
    <p:sldId id="299" r:id="rId11"/>
    <p:sldId id="284" r:id="rId12"/>
    <p:sldId id="300" r:id="rId13"/>
    <p:sldId id="287" r:id="rId14"/>
    <p:sldId id="288" r:id="rId15"/>
    <p:sldId id="289" r:id="rId16"/>
    <p:sldId id="285" r:id="rId17"/>
    <p:sldId id="286" r:id="rId18"/>
    <p:sldId id="290" r:id="rId19"/>
    <p:sldId id="292" r:id="rId20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A4C"/>
    <a:srgbClr val="6E9533"/>
    <a:srgbClr val="62992C"/>
    <a:srgbClr val="356B1A"/>
    <a:srgbClr val="3F6163"/>
    <a:srgbClr val="8AAC67"/>
    <a:srgbClr val="4D7678"/>
    <a:srgbClr val="9AC47C"/>
    <a:srgbClr val="9FBFC4"/>
    <a:srgbClr val="98D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C9848-4D62-4840-B3BC-FDC4ABCF177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FAB7-E253-4FE4-A87A-5B9BBF6E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5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AC27A-F7AF-4D47-A534-EA501D1BAC5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85CA8-988E-4517-83A6-7FCD2D2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8" y="739775"/>
            <a:ext cx="658018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23A114-8188-487A-BEC2-CF56C72ADE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8" y="739775"/>
            <a:ext cx="658018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23A114-8188-487A-BEC2-CF56C72ADE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2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8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1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E9D9A1A-D5FC-4E7E-B94F-2448012087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0002C5-A61E-4AA4-8A45-EB146055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109209" y="100295"/>
            <a:ext cx="11973582" cy="66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C0661F-80A1-4496-9A33-69D40F6B4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1252" b="21339"/>
          <a:stretch/>
        </p:blipFill>
        <p:spPr>
          <a:xfrm>
            <a:off x="109209" y="2082441"/>
            <a:ext cx="11973582" cy="4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8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8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5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314C4-04AA-4D66-BE34-157246A472D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0C311-6ABC-495F-A6AC-1DE0E9ED3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Ti&#7871;ng%20Vi&#7879;t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hyperlink" Target="Ti&#7871;ng%20Vi&#7879;t.wm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7FD1B-494D-E682-7D58-EBCFE5830E2F}"/>
              </a:ext>
            </a:extLst>
          </p:cNvPr>
          <p:cNvSpPr/>
          <p:nvPr/>
        </p:nvSpPr>
        <p:spPr>
          <a:xfrm>
            <a:off x="3962400" y="381000"/>
            <a:ext cx="35052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833E2-CB03-21A2-B968-077BA2E5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77" y="1600200"/>
            <a:ext cx="8490046" cy="33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0815A-1261-47A2-D007-76FE6482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10E946A-476C-13A5-4656-FE653FC95420}"/>
              </a:ext>
            </a:extLst>
          </p:cNvPr>
          <p:cNvGrpSpPr/>
          <p:nvPr/>
        </p:nvGrpSpPr>
        <p:grpSpPr>
          <a:xfrm>
            <a:off x="4603398" y="810712"/>
            <a:ext cx="2624715" cy="646331"/>
            <a:chOff x="617316" y="5181599"/>
            <a:chExt cx="3116484" cy="91440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B70090-7895-A7A2-4D98-F4822257FDB1}"/>
                </a:ext>
              </a:extLst>
            </p:cNvPr>
            <p:cNvSpPr txBox="1"/>
            <p:nvPr/>
          </p:nvSpPr>
          <p:spPr>
            <a:xfrm>
              <a:off x="643166" y="5378300"/>
              <a:ext cx="2913858" cy="566058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Lucida Sans Unicode" panose="020B0602030504020204" pitchFamily="34" charset="0"/>
                </a:rPr>
                <a:t>CÁCH GIEO VẦN</a:t>
              </a:r>
              <a:endParaRPr lang="en-US" sz="2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E09161CB-DC62-EB22-FF0C-AAEC13EB031A}"/>
                </a:ext>
              </a:extLst>
            </p:cNvPr>
            <p:cNvSpPr/>
            <p:nvPr/>
          </p:nvSpPr>
          <p:spPr>
            <a:xfrm>
              <a:off x="617316" y="5181599"/>
              <a:ext cx="3116484" cy="91440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DBF0C-C085-7F5B-1C52-7AC52ECB460A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9258C8-6D19-9DA3-DC34-44BC106659D9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A41A7-CD58-2B74-95E7-4891ABC4F055}"/>
              </a:ext>
            </a:extLst>
          </p:cNvPr>
          <p:cNvSpPr txBox="1"/>
          <p:nvPr/>
        </p:nvSpPr>
        <p:spPr>
          <a:xfrm>
            <a:off x="2209800" y="1669306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Khái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niệm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chọn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âm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điệu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thơ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CB351-AE22-32FF-E216-3F4866BAB827}"/>
              </a:ext>
            </a:extLst>
          </p:cNvPr>
          <p:cNvSpPr txBox="1"/>
          <p:nvPr/>
        </p:nvSpPr>
        <p:spPr>
          <a:xfrm>
            <a:off x="2209800" y="3587536"/>
            <a:ext cx="121946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Phân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loại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E4323-954D-9774-D572-7BBAAC0ADD08}"/>
              </a:ext>
            </a:extLst>
          </p:cNvPr>
          <p:cNvSpPr txBox="1"/>
          <p:nvPr/>
        </p:nvSpPr>
        <p:spPr>
          <a:xfrm>
            <a:off x="3733800" y="2864261"/>
            <a:ext cx="701039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AutoNum type="arabicPeriod"/>
              <a:tabLst>
                <a:tab pos="57150" algn="l"/>
              </a:tabLst>
            </a:pP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B9AD8C-B2F1-0214-211E-E910101BF23A}"/>
              </a:ext>
            </a:extLst>
          </p:cNvPr>
          <p:cNvCxnSpPr>
            <a:cxnSpLocks/>
          </p:cNvCxnSpPr>
          <p:nvPr/>
        </p:nvCxnSpPr>
        <p:spPr>
          <a:xfrm flipV="1">
            <a:off x="3429000" y="3429000"/>
            <a:ext cx="228600" cy="269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1B8B88-A62B-9A37-3750-57E179AEE61C}"/>
              </a:ext>
            </a:extLst>
          </p:cNvPr>
          <p:cNvSpPr txBox="1"/>
          <p:nvPr/>
        </p:nvSpPr>
        <p:spPr>
          <a:xfrm>
            <a:off x="3733800" y="4519872"/>
            <a:ext cx="7010399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264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04FE50-E367-FFE7-1239-18906DC5EF65}"/>
              </a:ext>
            </a:extLst>
          </p:cNvPr>
          <p:cNvCxnSpPr>
            <a:cxnSpLocks/>
          </p:cNvCxnSpPr>
          <p:nvPr/>
        </p:nvCxnSpPr>
        <p:spPr>
          <a:xfrm>
            <a:off x="3429000" y="4541643"/>
            <a:ext cx="304800" cy="4875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>
            <a:extLst>
              <a:ext uri="{FF2B5EF4-FFF2-40B4-BE49-F238E27FC236}">
                <a16:creationId xmlns:a16="http://schemas.microsoft.com/office/drawing/2014/main" id="{EE22B95C-E4E7-F179-CA1C-714A39E4464D}"/>
              </a:ext>
            </a:extLst>
          </p:cNvPr>
          <p:cNvSpPr/>
          <p:nvPr/>
        </p:nvSpPr>
        <p:spPr>
          <a:xfrm>
            <a:off x="2209800" y="685903"/>
            <a:ext cx="2362200" cy="8766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525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ṥļïḋé">
            <a:extLst>
              <a:ext uri="{FF2B5EF4-FFF2-40B4-BE49-F238E27FC236}">
                <a16:creationId xmlns:a16="http://schemas.microsoft.com/office/drawing/2014/main" id="{C6D5876F-8229-4EE2-B96C-509100158909}"/>
              </a:ext>
            </a:extLst>
          </p:cNvPr>
          <p:cNvSpPr/>
          <p:nvPr/>
        </p:nvSpPr>
        <p:spPr>
          <a:xfrm>
            <a:off x="762000" y="1391656"/>
            <a:ext cx="10857396" cy="523220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?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Xác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định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cách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gieo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vần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trong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những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dòng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thơ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i="1" dirty="0" err="1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sau</a:t>
            </a:r>
            <a:r>
              <a:rPr lang="en-US" altLang="zh-CN" sz="2800" i="1" dirty="0">
                <a:solidFill>
                  <a:schemeClr val="accent6">
                    <a:lumMod val="50000"/>
                  </a:schemeClr>
                </a:solidFill>
                <a:latin typeface="Lucida Sans" panose="020B0602030504020204" pitchFamily="34" charset="0"/>
                <a:ea typeface="微软雅黑" panose="020B0503020204020204" pitchFamily="34" charset="-122"/>
              </a:rPr>
              <a:t>: </a:t>
            </a:r>
            <a:endParaRPr lang="zh-CN" altLang="en-US" sz="2800" i="1" dirty="0">
              <a:solidFill>
                <a:schemeClr val="accent6">
                  <a:lumMod val="50000"/>
                </a:schemeClr>
              </a:solidFill>
              <a:latin typeface="Lucida Sans" panose="020B0602030504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" name="直接连接符 5">
            <a:extLst>
              <a:ext uri="{FF2B5EF4-FFF2-40B4-BE49-F238E27FC236}">
                <a16:creationId xmlns:a16="http://schemas.microsoft.com/office/drawing/2014/main" id="{F162DEF2-626D-4E7F-A345-AB6A52DD75A7}"/>
              </a:ext>
            </a:extLst>
          </p:cNvPr>
          <p:cNvCxnSpPr>
            <a:cxnSpLocks/>
          </p:cNvCxnSpPr>
          <p:nvPr/>
        </p:nvCxnSpPr>
        <p:spPr>
          <a:xfrm>
            <a:off x="4376946" y="1268937"/>
            <a:ext cx="2514600" cy="0"/>
          </a:xfrm>
          <a:prstGeom prst="line">
            <a:avLst/>
          </a:prstGeom>
          <a:ln w="19050">
            <a:solidFill>
              <a:srgbClr val="356B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íṥļïḋé">
            <a:extLst>
              <a:ext uri="{FF2B5EF4-FFF2-40B4-BE49-F238E27FC236}">
                <a16:creationId xmlns:a16="http://schemas.microsoft.com/office/drawing/2014/main" id="{E3981540-A923-44EB-BF6A-5CC2001BEEF4}"/>
              </a:ext>
            </a:extLst>
          </p:cNvPr>
          <p:cNvSpPr/>
          <p:nvPr/>
        </p:nvSpPr>
        <p:spPr>
          <a:xfrm>
            <a:off x="2837506" y="834262"/>
            <a:ext cx="5593480" cy="523220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BÀI TẬP NHANH: </a:t>
            </a:r>
            <a:endParaRPr lang="zh-CN" altLang="en-US" sz="2800" dirty="0">
              <a:solidFill>
                <a:srgbClr val="FF0000"/>
              </a:solidFill>
              <a:latin typeface="Lucida Sans Unicode" panose="020B0602030504020204" pitchFamily="34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CC181-950A-435C-B9A9-E662539C73C6}"/>
              </a:ext>
            </a:extLst>
          </p:cNvPr>
          <p:cNvSpPr txBox="1"/>
          <p:nvPr/>
        </p:nvSpPr>
        <p:spPr>
          <a:xfrm>
            <a:off x="3465052" y="1932926"/>
            <a:ext cx="43383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Cau-ngọn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Mẹ-đầu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i="1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thâm</a:t>
            </a:r>
            <a:b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xơ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Shape 2430">
            <a:extLst>
              <a:ext uri="{FF2B5EF4-FFF2-40B4-BE49-F238E27FC236}">
                <a16:creationId xmlns:a16="http://schemas.microsoft.com/office/drawing/2014/main" id="{EB11E438-E5E3-4046-AFD6-DB93517F25D2}"/>
              </a:ext>
            </a:extLst>
          </p:cNvPr>
          <p:cNvSpPr/>
          <p:nvPr/>
        </p:nvSpPr>
        <p:spPr>
          <a:xfrm>
            <a:off x="6966725" y="2863611"/>
            <a:ext cx="663780" cy="51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 lim="400000"/>
          </a:ln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169226-914F-415F-81DF-0EAE36AB00EE}"/>
              </a:ext>
            </a:extLst>
          </p:cNvPr>
          <p:cNvSpPr txBox="1"/>
          <p:nvPr/>
        </p:nvSpPr>
        <p:spPr>
          <a:xfrm>
            <a:off x="7086469" y="2297875"/>
            <a:ext cx="335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 – </a:t>
            </a:r>
            <a:r>
              <a:rPr lang="en-US" sz="2800" dirty="0" err="1">
                <a:solidFill>
                  <a:srgbClr val="FF0000"/>
                </a:solidFill>
              </a:rPr>
              <a:t>vần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Shape 2430">
            <a:extLst>
              <a:ext uri="{FF2B5EF4-FFF2-40B4-BE49-F238E27FC236}">
                <a16:creationId xmlns:a16="http://schemas.microsoft.com/office/drawing/2014/main" id="{6DD25129-038C-4456-8A69-3C97E1DB54D0}"/>
              </a:ext>
            </a:extLst>
          </p:cNvPr>
          <p:cNvSpPr/>
          <p:nvPr/>
        </p:nvSpPr>
        <p:spPr>
          <a:xfrm>
            <a:off x="7803441" y="4750197"/>
            <a:ext cx="426160" cy="716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miter lim="400000"/>
          </a:ln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00B05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EE01B1-1091-4889-9DC5-8B0252E2B21A}"/>
              </a:ext>
            </a:extLst>
          </p:cNvPr>
          <p:cNvSpPr txBox="1"/>
          <p:nvPr/>
        </p:nvSpPr>
        <p:spPr>
          <a:xfrm>
            <a:off x="7526539" y="4312009"/>
            <a:ext cx="325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Vần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chân</a:t>
            </a:r>
            <a:r>
              <a:rPr lang="en-US" sz="2800" dirty="0">
                <a:solidFill>
                  <a:srgbClr val="7030A0"/>
                </a:solidFill>
              </a:rPr>
              <a:t> – </a:t>
            </a:r>
            <a:r>
              <a:rPr lang="en-US" sz="2800" dirty="0" err="1">
                <a:solidFill>
                  <a:srgbClr val="7030A0"/>
                </a:solidFill>
              </a:rPr>
              <a:t>vần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liền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D6B9E-D968-4C70-93E8-AA58C1E9D56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4A10D-5123-46B9-B081-BACC887AF501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</p:spTree>
    <p:extLst>
      <p:ext uri="{BB962C8B-B14F-4D97-AF65-F5344CB8AC3E}">
        <p14:creationId xmlns:p14="http://schemas.microsoft.com/office/powerpoint/2010/main" val="34865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 animBg="1"/>
      <p:bldP spid="24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C4A8C-2BFA-D7F8-7563-CE36EFD0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AE4E1-3F48-4932-4AD8-8005B12C44CB}"/>
              </a:ext>
            </a:extLst>
          </p:cNvPr>
          <p:cNvSpPr txBox="1"/>
          <p:nvPr/>
        </p:nvSpPr>
        <p:spPr>
          <a:xfrm>
            <a:off x="2286000" y="990600"/>
            <a:ext cx="838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THỰC HÀNH - </a:t>
            </a:r>
            <a:r>
              <a:rPr lang="en-US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LÀM THƠ BỐN CHỮ, NĂM 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AE937-9004-B6E8-D585-66AEB8C92C17}"/>
              </a:ext>
            </a:extLst>
          </p:cNvPr>
          <p:cNvSpPr txBox="1"/>
          <p:nvPr/>
        </p:nvSpPr>
        <p:spPr>
          <a:xfrm>
            <a:off x="457200" y="152400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</p:spTree>
    <p:extLst>
      <p:ext uri="{BB962C8B-B14F-4D97-AF65-F5344CB8AC3E}">
        <p14:creationId xmlns:p14="http://schemas.microsoft.com/office/powerpoint/2010/main" val="246173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ṥļïḋé">
            <a:extLst>
              <a:ext uri="{FF2B5EF4-FFF2-40B4-BE49-F238E27FC236}">
                <a16:creationId xmlns:a16="http://schemas.microsoft.com/office/drawing/2014/main" id="{C6D5876F-8229-4EE2-B96C-509100158909}"/>
              </a:ext>
            </a:extLst>
          </p:cNvPr>
          <p:cNvSpPr/>
          <p:nvPr/>
        </p:nvSpPr>
        <p:spPr>
          <a:xfrm>
            <a:off x="2110774" y="1104537"/>
            <a:ext cx="7382274" cy="523220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1.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Điền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thích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vào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chỗ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trống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: </a:t>
            </a:r>
            <a:endParaRPr lang="zh-CN" altLang="en-US" sz="2800" dirty="0">
              <a:solidFill>
                <a:srgbClr val="00B050"/>
              </a:solidFill>
              <a:latin typeface="#9Slide03 Cabin Condensed" panose="00000506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8" name="íṥļïḋé">
            <a:extLst>
              <a:ext uri="{FF2B5EF4-FFF2-40B4-BE49-F238E27FC236}">
                <a16:creationId xmlns:a16="http://schemas.microsoft.com/office/drawing/2014/main" id="{E3981540-A923-44EB-BF6A-5CC2001BEEF4}"/>
              </a:ext>
            </a:extLst>
          </p:cNvPr>
          <p:cNvSpPr/>
          <p:nvPr/>
        </p:nvSpPr>
        <p:spPr>
          <a:xfrm>
            <a:off x="2715347" y="1586692"/>
            <a:ext cx="5593480" cy="461665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400" dirty="0" err="1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Trò</a:t>
            </a:r>
            <a:r>
              <a:rPr lang="en-US" altLang="zh-CN" sz="24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chơi</a:t>
            </a:r>
            <a:r>
              <a:rPr lang="en-US" altLang="zh-CN" sz="24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: </a:t>
            </a:r>
            <a:r>
              <a:rPr lang="en-US" altLang="zh-CN" sz="2400" dirty="0" err="1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Thi</a:t>
            </a:r>
            <a:r>
              <a:rPr lang="en-US" altLang="zh-CN" sz="24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thả</a:t>
            </a:r>
            <a:r>
              <a:rPr lang="en-US" altLang="zh-CN" sz="24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thơ</a:t>
            </a:r>
            <a:r>
              <a:rPr lang="en-US" altLang="zh-CN" sz="2400" dirty="0">
                <a:solidFill>
                  <a:srgbClr val="FF0000"/>
                </a:solidFill>
                <a:latin typeface="Lucida Sans Unicode" panose="020B0602030504020204" pitchFamily="34" charset="0"/>
                <a:ea typeface="微软雅黑" panose="020B0503020204020204" pitchFamily="34" charset="-122"/>
                <a:cs typeface="Lucida Sans Unicode" panose="020B0602030504020204" pitchFamily="34" charset="0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Lucida Sans Unicode" panose="020B0602030504020204" pitchFamily="34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229601-C73C-4B85-A791-AFF79E59D867}"/>
              </a:ext>
            </a:extLst>
          </p:cNvPr>
          <p:cNvGrpSpPr/>
          <p:nvPr/>
        </p:nvGrpSpPr>
        <p:grpSpPr>
          <a:xfrm>
            <a:off x="2450118" y="2644084"/>
            <a:ext cx="2110931" cy="2567680"/>
            <a:chOff x="1499446" y="2393540"/>
            <a:chExt cx="3557694" cy="3995940"/>
          </a:xfrm>
        </p:grpSpPr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22A1649C-6349-4008-9C5E-E609FAB7A293}"/>
                </a:ext>
              </a:extLst>
            </p:cNvPr>
            <p:cNvSpPr/>
            <p:nvPr/>
          </p:nvSpPr>
          <p:spPr>
            <a:xfrm>
              <a:off x="1499446" y="5475079"/>
              <a:ext cx="3116484" cy="91440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5" name="ï$1îḑé">
              <a:extLst>
                <a:ext uri="{FF2B5EF4-FFF2-40B4-BE49-F238E27FC236}">
                  <a16:creationId xmlns:a16="http://schemas.microsoft.com/office/drawing/2014/main" id="{386886E3-EA6C-4E04-8D0F-E3F3F913F28B}"/>
                </a:ext>
              </a:extLst>
            </p:cNvPr>
            <p:cNvSpPr/>
            <p:nvPr/>
          </p:nvSpPr>
          <p:spPr>
            <a:xfrm>
              <a:off x="1530866" y="2393540"/>
              <a:ext cx="2902804" cy="2848273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flat" cmpd="sng" algn="ctr">
              <a:solidFill>
                <a:srgbClr val="9AC47C"/>
              </a:solidFill>
              <a:prstDash val="solid"/>
              <a:miter lim="800000"/>
            </a:ln>
            <a:effectLst>
              <a:reflection blurRad="444500" stA="52000" endA="300" endPos="24000" dist="2667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3CCCC7-8AC3-4AA5-9C7B-4453A98C2BDB}"/>
                </a:ext>
              </a:extLst>
            </p:cNvPr>
            <p:cNvSpPr txBox="1"/>
            <p:nvPr/>
          </p:nvSpPr>
          <p:spPr>
            <a:xfrm>
              <a:off x="1627426" y="5456414"/>
              <a:ext cx="3429714" cy="718464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gieo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vần</a:t>
              </a:r>
              <a:endParaRPr lang="en-US" sz="2400" dirty="0">
                <a:solidFill>
                  <a:srgbClr val="6E95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3" name="Shape 2430">
            <a:extLst>
              <a:ext uri="{FF2B5EF4-FFF2-40B4-BE49-F238E27FC236}">
                <a16:creationId xmlns:a16="http://schemas.microsoft.com/office/drawing/2014/main" id="{EB11E438-E5E3-4046-AFD6-DB93517F25D2}"/>
              </a:ext>
            </a:extLst>
          </p:cNvPr>
          <p:cNvSpPr/>
          <p:nvPr/>
        </p:nvSpPr>
        <p:spPr>
          <a:xfrm>
            <a:off x="4040626" y="2286000"/>
            <a:ext cx="455042" cy="31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 lim="400000"/>
          </a:ln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169226-914F-415F-81DF-0EAE36AB00EE}"/>
              </a:ext>
            </a:extLst>
          </p:cNvPr>
          <p:cNvSpPr txBox="1"/>
          <p:nvPr/>
        </p:nvSpPr>
        <p:spPr>
          <a:xfrm>
            <a:off x="4561049" y="1958434"/>
            <a:ext cx="403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Level 1: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D6B9E-D968-4C70-93E8-AA58C1E9D56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4A10D-5123-46B9-B081-BACC887AF501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B8D01-B9A1-4948-8D39-76763B0B46CD}"/>
              </a:ext>
            </a:extLst>
          </p:cNvPr>
          <p:cNvSpPr txBox="1"/>
          <p:nvPr/>
        </p:nvSpPr>
        <p:spPr>
          <a:xfrm>
            <a:off x="4495668" y="2438590"/>
            <a:ext cx="4038864" cy="388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44E53C-C234-4E2D-BB94-267D9304F72C}"/>
              </a:ext>
            </a:extLst>
          </p:cNvPr>
          <p:cNvSpPr txBox="1"/>
          <p:nvPr/>
        </p:nvSpPr>
        <p:spPr>
          <a:xfrm>
            <a:off x="8001000" y="2648852"/>
            <a:ext cx="180190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gay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A1012F-1A5F-4855-81CE-98472CC8BEE9}"/>
              </a:ext>
            </a:extLst>
          </p:cNvPr>
          <p:cNvSpPr txBox="1"/>
          <p:nvPr/>
        </p:nvSpPr>
        <p:spPr>
          <a:xfrm>
            <a:off x="8660798" y="4723945"/>
            <a:ext cx="1664500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EDA8-B909-46A7-A4E2-BE4B58DAB5C9}"/>
              </a:ext>
            </a:extLst>
          </p:cNvPr>
          <p:cNvSpPr txBox="1"/>
          <p:nvPr/>
        </p:nvSpPr>
        <p:spPr>
          <a:xfrm>
            <a:off x="6478517" y="3286887"/>
            <a:ext cx="12232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3C7D46-2E8A-4E49-908F-E79977B734F9}"/>
              </a:ext>
            </a:extLst>
          </p:cNvPr>
          <p:cNvSpPr txBox="1"/>
          <p:nvPr/>
        </p:nvSpPr>
        <p:spPr>
          <a:xfrm>
            <a:off x="5428764" y="4982405"/>
            <a:ext cx="7816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endParaRPr 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60E7A1-11D8-4736-922D-9EF875DD0E50}"/>
              </a:ext>
            </a:extLst>
          </p:cNvPr>
          <p:cNvSpPr txBox="1"/>
          <p:nvPr/>
        </p:nvSpPr>
        <p:spPr>
          <a:xfrm>
            <a:off x="7219530" y="5396796"/>
            <a:ext cx="10668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sương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F2E12-02E4-0908-929A-2EC2BDB32F87}"/>
              </a:ext>
            </a:extLst>
          </p:cNvPr>
          <p:cNvSpPr txBox="1"/>
          <p:nvPr/>
        </p:nvSpPr>
        <p:spPr>
          <a:xfrm>
            <a:off x="1714500" y="662135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THỰC HÀNH - </a:t>
            </a:r>
            <a:r>
              <a:rPr lang="en-US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LÀM THƠ BỐN CHỮ, NĂM 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3" grpId="0" animBg="1"/>
      <p:bldP spid="24" grpId="0"/>
      <p:bldP spid="19" grpId="0"/>
      <p:bldP spid="22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430">
            <a:extLst>
              <a:ext uri="{FF2B5EF4-FFF2-40B4-BE49-F238E27FC236}">
                <a16:creationId xmlns:a16="http://schemas.microsoft.com/office/drawing/2014/main" id="{EB11E438-E5E3-4046-AFD6-DB93517F25D2}"/>
              </a:ext>
            </a:extLst>
          </p:cNvPr>
          <p:cNvSpPr/>
          <p:nvPr/>
        </p:nvSpPr>
        <p:spPr>
          <a:xfrm>
            <a:off x="3810000" y="1576520"/>
            <a:ext cx="634573" cy="245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 lim="400000"/>
          </a:ln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169226-914F-415F-81DF-0EAE36AB00EE}"/>
              </a:ext>
            </a:extLst>
          </p:cNvPr>
          <p:cNvSpPr txBox="1"/>
          <p:nvPr/>
        </p:nvSpPr>
        <p:spPr>
          <a:xfrm>
            <a:off x="4444573" y="1310490"/>
            <a:ext cx="403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Level 2: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D6B9E-D968-4C70-93E8-AA58C1E9D56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4A10D-5123-46B9-B081-BACC887AF501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5F5792-52E5-42B2-81ED-9DBA5F25D286}"/>
              </a:ext>
            </a:extLst>
          </p:cNvPr>
          <p:cNvSpPr/>
          <p:nvPr/>
        </p:nvSpPr>
        <p:spPr>
          <a:xfrm>
            <a:off x="4301353" y="1726906"/>
            <a:ext cx="40388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mịt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 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ngao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ngán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nhòe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14681B-B45A-4FFB-9031-0F964D9135A1}"/>
              </a:ext>
            </a:extLst>
          </p:cNvPr>
          <p:cNvSpPr/>
          <p:nvPr/>
        </p:nvSpPr>
        <p:spPr>
          <a:xfrm>
            <a:off x="4391066" y="3962462"/>
            <a:ext cx="411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mịt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ngao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ngán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nhòe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…    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44995E-B4BE-4647-B945-0ECBA373560B}"/>
              </a:ext>
            </a:extLst>
          </p:cNvPr>
          <p:cNvSpPr/>
          <p:nvPr/>
        </p:nvSpPr>
        <p:spPr>
          <a:xfrm>
            <a:off x="6679980" y="2218466"/>
            <a:ext cx="1002151" cy="539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A4F4FF-20F1-487C-B3BE-741A0154273C}"/>
              </a:ext>
            </a:extLst>
          </p:cNvPr>
          <p:cNvSpPr/>
          <p:nvPr/>
        </p:nvSpPr>
        <p:spPr>
          <a:xfrm>
            <a:off x="7355007" y="5485091"/>
            <a:ext cx="1066800" cy="539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5371FE-8676-6C5A-495F-25722DC8409A}"/>
              </a:ext>
            </a:extLst>
          </p:cNvPr>
          <p:cNvGrpSpPr/>
          <p:nvPr/>
        </p:nvGrpSpPr>
        <p:grpSpPr>
          <a:xfrm>
            <a:off x="2473531" y="1868478"/>
            <a:ext cx="2110931" cy="2567680"/>
            <a:chOff x="1499446" y="2393540"/>
            <a:chExt cx="3557694" cy="399594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24F3A-E640-024C-8664-2F9F3C59E3F0}"/>
                </a:ext>
              </a:extLst>
            </p:cNvPr>
            <p:cNvSpPr/>
            <p:nvPr/>
          </p:nvSpPr>
          <p:spPr>
            <a:xfrm>
              <a:off x="1499446" y="5475079"/>
              <a:ext cx="3116484" cy="91440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8" name="ï$1îḑé">
              <a:extLst>
                <a:ext uri="{FF2B5EF4-FFF2-40B4-BE49-F238E27FC236}">
                  <a16:creationId xmlns:a16="http://schemas.microsoft.com/office/drawing/2014/main" id="{9CF76920-4E8E-B2EC-2DD2-751E162D9504}"/>
                </a:ext>
              </a:extLst>
            </p:cNvPr>
            <p:cNvSpPr/>
            <p:nvPr/>
          </p:nvSpPr>
          <p:spPr>
            <a:xfrm>
              <a:off x="1530866" y="2393540"/>
              <a:ext cx="2902804" cy="2848273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flat" cmpd="sng" algn="ctr">
              <a:solidFill>
                <a:srgbClr val="9AC47C"/>
              </a:solidFill>
              <a:prstDash val="solid"/>
              <a:miter lim="800000"/>
            </a:ln>
            <a:effectLst>
              <a:reflection blurRad="444500" stA="52000" endA="300" endPos="24000" dist="2667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C5128C-C83A-4812-7AAC-196210462D75}"/>
                </a:ext>
              </a:extLst>
            </p:cNvPr>
            <p:cNvSpPr txBox="1"/>
            <p:nvPr/>
          </p:nvSpPr>
          <p:spPr>
            <a:xfrm>
              <a:off x="1627426" y="5456414"/>
              <a:ext cx="3429714" cy="718464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gieo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vần</a:t>
              </a:r>
              <a:endParaRPr lang="en-US" sz="2400" dirty="0">
                <a:solidFill>
                  <a:srgbClr val="6E95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íṥļïḋé">
            <a:extLst>
              <a:ext uri="{FF2B5EF4-FFF2-40B4-BE49-F238E27FC236}">
                <a16:creationId xmlns:a16="http://schemas.microsoft.com/office/drawing/2014/main" id="{73730CDE-3AA4-E7CC-0A68-C32E2FB33C87}"/>
              </a:ext>
            </a:extLst>
          </p:cNvPr>
          <p:cNvSpPr/>
          <p:nvPr/>
        </p:nvSpPr>
        <p:spPr>
          <a:xfrm>
            <a:off x="2377629" y="868077"/>
            <a:ext cx="7382274" cy="523220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1.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Điền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thích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vào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chỗ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trống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: </a:t>
            </a:r>
            <a:endParaRPr lang="zh-CN" altLang="en-US" sz="2800" dirty="0">
              <a:solidFill>
                <a:srgbClr val="00B050"/>
              </a:solidFill>
              <a:latin typeface="#9Slide03 Cabin Condensed" panose="00000506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22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0" grpId="0"/>
      <p:bldP spid="25" grpId="0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ṥļïḋé">
            <a:extLst>
              <a:ext uri="{FF2B5EF4-FFF2-40B4-BE49-F238E27FC236}">
                <a16:creationId xmlns:a16="http://schemas.microsoft.com/office/drawing/2014/main" id="{C6D5876F-8229-4EE2-B96C-509100158909}"/>
              </a:ext>
            </a:extLst>
          </p:cNvPr>
          <p:cNvSpPr/>
          <p:nvPr/>
        </p:nvSpPr>
        <p:spPr>
          <a:xfrm>
            <a:off x="1371600" y="778794"/>
            <a:ext cx="7656996" cy="523220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1.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Điền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thích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vào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chỗ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trống</a:t>
            </a:r>
            <a:r>
              <a:rPr lang="en-US" altLang="zh-CN" sz="2800" dirty="0">
                <a:solidFill>
                  <a:srgbClr val="00B050"/>
                </a:solidFill>
                <a:latin typeface="#9Slide03 Cabin Condensed" panose="00000506000000000000" pitchFamily="2" charset="0"/>
                <a:ea typeface="微软雅黑" panose="020B0503020204020204" pitchFamily="34" charset="-122"/>
              </a:rPr>
              <a:t>: </a:t>
            </a:r>
            <a:endParaRPr lang="zh-CN" altLang="en-US" sz="2800" dirty="0">
              <a:solidFill>
                <a:srgbClr val="00B050"/>
              </a:solidFill>
              <a:latin typeface="#9Slide03 Cabin Condensed" panose="00000506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23" name="Shape 2430">
            <a:extLst>
              <a:ext uri="{FF2B5EF4-FFF2-40B4-BE49-F238E27FC236}">
                <a16:creationId xmlns:a16="http://schemas.microsoft.com/office/drawing/2014/main" id="{EB11E438-E5E3-4046-AFD6-DB93517F25D2}"/>
              </a:ext>
            </a:extLst>
          </p:cNvPr>
          <p:cNvSpPr/>
          <p:nvPr/>
        </p:nvSpPr>
        <p:spPr>
          <a:xfrm>
            <a:off x="3703558" y="1751963"/>
            <a:ext cx="663780" cy="51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miter lim="400000"/>
          </a:ln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169226-914F-415F-81DF-0EAE36AB00EE}"/>
              </a:ext>
            </a:extLst>
          </p:cNvPr>
          <p:cNvSpPr txBox="1"/>
          <p:nvPr/>
        </p:nvSpPr>
        <p:spPr>
          <a:xfrm>
            <a:off x="4295003" y="1389595"/>
            <a:ext cx="195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Level 3: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D6B9E-D968-4C70-93E8-AA58C1E9D56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4A10D-5123-46B9-B081-BACC887AF501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3AA2C9-FFBB-4B83-A7CC-017C420A2C1D}"/>
              </a:ext>
            </a:extLst>
          </p:cNvPr>
          <p:cNvSpPr/>
          <p:nvPr/>
        </p:nvSpPr>
        <p:spPr>
          <a:xfrm>
            <a:off x="4755029" y="1852948"/>
            <a:ext cx="472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659815-2664-4989-A28E-0EBD3828A33B}"/>
              </a:ext>
            </a:extLst>
          </p:cNvPr>
          <p:cNvSpPr/>
          <p:nvPr/>
        </p:nvSpPr>
        <p:spPr>
          <a:xfrm>
            <a:off x="6565666" y="2849527"/>
            <a:ext cx="1066800" cy="539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04D340-64E7-4943-BE48-88052A610C97}"/>
              </a:ext>
            </a:extLst>
          </p:cNvPr>
          <p:cNvSpPr/>
          <p:nvPr/>
        </p:nvSpPr>
        <p:spPr>
          <a:xfrm>
            <a:off x="6776489" y="3857424"/>
            <a:ext cx="1066800" cy="539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A9C6CB-48FD-48EB-A294-D585EA9F491D}"/>
              </a:ext>
            </a:extLst>
          </p:cNvPr>
          <p:cNvSpPr/>
          <p:nvPr/>
        </p:nvSpPr>
        <p:spPr>
          <a:xfrm>
            <a:off x="7117229" y="4879131"/>
            <a:ext cx="1066800" cy="539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A79099-7A6D-0BB9-CE12-164336225251}"/>
              </a:ext>
            </a:extLst>
          </p:cNvPr>
          <p:cNvGrpSpPr/>
          <p:nvPr/>
        </p:nvGrpSpPr>
        <p:grpSpPr>
          <a:xfrm>
            <a:off x="2118395" y="2406284"/>
            <a:ext cx="2330112" cy="2797826"/>
            <a:chOff x="1499446" y="2393540"/>
            <a:chExt cx="3116485" cy="435410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9ED519F-F7C7-5F53-B9AC-72C30FBA8437}"/>
                </a:ext>
              </a:extLst>
            </p:cNvPr>
            <p:cNvSpPr/>
            <p:nvPr/>
          </p:nvSpPr>
          <p:spPr>
            <a:xfrm>
              <a:off x="1499446" y="5475079"/>
              <a:ext cx="3116484" cy="91440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8" name="ï$1îḑé">
              <a:extLst>
                <a:ext uri="{FF2B5EF4-FFF2-40B4-BE49-F238E27FC236}">
                  <a16:creationId xmlns:a16="http://schemas.microsoft.com/office/drawing/2014/main" id="{E5AF7AB1-9269-F1A3-3A8E-3B3511FE9C92}"/>
                </a:ext>
              </a:extLst>
            </p:cNvPr>
            <p:cNvSpPr/>
            <p:nvPr/>
          </p:nvSpPr>
          <p:spPr>
            <a:xfrm>
              <a:off x="1530866" y="2393540"/>
              <a:ext cx="2902804" cy="2848273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flat" cmpd="sng" algn="ctr">
              <a:solidFill>
                <a:srgbClr val="9AC47C"/>
              </a:solidFill>
              <a:prstDash val="solid"/>
              <a:miter lim="800000"/>
            </a:ln>
            <a:effectLst>
              <a:reflection blurRad="444500" stA="52000" endA="300" endPos="24000" dist="2667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039BB8-5583-846C-A7E1-F847E62F0948}"/>
                </a:ext>
              </a:extLst>
            </p:cNvPr>
            <p:cNvSpPr txBox="1"/>
            <p:nvPr/>
          </p:nvSpPr>
          <p:spPr>
            <a:xfrm>
              <a:off x="1690245" y="5454408"/>
              <a:ext cx="2925686" cy="1293235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gieo</a:t>
              </a:r>
              <a:r>
                <a:rPr lang="en-US" sz="2400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vần</a:t>
              </a:r>
              <a:endParaRPr lang="en-US" sz="2400" dirty="0">
                <a:solidFill>
                  <a:srgbClr val="6E95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5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2" grpId="0"/>
      <p:bldP spid="30" grpId="0" animBg="1"/>
      <p:bldP spid="33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  <a:alpha val="4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263BDB48-948C-4DCA-896E-BCAA71065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5377" r="24731" b="4947"/>
          <a:stretch/>
        </p:blipFill>
        <p:spPr>
          <a:xfrm>
            <a:off x="5382541" y="2317851"/>
            <a:ext cx="1675153" cy="22541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1365EA1E-6850-4CD2-BCA1-AA5220079B23}"/>
              </a:ext>
            </a:extLst>
          </p:cNvPr>
          <p:cNvCxnSpPr>
            <a:cxnSpLocks/>
          </p:cNvCxnSpPr>
          <p:nvPr/>
        </p:nvCxnSpPr>
        <p:spPr>
          <a:xfrm>
            <a:off x="4605746" y="1905000"/>
            <a:ext cx="3088088" cy="0"/>
          </a:xfrm>
          <a:prstGeom prst="line">
            <a:avLst/>
          </a:prstGeom>
          <a:ln w="19050">
            <a:solidFill>
              <a:srgbClr val="356B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2687">
            <a:extLst>
              <a:ext uri="{FF2B5EF4-FFF2-40B4-BE49-F238E27FC236}">
                <a16:creationId xmlns:a16="http://schemas.microsoft.com/office/drawing/2014/main" id="{297BFC66-9FD9-46BF-9E44-0CCD23C60E44}"/>
              </a:ext>
            </a:extLst>
          </p:cNvPr>
          <p:cNvSpPr/>
          <p:nvPr/>
        </p:nvSpPr>
        <p:spPr>
          <a:xfrm>
            <a:off x="9003144" y="3886200"/>
            <a:ext cx="351987" cy="35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rgbClr val="3F6163"/>
          </a:solidFill>
          <a:ln w="12700">
            <a:solidFill>
              <a:srgbClr val="3F6163"/>
            </a:solidFill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hape 2645">
            <a:extLst>
              <a:ext uri="{FF2B5EF4-FFF2-40B4-BE49-F238E27FC236}">
                <a16:creationId xmlns:a16="http://schemas.microsoft.com/office/drawing/2014/main" id="{6A246A7B-0DB9-4E01-8D8C-4AAD58827B94}"/>
              </a:ext>
            </a:extLst>
          </p:cNvPr>
          <p:cNvSpPr/>
          <p:nvPr/>
        </p:nvSpPr>
        <p:spPr>
          <a:xfrm>
            <a:off x="10093367" y="3962400"/>
            <a:ext cx="351987" cy="255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rgbClr val="3F6163"/>
          </a:solidFill>
          <a:ln w="12700">
            <a:solidFill>
              <a:srgbClr val="3F6163"/>
            </a:solidFill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hape 2562">
            <a:extLst>
              <a:ext uri="{FF2B5EF4-FFF2-40B4-BE49-F238E27FC236}">
                <a16:creationId xmlns:a16="http://schemas.microsoft.com/office/drawing/2014/main" id="{C47465E4-60F6-480A-9E20-8DA006CB7180}"/>
              </a:ext>
            </a:extLst>
          </p:cNvPr>
          <p:cNvSpPr>
            <a:spLocks noChangeAspect="1"/>
          </p:cNvSpPr>
          <p:nvPr/>
        </p:nvSpPr>
        <p:spPr>
          <a:xfrm>
            <a:off x="7966368" y="3901908"/>
            <a:ext cx="298540" cy="298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3F6163"/>
          </a:solidFill>
          <a:ln w="12700">
            <a:solidFill>
              <a:srgbClr val="3F6163"/>
            </a:solidFill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2783">
            <a:extLst>
              <a:ext uri="{FF2B5EF4-FFF2-40B4-BE49-F238E27FC236}">
                <a16:creationId xmlns:a16="http://schemas.microsoft.com/office/drawing/2014/main" id="{23269F21-4C6A-4BC9-BF6D-EE3CF3B08E8D}"/>
              </a:ext>
            </a:extLst>
          </p:cNvPr>
          <p:cNvSpPr/>
          <p:nvPr/>
        </p:nvSpPr>
        <p:spPr>
          <a:xfrm>
            <a:off x="11146640" y="3905679"/>
            <a:ext cx="362452" cy="31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rgbClr val="3F6163"/>
          </a:solidFill>
          <a:ln w="12700">
            <a:solidFill>
              <a:srgbClr val="3F6163"/>
            </a:solidFill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hape 3157">
            <a:extLst>
              <a:ext uri="{FF2B5EF4-FFF2-40B4-BE49-F238E27FC236}">
                <a16:creationId xmlns:a16="http://schemas.microsoft.com/office/drawing/2014/main" id="{5A725B7A-5436-4D96-879E-E9731E433612}"/>
              </a:ext>
            </a:extLst>
          </p:cNvPr>
          <p:cNvSpPr txBox="1">
            <a:spLocks/>
          </p:cNvSpPr>
          <p:nvPr/>
        </p:nvSpPr>
        <p:spPr>
          <a:xfrm>
            <a:off x="2553805" y="2217228"/>
            <a:ext cx="2592418" cy="885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>
            <a:lvl1pPr marL="0" marR="0" indent="0" algn="l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1pPr>
            <a:lvl2pPr marL="0" marR="0" indent="1143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2pPr>
            <a:lvl3pPr marL="0" marR="0" indent="2286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3pPr>
            <a:lvl4pPr marL="0" marR="0" indent="3429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4pPr>
            <a:lvl5pPr marL="0" marR="0" indent="4572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5pPr>
            <a:lvl6pPr marL="0" marR="0" indent="5715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6pPr>
            <a:lvl7pPr marL="0" marR="0" indent="6858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7pPr>
            <a:lvl8pPr marL="0" marR="0" indent="8001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8pPr>
            <a:lvl9pPr marL="0" marR="0" indent="9144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9pPr>
          </a:lstStyle>
          <a:p>
            <a:pPr lvl="0" algn="ctr"/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sz="3200" kern="0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Nhóm</a:t>
            </a:r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1+2 +3)</a:t>
            </a:r>
          </a:p>
        </p:txBody>
      </p:sp>
      <p:sp>
        <p:nvSpPr>
          <p:cNvPr id="17" name="Shape 2413">
            <a:extLst>
              <a:ext uri="{FF2B5EF4-FFF2-40B4-BE49-F238E27FC236}">
                <a16:creationId xmlns:a16="http://schemas.microsoft.com/office/drawing/2014/main" id="{92CA4596-84DF-4A23-B074-60F4B8958F14}"/>
              </a:ext>
            </a:extLst>
          </p:cNvPr>
          <p:cNvSpPr/>
          <p:nvPr/>
        </p:nvSpPr>
        <p:spPr>
          <a:xfrm>
            <a:off x="990600" y="3892803"/>
            <a:ext cx="346684" cy="33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18" name="Shape 2430">
            <a:extLst>
              <a:ext uri="{FF2B5EF4-FFF2-40B4-BE49-F238E27FC236}">
                <a16:creationId xmlns:a16="http://schemas.microsoft.com/office/drawing/2014/main" id="{F7BDD7F3-53BD-4748-965D-1C2E0765C333}"/>
              </a:ext>
            </a:extLst>
          </p:cNvPr>
          <p:cNvSpPr/>
          <p:nvPr/>
        </p:nvSpPr>
        <p:spPr>
          <a:xfrm>
            <a:off x="2665752" y="3902353"/>
            <a:ext cx="346685" cy="34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19" name="Shape 2465">
            <a:extLst>
              <a:ext uri="{FF2B5EF4-FFF2-40B4-BE49-F238E27FC236}">
                <a16:creationId xmlns:a16="http://schemas.microsoft.com/office/drawing/2014/main" id="{3213AF57-3142-4BD8-AFD8-CDD86AA9036B}"/>
              </a:ext>
            </a:extLst>
          </p:cNvPr>
          <p:cNvSpPr/>
          <p:nvPr/>
        </p:nvSpPr>
        <p:spPr>
          <a:xfrm>
            <a:off x="1828176" y="3892803"/>
            <a:ext cx="346685" cy="34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19507" tIns="19507" rIns="19507" bIns="19507" anchor="ctr"/>
          <a:lstStyle/>
          <a:p>
            <a:pPr algn="ctr" defTabSz="234066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0" name="Shape 3157">
            <a:extLst>
              <a:ext uri="{FF2B5EF4-FFF2-40B4-BE49-F238E27FC236}">
                <a16:creationId xmlns:a16="http://schemas.microsoft.com/office/drawing/2014/main" id="{D2FA9E87-6483-4961-ADED-DA9EAF820B24}"/>
              </a:ext>
            </a:extLst>
          </p:cNvPr>
          <p:cNvSpPr txBox="1">
            <a:spLocks/>
          </p:cNvSpPr>
          <p:nvPr/>
        </p:nvSpPr>
        <p:spPr>
          <a:xfrm>
            <a:off x="7222705" y="2173747"/>
            <a:ext cx="2592418" cy="84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fontScale="85000" lnSpcReduction="20000"/>
          </a:bodyPr>
          <a:lstStyle>
            <a:lvl1pPr marL="0" marR="0" indent="0" algn="l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1pPr>
            <a:lvl2pPr marL="0" marR="0" indent="1143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2pPr>
            <a:lvl3pPr marL="0" marR="0" indent="2286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3pPr>
            <a:lvl4pPr marL="0" marR="0" indent="3429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4pPr>
            <a:lvl5pPr marL="0" marR="0" indent="4572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5pPr>
            <a:lvl6pPr marL="0" marR="0" indent="5715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6pPr>
            <a:lvl7pPr marL="0" marR="0" indent="6858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7pPr>
            <a:lvl8pPr marL="0" marR="0" indent="8001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8pPr>
            <a:lvl9pPr marL="0" marR="0" indent="914400" algn="ctr" defTabSz="410766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5"/>
                    <a:lumOff val="-82930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9pPr>
          </a:lstStyle>
          <a:p>
            <a:pPr lvl="0" algn="ctr"/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sz="3200" kern="0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Nhóm</a:t>
            </a:r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sz="3200" kern="0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 4+5+6)</a:t>
            </a:r>
          </a:p>
        </p:txBody>
      </p:sp>
      <p:sp>
        <p:nvSpPr>
          <p:cNvPr id="23" name="Shape 2687">
            <a:extLst>
              <a:ext uri="{FF2B5EF4-FFF2-40B4-BE49-F238E27FC236}">
                <a16:creationId xmlns:a16="http://schemas.microsoft.com/office/drawing/2014/main" id="{55304969-AAAC-4D42-835A-4DCEEBD04CA8}"/>
              </a:ext>
            </a:extLst>
          </p:cNvPr>
          <p:cNvSpPr/>
          <p:nvPr/>
        </p:nvSpPr>
        <p:spPr>
          <a:xfrm>
            <a:off x="3569123" y="3886200"/>
            <a:ext cx="351987" cy="35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6F22A8-CE58-4C84-8847-B83486DA6993}"/>
              </a:ext>
            </a:extLst>
          </p:cNvPr>
          <p:cNvSpPr txBox="1"/>
          <p:nvPr/>
        </p:nvSpPr>
        <p:spPr>
          <a:xfrm>
            <a:off x="2417787" y="3158096"/>
            <a:ext cx="3962400" cy="63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it-IT" sz="3200" b="1" i="1" dirty="0">
                <a:solidFill>
                  <a:srgbClr val="356B1A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Mùa xuân xinh tươi</a:t>
            </a:r>
            <a:endParaRPr lang="en-US" sz="2800" i="1" dirty="0">
              <a:solidFill>
                <a:srgbClr val="356B1A"/>
              </a:solidFill>
              <a:effectLst/>
              <a:latin typeface="#9Slide04 AdrianeSwash" panose="02000504060000090004" pitchFamily="2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3290CB-E60F-4A0A-9967-988D10C78314}"/>
              </a:ext>
            </a:extLst>
          </p:cNvPr>
          <p:cNvSpPr txBox="1"/>
          <p:nvPr/>
        </p:nvSpPr>
        <p:spPr>
          <a:xfrm>
            <a:off x="6958186" y="3112406"/>
            <a:ext cx="4441901" cy="63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it-IT" sz="3200" b="1" i="1" dirty="0">
                <a:solidFill>
                  <a:srgbClr val="356B1A"/>
                </a:solidFill>
                <a:effectLst/>
                <a:latin typeface="#9Slide04 AdrianeSwash" panose="02000504060000090004" pitchFamily="2" charset="0"/>
                <a:ea typeface="Times New Roman" panose="02020603050405020304" pitchFamily="18" charset="0"/>
              </a:rPr>
              <a:t>Ngày đầu em đến lớp</a:t>
            </a:r>
            <a:endParaRPr lang="en-US" sz="2800" i="1" dirty="0">
              <a:solidFill>
                <a:srgbClr val="356B1A"/>
              </a:solidFill>
              <a:effectLst/>
              <a:latin typeface="#9Slide04 AdrianeSwash" panose="02000504060000090004" pitchFamily="2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13E2A-C254-40ED-8A8A-E920036BFA81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543F14-6BFA-41EB-8A56-56594B951BE2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3" name="íṥļïḋé">
            <a:extLst>
              <a:ext uri="{FF2B5EF4-FFF2-40B4-BE49-F238E27FC236}">
                <a16:creationId xmlns:a16="http://schemas.microsoft.com/office/drawing/2014/main" id="{C88C3BA7-F6D3-4DF4-A81B-B3B9A1B926F0}"/>
              </a:ext>
            </a:extLst>
          </p:cNvPr>
          <p:cNvSpPr/>
          <p:nvPr/>
        </p:nvSpPr>
        <p:spPr>
          <a:xfrm>
            <a:off x="2104281" y="845481"/>
            <a:ext cx="6556520" cy="584775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Viết</a:t>
            </a:r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tiếp</a:t>
            </a:r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bài</a:t>
            </a:r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thơ</a:t>
            </a:r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chữ</a:t>
            </a:r>
            <a:r>
              <a:rPr lang="en-US" altLang="zh-CN" sz="3200" dirty="0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5 </a:t>
            </a:r>
            <a:r>
              <a:rPr lang="en-US" altLang="zh-CN" sz="3200" dirty="0" err="1">
                <a:solidFill>
                  <a:srgbClr val="7030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chữ</a:t>
            </a:r>
            <a:endParaRPr lang="zh-CN" altLang="en-US" sz="3200" dirty="0">
              <a:solidFill>
                <a:srgbClr val="7030A0"/>
              </a:solidFill>
              <a:latin typeface="Microsoft Sans Serif" panose="020B0604020202020204" pitchFamily="34" charset="0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16E548-0270-4952-BD5A-D14F1417FFC3}"/>
              </a:ext>
            </a:extLst>
          </p:cNvPr>
          <p:cNvSpPr txBox="1"/>
          <p:nvPr/>
        </p:nvSpPr>
        <p:spPr>
          <a:xfrm>
            <a:off x="2977773" y="4476571"/>
            <a:ext cx="7012486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  <a:effectLst>
            <a:outerShdw blurRad="50800" dist="50800" dir="5400000" sx="99000" sy="99000" algn="ctr" rotWithShape="0">
              <a:srgbClr val="000000">
                <a:alpha val="6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íṥļïḋé">
            <a:extLst>
              <a:ext uri="{FF2B5EF4-FFF2-40B4-BE49-F238E27FC236}">
                <a16:creationId xmlns:a16="http://schemas.microsoft.com/office/drawing/2014/main" id="{F26F51AD-E031-4712-BE8F-9334D47FEAE8}"/>
              </a:ext>
            </a:extLst>
          </p:cNvPr>
          <p:cNvSpPr/>
          <p:nvPr/>
        </p:nvSpPr>
        <p:spPr>
          <a:xfrm>
            <a:off x="2881856" y="1433079"/>
            <a:ext cx="6535869" cy="584775"/>
          </a:xfrm>
          <a:prstGeom prst="rect">
            <a:avLst/>
          </a:prstGeom>
          <a:noFill/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3200" dirty="0">
                <a:solidFill>
                  <a:srgbClr val="00B050"/>
                </a:solidFill>
                <a:latin typeface="Microsoft Sans Serif" panose="020B0604020202020204" pitchFamily="34" charset="0"/>
                <a:ea typeface="微软雅黑" panose="020B0503020204020204" pitchFamily="34" charset="-122"/>
                <a:cs typeface="Microsoft Sans Serif" panose="020B0604020202020204" pitchFamily="34" charset="0"/>
              </a:rPr>
              <a:t>HOẠT ĐỘNG NHÓM</a:t>
            </a:r>
            <a:endParaRPr lang="zh-CN" altLang="en-US" sz="3200" dirty="0">
              <a:solidFill>
                <a:srgbClr val="00B050"/>
              </a:solidFill>
              <a:latin typeface="Microsoft Sans Serif" panose="020B0604020202020204" pitchFamily="34" charset="0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5" grpId="0"/>
      <p:bldP spid="26" grpId="0"/>
      <p:bldP spid="3" grpId="0"/>
      <p:bldP spid="24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27">
            <a:extLst>
              <a:ext uri="{FF2B5EF4-FFF2-40B4-BE49-F238E27FC236}">
                <a16:creationId xmlns:a16="http://schemas.microsoft.com/office/drawing/2014/main" id="{15B7276F-3EB7-427F-9857-B7AFA782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128188"/>
            <a:ext cx="6459415" cy="538505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29542" y="1073323"/>
            <a:ext cx="8610600" cy="546250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28575">
            <a:solidFill>
              <a:srgbClr val="9AC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E9533"/>
              </a:solidFill>
            </a:endParaRPr>
          </a:p>
        </p:txBody>
      </p:sp>
      <p:sp>
        <p:nvSpPr>
          <p:cNvPr id="84" name="Rounded Rectangle 83">
            <a:hlinkClick r:id="rId4" action="ppaction://hlinkfile"/>
          </p:cNvPr>
          <p:cNvSpPr/>
          <p:nvPr/>
        </p:nvSpPr>
        <p:spPr>
          <a:xfrm>
            <a:off x="2354873" y="1105980"/>
            <a:ext cx="7710853" cy="647700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TẬP VIẾT BÀI THƠ 4 CHỮ, 5 CHỮ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3B4F30A-00F8-4476-92A3-F4FDC6AFD49D}"/>
              </a:ext>
            </a:extLst>
          </p:cNvPr>
          <p:cNvSpPr txBox="1"/>
          <p:nvPr/>
        </p:nvSpPr>
        <p:spPr>
          <a:xfrm>
            <a:off x="2792528" y="2003227"/>
            <a:ext cx="7474928" cy="352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E66A0A-0D87-49DD-AB17-0FAE3A28B75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B31EC-EE73-48FF-AE5A-BD6F6D6F5CF7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pic>
        <p:nvPicPr>
          <p:cNvPr id="85" name="图片 120">
            <a:extLst>
              <a:ext uri="{FF2B5EF4-FFF2-40B4-BE49-F238E27FC236}">
                <a16:creationId xmlns:a16="http://schemas.microsoft.com/office/drawing/2014/main" id="{1106614D-BC40-42A4-8CF8-EC78E2E01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3576"/>
          <a:stretch/>
        </p:blipFill>
        <p:spPr>
          <a:xfrm>
            <a:off x="110191" y="1622582"/>
            <a:ext cx="2740532" cy="4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27">
            <a:extLst>
              <a:ext uri="{FF2B5EF4-FFF2-40B4-BE49-F238E27FC236}">
                <a16:creationId xmlns:a16="http://schemas.microsoft.com/office/drawing/2014/main" id="{15B7276F-3EB7-427F-9857-B7AFA782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128188"/>
            <a:ext cx="6459415" cy="538505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524000" y="1050734"/>
            <a:ext cx="9448800" cy="546250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28575">
            <a:solidFill>
              <a:srgbClr val="9AC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E9533"/>
              </a:solidFill>
            </a:endParaRPr>
          </a:p>
        </p:txBody>
      </p:sp>
      <p:sp>
        <p:nvSpPr>
          <p:cNvPr id="84" name="Rounded Rectangle 83">
            <a:hlinkClick r:id="rId4" action="ppaction://hlinkfile"/>
          </p:cNvPr>
          <p:cNvSpPr/>
          <p:nvPr/>
        </p:nvSpPr>
        <p:spPr>
          <a:xfrm>
            <a:off x="2286000" y="1181100"/>
            <a:ext cx="7710853" cy="647700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TRÌNH BÀY VÀ NHẬN XÉT</a:t>
            </a:r>
          </a:p>
        </p:txBody>
      </p:sp>
      <p:pic>
        <p:nvPicPr>
          <p:cNvPr id="83" name="图片 2">
            <a:extLst>
              <a:ext uri="{FF2B5EF4-FFF2-40B4-BE49-F238E27FC236}">
                <a16:creationId xmlns:a16="http://schemas.microsoft.com/office/drawing/2014/main" id="{6A00613F-C1A2-4D38-9CD9-8CE0500615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4820" r="34641" b="9893"/>
          <a:stretch/>
        </p:blipFill>
        <p:spPr>
          <a:xfrm>
            <a:off x="10643357" y="2209800"/>
            <a:ext cx="1483453" cy="446568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3B4F30A-00F8-4476-92A3-F4FDC6AFD49D}"/>
              </a:ext>
            </a:extLst>
          </p:cNvPr>
          <p:cNvSpPr txBox="1"/>
          <p:nvPr/>
        </p:nvSpPr>
        <p:spPr>
          <a:xfrm>
            <a:off x="2887465" y="2100410"/>
            <a:ext cx="7350369" cy="30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E66A0A-0D87-49DD-AB17-0FAE3A28B75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B31EC-EE73-48FF-AE5A-BD6F6D6F5CF7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pic>
        <p:nvPicPr>
          <p:cNvPr id="85" name="图片 120">
            <a:extLst>
              <a:ext uri="{FF2B5EF4-FFF2-40B4-BE49-F238E27FC236}">
                <a16:creationId xmlns:a16="http://schemas.microsoft.com/office/drawing/2014/main" id="{1106614D-BC40-42A4-8CF8-EC78E2E010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3576"/>
          <a:stretch/>
        </p:blipFill>
        <p:spPr>
          <a:xfrm>
            <a:off x="-302132" y="2003227"/>
            <a:ext cx="2740532" cy="4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741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CE5CC5-DC06-4FFA-8FB0-2837CBD2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t="12407" r="75113" b="72037"/>
          <a:stretch/>
        </p:blipFill>
        <p:spPr>
          <a:xfrm rot="20820866">
            <a:off x="10033000" y="804394"/>
            <a:ext cx="1092200" cy="1369325"/>
          </a:xfrm>
          <a:custGeom>
            <a:avLst/>
            <a:gdLst>
              <a:gd name="connsiteX0" fmla="*/ 0 w 1092200"/>
              <a:gd name="connsiteY0" fmla="*/ 0 h 1369325"/>
              <a:gd name="connsiteX1" fmla="*/ 1092200 w 1092200"/>
              <a:gd name="connsiteY1" fmla="*/ 0 h 1369325"/>
              <a:gd name="connsiteX2" fmla="*/ 1092200 w 1092200"/>
              <a:gd name="connsiteY2" fmla="*/ 1073151 h 1369325"/>
              <a:gd name="connsiteX3" fmla="*/ 914400 w 1092200"/>
              <a:gd name="connsiteY3" fmla="*/ 1225551 h 1369325"/>
              <a:gd name="connsiteX4" fmla="*/ 514350 w 1092200"/>
              <a:gd name="connsiteY4" fmla="*/ 1295401 h 1369325"/>
              <a:gd name="connsiteX5" fmla="*/ 469900 w 1092200"/>
              <a:gd name="connsiteY5" fmla="*/ 1352551 h 1369325"/>
              <a:gd name="connsiteX6" fmla="*/ 476807 w 1092200"/>
              <a:gd name="connsiteY6" fmla="*/ 1369325 h 1369325"/>
              <a:gd name="connsiteX7" fmla="*/ 0 w 1092200"/>
              <a:gd name="connsiteY7" fmla="*/ 1369325 h 136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1369325">
                <a:moveTo>
                  <a:pt x="0" y="0"/>
                </a:moveTo>
                <a:lnTo>
                  <a:pt x="1092200" y="0"/>
                </a:lnTo>
                <a:lnTo>
                  <a:pt x="1092200" y="1073151"/>
                </a:lnTo>
                <a:lnTo>
                  <a:pt x="914400" y="1225551"/>
                </a:lnTo>
                <a:lnTo>
                  <a:pt x="514350" y="1295401"/>
                </a:lnTo>
                <a:lnTo>
                  <a:pt x="469900" y="1352551"/>
                </a:lnTo>
                <a:lnTo>
                  <a:pt x="476807" y="1369325"/>
                </a:lnTo>
                <a:lnTo>
                  <a:pt x="0" y="1369325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F77106-6F18-4F2A-99A8-10B08A091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44375" y="-347294"/>
            <a:ext cx="1877564" cy="1897681"/>
          </a:xfrm>
          <a:prstGeom prst="rect">
            <a:avLst/>
          </a:prstGeom>
        </p:spPr>
      </p:pic>
      <p:pic>
        <p:nvPicPr>
          <p:cNvPr id="5" name="图片 239" descr="图片包含 文字, 地图&#10;&#10;已生成极高可信度的说明">
            <a:extLst>
              <a:ext uri="{FF2B5EF4-FFF2-40B4-BE49-F238E27FC236}">
                <a16:creationId xmlns:a16="http://schemas.microsoft.com/office/drawing/2014/main" id="{675614E5-1362-4B22-8C70-8993D96E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BE3D8"/>
              </a:clrFrom>
              <a:clrTo>
                <a:srgbClr val="BBE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10250" r="16825" b="36903"/>
          <a:stretch/>
        </p:blipFill>
        <p:spPr>
          <a:xfrm rot="16200000">
            <a:off x="3213078" y="254783"/>
            <a:ext cx="6033304" cy="643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C136A-D384-407E-A2E8-EEA5A4CDC178}"/>
              </a:ext>
            </a:extLst>
          </p:cNvPr>
          <p:cNvSpPr txBox="1"/>
          <p:nvPr/>
        </p:nvSpPr>
        <p:spPr>
          <a:xfrm>
            <a:off x="2721429" y="206321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HƯỚNG DẪN VỀ NHÀ: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8F867-F0DD-4C05-83F9-2F40D78D8087}"/>
              </a:ext>
            </a:extLst>
          </p:cNvPr>
          <p:cNvSpPr txBox="1"/>
          <p:nvPr/>
        </p:nvSpPr>
        <p:spPr>
          <a:xfrm>
            <a:off x="3657600" y="2819400"/>
            <a:ext cx="487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Hoàn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thơ</a:t>
            </a:r>
            <a:r>
              <a:rPr lang="en-US" sz="2800" b="1" dirty="0">
                <a:solidFill>
                  <a:srgbClr val="FF0000"/>
                </a:solidFill>
              </a:rPr>
              <a:t> 4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, 5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1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54A1-3BA9-9332-FFD7-7060BE6A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8BA9E128-A5D7-854C-9DD8-214CB019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F36C8BC7-7226-B19C-14FC-654D19AD9B45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2EC3-99C7-E711-683A-6BA5449DA5BC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FB11BC11-3F2C-D42B-1790-E5C7A9249D00}"/>
              </a:ext>
            </a:extLst>
          </p:cNvPr>
          <p:cNvSpPr/>
          <p:nvPr/>
        </p:nvSpPr>
        <p:spPr>
          <a:xfrm>
            <a:off x="1333500" y="4508152"/>
            <a:ext cx="6172199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Đồng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dao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b="1" dirty="0" err="1">
                <a:solidFill>
                  <a:schemeClr val="tx1"/>
                </a:solidFill>
              </a:rPr>
              <a:t>Xúc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xắc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xúc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xẻ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0E45B0-B5FF-4743-EDB9-9E5C50C2501A}"/>
              </a:ext>
            </a:extLst>
          </p:cNvPr>
          <p:cNvSpPr/>
          <p:nvPr/>
        </p:nvSpPr>
        <p:spPr>
          <a:xfrm>
            <a:off x="7340046" y="877874"/>
            <a:ext cx="3276601" cy="354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Xúc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xẻ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	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dao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Xúc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xắc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xúc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xẻ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Năm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mới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năm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mẻ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Nhà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còn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thức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Mở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cửa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chúng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tôi</a:t>
            </a:r>
            <a:r>
              <a:rPr lang="en-US" sz="2400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Xúc xắc xúc xẻ">
            <a:hlinkClick r:id="" action="ppaction://media"/>
            <a:extLst>
              <a:ext uri="{FF2B5EF4-FFF2-40B4-BE49-F238E27FC236}">
                <a16:creationId xmlns:a16="http://schemas.microsoft.com/office/drawing/2014/main" id="{E8343059-891C-DEED-1DA7-C9AEB18C85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269" end="67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030101"/>
            <a:ext cx="5000946" cy="32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5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674CFA-E5A5-48A5-9115-07013C7B6C54}"/>
              </a:ext>
            </a:extLst>
          </p:cNvPr>
          <p:cNvSpPr txBox="1"/>
          <p:nvPr/>
        </p:nvSpPr>
        <p:spPr>
          <a:xfrm>
            <a:off x="1752600" y="2743200"/>
            <a:ext cx="8991600" cy="523220"/>
          </a:xfrm>
          <a:prstGeom prst="rect">
            <a:avLst/>
          </a:prstGeom>
          <a:solidFill>
            <a:srgbClr val="F1BA4C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VIẾT: TẬP LÀM THƠ BỐN CHỮ, NĂM CHỮ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C8336-5161-C623-AD35-B1EF847C570C}"/>
              </a:ext>
            </a:extLst>
          </p:cNvPr>
          <p:cNvSpPr txBox="1"/>
          <p:nvPr/>
        </p:nvSpPr>
        <p:spPr>
          <a:xfrm>
            <a:off x="-152400" y="381000"/>
            <a:ext cx="124968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 25, 26, 27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VIẾT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3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endParaRPr lang="en-US" sz="3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D505-5C10-6864-5921-BA68A5F33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6B95C7-D7A4-39AF-588D-6080605C3A71}"/>
              </a:ext>
            </a:extLst>
          </p:cNvPr>
          <p:cNvSpPr txBox="1"/>
          <p:nvPr/>
        </p:nvSpPr>
        <p:spPr>
          <a:xfrm>
            <a:off x="1113688" y="34554"/>
            <a:ext cx="8991600" cy="523220"/>
          </a:xfrm>
          <a:prstGeom prst="rect">
            <a:avLst/>
          </a:prstGeom>
          <a:solidFill>
            <a:srgbClr val="F1BA4C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VIẾT: TẬP LÀM THƠ BỐN CHỮ, NĂM CHỮ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4A49C-6C94-1E0E-DC91-C70D0C9ED6F2}"/>
              </a:ext>
            </a:extLst>
          </p:cNvPr>
          <p:cNvSpPr txBox="1"/>
          <p:nvPr/>
        </p:nvSpPr>
        <p:spPr>
          <a:xfrm>
            <a:off x="976558" y="655255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F38784-7BE9-99F7-8BBA-33E646687E7C}"/>
              </a:ext>
            </a:extLst>
          </p:cNvPr>
          <p:cNvSpPr/>
          <p:nvPr/>
        </p:nvSpPr>
        <p:spPr>
          <a:xfrm>
            <a:off x="2188342" y="3200400"/>
            <a:ext cx="2171408" cy="11678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THƠ BỐN/NĂM CHỮ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88EFB74-DEA7-1A2D-1636-CE887E62C2BF}"/>
              </a:ext>
            </a:extLst>
          </p:cNvPr>
          <p:cNvCxnSpPr>
            <a:cxnSpLocks/>
            <a:endCxn id="15" idx="1"/>
          </p:cNvCxnSpPr>
          <p:nvPr/>
        </p:nvCxnSpPr>
        <p:spPr>
          <a:xfrm rot="5400000" flipH="1" flipV="1">
            <a:off x="3121924" y="1987869"/>
            <a:ext cx="1605488" cy="733248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CDB7A05-0249-AA88-E544-D6BAEA471500}"/>
              </a:ext>
            </a:extLst>
          </p:cNvPr>
          <p:cNvSpPr/>
          <p:nvPr/>
        </p:nvSpPr>
        <p:spPr>
          <a:xfrm>
            <a:off x="4291292" y="1257942"/>
            <a:ext cx="1271308" cy="5876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FF0000"/>
                </a:solidFill>
              </a:rPr>
              <a:t>Nguồn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gốc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EEDF13-155D-8B16-65F8-12EFE032DBEC}"/>
              </a:ext>
            </a:extLst>
          </p:cNvPr>
          <p:cNvSpPr/>
          <p:nvPr/>
        </p:nvSpPr>
        <p:spPr>
          <a:xfrm>
            <a:off x="4318380" y="1996156"/>
            <a:ext cx="1197742" cy="6971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tiếng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77052E-2644-49C2-7EFB-2D7B73D453F6}"/>
              </a:ext>
            </a:extLst>
          </p:cNvPr>
          <p:cNvSpPr/>
          <p:nvPr/>
        </p:nvSpPr>
        <p:spPr>
          <a:xfrm>
            <a:off x="4191000" y="2852892"/>
            <a:ext cx="1197742" cy="67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sz="2200" b="1" dirty="0" err="1"/>
              <a:t>Ngắt</a:t>
            </a:r>
            <a:r>
              <a:rPr lang="en-US" sz="2200" b="1" dirty="0"/>
              <a:t> </a:t>
            </a:r>
          </a:p>
          <a:p>
            <a:pPr lvl="1" algn="ctr"/>
            <a:r>
              <a:rPr lang="en-US" sz="2200" b="1" dirty="0" err="1"/>
              <a:t>nhịp</a:t>
            </a:r>
            <a:r>
              <a:rPr lang="en-US" sz="2200" b="1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EF517-1208-9FB6-80F4-C05C372B01B8}"/>
              </a:ext>
            </a:extLst>
          </p:cNvPr>
          <p:cNvSpPr/>
          <p:nvPr/>
        </p:nvSpPr>
        <p:spPr>
          <a:xfrm>
            <a:off x="4291293" y="3711192"/>
            <a:ext cx="1066765" cy="1040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Gieo</a:t>
            </a:r>
            <a:r>
              <a:rPr lang="en-US" sz="2200" b="1" dirty="0"/>
              <a:t> </a:t>
            </a:r>
            <a:r>
              <a:rPr lang="en-US" sz="2200" b="1" dirty="0" err="1"/>
              <a:t>vần</a:t>
            </a:r>
            <a:r>
              <a:rPr lang="en-US" sz="2200" b="1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060946-E5EA-9E50-2EA4-118717710D2C}"/>
              </a:ext>
            </a:extLst>
          </p:cNvPr>
          <p:cNvSpPr/>
          <p:nvPr/>
        </p:nvSpPr>
        <p:spPr>
          <a:xfrm>
            <a:off x="4134645" y="4850830"/>
            <a:ext cx="1427955" cy="91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Nội</a:t>
            </a:r>
            <a:r>
              <a:rPr lang="en-US" sz="2200" b="1" dirty="0"/>
              <a:t> dung, </a:t>
            </a:r>
          </a:p>
          <a:p>
            <a:pPr algn="ctr"/>
            <a:r>
              <a:rPr lang="en-US" sz="2200" b="1" dirty="0" err="1"/>
              <a:t>chủ</a:t>
            </a:r>
            <a:r>
              <a:rPr lang="en-US" sz="2200" b="1" dirty="0"/>
              <a:t> </a:t>
            </a:r>
            <a:r>
              <a:rPr lang="en-US" sz="2200" b="1" dirty="0" err="1"/>
              <a:t>đề</a:t>
            </a:r>
            <a:endParaRPr lang="en-US" sz="2200" b="1" dirty="0"/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0C852019-CDD3-ED17-B81C-20AEF952060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08215" y="2310361"/>
            <a:ext cx="895626" cy="894679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AE5FBD56-6063-E058-0543-1D6DA22BC412}"/>
              </a:ext>
            </a:extLst>
          </p:cNvPr>
          <p:cNvCxnSpPr>
            <a:cxnSpLocks/>
            <a:endCxn id="20" idx="1"/>
          </p:cNvCxnSpPr>
          <p:nvPr/>
        </p:nvCxnSpPr>
        <p:spPr>
          <a:xfrm rot="16200000" flipH="1">
            <a:off x="4061754" y="4001664"/>
            <a:ext cx="314507" cy="144572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E9360173-5237-0E9F-69DE-485D30B1650C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3449587" y="4624386"/>
            <a:ext cx="941222" cy="428893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72D3A0D-64D8-3A06-2EB2-AD046308ACE1}"/>
              </a:ext>
            </a:extLst>
          </p:cNvPr>
          <p:cNvCxnSpPr>
            <a:cxnSpLocks/>
          </p:cNvCxnSpPr>
          <p:nvPr/>
        </p:nvCxnSpPr>
        <p:spPr>
          <a:xfrm flipV="1">
            <a:off x="3557379" y="3103860"/>
            <a:ext cx="589342" cy="68113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9E72062-7B22-09CF-EB6F-40C85EB22DDE}"/>
              </a:ext>
            </a:extLst>
          </p:cNvPr>
          <p:cNvSpPr txBox="1"/>
          <p:nvPr/>
        </p:nvSpPr>
        <p:spPr>
          <a:xfrm>
            <a:off x="6019798" y="1321988"/>
            <a:ext cx="3200402" cy="4308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1  ………..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7F342F-9D80-D715-2199-FEEA8A28D888}"/>
              </a:ext>
            </a:extLst>
          </p:cNvPr>
          <p:cNvSpPr txBox="1"/>
          <p:nvPr/>
        </p:nvSpPr>
        <p:spPr>
          <a:xfrm>
            <a:off x="6019798" y="2086637"/>
            <a:ext cx="3200401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</a:rPr>
              <a:t>2  …….</a:t>
            </a:r>
          </a:p>
        </p:txBody>
      </p:sp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0A09391E-5AA3-20DE-DC9B-C303F0ABD1AB}"/>
              </a:ext>
            </a:extLst>
          </p:cNvPr>
          <p:cNvSpPr/>
          <p:nvPr/>
        </p:nvSpPr>
        <p:spPr>
          <a:xfrm>
            <a:off x="6019799" y="2935088"/>
            <a:ext cx="3200400" cy="473770"/>
          </a:xfrm>
          <a:prstGeom prst="round1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3   ………….</a:t>
            </a:r>
          </a:p>
        </p:txBody>
      </p:sp>
      <p:sp>
        <p:nvSpPr>
          <p:cNvPr id="42" name="Rectangle: Single Corner Rounded 41">
            <a:extLst>
              <a:ext uri="{FF2B5EF4-FFF2-40B4-BE49-F238E27FC236}">
                <a16:creationId xmlns:a16="http://schemas.microsoft.com/office/drawing/2014/main" id="{9FEFD219-CBA0-2CF5-ECF6-B9442282C9C8}"/>
              </a:ext>
            </a:extLst>
          </p:cNvPr>
          <p:cNvSpPr/>
          <p:nvPr/>
        </p:nvSpPr>
        <p:spPr>
          <a:xfrm>
            <a:off x="6019799" y="3846742"/>
            <a:ext cx="3276600" cy="917453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 4   …………..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5BED5-339E-FEA2-657D-BE8B3A5E387A}"/>
              </a:ext>
            </a:extLst>
          </p:cNvPr>
          <p:cNvSpPr/>
          <p:nvPr/>
        </p:nvSpPr>
        <p:spPr>
          <a:xfrm>
            <a:off x="6096000" y="5097956"/>
            <a:ext cx="3200399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5   …………..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551362-142A-ACD5-C8A9-6563E497B474}"/>
              </a:ext>
            </a:extLst>
          </p:cNvPr>
          <p:cNvSpPr/>
          <p:nvPr/>
        </p:nvSpPr>
        <p:spPr>
          <a:xfrm>
            <a:off x="4158611" y="6042581"/>
            <a:ext cx="1369883" cy="411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Ví</a:t>
            </a:r>
            <a:r>
              <a:rPr lang="en-US" sz="2200" b="1" dirty="0"/>
              <a:t> </a:t>
            </a:r>
            <a:r>
              <a:rPr lang="en-US" sz="2200" b="1" dirty="0" err="1"/>
              <a:t>dụ</a:t>
            </a:r>
            <a:endParaRPr lang="en-US" sz="22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944972-89B6-4528-EED8-AADA287CFE12}"/>
              </a:ext>
            </a:extLst>
          </p:cNvPr>
          <p:cNvSpPr/>
          <p:nvPr/>
        </p:nvSpPr>
        <p:spPr>
          <a:xfrm>
            <a:off x="6096000" y="6036107"/>
            <a:ext cx="3200400" cy="609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/>
              <a:t>6   ………</a:t>
            </a:r>
            <a:endParaRPr lang="en-US" sz="2200" dirty="0"/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82B74939-F5E7-3EBE-015C-0CCA0DAF110B}"/>
              </a:ext>
            </a:extLst>
          </p:cNvPr>
          <p:cNvCxnSpPr>
            <a:cxnSpLocks/>
            <a:stCxn id="2" idx="4"/>
            <a:endCxn id="46" idx="1"/>
          </p:cNvCxnSpPr>
          <p:nvPr/>
        </p:nvCxnSpPr>
        <p:spPr>
          <a:xfrm rot="16200000" flipH="1">
            <a:off x="2776232" y="4866037"/>
            <a:ext cx="1880192" cy="884565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7A6C1EE1-6F49-4F2C-8296-310EDA9C5690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589668" y="2291817"/>
            <a:ext cx="430130" cy="10264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D92721E8-0156-F9B6-AF55-EF6AE7F8788E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5388742" y="3171973"/>
            <a:ext cx="631057" cy="72194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DE31B2DC-F202-98E2-5788-ACE779AFBA6C}"/>
              </a:ext>
            </a:extLst>
          </p:cNvPr>
          <p:cNvCxnSpPr>
            <a:cxnSpLocks/>
            <a:stCxn id="15" idx="3"/>
            <a:endCxn id="34" idx="1"/>
          </p:cNvCxnSpPr>
          <p:nvPr/>
        </p:nvCxnSpPr>
        <p:spPr>
          <a:xfrm flipV="1">
            <a:off x="5562600" y="1537432"/>
            <a:ext cx="457198" cy="14317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347C3856-553C-EF2A-888C-2EF0CF934800}"/>
              </a:ext>
            </a:extLst>
          </p:cNvPr>
          <p:cNvCxnSpPr>
            <a:cxnSpLocks/>
          </p:cNvCxnSpPr>
          <p:nvPr/>
        </p:nvCxnSpPr>
        <p:spPr>
          <a:xfrm>
            <a:off x="5414440" y="4063427"/>
            <a:ext cx="529159" cy="1571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709A80FD-A380-B2F3-BF22-61A9E2E92A64}"/>
              </a:ext>
            </a:extLst>
          </p:cNvPr>
          <p:cNvCxnSpPr>
            <a:cxnSpLocks/>
            <a:stCxn id="21" idx="3"/>
            <a:endCxn id="45" idx="1"/>
          </p:cNvCxnSpPr>
          <p:nvPr/>
        </p:nvCxnSpPr>
        <p:spPr>
          <a:xfrm>
            <a:off x="5562600" y="5309444"/>
            <a:ext cx="533400" cy="9331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CB587014-ED5F-ED3D-C948-79712EE90FA8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5528494" y="6248416"/>
            <a:ext cx="533400" cy="1270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67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5BB5B-CB86-E52B-8CFB-85D6CBD9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C1B70E-54B5-25E1-9E52-3AA74AD17D7D}"/>
              </a:ext>
            </a:extLst>
          </p:cNvPr>
          <p:cNvSpPr txBox="1"/>
          <p:nvPr/>
        </p:nvSpPr>
        <p:spPr>
          <a:xfrm>
            <a:off x="1113688" y="34554"/>
            <a:ext cx="8991600" cy="523220"/>
          </a:xfrm>
          <a:prstGeom prst="rect">
            <a:avLst/>
          </a:prstGeom>
          <a:solidFill>
            <a:srgbClr val="F1BA4C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VIẾT: TẬP LÀM THƠ BỐN CHỮ, NĂM CHỮ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E0F0C-E53B-6B7E-6B75-BD7C9F9B6902}"/>
              </a:ext>
            </a:extLst>
          </p:cNvPr>
          <p:cNvSpPr txBox="1"/>
          <p:nvPr/>
        </p:nvSpPr>
        <p:spPr>
          <a:xfrm>
            <a:off x="228600" y="63348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C50281-53E3-0D46-A276-5D92967B27FA}"/>
              </a:ext>
            </a:extLst>
          </p:cNvPr>
          <p:cNvSpPr/>
          <p:nvPr/>
        </p:nvSpPr>
        <p:spPr>
          <a:xfrm>
            <a:off x="629317" y="3200400"/>
            <a:ext cx="1139263" cy="11678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THƠ BỐN CHỮ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FE5477C3-202D-4BCD-BAF7-6CF5E91C1C80}"/>
              </a:ext>
            </a:extLst>
          </p:cNvPr>
          <p:cNvCxnSpPr>
            <a:cxnSpLocks/>
            <a:endCxn id="15" idx="1"/>
          </p:cNvCxnSpPr>
          <p:nvPr/>
        </p:nvCxnSpPr>
        <p:spPr>
          <a:xfrm rot="5400000" flipH="1" flipV="1">
            <a:off x="821911" y="2118306"/>
            <a:ext cx="1765262" cy="806008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C3E60D-6A08-1F16-30CE-959EF0F741ED}"/>
              </a:ext>
            </a:extLst>
          </p:cNvPr>
          <p:cNvSpPr/>
          <p:nvPr/>
        </p:nvSpPr>
        <p:spPr>
          <a:xfrm>
            <a:off x="2107546" y="1344872"/>
            <a:ext cx="1271308" cy="5876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FF0000"/>
                </a:solidFill>
              </a:rPr>
              <a:t>Nguồn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gốc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8FFB1-7B5B-E704-122B-F116B42DD95D}"/>
              </a:ext>
            </a:extLst>
          </p:cNvPr>
          <p:cNvSpPr/>
          <p:nvPr/>
        </p:nvSpPr>
        <p:spPr>
          <a:xfrm>
            <a:off x="2164566" y="2105322"/>
            <a:ext cx="1197742" cy="6971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tiếng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16D0DD-1225-841B-8477-457A8A2E97CC}"/>
              </a:ext>
            </a:extLst>
          </p:cNvPr>
          <p:cNvSpPr/>
          <p:nvPr/>
        </p:nvSpPr>
        <p:spPr>
          <a:xfrm>
            <a:off x="2007919" y="2907513"/>
            <a:ext cx="1197742" cy="67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sz="2200" b="1" dirty="0" err="1"/>
              <a:t>Ngắt</a:t>
            </a:r>
            <a:r>
              <a:rPr lang="en-US" sz="2200" b="1" dirty="0"/>
              <a:t> </a:t>
            </a:r>
          </a:p>
          <a:p>
            <a:pPr lvl="1" algn="ctr"/>
            <a:r>
              <a:rPr lang="en-US" sz="2200" b="1" dirty="0" err="1"/>
              <a:t>nhịp</a:t>
            </a:r>
            <a:r>
              <a:rPr lang="en-US" sz="2200" b="1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44599C-B9CE-A64C-1129-8B3C2475AD07}"/>
              </a:ext>
            </a:extLst>
          </p:cNvPr>
          <p:cNvSpPr/>
          <p:nvPr/>
        </p:nvSpPr>
        <p:spPr>
          <a:xfrm>
            <a:off x="2164566" y="3711192"/>
            <a:ext cx="1066765" cy="1040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Gieo</a:t>
            </a:r>
            <a:r>
              <a:rPr lang="en-US" sz="2200" b="1" dirty="0"/>
              <a:t> </a:t>
            </a:r>
            <a:r>
              <a:rPr lang="en-US" sz="2200" b="1" dirty="0" err="1"/>
              <a:t>vần</a:t>
            </a:r>
            <a:r>
              <a:rPr lang="en-US" sz="2200" b="1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B126E4-EECF-CFAC-36BB-F1BA5293D7DE}"/>
              </a:ext>
            </a:extLst>
          </p:cNvPr>
          <p:cNvSpPr/>
          <p:nvPr/>
        </p:nvSpPr>
        <p:spPr>
          <a:xfrm>
            <a:off x="2007918" y="4850830"/>
            <a:ext cx="1427955" cy="91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Nội</a:t>
            </a:r>
            <a:r>
              <a:rPr lang="en-US" sz="2200" b="1" dirty="0"/>
              <a:t> dung, </a:t>
            </a:r>
          </a:p>
          <a:p>
            <a:pPr algn="ctr"/>
            <a:r>
              <a:rPr lang="en-US" sz="2200" b="1" dirty="0" err="1"/>
              <a:t>chủ</a:t>
            </a:r>
            <a:r>
              <a:rPr lang="en-US" sz="2200" b="1" dirty="0"/>
              <a:t> </a:t>
            </a:r>
            <a:r>
              <a:rPr lang="en-US" sz="2200" b="1" dirty="0" err="1"/>
              <a:t>đề</a:t>
            </a:r>
            <a:endParaRPr lang="en-US" sz="2200" b="1" dirty="0"/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C92A0CA7-3A54-6EA0-B721-071CF9F25B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54694" y="2322613"/>
            <a:ext cx="895626" cy="894679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B47E655-524E-3450-C480-C838B2A084D8}"/>
              </a:ext>
            </a:extLst>
          </p:cNvPr>
          <p:cNvCxnSpPr>
            <a:cxnSpLocks/>
            <a:stCxn id="2" idx="6"/>
            <a:endCxn id="20" idx="1"/>
          </p:cNvCxnSpPr>
          <p:nvPr/>
        </p:nvCxnSpPr>
        <p:spPr>
          <a:xfrm>
            <a:off x="1768580" y="3784312"/>
            <a:ext cx="395986" cy="44689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EC41295-B8E1-AD7B-C212-7C72B3C39E96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1068738" y="4370264"/>
            <a:ext cx="973244" cy="905116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0255B5D-2892-8CDE-A70E-6A65B4AD4020}"/>
              </a:ext>
            </a:extLst>
          </p:cNvPr>
          <p:cNvCxnSpPr>
            <a:cxnSpLocks/>
          </p:cNvCxnSpPr>
          <p:nvPr/>
        </p:nvCxnSpPr>
        <p:spPr>
          <a:xfrm flipV="1">
            <a:off x="1431410" y="2990968"/>
            <a:ext cx="598424" cy="20331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46844BF-E027-AB05-1B78-6717907ED134}"/>
              </a:ext>
            </a:extLst>
          </p:cNvPr>
          <p:cNvSpPr txBox="1"/>
          <p:nvPr/>
        </p:nvSpPr>
        <p:spPr>
          <a:xfrm>
            <a:off x="3890439" y="1321987"/>
            <a:ext cx="7000023" cy="7694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ở Việt </a:t>
            </a:r>
            <a:r>
              <a:rPr lang="en-US" sz="2200" dirty="0" err="1"/>
              <a:t>nam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xa </a:t>
            </a:r>
            <a:r>
              <a:rPr lang="en-US" sz="2200" dirty="0" err="1"/>
              <a:t>xưa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lĩnh</a:t>
            </a:r>
            <a:r>
              <a:rPr lang="en-US" sz="2200" dirty="0"/>
              <a:t> </a:t>
            </a:r>
            <a:r>
              <a:rPr lang="en-US" sz="2200" dirty="0" err="1"/>
              <a:t>vực</a:t>
            </a:r>
            <a:r>
              <a:rPr lang="en-US" sz="2200" dirty="0"/>
              <a:t> </a:t>
            </a:r>
            <a:r>
              <a:rPr lang="en-US" sz="2200" dirty="0" err="1"/>
              <a:t>tục</a:t>
            </a:r>
            <a:r>
              <a:rPr lang="en-US" sz="2200" dirty="0"/>
              <a:t> </a:t>
            </a:r>
            <a:r>
              <a:rPr lang="en-US" sz="2200" dirty="0" err="1"/>
              <a:t>ngữ</a:t>
            </a:r>
            <a:r>
              <a:rPr lang="en-US" sz="2200" dirty="0"/>
              <a:t>, ca dao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vè</a:t>
            </a:r>
            <a:endParaRPr lang="en-US" sz="2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181F6-1307-2A75-6652-7573415861BE}"/>
              </a:ext>
            </a:extLst>
          </p:cNvPr>
          <p:cNvSpPr txBox="1"/>
          <p:nvPr/>
        </p:nvSpPr>
        <p:spPr>
          <a:xfrm>
            <a:off x="3890440" y="2318226"/>
            <a:ext cx="6929960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</a:rPr>
              <a:t>4 </a:t>
            </a:r>
            <a:r>
              <a:rPr lang="en-US" sz="2200" dirty="0" err="1">
                <a:solidFill>
                  <a:srgbClr val="FF0000"/>
                </a:solidFill>
              </a:rPr>
              <a:t>tiếng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; </a:t>
            </a:r>
            <a:r>
              <a:rPr lang="en-US" sz="2200" dirty="0" err="1">
                <a:solidFill>
                  <a:srgbClr val="FF0000"/>
                </a:solidFill>
              </a:rPr>
              <a:t>số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 không </a:t>
            </a:r>
            <a:r>
              <a:rPr lang="en-US" sz="2200" dirty="0" err="1">
                <a:solidFill>
                  <a:srgbClr val="FF0000"/>
                </a:solidFill>
              </a:rPr>
              <a:t>hạn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định</a:t>
            </a:r>
            <a:r>
              <a:rPr lang="en-US" sz="2200" dirty="0">
                <a:solidFill>
                  <a:srgbClr val="FF0000"/>
                </a:solidFill>
              </a:rPr>
              <a:t>; </a:t>
            </a:r>
            <a:r>
              <a:rPr lang="en-US" sz="2200" dirty="0" err="1">
                <a:solidFill>
                  <a:srgbClr val="FF0000"/>
                </a:solidFill>
              </a:rPr>
              <a:t>có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thể</a:t>
            </a:r>
            <a:r>
              <a:rPr lang="en-US" sz="2200" dirty="0">
                <a:solidFill>
                  <a:srgbClr val="FF0000"/>
                </a:solidFill>
              </a:rPr>
              <a:t> chia </a:t>
            </a:r>
            <a:r>
              <a:rPr lang="en-US" sz="2200" dirty="0" err="1">
                <a:solidFill>
                  <a:srgbClr val="FF0000"/>
                </a:solidFill>
              </a:rPr>
              <a:t>khổ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thơ</a:t>
            </a:r>
            <a:r>
              <a:rPr lang="en-US" sz="22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F7E68EDD-C98F-6152-23CB-1EA2387CDB8E}"/>
              </a:ext>
            </a:extLst>
          </p:cNvPr>
          <p:cNvSpPr/>
          <p:nvPr/>
        </p:nvSpPr>
        <p:spPr>
          <a:xfrm>
            <a:off x="3985603" y="2935088"/>
            <a:ext cx="6774988" cy="473770"/>
          </a:xfrm>
          <a:prstGeom prst="round1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2/2; 3/1; 1/3</a:t>
            </a:r>
          </a:p>
        </p:txBody>
      </p:sp>
      <p:sp>
        <p:nvSpPr>
          <p:cNvPr id="42" name="Rectangle: Single Corner Rounded 41">
            <a:extLst>
              <a:ext uri="{FF2B5EF4-FFF2-40B4-BE49-F238E27FC236}">
                <a16:creationId xmlns:a16="http://schemas.microsoft.com/office/drawing/2014/main" id="{A4700EBD-C980-D905-A5E9-6E2B38D2A9E8}"/>
              </a:ext>
            </a:extLst>
          </p:cNvPr>
          <p:cNvSpPr/>
          <p:nvPr/>
        </p:nvSpPr>
        <p:spPr>
          <a:xfrm>
            <a:off x="3927653" y="3831221"/>
            <a:ext cx="7000023" cy="917453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 Theo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vần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: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lưng</a:t>
            </a:r>
            <a:r>
              <a:rPr lang="en-US" sz="2200" i="1" dirty="0">
                <a:solidFill>
                  <a:srgbClr val="FF0000"/>
                </a:solidFill>
              </a:rPr>
              <a:t>,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chân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/>
              <a:t> Theo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dòng</a:t>
            </a:r>
            <a:r>
              <a:rPr lang="en-US" sz="2200" dirty="0"/>
              <a:t> </a:t>
            </a:r>
            <a:r>
              <a:rPr lang="en-US" sz="2200" dirty="0" err="1"/>
              <a:t>thơ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vần</a:t>
            </a:r>
            <a:r>
              <a:rPr lang="en-US" sz="2200" dirty="0"/>
              <a:t>: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liền</a:t>
            </a:r>
            <a:r>
              <a:rPr lang="en-US" sz="2200" i="1" dirty="0">
                <a:solidFill>
                  <a:srgbClr val="FF0000"/>
                </a:solidFill>
              </a:rPr>
              <a:t>,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cách</a:t>
            </a:r>
            <a:r>
              <a:rPr lang="en-US" sz="22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EF7AC5-EC5E-438D-C097-492A05B74244}"/>
              </a:ext>
            </a:extLst>
          </p:cNvPr>
          <p:cNvSpPr/>
          <p:nvPr/>
        </p:nvSpPr>
        <p:spPr>
          <a:xfrm>
            <a:off x="3927653" y="5088442"/>
            <a:ext cx="7000023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Phong </a:t>
            </a:r>
            <a:r>
              <a:rPr lang="en-US" sz="2200" dirty="0" err="1"/>
              <a:t>phú</a:t>
            </a:r>
            <a:r>
              <a:rPr lang="en-US" sz="2200" dirty="0"/>
              <a:t>,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endParaRPr lang="en-US" sz="2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A0EDDC-D70E-3870-756F-CBED81FDC782}"/>
              </a:ext>
            </a:extLst>
          </p:cNvPr>
          <p:cNvSpPr/>
          <p:nvPr/>
        </p:nvSpPr>
        <p:spPr>
          <a:xfrm>
            <a:off x="2031884" y="6042581"/>
            <a:ext cx="1369883" cy="411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Ví</a:t>
            </a:r>
            <a:r>
              <a:rPr lang="en-US" sz="2200" b="1" dirty="0"/>
              <a:t> </a:t>
            </a:r>
            <a:r>
              <a:rPr lang="en-US" sz="2200" b="1" dirty="0" err="1"/>
              <a:t>dụ</a:t>
            </a:r>
            <a:endParaRPr lang="en-US" sz="22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EEE7519-6B46-17E0-ABF6-049D5CC0DAF0}"/>
              </a:ext>
            </a:extLst>
          </p:cNvPr>
          <p:cNvSpPr/>
          <p:nvPr/>
        </p:nvSpPr>
        <p:spPr>
          <a:xfrm>
            <a:off x="3959503" y="6036107"/>
            <a:ext cx="6968174" cy="609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 err="1"/>
              <a:t>Lượm</a:t>
            </a:r>
            <a:r>
              <a:rPr lang="en-US" sz="2200" i="1" dirty="0"/>
              <a:t> </a:t>
            </a:r>
            <a:r>
              <a:rPr lang="en-US" sz="2200" dirty="0"/>
              <a:t>(</a:t>
            </a:r>
            <a:r>
              <a:rPr lang="en-US" sz="2200" dirty="0" err="1"/>
              <a:t>Tố</a:t>
            </a:r>
            <a:r>
              <a:rPr lang="en-US" sz="2200" dirty="0"/>
              <a:t> Hữu); </a:t>
            </a:r>
            <a:r>
              <a:rPr lang="en-US" sz="2200" i="1" dirty="0" err="1"/>
              <a:t>Mẹ</a:t>
            </a:r>
            <a:r>
              <a:rPr lang="en-US" sz="2200" dirty="0"/>
              <a:t> (</a:t>
            </a:r>
            <a:r>
              <a:rPr lang="en-US" sz="2200" dirty="0" err="1"/>
              <a:t>Đỗ</a:t>
            </a:r>
            <a:r>
              <a:rPr lang="en-US" sz="2200" dirty="0"/>
              <a:t> Trung Lai)</a:t>
            </a:r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83887203-C5D9-CD73-CF09-95AFF3374200}"/>
              </a:ext>
            </a:extLst>
          </p:cNvPr>
          <p:cNvCxnSpPr>
            <a:cxnSpLocks/>
            <a:stCxn id="2" idx="4"/>
            <a:endCxn id="46" idx="1"/>
          </p:cNvCxnSpPr>
          <p:nvPr/>
        </p:nvCxnSpPr>
        <p:spPr>
          <a:xfrm rot="16200000" flipH="1">
            <a:off x="675320" y="4891852"/>
            <a:ext cx="1880192" cy="832935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33D19704-55F3-2F7C-AA13-83B8BE03DB9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3435874" y="2399281"/>
            <a:ext cx="454566" cy="134389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1B92215C-42B0-B69B-176B-4021229194C7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340537" y="3161886"/>
            <a:ext cx="645066" cy="10087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A3E08D8B-B6B7-D156-A1EC-018A0721C599}"/>
              </a:ext>
            </a:extLst>
          </p:cNvPr>
          <p:cNvCxnSpPr>
            <a:cxnSpLocks/>
          </p:cNvCxnSpPr>
          <p:nvPr/>
        </p:nvCxnSpPr>
        <p:spPr>
          <a:xfrm flipV="1">
            <a:off x="3401767" y="1548556"/>
            <a:ext cx="381000" cy="36211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764B481C-A801-F416-0F7A-F5F872D7531B}"/>
              </a:ext>
            </a:extLst>
          </p:cNvPr>
          <p:cNvCxnSpPr>
            <a:cxnSpLocks/>
          </p:cNvCxnSpPr>
          <p:nvPr/>
        </p:nvCxnSpPr>
        <p:spPr>
          <a:xfrm flipV="1">
            <a:off x="3231331" y="4121015"/>
            <a:ext cx="668123" cy="4362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07E0056-C356-F654-9716-E2FE99A188B5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435873" y="5309443"/>
            <a:ext cx="346894" cy="1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B62F0268-D6E9-BC87-E9D2-C574CC0109EE}"/>
              </a:ext>
            </a:extLst>
          </p:cNvPr>
          <p:cNvCxnSpPr>
            <a:cxnSpLocks/>
          </p:cNvCxnSpPr>
          <p:nvPr/>
        </p:nvCxnSpPr>
        <p:spPr>
          <a:xfrm flipV="1">
            <a:off x="3435874" y="6226670"/>
            <a:ext cx="454565" cy="56017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9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34" grpId="0" animBg="1"/>
      <p:bldP spid="36" grpId="0" animBg="1"/>
      <p:bldP spid="38" grpId="0" animBg="1"/>
      <p:bldP spid="42" grpId="0" animBg="1"/>
      <p:bldP spid="45" grpId="0" animBg="1"/>
      <p:bldP spid="46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8F31-ECC0-6FF4-722E-C6F6BB72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83F88B-39B1-B67D-868D-10C59733A028}"/>
              </a:ext>
            </a:extLst>
          </p:cNvPr>
          <p:cNvSpPr txBox="1"/>
          <p:nvPr/>
        </p:nvSpPr>
        <p:spPr>
          <a:xfrm>
            <a:off x="1113688" y="34554"/>
            <a:ext cx="8991600" cy="523220"/>
          </a:xfrm>
          <a:prstGeom prst="rect">
            <a:avLst/>
          </a:prstGeom>
          <a:solidFill>
            <a:srgbClr val="F1BA4C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VIẾT: TẬP LÀM THƠ BỐN CHỮ, NĂM CHỮ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736F8-683C-1908-4796-676E5816737E}"/>
              </a:ext>
            </a:extLst>
          </p:cNvPr>
          <p:cNvSpPr txBox="1"/>
          <p:nvPr/>
        </p:nvSpPr>
        <p:spPr>
          <a:xfrm>
            <a:off x="1420524" y="611125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C0E80A-D21C-5147-E46F-F0230785A18B}"/>
              </a:ext>
            </a:extLst>
          </p:cNvPr>
          <p:cNvSpPr/>
          <p:nvPr/>
        </p:nvSpPr>
        <p:spPr>
          <a:xfrm>
            <a:off x="1062424" y="3200400"/>
            <a:ext cx="1139263" cy="11678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THƠ NĂMCHỮ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71A341E-4EE6-99CB-2E48-B7B1881E25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03888" y="2301041"/>
            <a:ext cx="1855385" cy="350418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685E06-F142-A7A4-45E1-AFE948E85C1D}"/>
              </a:ext>
            </a:extLst>
          </p:cNvPr>
          <p:cNvSpPr/>
          <p:nvPr/>
        </p:nvSpPr>
        <p:spPr>
          <a:xfrm>
            <a:off x="2329273" y="1344872"/>
            <a:ext cx="1271308" cy="5876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FF0000"/>
                </a:solidFill>
              </a:rPr>
              <a:t>Nguồn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gốc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E3BCF4-F6B5-2B00-9769-9FD7213D730C}"/>
              </a:ext>
            </a:extLst>
          </p:cNvPr>
          <p:cNvSpPr/>
          <p:nvPr/>
        </p:nvSpPr>
        <p:spPr>
          <a:xfrm>
            <a:off x="2386293" y="2105322"/>
            <a:ext cx="1197742" cy="6971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tiếng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D391B2-CFE0-097C-9C77-4BB0F9D0A7AE}"/>
              </a:ext>
            </a:extLst>
          </p:cNvPr>
          <p:cNvSpPr/>
          <p:nvPr/>
        </p:nvSpPr>
        <p:spPr>
          <a:xfrm>
            <a:off x="2229646" y="2907513"/>
            <a:ext cx="1197742" cy="67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sz="2200" b="1" dirty="0" err="1"/>
              <a:t>Ngắt</a:t>
            </a:r>
            <a:r>
              <a:rPr lang="en-US" sz="2200" b="1" dirty="0"/>
              <a:t> </a:t>
            </a:r>
          </a:p>
          <a:p>
            <a:pPr lvl="1" algn="ctr"/>
            <a:r>
              <a:rPr lang="en-US" sz="2200" b="1" dirty="0" err="1"/>
              <a:t>nhịp</a:t>
            </a:r>
            <a:r>
              <a:rPr lang="en-US" sz="2200" b="1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DBF5C-EE68-7524-65DB-35C9548EFC11}"/>
              </a:ext>
            </a:extLst>
          </p:cNvPr>
          <p:cNvSpPr/>
          <p:nvPr/>
        </p:nvSpPr>
        <p:spPr>
          <a:xfrm>
            <a:off x="2386293" y="3711192"/>
            <a:ext cx="1066765" cy="1040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Gieo</a:t>
            </a:r>
            <a:r>
              <a:rPr lang="en-US" sz="2200" b="1" dirty="0"/>
              <a:t> </a:t>
            </a:r>
            <a:r>
              <a:rPr lang="en-US" sz="2200" b="1" dirty="0" err="1"/>
              <a:t>vần</a:t>
            </a:r>
            <a:r>
              <a:rPr lang="en-US" sz="2200" b="1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3C3ECD-600D-8A06-684B-286EF4927E08}"/>
              </a:ext>
            </a:extLst>
          </p:cNvPr>
          <p:cNvSpPr/>
          <p:nvPr/>
        </p:nvSpPr>
        <p:spPr>
          <a:xfrm>
            <a:off x="2229645" y="4850830"/>
            <a:ext cx="1427955" cy="917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Nội</a:t>
            </a:r>
            <a:r>
              <a:rPr lang="en-US" sz="2200" b="1" dirty="0"/>
              <a:t> dung, </a:t>
            </a:r>
          </a:p>
          <a:p>
            <a:pPr algn="ctr"/>
            <a:r>
              <a:rPr lang="en-US" sz="2200" b="1" dirty="0" err="1"/>
              <a:t>chủ</a:t>
            </a:r>
            <a:r>
              <a:rPr lang="en-US" sz="2200" b="1" dirty="0"/>
              <a:t> </a:t>
            </a:r>
            <a:r>
              <a:rPr lang="en-US" sz="2200" b="1" dirty="0" err="1"/>
              <a:t>đề</a:t>
            </a:r>
            <a:endParaRPr lang="en-US" sz="2200" b="1" dirty="0"/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015352A9-03A7-B02A-3E1E-766AF177225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33180" y="2691771"/>
            <a:ext cx="738494" cy="485878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C692212-0AB0-D1C3-AAB4-0CAA71B8B8E5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2201687" y="3784312"/>
            <a:ext cx="125336" cy="336703"/>
          </a:xfrm>
          <a:prstGeom prst="curved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97DC0A8B-27BA-141A-6A0C-C16C803150B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04750" y="4489085"/>
            <a:ext cx="752242" cy="44647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4D065FB-FC94-AB5A-ED53-CEAC20E656D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864517" y="3194278"/>
            <a:ext cx="365129" cy="49889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00C11F5-EEDA-0A01-1A11-8EE1BAF52731}"/>
              </a:ext>
            </a:extLst>
          </p:cNvPr>
          <p:cNvSpPr txBox="1"/>
          <p:nvPr/>
        </p:nvSpPr>
        <p:spPr>
          <a:xfrm>
            <a:off x="3890439" y="1321987"/>
            <a:ext cx="6701361" cy="7694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ở Việt </a:t>
            </a:r>
            <a:r>
              <a:rPr lang="en-US" sz="2200" dirty="0" err="1"/>
              <a:t>nam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xa </a:t>
            </a:r>
            <a:r>
              <a:rPr lang="en-US" sz="2200" dirty="0" err="1"/>
              <a:t>xưa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phổ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lĩnh</a:t>
            </a:r>
            <a:r>
              <a:rPr lang="en-US" sz="2200" dirty="0"/>
              <a:t> </a:t>
            </a:r>
            <a:r>
              <a:rPr lang="en-US" sz="2200" dirty="0" err="1"/>
              <a:t>vực</a:t>
            </a:r>
            <a:r>
              <a:rPr lang="en-US" sz="2200" dirty="0"/>
              <a:t> </a:t>
            </a:r>
            <a:r>
              <a:rPr lang="en-US" sz="2200" dirty="0" err="1"/>
              <a:t>tục</a:t>
            </a:r>
            <a:r>
              <a:rPr lang="en-US" sz="2200" dirty="0"/>
              <a:t> </a:t>
            </a:r>
            <a:r>
              <a:rPr lang="en-US" sz="2200" dirty="0" err="1"/>
              <a:t>ngữ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Hát</a:t>
            </a:r>
            <a:r>
              <a:rPr lang="en-US" sz="2200" dirty="0"/>
              <a:t> </a:t>
            </a:r>
            <a:r>
              <a:rPr lang="en-US" sz="2200" dirty="0" err="1"/>
              <a:t>dặm</a:t>
            </a:r>
            <a:r>
              <a:rPr lang="en-US" sz="2200" dirty="0"/>
              <a:t> </a:t>
            </a:r>
            <a:r>
              <a:rPr lang="en-US" sz="2200" dirty="0" err="1"/>
              <a:t>Nghệ</a:t>
            </a:r>
            <a:r>
              <a:rPr lang="en-US" sz="2200" dirty="0"/>
              <a:t> Tĩnh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C84734-FE25-8EDC-11EE-08D273F2E18B}"/>
              </a:ext>
            </a:extLst>
          </p:cNvPr>
          <p:cNvSpPr txBox="1"/>
          <p:nvPr/>
        </p:nvSpPr>
        <p:spPr>
          <a:xfrm>
            <a:off x="3890440" y="2318226"/>
            <a:ext cx="6929960" cy="4308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</a:rPr>
              <a:t>5 </a:t>
            </a:r>
            <a:r>
              <a:rPr lang="en-US" sz="2200" dirty="0" err="1">
                <a:solidFill>
                  <a:srgbClr val="FF0000"/>
                </a:solidFill>
              </a:rPr>
              <a:t>tiếng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; </a:t>
            </a:r>
            <a:r>
              <a:rPr lang="en-US" sz="2200" dirty="0" err="1">
                <a:solidFill>
                  <a:srgbClr val="FF0000"/>
                </a:solidFill>
              </a:rPr>
              <a:t>số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 không </a:t>
            </a:r>
            <a:r>
              <a:rPr lang="en-US" sz="2200" dirty="0" err="1">
                <a:solidFill>
                  <a:srgbClr val="FF0000"/>
                </a:solidFill>
              </a:rPr>
              <a:t>hạn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định</a:t>
            </a:r>
            <a:r>
              <a:rPr lang="en-US" sz="2200" dirty="0">
                <a:solidFill>
                  <a:srgbClr val="FF0000"/>
                </a:solidFill>
              </a:rPr>
              <a:t>; </a:t>
            </a:r>
            <a:r>
              <a:rPr lang="en-US" sz="2200" dirty="0" err="1">
                <a:solidFill>
                  <a:srgbClr val="FF0000"/>
                </a:solidFill>
              </a:rPr>
              <a:t>có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thể</a:t>
            </a:r>
            <a:r>
              <a:rPr lang="en-US" sz="2200" dirty="0">
                <a:solidFill>
                  <a:srgbClr val="FF0000"/>
                </a:solidFill>
              </a:rPr>
              <a:t> chia </a:t>
            </a:r>
            <a:r>
              <a:rPr lang="en-US" sz="2200" dirty="0" err="1">
                <a:solidFill>
                  <a:srgbClr val="FF0000"/>
                </a:solidFill>
              </a:rPr>
              <a:t>khổ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thơ</a:t>
            </a:r>
            <a:r>
              <a:rPr lang="en-US" sz="22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F32C3F20-C87C-B85E-A151-866AD7597DE8}"/>
              </a:ext>
            </a:extLst>
          </p:cNvPr>
          <p:cNvSpPr/>
          <p:nvPr/>
        </p:nvSpPr>
        <p:spPr>
          <a:xfrm>
            <a:off x="3985603" y="2935088"/>
            <a:ext cx="6774988" cy="473770"/>
          </a:xfrm>
          <a:prstGeom prst="round1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2/3; 3/2; 1/4; 4/1; 1/2/2</a:t>
            </a:r>
          </a:p>
        </p:txBody>
      </p:sp>
      <p:sp>
        <p:nvSpPr>
          <p:cNvPr id="42" name="Rectangle: Single Corner Rounded 41">
            <a:extLst>
              <a:ext uri="{FF2B5EF4-FFF2-40B4-BE49-F238E27FC236}">
                <a16:creationId xmlns:a16="http://schemas.microsoft.com/office/drawing/2014/main" id="{BF5DDEBA-3056-0B79-1B47-4D2C4DDD3A47}"/>
              </a:ext>
            </a:extLst>
          </p:cNvPr>
          <p:cNvSpPr/>
          <p:nvPr/>
        </p:nvSpPr>
        <p:spPr>
          <a:xfrm>
            <a:off x="3927653" y="3831221"/>
            <a:ext cx="7000023" cy="917453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 Theo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vần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: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lưng</a:t>
            </a:r>
            <a:r>
              <a:rPr lang="en-US" sz="2200" i="1" dirty="0">
                <a:solidFill>
                  <a:srgbClr val="FF0000"/>
                </a:solidFill>
              </a:rPr>
              <a:t>,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chân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/>
              <a:t> Theo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dòng</a:t>
            </a:r>
            <a:r>
              <a:rPr lang="en-US" sz="2200" dirty="0"/>
              <a:t> </a:t>
            </a:r>
            <a:r>
              <a:rPr lang="en-US" sz="2200" dirty="0" err="1"/>
              <a:t>thơ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vần</a:t>
            </a:r>
            <a:r>
              <a:rPr lang="en-US" sz="2200" dirty="0"/>
              <a:t>: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liền</a:t>
            </a:r>
            <a:r>
              <a:rPr lang="en-US" sz="2200" i="1" dirty="0">
                <a:solidFill>
                  <a:srgbClr val="FF0000"/>
                </a:solidFill>
              </a:rPr>
              <a:t>, </a:t>
            </a:r>
            <a:r>
              <a:rPr lang="en-US" sz="2200" i="1" dirty="0" err="1">
                <a:solidFill>
                  <a:srgbClr val="FF0000"/>
                </a:solidFill>
              </a:rPr>
              <a:t>vần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>
                <a:solidFill>
                  <a:srgbClr val="FF0000"/>
                </a:solidFill>
              </a:rPr>
              <a:t>cách</a:t>
            </a:r>
            <a:r>
              <a:rPr lang="en-US" sz="22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8095BB-6D11-D676-632B-DA821940CEBB}"/>
              </a:ext>
            </a:extLst>
          </p:cNvPr>
          <p:cNvSpPr/>
          <p:nvPr/>
        </p:nvSpPr>
        <p:spPr>
          <a:xfrm>
            <a:off x="3927653" y="5088442"/>
            <a:ext cx="7000023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/>
              <a:t>Phong </a:t>
            </a:r>
            <a:r>
              <a:rPr lang="en-US" sz="2200" dirty="0" err="1"/>
              <a:t>phú</a:t>
            </a:r>
            <a:r>
              <a:rPr lang="en-US" sz="2200" dirty="0"/>
              <a:t>,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endParaRPr lang="en-US" sz="2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44CD46-D90E-7444-4787-D5BD6D5D2FEB}"/>
              </a:ext>
            </a:extLst>
          </p:cNvPr>
          <p:cNvSpPr/>
          <p:nvPr/>
        </p:nvSpPr>
        <p:spPr>
          <a:xfrm>
            <a:off x="2253611" y="6042581"/>
            <a:ext cx="1369883" cy="411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Ví</a:t>
            </a:r>
            <a:r>
              <a:rPr lang="en-US" sz="2200" b="1" dirty="0"/>
              <a:t> </a:t>
            </a:r>
            <a:r>
              <a:rPr lang="en-US" sz="2200" b="1" dirty="0" err="1"/>
              <a:t>dụ</a:t>
            </a:r>
            <a:endParaRPr lang="en-US" sz="22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90F95A-426C-69C1-BDA9-1A6547DDF0A5}"/>
              </a:ext>
            </a:extLst>
          </p:cNvPr>
          <p:cNvSpPr/>
          <p:nvPr/>
        </p:nvSpPr>
        <p:spPr>
          <a:xfrm>
            <a:off x="3959503" y="6036107"/>
            <a:ext cx="6968174" cy="6096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 err="1"/>
              <a:t>Đêm</a:t>
            </a:r>
            <a:r>
              <a:rPr lang="en-US" sz="2200" i="1" dirty="0"/>
              <a:t> nay </a:t>
            </a:r>
            <a:r>
              <a:rPr lang="en-US" sz="2200" i="1" dirty="0" err="1"/>
              <a:t>Bác</a:t>
            </a:r>
            <a:r>
              <a:rPr lang="en-US" sz="2200" i="1" dirty="0"/>
              <a:t> không </a:t>
            </a:r>
            <a:r>
              <a:rPr lang="en-US" sz="2200" i="1" dirty="0" err="1"/>
              <a:t>ngủ</a:t>
            </a:r>
            <a:r>
              <a:rPr lang="en-US" sz="2200" i="1" dirty="0"/>
              <a:t> </a:t>
            </a:r>
            <a:r>
              <a:rPr lang="en-US" sz="2200" dirty="0"/>
              <a:t>(Minh Huệ); </a:t>
            </a:r>
            <a:r>
              <a:rPr lang="en-US" sz="2200" dirty="0" err="1"/>
              <a:t>Ông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(Vũ </a:t>
            </a:r>
            <a:r>
              <a:rPr lang="en-US" sz="2200" dirty="0" err="1"/>
              <a:t>Đình</a:t>
            </a:r>
            <a:r>
              <a:rPr lang="en-US" sz="2200" dirty="0"/>
              <a:t> Liên); </a:t>
            </a:r>
            <a:r>
              <a:rPr lang="en-US" sz="2200" i="1" dirty="0" err="1"/>
              <a:t>Tiếng</a:t>
            </a:r>
            <a:r>
              <a:rPr lang="en-US" sz="2200" i="1" dirty="0"/>
              <a:t> </a:t>
            </a:r>
            <a:r>
              <a:rPr lang="en-US" sz="2200" i="1" dirty="0" err="1"/>
              <a:t>gà</a:t>
            </a:r>
            <a:r>
              <a:rPr lang="en-US" sz="2200" i="1" dirty="0"/>
              <a:t> </a:t>
            </a:r>
            <a:r>
              <a:rPr lang="en-US" sz="2200" i="1" dirty="0" err="1"/>
              <a:t>trưa</a:t>
            </a:r>
            <a:r>
              <a:rPr lang="en-US" sz="2200" i="1" dirty="0"/>
              <a:t> </a:t>
            </a:r>
            <a:r>
              <a:rPr lang="en-US" sz="2200" dirty="0"/>
              <a:t>(Xuân Quỳnh).</a:t>
            </a:r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A5467F2C-EB95-41BB-92E1-269BAD3E459E}"/>
              </a:ext>
            </a:extLst>
          </p:cNvPr>
          <p:cNvCxnSpPr>
            <a:cxnSpLocks/>
            <a:stCxn id="2" idx="4"/>
          </p:cNvCxnSpPr>
          <p:nvPr/>
        </p:nvCxnSpPr>
        <p:spPr>
          <a:xfrm rot="16200000" flipH="1">
            <a:off x="1075303" y="4924977"/>
            <a:ext cx="1727776" cy="61427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48C63F4B-ACA2-8EB1-4F77-9B8C1B2DFD00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3435874" y="2399281"/>
            <a:ext cx="454566" cy="134389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FF8793E4-71C7-3C59-E808-8BB2D49289CE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340537" y="3161886"/>
            <a:ext cx="645066" cy="10087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62DEBE69-A3D2-3692-C6BB-59C6CFCF4C9E}"/>
              </a:ext>
            </a:extLst>
          </p:cNvPr>
          <p:cNvCxnSpPr>
            <a:cxnSpLocks/>
          </p:cNvCxnSpPr>
          <p:nvPr/>
        </p:nvCxnSpPr>
        <p:spPr>
          <a:xfrm flipV="1">
            <a:off x="3401767" y="1548556"/>
            <a:ext cx="381000" cy="36211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18F25CEA-D3E8-C7B6-FE75-6B35D0753144}"/>
              </a:ext>
            </a:extLst>
          </p:cNvPr>
          <p:cNvCxnSpPr>
            <a:cxnSpLocks/>
          </p:cNvCxnSpPr>
          <p:nvPr/>
        </p:nvCxnSpPr>
        <p:spPr>
          <a:xfrm flipV="1">
            <a:off x="3231331" y="4121015"/>
            <a:ext cx="668123" cy="43620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47983E63-FA8E-AA76-5B75-A67783977D9D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57600" y="5309443"/>
            <a:ext cx="346894" cy="1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27C7FA45-330E-68EE-5D50-F7D837E52726}"/>
              </a:ext>
            </a:extLst>
          </p:cNvPr>
          <p:cNvCxnSpPr>
            <a:cxnSpLocks/>
          </p:cNvCxnSpPr>
          <p:nvPr/>
        </p:nvCxnSpPr>
        <p:spPr>
          <a:xfrm flipV="1">
            <a:off x="3435874" y="6226670"/>
            <a:ext cx="454565" cy="56017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34" grpId="0" animBg="1"/>
      <p:bldP spid="36" grpId="0" animBg="1"/>
      <p:bldP spid="38" grpId="0" animBg="1"/>
      <p:bldP spid="42" grpId="0" animBg="1"/>
      <p:bldP spid="45" grpId="0" animBg="1"/>
      <p:bldP spid="46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9854" y="-1624223"/>
            <a:ext cx="7376096" cy="10439401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B62031D4-7C38-41E6-A143-D53C946C009A}"/>
              </a:ext>
            </a:extLst>
          </p:cNvPr>
          <p:cNvSpPr/>
          <p:nvPr/>
        </p:nvSpPr>
        <p:spPr>
          <a:xfrm>
            <a:off x="2247900" y="4266217"/>
            <a:ext cx="432435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Hát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dặm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Điệu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hò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bơi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thuyền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8" name="Thuyen va ben~1_a6f17a8cf2e20e10dae6c948e25a6700.mp4">
            <a:hlinkClick r:id="" action="ppaction://media"/>
            <a:extLst>
              <a:ext uri="{FF2B5EF4-FFF2-40B4-BE49-F238E27FC236}">
                <a16:creationId xmlns:a16="http://schemas.microsoft.com/office/drawing/2014/main" id="{08245489-D537-45AA-8595-D7CB2013C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00" y="1068274"/>
            <a:ext cx="4324350" cy="3047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CD12D6-B387-4082-BBBF-CD8344D3C4E5}"/>
              </a:ext>
            </a:extLst>
          </p:cNvPr>
          <p:cNvSpPr/>
          <p:nvPr/>
        </p:nvSpPr>
        <p:spPr>
          <a:xfrm>
            <a:off x="6648449" y="595491"/>
            <a:ext cx="32956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/>
              <a:t>Thuyền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bến</a:t>
            </a:r>
            <a:endParaRPr lang="en-US" sz="2200" b="1" dirty="0"/>
          </a:p>
          <a:p>
            <a:r>
              <a:rPr lang="en-US" sz="2200" dirty="0"/>
              <a:t>	 (</a:t>
            </a:r>
            <a:r>
              <a:rPr lang="en-US" sz="2200" dirty="0" err="1"/>
              <a:t>Hò</a:t>
            </a:r>
            <a:r>
              <a:rPr lang="en-US" sz="2200" dirty="0"/>
              <a:t> </a:t>
            </a:r>
            <a:r>
              <a:rPr lang="en-US" sz="2200" dirty="0" err="1"/>
              <a:t>bơi</a:t>
            </a:r>
            <a:r>
              <a:rPr lang="en-US" sz="2200" dirty="0"/>
              <a:t> </a:t>
            </a:r>
            <a:r>
              <a:rPr lang="en-US" sz="2200" dirty="0" err="1"/>
              <a:t>thuyền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sông</a:t>
            </a:r>
            <a:r>
              <a:rPr lang="en-US" sz="2200" dirty="0"/>
              <a:t> Lam </a:t>
            </a:r>
            <a:r>
              <a:rPr lang="en-US" sz="2200" dirty="0" err="1"/>
              <a:t>dào</a:t>
            </a:r>
            <a:r>
              <a:rPr lang="en-US" sz="2200" dirty="0"/>
              <a:t> </a:t>
            </a:r>
            <a:r>
              <a:rPr lang="en-US" sz="2200" dirty="0" err="1"/>
              <a:t>dạt</a:t>
            </a:r>
            <a:endParaRPr lang="en-US" sz="2200" dirty="0"/>
          </a:p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đẹp</a:t>
            </a:r>
            <a:r>
              <a:rPr lang="en-US" sz="2200" dirty="0"/>
              <a:t> Nam </a:t>
            </a:r>
            <a:r>
              <a:rPr lang="en-US" sz="2200" dirty="0" err="1"/>
              <a:t>Đàn</a:t>
            </a:r>
            <a:endParaRPr lang="en-US" sz="2200" dirty="0"/>
          </a:p>
          <a:p>
            <a:r>
              <a:rPr lang="en-US" sz="2200" dirty="0"/>
              <a:t>Ai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chợ</a:t>
            </a:r>
            <a:r>
              <a:rPr lang="en-US" sz="2200" dirty="0"/>
              <a:t> Sa Nam</a:t>
            </a:r>
          </a:p>
          <a:p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xem</a:t>
            </a:r>
            <a:r>
              <a:rPr lang="en-US" sz="2200" dirty="0"/>
              <a:t> </a:t>
            </a:r>
            <a:r>
              <a:rPr lang="en-US" sz="2200" dirty="0" err="1"/>
              <a:t>thuyền</a:t>
            </a:r>
            <a:r>
              <a:rPr lang="en-US" sz="2200" dirty="0"/>
              <a:t>, </a:t>
            </a:r>
            <a:r>
              <a:rPr lang="en-US" sz="2200" dirty="0" err="1"/>
              <a:t>xem</a:t>
            </a:r>
            <a:r>
              <a:rPr lang="en-US" sz="2200" dirty="0"/>
              <a:t> </a:t>
            </a:r>
            <a:r>
              <a:rPr lang="en-US" sz="2200" dirty="0" err="1"/>
              <a:t>bến</a:t>
            </a:r>
            <a:endParaRPr lang="en-US" sz="2200" dirty="0"/>
          </a:p>
          <a:p>
            <a:r>
              <a:rPr lang="en-US" sz="2200" dirty="0"/>
              <a:t> </a:t>
            </a:r>
          </a:p>
          <a:p>
            <a:r>
              <a:rPr lang="en-US" sz="2200" dirty="0" err="1"/>
              <a:t>Thuyền</a:t>
            </a:r>
            <a:r>
              <a:rPr lang="en-US" sz="2200" dirty="0"/>
              <a:t> </a:t>
            </a:r>
            <a:r>
              <a:rPr lang="en-US" sz="2200" dirty="0" err="1"/>
              <a:t>xưa</a:t>
            </a:r>
            <a:r>
              <a:rPr lang="en-US" sz="2200" dirty="0"/>
              <a:t> nay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nhớ</a:t>
            </a:r>
            <a:endParaRPr lang="en-US" sz="2200" dirty="0"/>
          </a:p>
          <a:p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bến</a:t>
            </a:r>
            <a:r>
              <a:rPr lang="en-US" sz="2200" dirty="0"/>
              <a:t> </a:t>
            </a:r>
            <a:r>
              <a:rPr lang="en-US" sz="2200" dirty="0" err="1"/>
              <a:t>cũ</a:t>
            </a:r>
            <a:r>
              <a:rPr lang="en-US" sz="2200" dirty="0"/>
              <a:t> </a:t>
            </a:r>
            <a:r>
              <a:rPr lang="en-US" sz="2200" dirty="0" err="1"/>
              <a:t>sông</a:t>
            </a:r>
            <a:r>
              <a:rPr lang="en-US" sz="2200" dirty="0"/>
              <a:t> </a:t>
            </a:r>
            <a:r>
              <a:rPr lang="en-US" sz="2200" dirty="0" err="1"/>
              <a:t>nhà</a:t>
            </a:r>
            <a:endParaRPr lang="en-US" sz="2200" dirty="0"/>
          </a:p>
          <a:p>
            <a:r>
              <a:rPr lang="en-US" sz="2200" dirty="0" err="1"/>
              <a:t>Dù</a:t>
            </a:r>
            <a:r>
              <a:rPr lang="en-US" sz="2200" dirty="0"/>
              <a:t> </a:t>
            </a:r>
            <a:r>
              <a:rPr lang="en-US" sz="2200" dirty="0" err="1"/>
              <a:t>thuyền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endParaRPr lang="en-US" sz="2200" dirty="0"/>
          </a:p>
          <a:p>
            <a:r>
              <a:rPr lang="en-US" sz="2200" dirty="0" err="1"/>
              <a:t>Bến</a:t>
            </a:r>
            <a:r>
              <a:rPr lang="en-US" sz="2200" dirty="0"/>
              <a:t> </a:t>
            </a:r>
            <a:r>
              <a:rPr lang="en-US" sz="2200" dirty="0" err="1"/>
              <a:t>vẫn</a:t>
            </a:r>
            <a:r>
              <a:rPr lang="en-US" sz="2200" dirty="0"/>
              <a:t> </a:t>
            </a:r>
            <a:r>
              <a:rPr lang="en-US" sz="2200" dirty="0" err="1"/>
              <a:t>chờ</a:t>
            </a:r>
            <a:r>
              <a:rPr lang="en-US" sz="2200" dirty="0"/>
              <a:t>, </a:t>
            </a:r>
            <a:r>
              <a:rPr lang="en-US" sz="2200" dirty="0" err="1"/>
              <a:t>vẫn</a:t>
            </a:r>
            <a:r>
              <a:rPr lang="en-US" sz="2200" dirty="0"/>
              <a:t> </a:t>
            </a:r>
            <a:r>
              <a:rPr lang="en-US" sz="2200" dirty="0" err="1"/>
              <a:t>đợi</a:t>
            </a:r>
            <a:endParaRPr lang="en-US" sz="2200" dirty="0"/>
          </a:p>
          <a:p>
            <a:r>
              <a:rPr lang="en-US" sz="2200" dirty="0"/>
              <a:t> </a:t>
            </a:r>
          </a:p>
          <a:p>
            <a:r>
              <a:rPr lang="en-US" sz="2200" dirty="0" err="1"/>
              <a:t>Dù</a:t>
            </a:r>
            <a:r>
              <a:rPr lang="en-US" sz="2200" dirty="0"/>
              <a:t> con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vơi</a:t>
            </a:r>
            <a:r>
              <a:rPr lang="en-US" sz="2200" dirty="0"/>
              <a:t> </a:t>
            </a:r>
            <a:r>
              <a:rPr lang="en-US" sz="2200" dirty="0" err="1"/>
              <a:t>đầy</a:t>
            </a:r>
            <a:endParaRPr lang="en-US" sz="2200" dirty="0"/>
          </a:p>
          <a:p>
            <a:r>
              <a:rPr lang="en-US" sz="2200" dirty="0" err="1"/>
              <a:t>Thuyền</a:t>
            </a:r>
            <a:r>
              <a:rPr lang="en-US" sz="2200" dirty="0"/>
              <a:t> </a:t>
            </a:r>
            <a:r>
              <a:rPr lang="en-US" sz="2200" dirty="0" err="1"/>
              <a:t>xuôi</a:t>
            </a:r>
            <a:r>
              <a:rPr lang="en-US" sz="2200" dirty="0"/>
              <a:t> </a:t>
            </a:r>
            <a:r>
              <a:rPr lang="en-US" sz="2200" dirty="0" err="1"/>
              <a:t>ngược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endParaRPr lang="en-US" sz="2200" dirty="0"/>
          </a:p>
          <a:p>
            <a:r>
              <a:rPr lang="en-US" sz="2200" dirty="0" err="1"/>
              <a:t>Vẫn</a:t>
            </a:r>
            <a:r>
              <a:rPr lang="en-US" sz="2200" dirty="0"/>
              <a:t> </a:t>
            </a:r>
            <a:r>
              <a:rPr lang="en-US" sz="2200" dirty="0" err="1"/>
              <a:t>nhớ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bến</a:t>
            </a:r>
            <a:r>
              <a:rPr lang="en-US" sz="2200" dirty="0"/>
              <a:t> </a:t>
            </a:r>
            <a:r>
              <a:rPr lang="en-US" sz="2200" dirty="0" err="1"/>
              <a:t>cũ</a:t>
            </a:r>
            <a:endParaRPr lang="en-US" sz="2200" dirty="0"/>
          </a:p>
          <a:p>
            <a:r>
              <a:rPr lang="en-US" sz="2200" dirty="0" err="1"/>
              <a:t>Thuyền</a:t>
            </a:r>
            <a:r>
              <a:rPr lang="en-US" sz="2200" dirty="0"/>
              <a:t> </a:t>
            </a:r>
            <a:r>
              <a:rPr lang="en-US" sz="2200" dirty="0" err="1"/>
              <a:t>vẫn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bến</a:t>
            </a:r>
            <a:r>
              <a:rPr lang="en-US" sz="2200" dirty="0"/>
              <a:t> </a:t>
            </a:r>
            <a:r>
              <a:rPr lang="en-US" sz="2200" dirty="0" err="1"/>
              <a:t>cũ</a:t>
            </a:r>
            <a:r>
              <a:rPr lang="en-US" sz="2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1937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F1850-093B-2A14-5670-39A0782C8DFE}"/>
              </a:ext>
            </a:extLst>
          </p:cNvPr>
          <p:cNvSpPr txBox="1"/>
          <p:nvPr/>
        </p:nvSpPr>
        <p:spPr>
          <a:xfrm>
            <a:off x="2286000" y="990600"/>
            <a:ext cx="838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THỰC HÀNH - </a:t>
            </a:r>
            <a:r>
              <a:rPr lang="en-US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LÀM THƠ BỐN CHỮ, NĂM CHỮ</a:t>
            </a:r>
            <a:endParaRPr lang="en-US" sz="2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B5547-A961-C7EC-C10A-BA3BF6421F98}"/>
              </a:ext>
            </a:extLst>
          </p:cNvPr>
          <p:cNvSpPr txBox="1"/>
          <p:nvPr/>
        </p:nvSpPr>
        <p:spPr>
          <a:xfrm>
            <a:off x="457200" y="152400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</p:spTree>
    <p:extLst>
      <p:ext uri="{BB962C8B-B14F-4D97-AF65-F5344CB8AC3E}">
        <p14:creationId xmlns:p14="http://schemas.microsoft.com/office/powerpoint/2010/main" val="317879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D229601-C73C-4B85-A791-AFF79E59D867}"/>
              </a:ext>
            </a:extLst>
          </p:cNvPr>
          <p:cNvGrpSpPr/>
          <p:nvPr/>
        </p:nvGrpSpPr>
        <p:grpSpPr>
          <a:xfrm>
            <a:off x="4279708" y="1743462"/>
            <a:ext cx="2624715" cy="646331"/>
            <a:chOff x="617316" y="5181599"/>
            <a:chExt cx="3116484" cy="91440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3CCCC7-8AC3-4AA5-9C7B-4453A98C2BDB}"/>
                </a:ext>
              </a:extLst>
            </p:cNvPr>
            <p:cNvSpPr txBox="1"/>
            <p:nvPr/>
          </p:nvSpPr>
          <p:spPr>
            <a:xfrm>
              <a:off x="819942" y="5291446"/>
              <a:ext cx="2913858" cy="492443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2600" b="1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600" b="1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ngắt</a:t>
              </a:r>
              <a:r>
                <a:rPr lang="en-US" sz="2600" b="1" dirty="0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600" b="1" dirty="0" err="1">
                  <a:solidFill>
                    <a:srgbClr val="6E95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nhịp</a:t>
              </a:r>
              <a:endParaRPr lang="en-US" sz="2600" b="1" dirty="0">
                <a:solidFill>
                  <a:srgbClr val="6E95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22A1649C-6349-4008-9C5E-E609FAB7A293}"/>
                </a:ext>
              </a:extLst>
            </p:cNvPr>
            <p:cNvSpPr/>
            <p:nvPr/>
          </p:nvSpPr>
          <p:spPr>
            <a:xfrm>
              <a:off x="617316" y="5181599"/>
              <a:ext cx="3116484" cy="914401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字魂58号-创中黑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6169226-914F-415F-81DF-0EAE36AB00EE}"/>
              </a:ext>
            </a:extLst>
          </p:cNvPr>
          <p:cNvSpPr txBox="1"/>
          <p:nvPr/>
        </p:nvSpPr>
        <p:spPr>
          <a:xfrm>
            <a:off x="2438400" y="2575665"/>
            <a:ext cx="7582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Khái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niệm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dòng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;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xuống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dòng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EE01B1-1091-4889-9DC5-8B0252E2B21A}"/>
              </a:ext>
            </a:extLst>
          </p:cNvPr>
          <p:cNvSpPr txBox="1"/>
          <p:nvPr/>
        </p:nvSpPr>
        <p:spPr>
          <a:xfrm>
            <a:off x="2438400" y="4146398"/>
            <a:ext cx="770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- Vai </a:t>
            </a:r>
            <a:r>
              <a:rPr lang="en-US" sz="2800" b="1" dirty="0" err="1">
                <a:solidFill>
                  <a:srgbClr val="00B050"/>
                </a:solidFill>
              </a:rPr>
              <a:t>trò</a:t>
            </a:r>
            <a:r>
              <a:rPr lang="en-US" sz="2800" b="1" dirty="0">
                <a:solidFill>
                  <a:srgbClr val="00B050"/>
                </a:solidFill>
              </a:rPr>
              <a:t>:  </a:t>
            </a:r>
            <a:r>
              <a:rPr lang="en-US" sz="2800" dirty="0" err="1">
                <a:solidFill>
                  <a:srgbClr val="00B050"/>
                </a:solidFill>
              </a:rPr>
              <a:t>Tạo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tiết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tấu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làm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nên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điệu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của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bài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thơ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đồng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thời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góp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phần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biểu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đạt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nội</a:t>
            </a:r>
            <a:r>
              <a:rPr lang="en-US" sz="2800" dirty="0">
                <a:solidFill>
                  <a:srgbClr val="00B050"/>
                </a:solidFill>
              </a:rPr>
              <a:t> dung </a:t>
            </a:r>
            <a:r>
              <a:rPr lang="en-US" sz="2800" dirty="0" err="1">
                <a:solidFill>
                  <a:srgbClr val="00B050"/>
                </a:solidFill>
              </a:rPr>
              <a:t>bài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thơ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3D6B9E-D968-4C70-93E8-AA58C1E9D56C}"/>
              </a:ext>
            </a:extLst>
          </p:cNvPr>
          <p:cNvSpPr/>
          <p:nvPr/>
        </p:nvSpPr>
        <p:spPr>
          <a:xfrm>
            <a:off x="75936" y="76200"/>
            <a:ext cx="12040128" cy="670560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4A10D-5123-46B9-B081-BACC887AF501}"/>
              </a:ext>
            </a:extLst>
          </p:cNvPr>
          <p:cNvSpPr txBox="1"/>
          <p:nvPr/>
        </p:nvSpPr>
        <p:spPr>
          <a:xfrm>
            <a:off x="75936" y="75229"/>
            <a:ext cx="120401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VIẾT: TẬP LÀM THƠ BỐN CHỮ, NĂM CHỮ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1F18F21-6B66-4E5D-7CBE-E2C5C6009338}"/>
              </a:ext>
            </a:extLst>
          </p:cNvPr>
          <p:cNvSpPr/>
          <p:nvPr/>
        </p:nvSpPr>
        <p:spPr>
          <a:xfrm>
            <a:off x="4410966" y="741836"/>
            <a:ext cx="2362200" cy="8766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3116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1390</Words>
  <Application>Microsoft Office PowerPoint</Application>
  <PresentationFormat>Widescreen</PresentationFormat>
  <Paragraphs>190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Meiryo</vt:lpstr>
      <vt:lpstr>#9Slide03 Arima Madurai Black</vt:lpstr>
      <vt:lpstr>#9Slide03 Cabin Condensed</vt:lpstr>
      <vt:lpstr>#9Slide04 AdrianeSwash</vt:lpstr>
      <vt:lpstr>Arial</vt:lpstr>
      <vt:lpstr>Calibri</vt:lpstr>
      <vt:lpstr>Lucida Handwriting</vt:lpstr>
      <vt:lpstr>Lucida Sans</vt:lpstr>
      <vt:lpstr>Lucida Sans Unicode</vt:lpstr>
      <vt:lpstr>Microsoft Sans Serif</vt:lpstr>
      <vt:lpstr>Times New Roman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ThanhHuong</cp:lastModifiedBy>
  <cp:revision>94</cp:revision>
  <cp:lastPrinted>2019-03-11T05:59:59Z</cp:lastPrinted>
  <dcterms:created xsi:type="dcterms:W3CDTF">2019-03-09T12:27:26Z</dcterms:created>
  <dcterms:modified xsi:type="dcterms:W3CDTF">2025-10-23T00:46:36Z</dcterms:modified>
</cp:coreProperties>
</file>