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10" r:id="rId2"/>
    <p:sldId id="3012" r:id="rId3"/>
    <p:sldId id="3013" r:id="rId4"/>
    <p:sldId id="3014" r:id="rId5"/>
    <p:sldId id="3015" r:id="rId6"/>
    <p:sldId id="3016" r:id="rId7"/>
    <p:sldId id="3017" r:id="rId8"/>
    <p:sldId id="3018" r:id="rId9"/>
    <p:sldId id="3019" r:id="rId10"/>
    <p:sldId id="303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68" d="100"/>
          <a:sy n="68" d="100"/>
        </p:scale>
        <p:origin x="27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01/12/2025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pPr/>
              <a:t>1</a:t>
            </a:fld>
            <a:endParaRPr lang="zh-CN" altLang="en-US"/>
          </a:p>
        </p:txBody>
      </p:sp>
    </p:spTree>
    <p:extLst>
      <p:ext uri="{BB962C8B-B14F-4D97-AF65-F5344CB8AC3E}">
        <p14:creationId xmlns:p14="http://schemas.microsoft.com/office/powerpoint/2010/main" val="230074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5310F18-5BA7-4C17-B4F5-065BA1013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72EC2C62-5485-4B12-B6B0-739CD2756FBA}"/>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0E1A38A-6943-4B48-B746-2B3F59D8D579}"/>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lIns="68516" tIns="34258" rIns="68516" bIns="34258"/>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lIns="68516" tIns="34258" rIns="68516" bIns="34258"/>
          <a:lstStyle>
            <a:lvl1pPr marL="0" indent="0" algn="ctr">
              <a:buNone/>
              <a:defRPr>
                <a:solidFill>
                  <a:schemeClr val="tx1">
                    <a:tint val="75000"/>
                  </a:schemeClr>
                </a:solidFill>
              </a:defRPr>
            </a:lvl1pPr>
            <a:lvl2pPr marL="544188" indent="0" algn="ctr">
              <a:buNone/>
              <a:defRPr>
                <a:solidFill>
                  <a:schemeClr val="tx1">
                    <a:tint val="75000"/>
                  </a:schemeClr>
                </a:solidFill>
              </a:defRPr>
            </a:lvl2pPr>
            <a:lvl3pPr marL="1088376" indent="0" algn="ctr">
              <a:buNone/>
              <a:defRPr>
                <a:solidFill>
                  <a:schemeClr val="tx1">
                    <a:tint val="75000"/>
                  </a:schemeClr>
                </a:solidFill>
              </a:defRPr>
            </a:lvl3pPr>
            <a:lvl4pPr marL="1632565" indent="0" algn="ctr">
              <a:buNone/>
              <a:defRPr>
                <a:solidFill>
                  <a:schemeClr val="tx1">
                    <a:tint val="75000"/>
                  </a:schemeClr>
                </a:solidFill>
              </a:defRPr>
            </a:lvl4pPr>
            <a:lvl5pPr marL="2176753" indent="0" algn="ctr">
              <a:buNone/>
              <a:defRPr>
                <a:solidFill>
                  <a:schemeClr val="tx1">
                    <a:tint val="75000"/>
                  </a:schemeClr>
                </a:solidFill>
              </a:defRPr>
            </a:lvl5pPr>
            <a:lvl6pPr marL="2720941" indent="0" algn="ctr">
              <a:buNone/>
              <a:defRPr>
                <a:solidFill>
                  <a:schemeClr val="tx1">
                    <a:tint val="75000"/>
                  </a:schemeClr>
                </a:solidFill>
              </a:defRPr>
            </a:lvl6pPr>
            <a:lvl7pPr marL="3265129" indent="0" algn="ctr">
              <a:buNone/>
              <a:defRPr>
                <a:solidFill>
                  <a:schemeClr val="tx1">
                    <a:tint val="75000"/>
                  </a:schemeClr>
                </a:solidFill>
              </a:defRPr>
            </a:lvl7pPr>
            <a:lvl8pPr marL="3809318" indent="0" algn="ctr">
              <a:buNone/>
              <a:defRPr>
                <a:solidFill>
                  <a:schemeClr val="tx1">
                    <a:tint val="75000"/>
                  </a:schemeClr>
                </a:solidFill>
              </a:defRPr>
            </a:lvl8pPr>
            <a:lvl9pPr marL="435350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lIns="68516" tIns="34258" rIns="68516" bIns="34258"/>
          <a:lstStyle/>
          <a:p>
            <a:fld id="{774B3276-3901-471F-8285-C92A8E75787C}" type="datetimeFigureOut">
              <a:rPr lang="en-US" smtClean="0"/>
              <a:t>12/1/2025</a:t>
            </a:fld>
            <a:endParaRPr lang="en-US"/>
          </a:p>
        </p:txBody>
      </p:sp>
      <p:sp>
        <p:nvSpPr>
          <p:cNvPr id="5" name="Footer Placeholder 4"/>
          <p:cNvSpPr>
            <a:spLocks noGrp="1"/>
          </p:cNvSpPr>
          <p:nvPr>
            <p:ph type="ftr" sz="quarter" idx="11"/>
          </p:nvPr>
        </p:nvSpPr>
        <p:spPr>
          <a:xfrm>
            <a:off x="4165601" y="6356351"/>
            <a:ext cx="3860800" cy="365125"/>
          </a:xfrm>
          <a:prstGeom prst="rect">
            <a:avLst/>
          </a:prstGeom>
        </p:spPr>
        <p:txBody>
          <a:bodyPr lIns="68516" tIns="34258" rIns="68516" bIns="34258"/>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lIns="68516" tIns="34258" rIns="68516" bIns="34258"/>
          <a:lstStyle/>
          <a:p>
            <a:fld id="{4356E0E0-0191-4DF9-B347-48BEABCB12B3}" type="slidenum">
              <a:rPr lang="en-US" smtClean="0"/>
              <a:t>‹#›</a:t>
            </a:fld>
            <a:endParaRPr lang="en-US"/>
          </a:p>
        </p:txBody>
      </p:sp>
    </p:spTree>
    <p:extLst>
      <p:ext uri="{BB962C8B-B14F-4D97-AF65-F5344CB8AC3E}">
        <p14:creationId xmlns:p14="http://schemas.microsoft.com/office/powerpoint/2010/main" val="1957650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 id="2147483762"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sv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98" y="-9524"/>
            <a:ext cx="12405353" cy="6970749"/>
          </a:xfrm>
          <a:prstGeom prst="rect">
            <a:avLst/>
          </a:prstGeom>
        </p:spPr>
      </p:pic>
      <p:sp>
        <p:nvSpPr>
          <p:cNvPr id="20" name="矩形 19"/>
          <p:cNvSpPr/>
          <p:nvPr/>
        </p:nvSpPr>
        <p:spPr>
          <a:xfrm rot="20718769">
            <a:off x="3573102" y="1991344"/>
            <a:ext cx="219775" cy="617834"/>
          </a:xfrm>
          <a:prstGeom prst="rect">
            <a:avLst/>
          </a:prstGeom>
        </p:spPr>
        <p:txBody>
          <a:bodyPr wrap="none" lIns="108837" tIns="54419" rIns="108837" bIns="54419">
            <a:spAutoFit/>
          </a:bodyPr>
          <a:lstStyle/>
          <a:p>
            <a:endParaRPr lang="zh-CN" altLang="en-US" sz="3300">
              <a:solidFill>
                <a:srgbClr val="099F00"/>
              </a:solidFill>
              <a:latin typeface="方正少儿简体" panose="03000509000000000000" pitchFamily="65" charset="-122"/>
              <a:ea typeface="方正少儿简体" panose="03000509000000000000" pitchFamily="65" charset="-122"/>
            </a:endParaRPr>
          </a:p>
        </p:txBody>
      </p:sp>
      <p:sp>
        <p:nvSpPr>
          <p:cNvPr id="36" name="文本框 35"/>
          <p:cNvSpPr txBox="1"/>
          <p:nvPr/>
        </p:nvSpPr>
        <p:spPr>
          <a:xfrm>
            <a:off x="4257729" y="2618952"/>
            <a:ext cx="219775" cy="617834"/>
          </a:xfrm>
          <a:prstGeom prst="rect">
            <a:avLst/>
          </a:prstGeom>
          <a:noFill/>
        </p:spPr>
        <p:txBody>
          <a:bodyPr wrap="none" lIns="108837" tIns="54419" rIns="108837" bIns="54419" rtlCol="0">
            <a:spAutoFit/>
          </a:bodyPr>
          <a:lstStyle/>
          <a:p>
            <a:endParaRPr lang="zh-CN" altLang="en-US" sz="3300">
              <a:solidFill>
                <a:schemeClr val="bg1">
                  <a:lumMod val="95000"/>
                </a:schemeClr>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540000" y="2006026"/>
            <a:ext cx="7287096" cy="848666"/>
          </a:xfrm>
          <a:prstGeom prst="rect">
            <a:avLst/>
          </a:prstGeom>
        </p:spPr>
        <p:txBody>
          <a:bodyPr wrap="square" lIns="108837" tIns="54419" rIns="108837" bIns="54419">
            <a:spAutoFit/>
          </a:bodyPr>
          <a:lstStyle/>
          <a:p>
            <a:pPr algn="ctr">
              <a:defRPr/>
            </a:pPr>
            <a:r>
              <a:rPr lang="vi-VN" sz="4800" b="1">
                <a:ln w="19050">
                  <a:noFill/>
                  <a:prstDash val="solid"/>
                </a:ln>
                <a:solidFill>
                  <a:schemeClr val="bg1"/>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rPr>
              <a:t>Tin học</a:t>
            </a:r>
            <a:endParaRPr lang="en-US" sz="4800" b="1" dirty="0">
              <a:ln w="19050">
                <a:noFill/>
                <a:prstDash val="solid"/>
              </a:ln>
              <a:solidFill>
                <a:schemeClr val="bg1"/>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54701"/>
            <a:ext cx="12204700" cy="1003300"/>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16000" y="4487653"/>
            <a:ext cx="1847512" cy="1868699"/>
          </a:xfrm>
          <a:prstGeom prst="rect">
            <a:avLst/>
          </a:prstGeom>
        </p:spPr>
      </p:pic>
      <p:sp>
        <p:nvSpPr>
          <p:cNvPr id="13" name="Rectangle 49"/>
          <p:cNvSpPr>
            <a:spLocks noChangeArrowheads="1"/>
          </p:cNvSpPr>
          <p:nvPr/>
        </p:nvSpPr>
        <p:spPr bwMode="auto">
          <a:xfrm>
            <a:off x="1121151" y="874513"/>
            <a:ext cx="9962399" cy="76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08837" tIns="54419" rIns="108837" bIns="544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vi-VN" altLang="en-US" sz="43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Thứ Tư ngày 18 tháng 10 năm 20</a:t>
            </a:r>
            <a:r>
              <a:rPr lang="en-US" altLang="en-US" sz="43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25</a:t>
            </a:r>
            <a:endParaRPr lang="en-US" altLang="en-US" sz="4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12" name="矩形 50"/>
          <p:cNvSpPr/>
          <p:nvPr/>
        </p:nvSpPr>
        <p:spPr>
          <a:xfrm>
            <a:off x="1034474" y="3028950"/>
            <a:ext cx="10348880" cy="910120"/>
          </a:xfrm>
          <a:prstGeom prst="rect">
            <a:avLst/>
          </a:prstGeom>
        </p:spPr>
        <p:txBody>
          <a:bodyPr wrap="square" lIns="108837" tIns="54419" rIns="108837" bIns="54419">
            <a:spAutoFit/>
          </a:bodyPr>
          <a:lstStyle/>
          <a:p>
            <a:pPr algn="ctr">
              <a:defRPr/>
            </a:pPr>
            <a:r>
              <a:rPr lang="vi-VN" sz="5200" b="1">
                <a:ln w="10160">
                  <a:noFill/>
                  <a:prstDash val="solid"/>
                </a:ln>
                <a:solidFill>
                  <a:srgbClr val="FFC000"/>
                </a:solidFill>
                <a:latin typeface="Times New Roman" panose="02020603050405020304" pitchFamily="18" charset="0"/>
                <a:cs typeface="Times New Roman" panose="02020603050405020304" pitchFamily="18" charset="0"/>
              </a:rPr>
              <a:t>Làm việc với máy tính (Tiết 1)</a:t>
            </a:r>
            <a:endParaRPr lang="en-US" sz="5200" b="1" dirty="0">
              <a:ln w="10160">
                <a:noFill/>
                <a:prstDash val="solid"/>
              </a:ln>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9313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ACCBC54D-D611-4230-8038-232D5025CCA4}"/>
              </a:ext>
            </a:extLst>
          </p:cNvPr>
          <p:cNvPicPr>
            <a:picLocks noChangeAspect="1"/>
          </p:cNvPicPr>
          <p:nvPr/>
        </p:nvPicPr>
        <p:blipFill>
          <a:blip r:embed="rId5"/>
          <a:stretch>
            <a:fillRect/>
          </a:stretch>
        </p:blipFill>
        <p:spPr>
          <a:xfrm>
            <a:off x="132402" y="2491800"/>
            <a:ext cx="589731" cy="520622"/>
          </a:xfrm>
          <a:prstGeom prst="rect">
            <a:avLst/>
          </a:prstGeom>
        </p:spPr>
      </p:pic>
    </p:spTree>
    <p:extLst>
      <p:ext uri="{BB962C8B-B14F-4D97-AF65-F5344CB8AC3E}">
        <p14:creationId xmlns:p14="http://schemas.microsoft.com/office/powerpoint/2010/main" val="4098467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57250" y="1993900"/>
            <a:ext cx="9721850" cy="3902359"/>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259032" y="2154468"/>
            <a:ext cx="9202849" cy="3246530"/>
          </a:xfrm>
          <a:prstGeom prst="rect">
            <a:avLst/>
          </a:prstGeom>
        </p:spPr>
        <p:txBody>
          <a:bodyPr wrap="square">
            <a:spAutoFit/>
          </a:bodyPr>
          <a:lstStyle/>
          <a:p>
            <a:pPr indent="342900" algn="just" defTabSz="342900">
              <a:lnSpc>
                <a:spcPct val="150000"/>
              </a:lnSpc>
            </a:pPr>
            <a:r>
              <a:rPr lang="vi-VN" sz="2800">
                <a:latin typeface="Times New Roman" panose="02020603050405020304" pitchFamily="18" charset="0"/>
                <a:cs typeface="Times New Roman" panose="02020603050405020304" pitchFamily="18" charset="0"/>
              </a:rPr>
              <a:t>Hôm nay, Khoa và các bạn có buổi học đầu tiên với máy tính. Cả lớp rất háo hức vì được sử dụng máy tính. Khoa có một thắc mắc muốn hỏi thầy giáo về cách cầm chuột, cách gõ phím và tư thế ngồi trước máy tính thế nào là đúng và khoa học? Chúng ta cùng tìm hiểu cùng bạn Khoa nhé.</a:t>
            </a:r>
          </a:p>
        </p:txBody>
      </p:sp>
      <p:sp>
        <p:nvSpPr>
          <p:cNvPr id="20" name="Rectangle 19">
            <a:extLst>
              <a:ext uri="{FF2B5EF4-FFF2-40B4-BE49-F238E27FC236}">
                <a16:creationId xmlns:a16="http://schemas.microsoft.com/office/drawing/2014/main" id="{BEF1B6C6-026F-4FB9-8D32-25D1F67CD14F}"/>
              </a:ext>
            </a:extLst>
          </p:cNvPr>
          <p:cNvSpPr/>
          <p:nvPr/>
        </p:nvSpPr>
        <p:spPr>
          <a:xfrm>
            <a:off x="1165511" y="1090480"/>
            <a:ext cx="4583184" cy="1015663"/>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2A6B08-FE37-4400-8D20-98F9E6C6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10746444" y="3701925"/>
            <a:ext cx="1605245" cy="3156075"/>
          </a:xfrm>
          <a:prstGeom prst="rect">
            <a:avLst/>
          </a:prstGeom>
        </p:spPr>
      </p:pic>
    </p:spTree>
    <p:extLst>
      <p:ext uri="{BB962C8B-B14F-4D97-AF65-F5344CB8AC3E}">
        <p14:creationId xmlns:p14="http://schemas.microsoft.com/office/powerpoint/2010/main" val="1824532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Times New Roman" panose="02020603050405020304" pitchFamily="18" charset="0"/>
                <a:cs typeface="Times New Roman" panose="02020603050405020304" pitchFamily="18" charset="0"/>
              </a:rPr>
              <a:t>1. </a:t>
            </a:r>
            <a:r>
              <a:rPr lang="vi-VN" sz="2800" b="1">
                <a:solidFill>
                  <a:srgbClr val="F03C69"/>
                </a:solidFill>
                <a:latin typeface="Times New Roman" panose="02020603050405020304" pitchFamily="18" charset="0"/>
                <a:cs typeface="Times New Roman" panose="02020603050405020304" pitchFamily="18" charset="0"/>
              </a:rPr>
              <a:t>TƯ THẾ NGỒI KHI SỬ DỤNG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61207"/>
            </a:xfrm>
            <a:prstGeom prst="rect">
              <a:avLst/>
            </a:prstGeom>
          </p:spPr>
          <p:txBody>
            <a:bodyPr wrap="square">
              <a:spAutoFit/>
            </a:bodyPr>
            <a:lstStyle/>
            <a:p>
              <a:pPr defTabSz="342900">
                <a:lnSpc>
                  <a:spcPct val="150000"/>
                </a:lnSpc>
              </a:pPr>
              <a:r>
                <a:rPr lang="vi-VN" sz="2800" b="1">
                  <a:solidFill>
                    <a:srgbClr val="7FC354"/>
                  </a:solidFill>
                  <a:latin typeface="Times New Roman" panose="02020603050405020304" pitchFamily="18" charset="0"/>
                  <a:cs typeface="Times New Roman" panose="02020603050405020304" pitchFamily="18" charset="0"/>
                </a:rPr>
                <a:t>Tìm hiểu về tư thế ngồi khi sử dụng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850194" y="1807237"/>
              <a:ext cx="10307782" cy="579967"/>
            </a:xfrm>
            <a:prstGeom prst="rect">
              <a:avLst/>
            </a:prstGeom>
          </p:spPr>
          <p:txBody>
            <a:bodyPr wrap="square">
              <a:spAutoFit/>
            </a:bodyPr>
            <a:lstStyle/>
            <a:p>
              <a:pPr defTabSz="342900">
                <a:lnSpc>
                  <a:spcPct val="150000"/>
                </a:lnSpc>
              </a:pPr>
              <a:r>
                <a:rPr lang="vi-VN" sz="2400">
                  <a:latin typeface="Times New Roman" panose="02020603050405020304" pitchFamily="18" charset="0"/>
                  <a:cs typeface="Times New Roman" panose="02020603050405020304" pitchFamily="18" charset="0"/>
                </a:rPr>
                <a:t>Tư thế ngồi khi sử dụng máy tính của bạn nào sau đây chưa đúng? Vì sao?</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5" name="Picture 4">
            <a:extLst>
              <a:ext uri="{FF2B5EF4-FFF2-40B4-BE49-F238E27FC236}">
                <a16:creationId xmlns:a16="http://schemas.microsoft.com/office/drawing/2014/main" id="{D0FE1FD9-657B-4C7F-892E-33FF212EA75C}"/>
              </a:ext>
            </a:extLst>
          </p:cNvPr>
          <p:cNvPicPr>
            <a:picLocks noChangeAspect="1"/>
          </p:cNvPicPr>
          <p:nvPr/>
        </p:nvPicPr>
        <p:blipFill>
          <a:blip r:embed="rId8"/>
          <a:stretch>
            <a:fillRect/>
          </a:stretch>
        </p:blipFill>
        <p:spPr>
          <a:xfrm>
            <a:off x="1237595" y="2986898"/>
            <a:ext cx="9716807" cy="2585807"/>
          </a:xfrm>
          <a:prstGeom prst="rect">
            <a:avLst/>
          </a:prstGeom>
        </p:spPr>
      </p:pic>
      <p:sp>
        <p:nvSpPr>
          <p:cNvPr id="25" name="Rectangle 24">
            <a:extLst>
              <a:ext uri="{FF2B5EF4-FFF2-40B4-BE49-F238E27FC236}">
                <a16:creationId xmlns:a16="http://schemas.microsoft.com/office/drawing/2014/main" id="{32A609B0-A583-40E5-A6C4-2B8D6219BAC4}"/>
              </a:ext>
            </a:extLst>
          </p:cNvPr>
          <p:cNvSpPr/>
          <p:nvPr/>
        </p:nvSpPr>
        <p:spPr>
          <a:xfrm>
            <a:off x="2249146" y="5503096"/>
            <a:ext cx="68691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a:t>
            </a:r>
            <a:endParaRPr lang="vi-VN" sz="24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98415A08-93F8-4B37-9C1B-5DB07B242145}"/>
              </a:ext>
            </a:extLst>
          </p:cNvPr>
          <p:cNvSpPr/>
          <p:nvPr/>
        </p:nvSpPr>
        <p:spPr>
          <a:xfrm>
            <a:off x="5854619" y="5503096"/>
            <a:ext cx="68691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a:t>
            </a:r>
            <a:endParaRPr lang="vi-VN" sz="2400">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36211BAD-7B85-4D38-B80F-2D3F36554F89}"/>
              </a:ext>
            </a:extLst>
          </p:cNvPr>
          <p:cNvSpPr/>
          <p:nvPr/>
        </p:nvSpPr>
        <p:spPr>
          <a:xfrm>
            <a:off x="9439482" y="5503096"/>
            <a:ext cx="68691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c)</a:t>
            </a:r>
            <a:endParaRPr lang="vi-VN" sz="2400">
              <a:latin typeface="UTM Avo" panose="02040603050506020204" pitchFamily="18" charset="0"/>
              <a:cs typeface="Times New Roman" panose="02020603050405020304" pitchFamily="18" charset="0"/>
            </a:endParaRPr>
          </a:p>
        </p:txBody>
      </p:sp>
      <p:pic>
        <p:nvPicPr>
          <p:cNvPr id="29" name="Picture 4" descr="Káº¿t quáº£ hÃ¬nh áº£nh cho right icon">
            <a:extLst>
              <a:ext uri="{FF2B5EF4-FFF2-40B4-BE49-F238E27FC236}">
                <a16:creationId xmlns:a16="http://schemas.microsoft.com/office/drawing/2014/main" id="{BA426B50-E965-41AF-BCB4-AFA7506C82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06680" y="5013584"/>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Káº¿t quáº£ hÃ¬nh áº£nh cho wrong icon">
            <a:extLst>
              <a:ext uri="{FF2B5EF4-FFF2-40B4-BE49-F238E27FC236}">
                <a16:creationId xmlns:a16="http://schemas.microsoft.com/office/drawing/2014/main" id="{7378B4B5-D8E1-4674-B498-92E5F4FAC17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58382" y="5013584"/>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Káº¿t quáº£ hÃ¬nh áº£nh cho wrong icon">
            <a:extLst>
              <a:ext uri="{FF2B5EF4-FFF2-40B4-BE49-F238E27FC236}">
                <a16:creationId xmlns:a16="http://schemas.microsoft.com/office/drawing/2014/main" id="{52C0D306-F300-41CF-B622-7CEB7721DF0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59266" y="5013584"/>
            <a:ext cx="686912" cy="68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2702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P spid="26"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33021-2B4C-46C5-9494-9EEC60EAAD60}"/>
              </a:ext>
            </a:extLst>
          </p:cNvPr>
          <p:cNvPicPr>
            <a:picLocks noChangeAspect="1"/>
          </p:cNvPicPr>
          <p:nvPr/>
        </p:nvPicPr>
        <p:blipFill>
          <a:blip r:embed="rId2"/>
          <a:stretch>
            <a:fillRect/>
          </a:stretch>
        </p:blipFill>
        <p:spPr>
          <a:xfrm>
            <a:off x="7426148" y="776534"/>
            <a:ext cx="4244881" cy="3673180"/>
          </a:xfrm>
          <a:prstGeom prst="rect">
            <a:avLst/>
          </a:prstGeom>
        </p:spPr>
      </p:pic>
      <p:sp>
        <p:nvSpPr>
          <p:cNvPr id="4" name="Rectangle 3">
            <a:extLst>
              <a:ext uri="{FF2B5EF4-FFF2-40B4-BE49-F238E27FC236}">
                <a16:creationId xmlns:a16="http://schemas.microsoft.com/office/drawing/2014/main" id="{7DD56F67-39EF-4684-8E3C-168A2FFFE799}"/>
              </a:ext>
            </a:extLst>
          </p:cNvPr>
          <p:cNvSpPr/>
          <p:nvPr/>
        </p:nvSpPr>
        <p:spPr>
          <a:xfrm>
            <a:off x="318894" y="17916"/>
            <a:ext cx="7133467" cy="5325882"/>
          </a:xfrm>
          <a:prstGeom prst="rect">
            <a:avLst/>
          </a:prstGeom>
        </p:spPr>
        <p:txBody>
          <a:bodyPr wrap="square">
            <a:spAutoFit/>
          </a:bodyPr>
          <a:lstStyle/>
          <a:p>
            <a:pPr indent="342900" algn="just" defTabSz="342900">
              <a:lnSpc>
                <a:spcPct val="130000"/>
              </a:lnSpc>
            </a:pPr>
            <a:r>
              <a:rPr lang="vi-VN" sz="2400">
                <a:latin typeface="Times New Roman" panose="02020603050405020304" pitchFamily="18" charset="0"/>
                <a:cs typeface="Times New Roman" panose="02020603050405020304" pitchFamily="18" charset="0"/>
              </a:rPr>
              <a:t>Khi sử dụng máy tính, em ngồi</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thẳng lưng, tư thế thoải mái. Mắt hướng ngang tầm màn hình và cách xa màn hình khoảng 50 – 80 cm. Tay đặt ngang tầm với bàn phím. Hai chân để trên mặt sàn.</a:t>
            </a:r>
          </a:p>
          <a:p>
            <a:pPr indent="342900" algn="just" defTabSz="342900">
              <a:lnSpc>
                <a:spcPct val="130000"/>
              </a:lnSpc>
            </a:pPr>
            <a:r>
              <a:rPr lang="vi-VN" sz="2400">
                <a:latin typeface="Times New Roman" panose="02020603050405020304" pitchFamily="18" charset="0"/>
                <a:cs typeface="Times New Roman" panose="02020603050405020304" pitchFamily="18" charset="0"/>
              </a:rPr>
              <a:t>Ngồi đúng tư thể giúp em tránh được</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các bệnh về cột sống và mắt.</a:t>
            </a:r>
          </a:p>
          <a:p>
            <a:pPr indent="342900" algn="just" defTabSz="342900">
              <a:lnSpc>
                <a:spcPct val="130000"/>
              </a:lnSpc>
            </a:pPr>
            <a:r>
              <a:rPr lang="vi-VN" sz="2400">
                <a:latin typeface="Times New Roman" panose="02020603050405020304" pitchFamily="18" charset="0"/>
                <a:cs typeface="Times New Roman" panose="02020603050405020304" pitchFamily="18" charset="0"/>
              </a:rPr>
              <a:t>Em không nên sử dụng máy tính trong thời gian dài, nên dừng lại, nghỉ ngơi và</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thư giãn sau khoảng 30 phút sử dụng máy tính. </a:t>
            </a:r>
            <a:endParaRPr lang="en-US" sz="2400">
              <a:latin typeface="Times New Roman" panose="02020603050405020304" pitchFamily="18" charset="0"/>
              <a:cs typeface="Times New Roman" panose="02020603050405020304" pitchFamily="18" charset="0"/>
            </a:endParaRPr>
          </a:p>
          <a:p>
            <a:pPr indent="342900" algn="just" defTabSz="342900">
              <a:lnSpc>
                <a:spcPct val="130000"/>
              </a:lnSpc>
            </a:pPr>
            <a:r>
              <a:rPr lang="vi-VN" sz="2400">
                <a:latin typeface="Times New Roman" panose="02020603050405020304" pitchFamily="18" charset="0"/>
                <a:cs typeface="Times New Roman" panose="02020603050405020304" pitchFamily="18" charset="0"/>
              </a:rPr>
              <a:t>Đặt máy tính ở vị trí sao cho ánh sáng không trực tiếp chiếu vào màn hình hoặc mắt</a:t>
            </a:r>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3763520-7864-47E2-AAE8-2064D4C9A923}"/>
              </a:ext>
            </a:extLst>
          </p:cNvPr>
          <p:cNvSpPr/>
          <p:nvPr/>
        </p:nvSpPr>
        <p:spPr>
          <a:xfrm>
            <a:off x="7548511" y="4531237"/>
            <a:ext cx="4122518" cy="493148"/>
          </a:xfrm>
          <a:prstGeom prst="rect">
            <a:avLst/>
          </a:prstGeom>
        </p:spPr>
        <p:txBody>
          <a:bodyPr wrap="square">
            <a:spAutoFit/>
          </a:bodyPr>
          <a:lstStyle/>
          <a:p>
            <a:pPr algn="ctr" defTabSz="342900">
              <a:lnSpc>
                <a:spcPct val="150000"/>
              </a:lnSpc>
            </a:pPr>
            <a:r>
              <a:rPr lang="vi-VN" sz="2000" b="1">
                <a:latin typeface="UTM Avo" panose="02040603050506020204" pitchFamily="18" charset="0"/>
                <a:cs typeface="Times New Roman" panose="02020603050405020304" pitchFamily="18" charset="0"/>
              </a:rPr>
              <a:t>Hình 19. </a:t>
            </a:r>
            <a:r>
              <a:rPr lang="vi-VN" sz="2000">
                <a:latin typeface="UTM Avo" panose="02040603050506020204" pitchFamily="18" charset="0"/>
                <a:cs typeface="Times New Roman" panose="02020603050405020304" pitchFamily="18" charset="0"/>
              </a:rPr>
              <a:t>Tư thế ngồi đúng</a:t>
            </a:r>
          </a:p>
        </p:txBody>
      </p:sp>
      <p:grpSp>
        <p:nvGrpSpPr>
          <p:cNvPr id="5" name="Group 4">
            <a:extLst>
              <a:ext uri="{FF2B5EF4-FFF2-40B4-BE49-F238E27FC236}">
                <a16:creationId xmlns:a16="http://schemas.microsoft.com/office/drawing/2014/main" id="{32B31F05-7237-49A0-8A17-C463BEC90138}"/>
              </a:ext>
            </a:extLst>
          </p:cNvPr>
          <p:cNvGrpSpPr/>
          <p:nvPr/>
        </p:nvGrpSpPr>
        <p:grpSpPr>
          <a:xfrm>
            <a:off x="4072277" y="4777811"/>
            <a:ext cx="7997803" cy="1722647"/>
            <a:chOff x="1329714" y="458216"/>
            <a:chExt cx="8119723" cy="1722647"/>
          </a:xfrm>
        </p:grpSpPr>
        <p:grpSp>
          <p:nvGrpSpPr>
            <p:cNvPr id="6" name="Group 5">
              <a:extLst>
                <a:ext uri="{FF2B5EF4-FFF2-40B4-BE49-F238E27FC236}">
                  <a16:creationId xmlns:a16="http://schemas.microsoft.com/office/drawing/2014/main" id="{0875EFCF-8972-463A-A11A-3B1FE4A20DF8}"/>
                </a:ext>
              </a:extLst>
            </p:cNvPr>
            <p:cNvGrpSpPr/>
            <p:nvPr/>
          </p:nvGrpSpPr>
          <p:grpSpPr>
            <a:xfrm>
              <a:off x="1329714" y="458216"/>
              <a:ext cx="8119723" cy="1722647"/>
              <a:chOff x="1329714" y="458216"/>
              <a:chExt cx="8119723" cy="1722647"/>
            </a:xfrm>
          </p:grpSpPr>
          <p:grpSp>
            <p:nvGrpSpPr>
              <p:cNvPr id="9" name="Group 8">
                <a:extLst>
                  <a:ext uri="{FF2B5EF4-FFF2-40B4-BE49-F238E27FC236}">
                    <a16:creationId xmlns:a16="http://schemas.microsoft.com/office/drawing/2014/main" id="{316DBA87-8B0F-463E-897E-57A2E8735788}"/>
                  </a:ext>
                </a:extLst>
              </p:cNvPr>
              <p:cNvGrpSpPr/>
              <p:nvPr/>
            </p:nvGrpSpPr>
            <p:grpSpPr>
              <a:xfrm>
                <a:off x="1925021" y="911578"/>
                <a:ext cx="7524416" cy="1269285"/>
                <a:chOff x="2572721" y="934090"/>
                <a:chExt cx="6769292" cy="1872544"/>
              </a:xfrm>
            </p:grpSpPr>
            <p:sp>
              <p:nvSpPr>
                <p:cNvPr id="11" name="Rectangle: Rounded Corners 10">
                  <a:extLst>
                    <a:ext uri="{FF2B5EF4-FFF2-40B4-BE49-F238E27FC236}">
                      <a16:creationId xmlns:a16="http://schemas.microsoft.com/office/drawing/2014/main" id="{9BC7D4F2-7BF1-4199-91DA-4FF5A3B89D35}"/>
                    </a:ext>
                  </a:extLst>
                </p:cNvPr>
                <p:cNvSpPr/>
                <p:nvPr/>
              </p:nvSpPr>
              <p:spPr>
                <a:xfrm>
                  <a:off x="2659224" y="1054359"/>
                  <a:ext cx="6682789" cy="175227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00059F8-256F-4BAA-B218-55E314827429}"/>
                    </a:ext>
                  </a:extLst>
                </p:cNvPr>
                <p:cNvSpPr/>
                <p:nvPr/>
              </p:nvSpPr>
              <p:spPr>
                <a:xfrm>
                  <a:off x="2572721" y="934090"/>
                  <a:ext cx="6682791" cy="175227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5E683B94-81E1-4CDB-AF8B-EA1C8FA6D5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8" name="Rectangle 7">
              <a:extLst>
                <a:ext uri="{FF2B5EF4-FFF2-40B4-BE49-F238E27FC236}">
                  <a16:creationId xmlns:a16="http://schemas.microsoft.com/office/drawing/2014/main" id="{F95604D8-5C0D-42DE-A279-4250619BB665}"/>
                </a:ext>
              </a:extLst>
            </p:cNvPr>
            <p:cNvSpPr/>
            <p:nvPr/>
          </p:nvSpPr>
          <p:spPr>
            <a:xfrm>
              <a:off x="2185418" y="977172"/>
              <a:ext cx="6971926" cy="1042080"/>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Khi sử dụng máy tính cần ngồi đúng tư thế và giữ đúng</a:t>
              </a:r>
              <a:r>
                <a:rPr lang="en-US" sz="2200" b="1">
                  <a:solidFill>
                    <a:srgbClr val="F03C69"/>
                  </a:solidFill>
                  <a:latin typeface="UTM Avo" panose="02040603050506020204" pitchFamily="18" charset="0"/>
                  <a:cs typeface="Times New Roman" panose="02020603050405020304" pitchFamily="18" charset="0"/>
                </a:rPr>
                <a:t> </a:t>
              </a:r>
              <a:r>
                <a:rPr lang="vi-VN" sz="2200" b="1">
                  <a:solidFill>
                    <a:srgbClr val="F03C69"/>
                  </a:solidFill>
                  <a:latin typeface="UTM Avo" panose="02040603050506020204" pitchFamily="18" charset="0"/>
                  <a:cs typeface="Times New Roman" panose="02020603050405020304" pitchFamily="18" charset="0"/>
                </a:rPr>
                <a:t>khoảng cách để bảo vệ sức khoẻ.</a:t>
              </a:r>
            </a:p>
          </p:txBody>
        </p:sp>
      </p:grpSp>
    </p:spTree>
    <p:extLst>
      <p:ext uri="{BB962C8B-B14F-4D97-AF65-F5344CB8AC3E}">
        <p14:creationId xmlns:p14="http://schemas.microsoft.com/office/powerpoint/2010/main" val="2712943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474474" y="580893"/>
            <a:ext cx="983065" cy="967824"/>
          </a:xfrm>
          <a:prstGeom prst="rect">
            <a:avLst/>
          </a:prstGeom>
        </p:spPr>
      </p:pic>
      <p:sp>
        <p:nvSpPr>
          <p:cNvPr id="19" name="Rectangle 18">
            <a:extLst>
              <a:ext uri="{FF2B5EF4-FFF2-40B4-BE49-F238E27FC236}">
                <a16:creationId xmlns:a16="http://schemas.microsoft.com/office/drawing/2014/main" id="{585EE7A9-4B14-435F-A4D5-4C903EF8792A}"/>
              </a:ext>
            </a:extLst>
          </p:cNvPr>
          <p:cNvSpPr/>
          <p:nvPr/>
        </p:nvSpPr>
        <p:spPr>
          <a:xfrm>
            <a:off x="1480371" y="813468"/>
            <a:ext cx="9770221" cy="1042080"/>
          </a:xfrm>
          <a:prstGeom prst="rect">
            <a:avLst/>
          </a:prstGeom>
        </p:spPr>
        <p:txBody>
          <a:bodyPr wrap="square">
            <a:spAutoFit/>
          </a:bodyPr>
          <a:lstStyle/>
          <a:p>
            <a:pPr defTabSz="342900">
              <a:lnSpc>
                <a:spcPct val="150000"/>
              </a:lnSpc>
            </a:pPr>
            <a:r>
              <a:rPr lang="en-US" sz="2200" b="1">
                <a:latin typeface="Times New Roman" panose="02020603050405020304" pitchFamily="18" charset="0"/>
                <a:cs typeface="Times New Roman" panose="02020603050405020304" pitchFamily="18" charset="0"/>
              </a:rPr>
              <a:t>1. </a:t>
            </a:r>
            <a:r>
              <a:rPr lang="vi-VN" sz="2200">
                <a:latin typeface="Times New Roman" panose="02020603050405020304" pitchFamily="18" charset="0"/>
                <a:cs typeface="Times New Roman" panose="02020603050405020304" pitchFamily="18" charset="0"/>
              </a:rPr>
              <a:t>Tư thế ngồi khi sử dụng máy tính đúng sẽ giúp em tránh nguy cơ</a:t>
            </a:r>
            <a:r>
              <a:rPr lang="en-US" sz="2200">
                <a:latin typeface="Times New Roman" panose="02020603050405020304" pitchFamily="18" charset="0"/>
                <a:cs typeface="Times New Roman" panose="02020603050405020304" pitchFamily="18" charset="0"/>
              </a:rPr>
              <a:t> </a:t>
            </a:r>
            <a:r>
              <a:rPr lang="vi-VN" sz="2200">
                <a:latin typeface="Times New Roman" panose="02020603050405020304" pitchFamily="18" charset="0"/>
                <a:cs typeface="Times New Roman" panose="02020603050405020304" pitchFamily="18" charset="0"/>
              </a:rPr>
              <a:t>mắc những bệnh nào sau đây?</a:t>
            </a:r>
          </a:p>
        </p:txBody>
      </p:sp>
      <p:sp>
        <p:nvSpPr>
          <p:cNvPr id="20" name="Rectangle 19">
            <a:extLst>
              <a:ext uri="{FF2B5EF4-FFF2-40B4-BE49-F238E27FC236}">
                <a16:creationId xmlns:a16="http://schemas.microsoft.com/office/drawing/2014/main" id="{260C4F05-09A2-4466-A8BE-50DB2F7242BF}"/>
              </a:ext>
            </a:extLst>
          </p:cNvPr>
          <p:cNvSpPr/>
          <p:nvPr/>
        </p:nvSpPr>
        <p:spPr>
          <a:xfrm>
            <a:off x="1830658" y="1943045"/>
            <a:ext cx="2618452" cy="539378"/>
          </a:xfrm>
          <a:prstGeom prst="rect">
            <a:avLst/>
          </a:prstGeom>
        </p:spPr>
        <p:txBody>
          <a:bodyPr wrap="square">
            <a:spAutoFit/>
          </a:bodyPr>
          <a:lstStyle/>
          <a:p>
            <a:pPr defTabSz="342900">
              <a:lnSpc>
                <a:spcPct val="150000"/>
              </a:lnSpc>
            </a:pPr>
            <a:r>
              <a:rPr lang="en-US" sz="2200" b="1">
                <a:solidFill>
                  <a:srgbClr val="7FC354"/>
                </a:solidFill>
                <a:latin typeface="Times New Roman" panose="02020603050405020304" pitchFamily="18" charset="0"/>
                <a:cs typeface="Times New Roman" panose="02020603050405020304" pitchFamily="18" charset="0"/>
              </a:rPr>
              <a:t>A. </a:t>
            </a:r>
            <a:r>
              <a:rPr lang="en-US" sz="2200">
                <a:latin typeface="Times New Roman" panose="02020603050405020304" pitchFamily="18" charset="0"/>
                <a:cs typeface="Times New Roman" panose="02020603050405020304" pitchFamily="18" charset="0"/>
              </a:rPr>
              <a:t>Vẹo cột sống.</a:t>
            </a:r>
            <a:endParaRPr lang="vi-VN" sz="220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649A88C5-580E-4FCB-8596-0B5586FEDB0A}"/>
              </a:ext>
            </a:extLst>
          </p:cNvPr>
          <p:cNvSpPr/>
          <p:nvPr/>
        </p:nvSpPr>
        <p:spPr>
          <a:xfrm>
            <a:off x="6785007" y="1943045"/>
            <a:ext cx="2073702" cy="539378"/>
          </a:xfrm>
          <a:prstGeom prst="rect">
            <a:avLst/>
          </a:prstGeom>
        </p:spPr>
        <p:txBody>
          <a:bodyPr wrap="square">
            <a:spAutoFit/>
          </a:bodyPr>
          <a:lstStyle/>
          <a:p>
            <a:pPr defTabSz="342900">
              <a:lnSpc>
                <a:spcPct val="150000"/>
              </a:lnSpc>
            </a:pPr>
            <a:r>
              <a:rPr lang="en-US" sz="2200" b="1">
                <a:solidFill>
                  <a:srgbClr val="7FC354"/>
                </a:solidFill>
                <a:latin typeface="Times New Roman" panose="02020603050405020304" pitchFamily="18" charset="0"/>
                <a:cs typeface="Times New Roman" panose="02020603050405020304" pitchFamily="18" charset="0"/>
              </a:rPr>
              <a:t>C. </a:t>
            </a:r>
            <a:r>
              <a:rPr lang="en-US" sz="2200">
                <a:latin typeface="Times New Roman" panose="02020603050405020304" pitchFamily="18" charset="0"/>
                <a:cs typeface="Times New Roman" panose="02020603050405020304" pitchFamily="18" charset="0"/>
              </a:rPr>
              <a:t>Cận thị</a:t>
            </a:r>
            <a:r>
              <a:rPr lang="vi-VN" sz="2200">
                <a:latin typeface="Times New Roman" panose="020206030504050203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D63FC3E4-252A-4084-88CD-5C1621ED5CAA}"/>
              </a:ext>
            </a:extLst>
          </p:cNvPr>
          <p:cNvSpPr/>
          <p:nvPr/>
        </p:nvSpPr>
        <p:spPr>
          <a:xfrm>
            <a:off x="4580208" y="1943047"/>
            <a:ext cx="2073702" cy="539378"/>
          </a:xfrm>
          <a:prstGeom prst="rect">
            <a:avLst/>
          </a:prstGeom>
        </p:spPr>
        <p:txBody>
          <a:bodyPr wrap="square">
            <a:spAutoFit/>
          </a:bodyPr>
          <a:lstStyle/>
          <a:p>
            <a:pPr defTabSz="342900">
              <a:lnSpc>
                <a:spcPct val="150000"/>
              </a:lnSpc>
            </a:pPr>
            <a:r>
              <a:rPr lang="en-US" sz="2200" b="1">
                <a:solidFill>
                  <a:srgbClr val="7FC354"/>
                </a:solidFill>
                <a:latin typeface="Times New Roman" panose="02020603050405020304" pitchFamily="18" charset="0"/>
                <a:cs typeface="Times New Roman" panose="02020603050405020304" pitchFamily="18" charset="0"/>
              </a:rPr>
              <a:t>B. </a:t>
            </a:r>
            <a:r>
              <a:rPr lang="en-US" sz="2200">
                <a:latin typeface="Times New Roman" panose="02020603050405020304" pitchFamily="18" charset="0"/>
                <a:cs typeface="Times New Roman" panose="02020603050405020304" pitchFamily="18" charset="0"/>
              </a:rPr>
              <a:t>Đau tai.</a:t>
            </a:r>
            <a:endParaRPr lang="vi-VN" sz="2200">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33E54C6D-A7D8-42F2-9CB3-48477A9DB787}"/>
              </a:ext>
            </a:extLst>
          </p:cNvPr>
          <p:cNvSpPr/>
          <p:nvPr/>
        </p:nvSpPr>
        <p:spPr>
          <a:xfrm>
            <a:off x="1807180" y="2039767"/>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angle 24">
            <a:extLst>
              <a:ext uri="{FF2B5EF4-FFF2-40B4-BE49-F238E27FC236}">
                <a16:creationId xmlns:a16="http://schemas.microsoft.com/office/drawing/2014/main" id="{B561796C-571A-4B85-9649-662304527DDB}"/>
              </a:ext>
            </a:extLst>
          </p:cNvPr>
          <p:cNvSpPr/>
          <p:nvPr/>
        </p:nvSpPr>
        <p:spPr>
          <a:xfrm>
            <a:off x="8989807" y="1943046"/>
            <a:ext cx="2073702" cy="539378"/>
          </a:xfrm>
          <a:prstGeom prst="rect">
            <a:avLst/>
          </a:prstGeom>
        </p:spPr>
        <p:txBody>
          <a:bodyPr wrap="square">
            <a:spAutoFit/>
          </a:bodyPr>
          <a:lstStyle/>
          <a:p>
            <a:pPr defTabSz="342900">
              <a:lnSpc>
                <a:spcPct val="150000"/>
              </a:lnSpc>
            </a:pPr>
            <a:r>
              <a:rPr lang="en-US" sz="2200" b="1">
                <a:solidFill>
                  <a:srgbClr val="7FC354"/>
                </a:solidFill>
                <a:latin typeface="Times New Roman" panose="02020603050405020304" pitchFamily="18" charset="0"/>
                <a:cs typeface="Times New Roman" panose="02020603050405020304" pitchFamily="18" charset="0"/>
              </a:rPr>
              <a:t>D. </a:t>
            </a:r>
            <a:r>
              <a:rPr lang="en-US" sz="2200">
                <a:latin typeface="Times New Roman" panose="02020603050405020304" pitchFamily="18" charset="0"/>
                <a:cs typeface="Times New Roman" panose="02020603050405020304" pitchFamily="18" charset="0"/>
              </a:rPr>
              <a:t>Đau chân</a:t>
            </a:r>
            <a:r>
              <a:rPr lang="vi-VN" sz="2200">
                <a:latin typeface="Times New Roman" panose="02020603050405020304" pitchFamily="18" charset="0"/>
                <a:cs typeface="Times New Roman" panose="02020603050405020304" pitchFamily="18" charset="0"/>
              </a:rPr>
              <a:t>.</a:t>
            </a:r>
          </a:p>
        </p:txBody>
      </p:sp>
      <p:sp>
        <p:nvSpPr>
          <p:cNvPr id="26" name="Rectangle 25">
            <a:extLst>
              <a:ext uri="{FF2B5EF4-FFF2-40B4-BE49-F238E27FC236}">
                <a16:creationId xmlns:a16="http://schemas.microsoft.com/office/drawing/2014/main" id="{6D8EED2D-0027-4B45-B5FE-478DAF9FE239}"/>
              </a:ext>
            </a:extLst>
          </p:cNvPr>
          <p:cNvSpPr/>
          <p:nvPr/>
        </p:nvSpPr>
        <p:spPr>
          <a:xfrm>
            <a:off x="1486819" y="2699042"/>
            <a:ext cx="9770221" cy="539378"/>
          </a:xfrm>
          <a:prstGeom prst="rect">
            <a:avLst/>
          </a:prstGeom>
        </p:spPr>
        <p:txBody>
          <a:bodyPr wrap="square">
            <a:spAutoFit/>
          </a:bodyPr>
          <a:lstStyle/>
          <a:p>
            <a:pPr defTabSz="342900">
              <a:lnSpc>
                <a:spcPct val="150000"/>
              </a:lnSpc>
            </a:pPr>
            <a:r>
              <a:rPr lang="en-US" sz="2200" b="1">
                <a:latin typeface="Times New Roman" panose="02020603050405020304" pitchFamily="18" charset="0"/>
                <a:cs typeface="Times New Roman" panose="02020603050405020304" pitchFamily="18" charset="0"/>
              </a:rPr>
              <a:t>2. </a:t>
            </a:r>
            <a:r>
              <a:rPr lang="vi-VN" sz="2200">
                <a:latin typeface="Times New Roman" panose="02020603050405020304" pitchFamily="18" charset="0"/>
                <a:cs typeface="Times New Roman" panose="02020603050405020304" pitchFamily="18" charset="0"/>
              </a:rPr>
              <a:t>Tư thế nào sau đây là đúng khi sử dụng máy tính?</a:t>
            </a:r>
          </a:p>
        </p:txBody>
      </p:sp>
      <p:pic>
        <p:nvPicPr>
          <p:cNvPr id="27" name="Picture 26">
            <a:extLst>
              <a:ext uri="{FF2B5EF4-FFF2-40B4-BE49-F238E27FC236}">
                <a16:creationId xmlns:a16="http://schemas.microsoft.com/office/drawing/2014/main" id="{AC392793-D2C7-4D96-8DE9-7694684D982B}"/>
              </a:ext>
            </a:extLst>
          </p:cNvPr>
          <p:cNvPicPr>
            <a:picLocks noChangeAspect="1"/>
          </p:cNvPicPr>
          <p:nvPr/>
        </p:nvPicPr>
        <p:blipFill>
          <a:blip r:embed="rId3"/>
          <a:stretch>
            <a:fillRect/>
          </a:stretch>
        </p:blipFill>
        <p:spPr>
          <a:xfrm>
            <a:off x="2197695" y="3428338"/>
            <a:ext cx="8354868" cy="1664808"/>
          </a:xfrm>
          <a:prstGeom prst="rect">
            <a:avLst/>
          </a:prstGeom>
        </p:spPr>
      </p:pic>
      <p:sp>
        <p:nvSpPr>
          <p:cNvPr id="28" name="Rectangle 27">
            <a:extLst>
              <a:ext uri="{FF2B5EF4-FFF2-40B4-BE49-F238E27FC236}">
                <a16:creationId xmlns:a16="http://schemas.microsoft.com/office/drawing/2014/main" id="{AD2837B1-4A2D-4872-BD39-754A879EDEA2}"/>
              </a:ext>
            </a:extLst>
          </p:cNvPr>
          <p:cNvSpPr/>
          <p:nvPr/>
        </p:nvSpPr>
        <p:spPr>
          <a:xfrm>
            <a:off x="3139884" y="5022922"/>
            <a:ext cx="61740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1B68705-B6B9-4E98-B86C-61BA85E768D1}"/>
              </a:ext>
            </a:extLst>
          </p:cNvPr>
          <p:cNvSpPr/>
          <p:nvPr/>
        </p:nvSpPr>
        <p:spPr>
          <a:xfrm>
            <a:off x="7670065" y="5022923"/>
            <a:ext cx="61740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FD88A45-6818-4A60-A770-6862B6307AC1}"/>
              </a:ext>
            </a:extLst>
          </p:cNvPr>
          <p:cNvSpPr/>
          <p:nvPr/>
        </p:nvSpPr>
        <p:spPr>
          <a:xfrm>
            <a:off x="5404974" y="5017745"/>
            <a:ext cx="61740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a:t>
            </a:r>
            <a:endParaRPr lang="vi-VN" sz="220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27D4BBD8-2F8A-447E-B03E-CC591829F995}"/>
              </a:ext>
            </a:extLst>
          </p:cNvPr>
          <p:cNvSpPr/>
          <p:nvPr/>
        </p:nvSpPr>
        <p:spPr>
          <a:xfrm>
            <a:off x="9935155" y="5017744"/>
            <a:ext cx="61740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a:t>
            </a:r>
            <a:endParaRPr lang="vi-VN" sz="2200">
              <a:latin typeface="UTM Avo" panose="020406030505060202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73695DFF-B8CB-4E61-8E1E-E7C6418382C3}"/>
              </a:ext>
            </a:extLst>
          </p:cNvPr>
          <p:cNvSpPr/>
          <p:nvPr/>
        </p:nvSpPr>
        <p:spPr>
          <a:xfrm>
            <a:off x="7674754" y="510735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232828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4" grpId="0" animBg="1"/>
      <p:bldP spid="25" grpId="0"/>
      <p:bldP spid="26" grpId="0"/>
      <p:bldP spid="28" grpId="0"/>
      <p:bldP spid="29" grpId="0"/>
      <p:bldP spid="30" grpId="0"/>
      <p:bldP spid="31"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Times New Roman" panose="02020603050405020304" pitchFamily="18" charset="0"/>
                <a:cs typeface="Times New Roman" panose="02020603050405020304" pitchFamily="18" charset="0"/>
              </a:rPr>
              <a:t>2. CHUỘT MÁY TÍNH</a:t>
            </a:r>
            <a:endParaRPr lang="vi-VN" sz="2800" b="1">
              <a:solidFill>
                <a:srgbClr val="F03C69"/>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4532759"/>
            <a:chOff x="522612" y="900102"/>
            <a:chExt cx="10962947" cy="4532759"/>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61207"/>
            </a:xfrm>
            <a:prstGeom prst="rect">
              <a:avLst/>
            </a:prstGeom>
          </p:spPr>
          <p:txBody>
            <a:bodyPr wrap="square">
              <a:spAutoFit/>
            </a:bodyPr>
            <a:lstStyle/>
            <a:p>
              <a:pPr defTabSz="342900">
                <a:lnSpc>
                  <a:spcPct val="150000"/>
                </a:lnSpc>
              </a:pPr>
              <a:r>
                <a:rPr lang="en-US" sz="2800" b="1">
                  <a:solidFill>
                    <a:srgbClr val="7FC354"/>
                  </a:solidFill>
                  <a:latin typeface="Times New Roman" panose="02020603050405020304" pitchFamily="18" charset="0"/>
                  <a:cs typeface="Times New Roman" panose="02020603050405020304" pitchFamily="18" charset="0"/>
                </a:rPr>
                <a:t>Tìm hiểu về chuột máy tính</a:t>
              </a:r>
              <a:endParaRPr lang="vi-VN" sz="2800" b="1">
                <a:solidFill>
                  <a:srgbClr val="7FC354"/>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43959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5" y="1829045"/>
              <a:ext cx="10471256" cy="1133965"/>
            </a:xfrm>
            <a:prstGeom prst="rect">
              <a:avLst/>
            </a:prstGeom>
          </p:spPr>
          <p:txBody>
            <a:bodyPr wrap="square">
              <a:spAutoFit/>
            </a:bodyPr>
            <a:lstStyle/>
            <a:p>
              <a:pPr algn="just" defTabSz="342900">
                <a:lnSpc>
                  <a:spcPct val="150000"/>
                </a:lnSpc>
              </a:pPr>
              <a:r>
                <a:rPr lang="vi-VN" sz="2400">
                  <a:latin typeface="Times New Roman" panose="02020603050405020304" pitchFamily="18" charset="0"/>
                  <a:cs typeface="Times New Roman" panose="02020603050405020304" pitchFamily="18" charset="0"/>
                </a:rPr>
                <a:t>Em hãy quan sát Hình 20 và ghép các cụm từ </a:t>
              </a:r>
              <a:r>
                <a:rPr lang="vi-VN" sz="2400" b="1">
                  <a:latin typeface="Times New Roman" panose="02020603050405020304" pitchFamily="18" charset="0"/>
                  <a:cs typeface="Times New Roman" panose="02020603050405020304" pitchFamily="18" charset="0"/>
                </a:rPr>
                <a:t>nút trái</a:t>
              </a:r>
              <a:r>
                <a:rPr lang="vi-VN" sz="240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nút phải</a:t>
              </a:r>
              <a:r>
                <a:rPr lang="vi-VN" sz="240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nút cuộn </a:t>
              </a:r>
              <a:r>
                <a:rPr lang="vi-VN" sz="2400">
                  <a:latin typeface="Times New Roman" panose="02020603050405020304" pitchFamily="18" charset="0"/>
                  <a:cs typeface="Times New Roman" panose="02020603050405020304" pitchFamily="18" charset="0"/>
                </a:rPr>
                <a:t>tương ứng với các bộ phận được đánh số của chuột máy tính.</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1135954" y="5815489"/>
            <a:ext cx="7791314"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Chuột thường có nút trái, nút phải và nút cuộn</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1103831" y="5760212"/>
            <a:ext cx="734513" cy="653278"/>
          </a:xfrm>
          <a:prstGeom prst="rect">
            <a:avLst/>
          </a:prstGeom>
        </p:spPr>
      </p:pic>
      <p:pic>
        <p:nvPicPr>
          <p:cNvPr id="18" name="Picture 17">
            <a:extLst>
              <a:ext uri="{FF2B5EF4-FFF2-40B4-BE49-F238E27FC236}">
                <a16:creationId xmlns:a16="http://schemas.microsoft.com/office/drawing/2014/main" id="{CD018D28-0C36-4996-83CB-0BBD07D8A6FD}"/>
              </a:ext>
            </a:extLst>
          </p:cNvPr>
          <p:cNvPicPr>
            <a:picLocks noChangeAspect="1"/>
          </p:cNvPicPr>
          <p:nvPr/>
        </p:nvPicPr>
        <p:blipFill>
          <a:blip r:embed="rId7"/>
          <a:stretch>
            <a:fillRect/>
          </a:stretch>
        </p:blipFill>
        <p:spPr>
          <a:xfrm>
            <a:off x="4422960" y="2891052"/>
            <a:ext cx="3346077" cy="2504066"/>
          </a:xfrm>
          <a:prstGeom prst="rect">
            <a:avLst/>
          </a:prstGeom>
        </p:spPr>
      </p:pic>
      <p:sp>
        <p:nvSpPr>
          <p:cNvPr id="21" name="Rectangle 20">
            <a:extLst>
              <a:ext uri="{FF2B5EF4-FFF2-40B4-BE49-F238E27FC236}">
                <a16:creationId xmlns:a16="http://schemas.microsoft.com/office/drawing/2014/main" id="{FD4E84EF-814C-455A-86DB-84D33FC6C786}"/>
              </a:ext>
            </a:extLst>
          </p:cNvPr>
          <p:cNvSpPr/>
          <p:nvPr/>
        </p:nvSpPr>
        <p:spPr>
          <a:xfrm>
            <a:off x="3191514" y="3278375"/>
            <a:ext cx="1502838" cy="533223"/>
          </a:xfrm>
          <a:prstGeom prst="rect">
            <a:avLst/>
          </a:prstGeom>
        </p:spPr>
        <p:txBody>
          <a:bodyPr wrap="square">
            <a:spAutoFit/>
          </a:bodyPr>
          <a:lstStyle/>
          <a:p>
            <a:pPr algn="just" defTabSz="342900">
              <a:lnSpc>
                <a:spcPct val="150000"/>
              </a:lnSpc>
            </a:pPr>
            <a:r>
              <a:rPr lang="vi-VN" sz="2200" b="1">
                <a:solidFill>
                  <a:srgbClr val="0000FF"/>
                </a:solidFill>
                <a:latin typeface="UTM Avo" panose="02040603050506020204" pitchFamily="18" charset="0"/>
                <a:cs typeface="Times New Roman" panose="02020603050405020304" pitchFamily="18" charset="0"/>
              </a:rPr>
              <a:t>nút trái</a:t>
            </a:r>
            <a:endParaRPr lang="vi-VN" sz="2200">
              <a:solidFill>
                <a:srgbClr val="0000FF"/>
              </a:solidFill>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04902E72-B341-48DD-827C-F702D4BA3390}"/>
              </a:ext>
            </a:extLst>
          </p:cNvPr>
          <p:cNvSpPr/>
          <p:nvPr/>
        </p:nvSpPr>
        <p:spPr>
          <a:xfrm>
            <a:off x="7699587" y="3278375"/>
            <a:ext cx="1754624" cy="533223"/>
          </a:xfrm>
          <a:prstGeom prst="rect">
            <a:avLst/>
          </a:prstGeom>
        </p:spPr>
        <p:txBody>
          <a:bodyPr wrap="square">
            <a:spAutoFit/>
          </a:bodyPr>
          <a:lstStyle/>
          <a:p>
            <a:pPr algn="just" defTabSz="342900">
              <a:lnSpc>
                <a:spcPct val="150000"/>
              </a:lnSpc>
            </a:pPr>
            <a:r>
              <a:rPr lang="vi-VN" sz="2200" b="1">
                <a:solidFill>
                  <a:srgbClr val="0000FF"/>
                </a:solidFill>
                <a:latin typeface="UTM Avo" panose="02040603050506020204" pitchFamily="18" charset="0"/>
                <a:cs typeface="Times New Roman" panose="02020603050405020304" pitchFamily="18" charset="0"/>
              </a:rPr>
              <a:t>nút </a:t>
            </a:r>
            <a:r>
              <a:rPr lang="en-US" sz="2200" b="1">
                <a:solidFill>
                  <a:srgbClr val="0000FF"/>
                </a:solidFill>
                <a:latin typeface="UTM Avo" panose="02040603050506020204" pitchFamily="18" charset="0"/>
                <a:cs typeface="Times New Roman" panose="02020603050405020304" pitchFamily="18" charset="0"/>
              </a:rPr>
              <a:t>phải</a:t>
            </a:r>
            <a:endParaRPr lang="vi-VN" sz="2200">
              <a:solidFill>
                <a:srgbClr val="0000FF"/>
              </a:solidFill>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FCC29C78-ED89-437E-B130-BB2994C37B30}"/>
              </a:ext>
            </a:extLst>
          </p:cNvPr>
          <p:cNvSpPr/>
          <p:nvPr/>
        </p:nvSpPr>
        <p:spPr>
          <a:xfrm>
            <a:off x="2950616" y="4085210"/>
            <a:ext cx="1725166" cy="533223"/>
          </a:xfrm>
          <a:prstGeom prst="rect">
            <a:avLst/>
          </a:prstGeom>
        </p:spPr>
        <p:txBody>
          <a:bodyPr wrap="square">
            <a:spAutoFit/>
          </a:bodyPr>
          <a:lstStyle/>
          <a:p>
            <a:pPr algn="just" defTabSz="342900">
              <a:lnSpc>
                <a:spcPct val="150000"/>
              </a:lnSpc>
            </a:pPr>
            <a:r>
              <a:rPr lang="vi-VN" sz="2200" b="1">
                <a:solidFill>
                  <a:srgbClr val="0000FF"/>
                </a:solidFill>
                <a:latin typeface="UTM Avo" panose="02040603050506020204" pitchFamily="18" charset="0"/>
                <a:cs typeface="Times New Roman" panose="02020603050405020304" pitchFamily="18" charset="0"/>
              </a:rPr>
              <a:t>nút </a:t>
            </a:r>
            <a:r>
              <a:rPr lang="en-US" sz="2200" b="1">
                <a:solidFill>
                  <a:srgbClr val="0000FF"/>
                </a:solidFill>
                <a:latin typeface="UTM Avo" panose="02040603050506020204" pitchFamily="18" charset="0"/>
                <a:cs typeface="Times New Roman" panose="02020603050405020304" pitchFamily="18" charset="0"/>
              </a:rPr>
              <a:t>cuộn</a:t>
            </a:r>
            <a:endParaRPr lang="vi-VN" sz="22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725142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randombar(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21"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2EFF5B-6EA6-4F84-A78E-5912EDB33712}"/>
              </a:ext>
            </a:extLst>
          </p:cNvPr>
          <p:cNvSpPr/>
          <p:nvPr/>
        </p:nvSpPr>
        <p:spPr>
          <a:xfrm>
            <a:off x="739709" y="516881"/>
            <a:ext cx="6232592" cy="2123658"/>
          </a:xfrm>
          <a:prstGeom prst="rect">
            <a:avLst/>
          </a:prstGeom>
        </p:spPr>
        <p:txBody>
          <a:bodyPr wrap="square">
            <a:spAutoFit/>
          </a:bodyPr>
          <a:lstStyle/>
          <a:p>
            <a:pPr algn="just" defTabSz="342900">
              <a:lnSpc>
                <a:spcPct val="150000"/>
              </a:lnSpc>
            </a:pPr>
            <a:r>
              <a:rPr lang="en-US" sz="2200">
                <a:latin typeface="Times New Roman" panose="02020603050405020304" pitchFamily="18" charset="0"/>
                <a:cs typeface="Times New Roman" panose="02020603050405020304" pitchFamily="18" charset="0"/>
              </a:rPr>
              <a:t>		</a:t>
            </a:r>
            <a:r>
              <a:rPr lang="en-US" sz="2200" b="1">
                <a:solidFill>
                  <a:srgbClr val="FF0000"/>
                </a:solidFill>
                <a:latin typeface="Times New Roman" panose="02020603050405020304" pitchFamily="18" charset="0"/>
                <a:cs typeface="Times New Roman" panose="02020603050405020304" pitchFamily="18" charset="0"/>
              </a:rPr>
              <a:t>Cách cầm chuột</a:t>
            </a:r>
            <a:r>
              <a:rPr lang="en-US" sz="2200">
                <a:latin typeface="Times New Roman" panose="02020603050405020304" pitchFamily="18" charset="0"/>
                <a:cs typeface="Times New Roman" panose="02020603050405020304" pitchFamily="18" charset="0"/>
              </a:rPr>
              <a:t>: Cầm chuột bằng tay phải, ngón trỏ đặt vào nút trải chuột, ngón giữa đặt vào nút phải chuột, ngón cái và các ngón còn lại giữ hai bên thân chuột. </a:t>
            </a:r>
          </a:p>
        </p:txBody>
      </p:sp>
      <p:pic>
        <p:nvPicPr>
          <p:cNvPr id="6" name="Picture 5">
            <a:extLst>
              <a:ext uri="{FF2B5EF4-FFF2-40B4-BE49-F238E27FC236}">
                <a16:creationId xmlns:a16="http://schemas.microsoft.com/office/drawing/2014/main" id="{67F43321-C9C2-4092-AFBF-50BEE7E6EA9F}"/>
              </a:ext>
            </a:extLst>
          </p:cNvPr>
          <p:cNvPicPr>
            <a:picLocks noChangeAspect="1"/>
          </p:cNvPicPr>
          <p:nvPr/>
        </p:nvPicPr>
        <p:blipFill>
          <a:blip r:embed="rId2"/>
          <a:stretch>
            <a:fillRect/>
          </a:stretch>
        </p:blipFill>
        <p:spPr>
          <a:xfrm>
            <a:off x="675568" y="505306"/>
            <a:ext cx="734513" cy="653278"/>
          </a:xfrm>
          <a:prstGeom prst="rect">
            <a:avLst/>
          </a:prstGeom>
        </p:spPr>
      </p:pic>
      <p:pic>
        <p:nvPicPr>
          <p:cNvPr id="7" name="Picture 6">
            <a:extLst>
              <a:ext uri="{FF2B5EF4-FFF2-40B4-BE49-F238E27FC236}">
                <a16:creationId xmlns:a16="http://schemas.microsoft.com/office/drawing/2014/main" id="{15DD5063-123E-4439-9AD4-FF3C35343369}"/>
              </a:ext>
            </a:extLst>
          </p:cNvPr>
          <p:cNvPicPr>
            <a:picLocks noChangeAspect="1"/>
          </p:cNvPicPr>
          <p:nvPr/>
        </p:nvPicPr>
        <p:blipFill>
          <a:blip r:embed="rId3"/>
          <a:stretch>
            <a:fillRect/>
          </a:stretch>
        </p:blipFill>
        <p:spPr>
          <a:xfrm>
            <a:off x="871121" y="2898569"/>
            <a:ext cx="3284505" cy="2781541"/>
          </a:xfrm>
          <a:prstGeom prst="rect">
            <a:avLst/>
          </a:prstGeom>
        </p:spPr>
      </p:pic>
      <p:sp>
        <p:nvSpPr>
          <p:cNvPr id="8" name="Rectangle 7">
            <a:extLst>
              <a:ext uri="{FF2B5EF4-FFF2-40B4-BE49-F238E27FC236}">
                <a16:creationId xmlns:a16="http://schemas.microsoft.com/office/drawing/2014/main" id="{8030B01D-58AC-486D-A419-25927972071D}"/>
              </a:ext>
            </a:extLst>
          </p:cNvPr>
          <p:cNvSpPr/>
          <p:nvPr/>
        </p:nvSpPr>
        <p:spPr>
          <a:xfrm>
            <a:off x="5247409" y="4123084"/>
            <a:ext cx="6073470" cy="1615827"/>
          </a:xfrm>
          <a:prstGeom prst="rect">
            <a:avLst/>
          </a:prstGeom>
        </p:spPr>
        <p:txBody>
          <a:bodyPr wrap="square">
            <a:spAutoFit/>
          </a:bodyPr>
          <a:lstStyle/>
          <a:p>
            <a:pPr algn="just" defTabSz="342900">
              <a:lnSpc>
                <a:spcPct val="150000"/>
              </a:lnSpc>
            </a:pPr>
            <a:r>
              <a:rPr lang="vi-VN" sz="2200" b="1">
                <a:solidFill>
                  <a:srgbClr val="FF0000"/>
                </a:solidFill>
                <a:latin typeface="Times New Roman" panose="02020603050405020304" pitchFamily="18" charset="0"/>
                <a:cs typeface="Times New Roman" panose="02020603050405020304" pitchFamily="18" charset="0"/>
              </a:rPr>
              <a:t>Các thao tác cơ bản với chuột</a:t>
            </a:r>
            <a:r>
              <a:rPr lang="en-US" sz="2200">
                <a:solidFill>
                  <a:srgbClr val="FF0000"/>
                </a:solidFill>
                <a:latin typeface="Times New Roman" panose="02020603050405020304" pitchFamily="18" charset="0"/>
                <a:cs typeface="Times New Roman" panose="02020603050405020304" pitchFamily="18" charset="0"/>
              </a:rPr>
              <a:t>: </a:t>
            </a:r>
            <a:r>
              <a:rPr lang="en-US" sz="2200">
                <a:latin typeface="Times New Roman" panose="02020603050405020304" pitchFamily="18" charset="0"/>
                <a:cs typeface="Times New Roman" panose="02020603050405020304" pitchFamily="18" charset="0"/>
              </a:rPr>
              <a:t>Thao tác với chuột chính là thao tác để điều khiển con trỏ chuột trên màn hình. </a:t>
            </a:r>
          </a:p>
        </p:txBody>
      </p:sp>
      <p:pic>
        <p:nvPicPr>
          <p:cNvPr id="9" name="Picture 8">
            <a:extLst>
              <a:ext uri="{FF2B5EF4-FFF2-40B4-BE49-F238E27FC236}">
                <a16:creationId xmlns:a16="http://schemas.microsoft.com/office/drawing/2014/main" id="{C10568C7-3645-44BA-B6C9-4801F96CF0BA}"/>
              </a:ext>
            </a:extLst>
          </p:cNvPr>
          <p:cNvPicPr>
            <a:picLocks noChangeAspect="1"/>
          </p:cNvPicPr>
          <p:nvPr/>
        </p:nvPicPr>
        <p:blipFill>
          <a:blip r:embed="rId4"/>
          <a:stretch>
            <a:fillRect/>
          </a:stretch>
        </p:blipFill>
        <p:spPr>
          <a:xfrm>
            <a:off x="7903532" y="494749"/>
            <a:ext cx="3330229" cy="3444538"/>
          </a:xfrm>
          <a:prstGeom prst="rect">
            <a:avLst/>
          </a:prstGeom>
        </p:spPr>
      </p:pic>
    </p:spTree>
    <p:extLst>
      <p:ext uri="{BB962C8B-B14F-4D97-AF65-F5344CB8AC3E}">
        <p14:creationId xmlns:p14="http://schemas.microsoft.com/office/powerpoint/2010/main" val="3495085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3B6414-ED8E-469F-97DF-60788F1AF2D2}"/>
              </a:ext>
            </a:extLst>
          </p:cNvPr>
          <p:cNvSpPr/>
          <p:nvPr/>
        </p:nvSpPr>
        <p:spPr>
          <a:xfrm>
            <a:off x="814274" y="456828"/>
            <a:ext cx="10563451" cy="3232488"/>
          </a:xfrm>
          <a:prstGeom prst="rect">
            <a:avLst/>
          </a:prstGeom>
        </p:spPr>
        <p:txBody>
          <a:bodyPr wrap="square">
            <a:spAutoFit/>
          </a:bodyPr>
          <a:lstStyle/>
          <a:p>
            <a:pPr algn="just" defTabSz="342900">
              <a:lnSpc>
                <a:spcPct val="135000"/>
              </a:lnSpc>
            </a:pPr>
            <a:r>
              <a:rPr lang="en-US" sz="2200">
                <a:latin typeface="Times New Roman" panose="02020603050405020304" pitchFamily="18" charset="0"/>
                <a:cs typeface="Times New Roman" panose="02020603050405020304" pitchFamily="18" charset="0"/>
              </a:rPr>
              <a:t>Các thao tác với chuột gồm có: </a:t>
            </a:r>
          </a:p>
          <a:p>
            <a:pPr algn="just" defTabSz="342900">
              <a:lnSpc>
                <a:spcPct val="135000"/>
              </a:lnSpc>
            </a:pPr>
            <a:r>
              <a:rPr lang="vi-VN" sz="2200">
                <a:latin typeface="Times New Roman" panose="02020603050405020304" pitchFamily="18" charset="0"/>
                <a:cs typeface="Times New Roman" panose="02020603050405020304" pitchFamily="18" charset="0"/>
              </a:rPr>
              <a:t>- </a:t>
            </a:r>
            <a:r>
              <a:rPr lang="vi-VN" sz="2200">
                <a:solidFill>
                  <a:srgbClr val="00B0F0"/>
                </a:solidFill>
                <a:latin typeface="Times New Roman" panose="02020603050405020304" pitchFamily="18" charset="0"/>
                <a:cs typeface="Times New Roman" panose="02020603050405020304" pitchFamily="18" charset="0"/>
              </a:rPr>
              <a:t>Di chuyển chuột</a:t>
            </a:r>
            <a:r>
              <a:rPr lang="vi-VN" sz="2200">
                <a:latin typeface="Times New Roman" panose="02020603050405020304" pitchFamily="18" charset="0"/>
                <a:cs typeface="Times New Roman" panose="02020603050405020304" pitchFamily="18" charset="0"/>
              </a:rPr>
              <a:t>: Thay đổi vị trí của chuột đến vị</a:t>
            </a:r>
            <a:r>
              <a:rPr lang="en-US" sz="2200">
                <a:latin typeface="Times New Roman" panose="02020603050405020304" pitchFamily="18" charset="0"/>
                <a:cs typeface="Times New Roman" panose="02020603050405020304" pitchFamily="18" charset="0"/>
              </a:rPr>
              <a:t> </a:t>
            </a:r>
            <a:r>
              <a:rPr lang="vi-VN" sz="2200">
                <a:latin typeface="Times New Roman" panose="02020603050405020304" pitchFamily="18" charset="0"/>
                <a:cs typeface="Times New Roman" panose="02020603050405020304" pitchFamily="18" charset="0"/>
              </a:rPr>
              <a:t>trí khác. </a:t>
            </a:r>
            <a:endParaRPr lang="en-US" sz="2200">
              <a:latin typeface="Times New Roman" panose="02020603050405020304" pitchFamily="18" charset="0"/>
              <a:cs typeface="Times New Roman" panose="02020603050405020304" pitchFamily="18" charset="0"/>
            </a:endParaRPr>
          </a:p>
          <a:p>
            <a:pPr algn="just" defTabSz="342900">
              <a:lnSpc>
                <a:spcPct val="135000"/>
              </a:lnSpc>
            </a:pPr>
            <a:r>
              <a:rPr lang="vi-VN" sz="2200">
                <a:latin typeface="Times New Roman" panose="02020603050405020304" pitchFamily="18" charset="0"/>
                <a:cs typeface="Times New Roman" panose="02020603050405020304" pitchFamily="18" charset="0"/>
              </a:rPr>
              <a:t>- </a:t>
            </a:r>
            <a:r>
              <a:rPr lang="vi-VN" sz="2200">
                <a:solidFill>
                  <a:srgbClr val="00B0F0"/>
                </a:solidFill>
                <a:latin typeface="Times New Roman" panose="02020603050405020304" pitchFamily="18" charset="0"/>
                <a:cs typeface="Times New Roman" panose="02020603050405020304" pitchFamily="18" charset="0"/>
              </a:rPr>
              <a:t>Nháy chuột</a:t>
            </a:r>
            <a:r>
              <a:rPr lang="vi-VN" sz="2200">
                <a:latin typeface="Times New Roman" panose="02020603050405020304" pitchFamily="18" charset="0"/>
                <a:cs typeface="Times New Roman" panose="02020603050405020304" pitchFamily="18" charset="0"/>
              </a:rPr>
              <a:t>: Dùng ngón trỏ nhấn nút trái chuột</a:t>
            </a:r>
            <a:r>
              <a:rPr lang="en-US" sz="2200">
                <a:latin typeface="Times New Roman" panose="02020603050405020304" pitchFamily="18" charset="0"/>
                <a:cs typeface="Times New Roman" panose="02020603050405020304" pitchFamily="18" charset="0"/>
              </a:rPr>
              <a:t> </a:t>
            </a:r>
            <a:r>
              <a:rPr lang="vi-VN" sz="2200">
                <a:latin typeface="Times New Roman" panose="02020603050405020304" pitchFamily="18" charset="0"/>
                <a:cs typeface="Times New Roman" panose="02020603050405020304" pitchFamily="18" charset="0"/>
              </a:rPr>
              <a:t>một lần. </a:t>
            </a:r>
            <a:endParaRPr lang="en-US" sz="2200">
              <a:latin typeface="Times New Roman" panose="02020603050405020304" pitchFamily="18" charset="0"/>
              <a:cs typeface="Times New Roman" panose="02020603050405020304" pitchFamily="18" charset="0"/>
            </a:endParaRPr>
          </a:p>
          <a:p>
            <a:pPr algn="just" defTabSz="342900">
              <a:lnSpc>
                <a:spcPct val="135000"/>
              </a:lnSpc>
            </a:pPr>
            <a:r>
              <a:rPr lang="en-US" sz="2200">
                <a:latin typeface="Times New Roman" panose="02020603050405020304" pitchFamily="18" charset="0"/>
                <a:cs typeface="Times New Roman" panose="02020603050405020304" pitchFamily="18" charset="0"/>
              </a:rPr>
              <a:t>- </a:t>
            </a:r>
            <a:r>
              <a:rPr lang="vi-VN" sz="2200">
                <a:solidFill>
                  <a:srgbClr val="00B0F0"/>
                </a:solidFill>
                <a:latin typeface="Times New Roman" panose="02020603050405020304" pitchFamily="18" charset="0"/>
                <a:cs typeface="Times New Roman" panose="02020603050405020304" pitchFamily="18" charset="0"/>
              </a:rPr>
              <a:t>Nháy nút phải chuột</a:t>
            </a:r>
            <a:r>
              <a:rPr lang="vi-VN" sz="2200">
                <a:latin typeface="Times New Roman" panose="02020603050405020304" pitchFamily="18" charset="0"/>
                <a:cs typeface="Times New Roman" panose="02020603050405020304" pitchFamily="18" charset="0"/>
              </a:rPr>
              <a:t>: Dùng ngón giữa nhấn nút phải chuột một lần. </a:t>
            </a:r>
            <a:endParaRPr lang="en-US" sz="2200">
              <a:latin typeface="Times New Roman" panose="02020603050405020304" pitchFamily="18" charset="0"/>
              <a:cs typeface="Times New Roman" panose="02020603050405020304" pitchFamily="18" charset="0"/>
            </a:endParaRPr>
          </a:p>
          <a:p>
            <a:pPr algn="just" defTabSz="342900">
              <a:lnSpc>
                <a:spcPct val="135000"/>
              </a:lnSpc>
            </a:pPr>
            <a:r>
              <a:rPr lang="en-US" sz="2200">
                <a:latin typeface="Times New Roman" panose="02020603050405020304" pitchFamily="18" charset="0"/>
                <a:cs typeface="Times New Roman" panose="02020603050405020304" pitchFamily="18" charset="0"/>
              </a:rPr>
              <a:t>- </a:t>
            </a:r>
            <a:r>
              <a:rPr lang="vi-VN" sz="2200">
                <a:solidFill>
                  <a:srgbClr val="00B0F0"/>
                </a:solidFill>
                <a:latin typeface="Times New Roman" panose="02020603050405020304" pitchFamily="18" charset="0"/>
                <a:cs typeface="Times New Roman" panose="02020603050405020304" pitchFamily="18" charset="0"/>
              </a:rPr>
              <a:t>Nháy đúp chuột</a:t>
            </a:r>
            <a:r>
              <a:rPr lang="vi-VN" sz="2200">
                <a:latin typeface="Times New Roman" panose="02020603050405020304" pitchFamily="18" charset="0"/>
                <a:cs typeface="Times New Roman" panose="02020603050405020304" pitchFamily="18" charset="0"/>
              </a:rPr>
              <a:t>: Dùng ngón trỏ nhấn nút trải chuột nhanh hai lần liên tiếp. </a:t>
            </a:r>
            <a:endParaRPr lang="en-US" sz="2200">
              <a:latin typeface="Times New Roman" panose="02020603050405020304" pitchFamily="18" charset="0"/>
              <a:cs typeface="Times New Roman" panose="02020603050405020304" pitchFamily="18" charset="0"/>
            </a:endParaRPr>
          </a:p>
          <a:p>
            <a:pPr algn="just" defTabSz="342900">
              <a:lnSpc>
                <a:spcPct val="135000"/>
              </a:lnSpc>
            </a:pPr>
            <a:r>
              <a:rPr lang="en-US" sz="2200">
                <a:latin typeface="Times New Roman" panose="02020603050405020304" pitchFamily="18" charset="0"/>
                <a:cs typeface="Times New Roman" panose="02020603050405020304" pitchFamily="18" charset="0"/>
              </a:rPr>
              <a:t>- </a:t>
            </a:r>
            <a:r>
              <a:rPr lang="vi-VN" sz="2200">
                <a:solidFill>
                  <a:srgbClr val="00B0F0"/>
                </a:solidFill>
                <a:latin typeface="Times New Roman" panose="02020603050405020304" pitchFamily="18" charset="0"/>
                <a:cs typeface="Times New Roman" panose="02020603050405020304" pitchFamily="18" charset="0"/>
              </a:rPr>
              <a:t>Kéo thả chuột</a:t>
            </a:r>
            <a:r>
              <a:rPr lang="vi-VN" sz="2200">
                <a:latin typeface="Times New Roman" panose="02020603050405020304" pitchFamily="18" charset="0"/>
                <a:cs typeface="Times New Roman" panose="02020603050405020304" pitchFamily="18" charset="0"/>
              </a:rPr>
              <a:t>: Nhấn giữ nút trái chuột, di chuyển Con trỏ chuột đến vị trí mới thì thả ngón tay.</a:t>
            </a:r>
          </a:p>
        </p:txBody>
      </p:sp>
      <p:pic>
        <p:nvPicPr>
          <p:cNvPr id="3" name="Picture 2">
            <a:extLst>
              <a:ext uri="{FF2B5EF4-FFF2-40B4-BE49-F238E27FC236}">
                <a16:creationId xmlns:a16="http://schemas.microsoft.com/office/drawing/2014/main" id="{95E08F11-E82C-4853-8D0E-607FA1A378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06782" y="3689316"/>
            <a:ext cx="7919028" cy="2886891"/>
          </a:xfrm>
          <a:prstGeom prst="rect">
            <a:avLst/>
          </a:prstGeom>
        </p:spPr>
      </p:pic>
    </p:spTree>
    <p:extLst>
      <p:ext uri="{BB962C8B-B14F-4D97-AF65-F5344CB8AC3E}">
        <p14:creationId xmlns:p14="http://schemas.microsoft.com/office/powerpoint/2010/main" val="1580271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964E04-A177-41B5-AC78-AD9C7C13F0B3}"/>
              </a:ext>
            </a:extLst>
          </p:cNvPr>
          <p:cNvGrpSpPr/>
          <p:nvPr/>
        </p:nvGrpSpPr>
        <p:grpSpPr>
          <a:xfrm>
            <a:off x="1180807" y="523187"/>
            <a:ext cx="10423414" cy="2184012"/>
            <a:chOff x="149795" y="535173"/>
            <a:chExt cx="10842645" cy="2184012"/>
          </a:xfrm>
        </p:grpSpPr>
        <p:grpSp>
          <p:nvGrpSpPr>
            <p:cNvPr id="3" name="Group 2">
              <a:extLst>
                <a:ext uri="{FF2B5EF4-FFF2-40B4-BE49-F238E27FC236}">
                  <a16:creationId xmlns:a16="http://schemas.microsoft.com/office/drawing/2014/main" id="{E746A917-4BC6-4F91-AEF7-6CEB8C017EF4}"/>
                </a:ext>
              </a:extLst>
            </p:cNvPr>
            <p:cNvGrpSpPr/>
            <p:nvPr/>
          </p:nvGrpSpPr>
          <p:grpSpPr>
            <a:xfrm>
              <a:off x="149795" y="535173"/>
              <a:ext cx="10842645" cy="2184012"/>
              <a:chOff x="149795" y="535173"/>
              <a:chExt cx="10842645" cy="2184012"/>
            </a:xfrm>
          </p:grpSpPr>
          <p:grpSp>
            <p:nvGrpSpPr>
              <p:cNvPr id="5" name="Group 4">
                <a:extLst>
                  <a:ext uri="{FF2B5EF4-FFF2-40B4-BE49-F238E27FC236}">
                    <a16:creationId xmlns:a16="http://schemas.microsoft.com/office/drawing/2014/main" id="{9344465C-E08B-4E38-ABB3-1E6E8C0D55F5}"/>
                  </a:ext>
                </a:extLst>
              </p:cNvPr>
              <p:cNvGrpSpPr/>
              <p:nvPr/>
            </p:nvGrpSpPr>
            <p:grpSpPr>
              <a:xfrm>
                <a:off x="552796" y="917810"/>
                <a:ext cx="10439644" cy="1801375"/>
                <a:chOff x="1338208" y="943284"/>
                <a:chExt cx="9391958" cy="2657524"/>
              </a:xfrm>
            </p:grpSpPr>
            <p:sp>
              <p:nvSpPr>
                <p:cNvPr id="7" name="Rectangle: Rounded Corners 6">
                  <a:extLst>
                    <a:ext uri="{FF2B5EF4-FFF2-40B4-BE49-F238E27FC236}">
                      <a16:creationId xmlns:a16="http://schemas.microsoft.com/office/drawing/2014/main" id="{93810ECB-0065-429D-911E-6956ADAAB60C}"/>
                    </a:ext>
                  </a:extLst>
                </p:cNvPr>
                <p:cNvSpPr/>
                <p:nvPr/>
              </p:nvSpPr>
              <p:spPr>
                <a:xfrm>
                  <a:off x="1424711" y="1063553"/>
                  <a:ext cx="9305455" cy="253725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3F4E4684-8B4C-40B7-8386-636E86BD9C6A}"/>
                    </a:ext>
                  </a:extLst>
                </p:cNvPr>
                <p:cNvSpPr/>
                <p:nvPr/>
              </p:nvSpPr>
              <p:spPr>
                <a:xfrm>
                  <a:off x="1338208" y="943284"/>
                  <a:ext cx="9305459" cy="253725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Times New Roman" panose="02020603050405020304" pitchFamily="18" charset="0"/>
                    <a:cs typeface="Times New Roman" panose="02020603050405020304" pitchFamily="18" charset="0"/>
                  </a:endParaRPr>
                </a:p>
              </p:txBody>
            </p:sp>
          </p:grpSp>
          <p:pic>
            <p:nvPicPr>
              <p:cNvPr id="6" name="Picture 5">
                <a:extLst>
                  <a:ext uri="{FF2B5EF4-FFF2-40B4-BE49-F238E27FC236}">
                    <a16:creationId xmlns:a16="http://schemas.microsoft.com/office/drawing/2014/main" id="{A44E1C8E-E653-42EC-9932-5E511CC0C6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9795" y="535173"/>
                <a:ext cx="998307" cy="883997"/>
              </a:xfrm>
              <a:prstGeom prst="rect">
                <a:avLst/>
              </a:prstGeom>
            </p:spPr>
          </p:pic>
        </p:grpSp>
        <p:sp>
          <p:nvSpPr>
            <p:cNvPr id="4" name="Rectangle 3">
              <a:extLst>
                <a:ext uri="{FF2B5EF4-FFF2-40B4-BE49-F238E27FC236}">
                  <a16:creationId xmlns:a16="http://schemas.microsoft.com/office/drawing/2014/main" id="{8797D3D8-4295-4920-8D95-F4ADA3368404}"/>
                </a:ext>
              </a:extLst>
            </p:cNvPr>
            <p:cNvSpPr/>
            <p:nvPr/>
          </p:nvSpPr>
          <p:spPr>
            <a:xfrm>
              <a:off x="1888698" y="965712"/>
              <a:ext cx="8486863" cy="1687963"/>
            </a:xfrm>
            <a:prstGeom prst="rect">
              <a:avLst/>
            </a:prstGeom>
          </p:spPr>
          <p:txBody>
            <a:bodyPr wrap="square">
              <a:spAutoFit/>
            </a:bodyPr>
            <a:lstStyle/>
            <a:p>
              <a:pPr algn="just" defTabSz="342900">
                <a:lnSpc>
                  <a:spcPct val="150000"/>
                </a:lnSpc>
              </a:pPr>
              <a:r>
                <a:rPr lang="vi-VN" sz="2400" b="1">
                  <a:solidFill>
                    <a:srgbClr val="F03C69"/>
                  </a:solidFill>
                  <a:latin typeface="Times New Roman" panose="02020603050405020304" pitchFamily="18" charset="0"/>
                  <a:cs typeface="Times New Roman" panose="02020603050405020304" pitchFamily="18" charset="0"/>
                </a:rPr>
                <a:t>Chuột máy tính thường có: nút trái, nút phải, nút cuốn. </a:t>
              </a:r>
              <a:endParaRPr lang="en-US" sz="2400" b="1">
                <a:solidFill>
                  <a:srgbClr val="F03C69"/>
                </a:solidFill>
                <a:latin typeface="Times New Roman" panose="02020603050405020304" pitchFamily="18" charset="0"/>
                <a:cs typeface="Times New Roman" panose="02020603050405020304" pitchFamily="18" charset="0"/>
              </a:endParaRPr>
            </a:p>
            <a:p>
              <a:pPr algn="just" defTabSz="342900">
                <a:lnSpc>
                  <a:spcPct val="150000"/>
                </a:lnSpc>
              </a:pPr>
              <a:r>
                <a:rPr lang="vi-VN" sz="2400" b="1">
                  <a:solidFill>
                    <a:srgbClr val="F03C69"/>
                  </a:solidFill>
                  <a:latin typeface="Times New Roman" panose="02020603050405020304" pitchFamily="18" charset="0"/>
                  <a:cs typeface="Times New Roman" panose="02020603050405020304" pitchFamily="18" charset="0"/>
                </a:rPr>
                <a:t>Các thao tác với chuột gồm: Di chuyển chuột, nháy chuột,</a:t>
              </a:r>
            </a:p>
            <a:p>
              <a:pPr algn="just" defTabSz="342900">
                <a:lnSpc>
                  <a:spcPct val="150000"/>
                </a:lnSpc>
              </a:pPr>
              <a:r>
                <a:rPr lang="vi-VN" sz="2400" b="1">
                  <a:solidFill>
                    <a:srgbClr val="F03C69"/>
                  </a:solidFill>
                  <a:latin typeface="Times New Roman" panose="02020603050405020304" pitchFamily="18" charset="0"/>
                  <a:cs typeface="Times New Roman" panose="02020603050405020304" pitchFamily="18" charset="0"/>
                </a:rPr>
                <a:t>nháy nút phải chuột, nháy đúp chuột, kéo thả chuột.</a:t>
              </a:r>
            </a:p>
          </p:txBody>
        </p:sp>
      </p:grpSp>
      <p:pic>
        <p:nvPicPr>
          <p:cNvPr id="9" name="Picture 8">
            <a:extLst>
              <a:ext uri="{FF2B5EF4-FFF2-40B4-BE49-F238E27FC236}">
                <a16:creationId xmlns:a16="http://schemas.microsoft.com/office/drawing/2014/main" id="{079E0942-1B8B-4ACA-8DD9-1B2793FB7BB8}"/>
              </a:ext>
            </a:extLst>
          </p:cNvPr>
          <p:cNvPicPr>
            <a:picLocks noChangeAspect="1"/>
          </p:cNvPicPr>
          <p:nvPr/>
        </p:nvPicPr>
        <p:blipFill>
          <a:blip r:embed="rId5"/>
          <a:stretch>
            <a:fillRect/>
          </a:stretch>
        </p:blipFill>
        <p:spPr>
          <a:xfrm>
            <a:off x="587779" y="3010090"/>
            <a:ext cx="897918" cy="883997"/>
          </a:xfrm>
          <a:prstGeom prst="rect">
            <a:avLst/>
          </a:prstGeom>
        </p:spPr>
      </p:pic>
      <p:sp>
        <p:nvSpPr>
          <p:cNvPr id="10" name="Rectangle 9">
            <a:extLst>
              <a:ext uri="{FF2B5EF4-FFF2-40B4-BE49-F238E27FC236}">
                <a16:creationId xmlns:a16="http://schemas.microsoft.com/office/drawing/2014/main" id="{4626B437-B649-4E55-8495-4207A2F5D173}"/>
              </a:ext>
            </a:extLst>
          </p:cNvPr>
          <p:cNvSpPr/>
          <p:nvPr/>
        </p:nvSpPr>
        <p:spPr>
          <a:xfrm>
            <a:off x="1593675" y="3242665"/>
            <a:ext cx="10010546" cy="579967"/>
          </a:xfrm>
          <a:prstGeom prst="rect">
            <a:avLst/>
          </a:prstGeom>
        </p:spPr>
        <p:txBody>
          <a:bodyPr wrap="square">
            <a:spAutoFit/>
          </a:bodyPr>
          <a:lstStyle/>
          <a:p>
            <a:pPr defTabSz="342900">
              <a:lnSpc>
                <a:spcPct val="150000"/>
              </a:lnSpc>
            </a:pPr>
            <a:r>
              <a:rPr lang="en-US" sz="2400" b="1">
                <a:latin typeface="Times New Roman" panose="02020603050405020304" pitchFamily="18" charset="0"/>
                <a:cs typeface="Times New Roman" panose="02020603050405020304" pitchFamily="18" charset="0"/>
              </a:rPr>
              <a:t>1. </a:t>
            </a:r>
            <a:r>
              <a:rPr lang="vi-VN" sz="2400">
                <a:latin typeface="Times New Roman" panose="02020603050405020304" pitchFamily="18" charset="0"/>
                <a:cs typeface="Times New Roman" panose="02020603050405020304" pitchFamily="18" charset="0"/>
              </a:rPr>
              <a:t>Khi điều khiển chuột cũng là điều khiển con trỏ chuột trên màn hình?</a:t>
            </a:r>
          </a:p>
        </p:txBody>
      </p:sp>
      <p:sp>
        <p:nvSpPr>
          <p:cNvPr id="11" name="Rectangle 10">
            <a:extLst>
              <a:ext uri="{FF2B5EF4-FFF2-40B4-BE49-F238E27FC236}">
                <a16:creationId xmlns:a16="http://schemas.microsoft.com/office/drawing/2014/main" id="{5D1CAF55-FDC3-4D62-973B-98AEA338B5DB}"/>
              </a:ext>
            </a:extLst>
          </p:cNvPr>
          <p:cNvSpPr/>
          <p:nvPr/>
        </p:nvSpPr>
        <p:spPr>
          <a:xfrm>
            <a:off x="6227097" y="3775886"/>
            <a:ext cx="2073702" cy="579967"/>
          </a:xfrm>
          <a:prstGeom prst="rect">
            <a:avLst/>
          </a:prstGeom>
        </p:spPr>
        <p:txBody>
          <a:bodyPr wrap="square">
            <a:spAutoFit/>
          </a:bodyPr>
          <a:lstStyle/>
          <a:p>
            <a:pPr defTabSz="342900">
              <a:lnSpc>
                <a:spcPct val="150000"/>
              </a:lnSpc>
            </a:pPr>
            <a:r>
              <a:rPr lang="en-US" sz="2400" b="1">
                <a:solidFill>
                  <a:srgbClr val="7FC354"/>
                </a:solidFill>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Sai</a:t>
            </a:r>
            <a:endParaRPr lang="vi-VN" sz="24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8791E1B-E6B2-495D-BDFE-84D10775C9BB}"/>
              </a:ext>
            </a:extLst>
          </p:cNvPr>
          <p:cNvSpPr/>
          <p:nvPr/>
        </p:nvSpPr>
        <p:spPr>
          <a:xfrm>
            <a:off x="4022298" y="3775888"/>
            <a:ext cx="2073702" cy="579967"/>
          </a:xfrm>
          <a:prstGeom prst="rect">
            <a:avLst/>
          </a:prstGeom>
        </p:spPr>
        <p:txBody>
          <a:bodyPr wrap="square">
            <a:spAutoFit/>
          </a:bodyPr>
          <a:lstStyle/>
          <a:p>
            <a:pPr defTabSz="342900">
              <a:lnSpc>
                <a:spcPct val="150000"/>
              </a:lnSpc>
            </a:pPr>
            <a:r>
              <a:rPr lang="en-US" sz="2400" b="1">
                <a:solidFill>
                  <a:srgbClr val="7FC354"/>
                </a:solidFill>
                <a:latin typeface="Times New Roman" panose="02020603050405020304" pitchFamily="18" charset="0"/>
                <a:cs typeface="Times New Roman" panose="02020603050405020304" pitchFamily="18" charset="0"/>
              </a:rPr>
              <a:t>A. </a:t>
            </a:r>
            <a:r>
              <a:rPr lang="en-US" sz="2400">
                <a:latin typeface="Times New Roman" panose="02020603050405020304" pitchFamily="18" charset="0"/>
                <a:cs typeface="Times New Roman" panose="02020603050405020304" pitchFamily="18" charset="0"/>
              </a:rPr>
              <a:t>Đúng.</a:t>
            </a:r>
            <a:endParaRPr lang="vi-VN" sz="2400">
              <a:latin typeface="Times New Roman" panose="02020603050405020304" pitchFamily="18" charset="0"/>
              <a:cs typeface="Times New Roman" panose="02020603050405020304" pitchFamily="18" charset="0"/>
            </a:endParaRPr>
          </a:p>
        </p:txBody>
      </p:sp>
      <p:pic>
        <p:nvPicPr>
          <p:cNvPr id="13" name="Picture 4" descr="Káº¿t quáº£ hÃ¬nh áº£nh cho right icon">
            <a:extLst>
              <a:ext uri="{FF2B5EF4-FFF2-40B4-BE49-F238E27FC236}">
                <a16:creationId xmlns:a16="http://schemas.microsoft.com/office/drawing/2014/main" id="{33FBF932-FC89-419C-BFFD-7792C38B25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5386" y="3894087"/>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áº¿t quáº£ hÃ¬nh áº£nh cho wrong icon">
            <a:extLst>
              <a:ext uri="{FF2B5EF4-FFF2-40B4-BE49-F238E27FC236}">
                <a16:creationId xmlns:a16="http://schemas.microsoft.com/office/drawing/2014/main" id="{0D00CCEC-4163-4691-80C4-C7359E61AC5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3948" y="4012397"/>
            <a:ext cx="686912" cy="68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18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Am-thanh-tra-loi-dung-www_nhacchuongvui_com.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5604</TotalTime>
  <Words>666</Words>
  <Application>Microsoft Office PowerPoint</Application>
  <PresentationFormat>Widescreen</PresentationFormat>
  <Paragraphs>65</Paragraphs>
  <Slides>10</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等线</vt:lpstr>
      <vt:lpstr>微软雅黑</vt:lpstr>
      <vt:lpstr>Arial</vt:lpstr>
      <vt:lpstr>Calibri</vt:lpstr>
      <vt:lpstr>iCiel Cadena</vt:lpstr>
      <vt:lpstr>Segoe Print</vt:lpstr>
      <vt:lpstr>SVN-SAF</vt:lpstr>
      <vt:lpstr>Times New Roman</vt:lpstr>
      <vt:lpstr>UTM Avo</vt:lpstr>
      <vt:lpstr>UTM Bienvenue</vt:lpstr>
      <vt:lpstr>UTM HelvetIns</vt:lpstr>
      <vt:lpstr>方正少儿简体</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201</cp:revision>
  <dcterms:created xsi:type="dcterms:W3CDTF">2021-11-14T08:33:55Z</dcterms:created>
  <dcterms:modified xsi:type="dcterms:W3CDTF">2025-12-01T07:33:49Z</dcterms:modified>
</cp:coreProperties>
</file>