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477" r:id="rId2"/>
    <p:sldId id="475" r:id="rId3"/>
    <p:sldId id="476" r:id="rId4"/>
    <p:sldId id="458" r:id="rId5"/>
    <p:sldId id="470" r:id="rId6"/>
    <p:sldId id="471" r:id="rId7"/>
    <p:sldId id="2007577406" r:id="rId8"/>
    <p:sldId id="261" r:id="rId9"/>
    <p:sldId id="264" r:id="rId10"/>
    <p:sldId id="461" r:id="rId11"/>
    <p:sldId id="439" r:id="rId12"/>
    <p:sldId id="438" r:id="rId13"/>
    <p:sldId id="441" r:id="rId14"/>
    <p:sldId id="447" r:id="rId15"/>
    <p:sldId id="464" r:id="rId16"/>
    <p:sldId id="448" r:id="rId17"/>
    <p:sldId id="449" r:id="rId18"/>
    <p:sldId id="450" r:id="rId19"/>
    <p:sldId id="451" r:id="rId20"/>
    <p:sldId id="465" r:id="rId21"/>
    <p:sldId id="468" r:id="rId22"/>
    <p:sldId id="467" r:id="rId23"/>
    <p:sldId id="273" r:id="rId24"/>
    <p:sldId id="294" r:id="rId25"/>
    <p:sldId id="3209" r:id="rId26"/>
    <p:sldId id="456" r:id="rId27"/>
    <p:sldId id="473" r:id="rId28"/>
    <p:sldId id="32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4472C4"/>
    <a:srgbClr val="D4D4D7"/>
    <a:srgbClr val="C3C3C3"/>
    <a:srgbClr val="E8ECF0"/>
    <a:srgbClr val="B3C2EE"/>
    <a:srgbClr val="B5C4EF"/>
    <a:srgbClr val="C6C6C8"/>
    <a:srgbClr val="FF8BA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41AB9-8BF3-4EA6-8DF6-B851CA6D00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2ACAC-5C6C-4353-A7DB-7753BEF0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7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2ACAC-5C6C-4353-A7DB-7753BEF017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4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9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448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26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9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510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51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1810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2160" cy="689038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27990" y="294005"/>
            <a:ext cx="11336020" cy="62693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4"/>
          <p:cNvPicPr>
            <a:picLocks noChangeAspect="1"/>
          </p:cNvPicPr>
          <p:nvPr userDrawn="1"/>
        </p:nvPicPr>
        <p:blipFill>
          <a:blip r:embed="rId3"/>
          <a:srcRect l="71703"/>
          <a:stretch>
            <a:fillRect/>
          </a:stretch>
        </p:blipFill>
        <p:spPr>
          <a:xfrm>
            <a:off x="9345930" y="-635"/>
            <a:ext cx="2846070" cy="6858635"/>
          </a:xfrm>
          <a:prstGeom prst="rect">
            <a:avLst/>
          </a:prstGeom>
        </p:spPr>
      </p:pic>
      <p:pic>
        <p:nvPicPr>
          <p:cNvPr id="11" name="图片 10" descr="5"/>
          <p:cNvPicPr>
            <a:picLocks noChangeAspect="1"/>
          </p:cNvPicPr>
          <p:nvPr userDrawn="1"/>
        </p:nvPicPr>
        <p:blipFill>
          <a:blip r:embed="rId4"/>
          <a:srcRect l="80018" t="58469"/>
          <a:stretch>
            <a:fillRect/>
          </a:stretch>
        </p:blipFill>
        <p:spPr>
          <a:xfrm>
            <a:off x="10048875" y="4373245"/>
            <a:ext cx="2153285" cy="2517140"/>
          </a:xfrm>
          <a:prstGeom prst="rect">
            <a:avLst/>
          </a:prstGeom>
        </p:spPr>
      </p:pic>
      <p:pic>
        <p:nvPicPr>
          <p:cNvPr id="12" name="图片 11" descr="5"/>
          <p:cNvPicPr>
            <a:picLocks noChangeAspect="1"/>
          </p:cNvPicPr>
          <p:nvPr userDrawn="1"/>
        </p:nvPicPr>
        <p:blipFill>
          <a:blip r:embed="rId4"/>
          <a:srcRect t="58469" r="69695"/>
          <a:stretch>
            <a:fillRect/>
          </a:stretch>
        </p:blipFill>
        <p:spPr>
          <a:xfrm>
            <a:off x="0" y="4540885"/>
            <a:ext cx="30480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0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58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50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2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67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072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43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9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28361E1-5B3C-FE01-12CF-552434E83AF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295274"/>
            <a:ext cx="1619249" cy="16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355512-4322-49C3-96C0-F279406F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47" y="1156418"/>
            <a:ext cx="4164163" cy="41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4DC768-7090-5908-94EE-9A7AC5F55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0"/>
            <a:ext cx="1175004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B116AEB-C768-4C7D-A787-567CAF4703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66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289357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232B2-62C7-4EAF-99F1-801FAF662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600" y="695644"/>
            <a:ext cx="5007937" cy="5063472"/>
          </a:xfrm>
          <a:prstGeom prst="rect">
            <a:avLst/>
          </a:prstGeom>
        </p:spPr>
      </p:pic>
      <p:sp>
        <p:nvSpPr>
          <p:cNvPr id="9" name="Hình chữ nhật: Góc Tròn 16">
            <a:extLst>
              <a:ext uri="{FF2B5EF4-FFF2-40B4-BE49-F238E27FC236}">
                <a16:creationId xmlns:a16="http://schemas.microsoft.com/office/drawing/2014/main" id="{9188ED1E-8B12-484D-BC1B-BD9ECFF056A2}"/>
              </a:ext>
            </a:extLst>
          </p:cNvPr>
          <p:cNvSpPr/>
          <p:nvPr/>
        </p:nvSpPr>
        <p:spPr>
          <a:xfrm>
            <a:off x="806984" y="2225660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Tủ phát ra âm thanh to hơn bình thường</a:t>
            </a:r>
          </a:p>
        </p:txBody>
      </p:sp>
    </p:spTree>
    <p:extLst>
      <p:ext uri="{BB962C8B-B14F-4D97-AF65-F5344CB8AC3E}">
        <p14:creationId xmlns:p14="http://schemas.microsoft.com/office/powerpoint/2010/main" val="407704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289357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436BF-C093-4C23-9BF8-1C907179C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80" y="914400"/>
            <a:ext cx="4402462" cy="4748463"/>
          </a:xfrm>
          <a:prstGeom prst="rect">
            <a:avLst/>
          </a:prstGeom>
        </p:spPr>
      </p:pic>
      <p:sp>
        <p:nvSpPr>
          <p:cNvPr id="9" name="Hình chữ nhật: Góc Tròn 16">
            <a:extLst>
              <a:ext uri="{FF2B5EF4-FFF2-40B4-BE49-F238E27FC236}">
                <a16:creationId xmlns:a16="http://schemas.microsoft.com/office/drawing/2014/main" id="{A9C9E071-CE2E-45CB-A462-BC4FB349BFC4}"/>
              </a:ext>
            </a:extLst>
          </p:cNvPr>
          <p:cNvSpPr/>
          <p:nvPr/>
        </p:nvSpPr>
        <p:spPr>
          <a:xfrm>
            <a:off x="806985" y="2225661"/>
            <a:ext cx="4786096" cy="1035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Tủ lạnh bốc mùi</a:t>
            </a:r>
          </a:p>
        </p:txBody>
      </p:sp>
    </p:spTree>
    <p:extLst>
      <p:ext uri="{BB962C8B-B14F-4D97-AF65-F5344CB8AC3E}">
        <p14:creationId xmlns:p14="http://schemas.microsoft.com/office/powerpoint/2010/main" val="3694247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289357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5EE35-906D-4872-8BAF-3552531A9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026" y="834190"/>
            <a:ext cx="3990975" cy="4892842"/>
          </a:xfrm>
          <a:prstGeom prst="rect">
            <a:avLst/>
          </a:prstGeom>
        </p:spPr>
      </p:pic>
      <p:sp>
        <p:nvSpPr>
          <p:cNvPr id="9" name="Hình chữ nhật: Góc Tròn 16">
            <a:extLst>
              <a:ext uri="{FF2B5EF4-FFF2-40B4-BE49-F238E27FC236}">
                <a16:creationId xmlns:a16="http://schemas.microsoft.com/office/drawing/2014/main" id="{12FD678B-8D23-479C-BC9A-A49D81D4BBE5}"/>
              </a:ext>
            </a:extLst>
          </p:cNvPr>
          <p:cNvSpPr/>
          <p:nvPr/>
        </p:nvSpPr>
        <p:spPr>
          <a:xfrm>
            <a:off x="806984" y="2225660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Ngăn đông bị đóng đá</a:t>
            </a:r>
          </a:p>
        </p:txBody>
      </p:sp>
    </p:spTree>
    <p:extLst>
      <p:ext uri="{BB962C8B-B14F-4D97-AF65-F5344CB8AC3E}">
        <p14:creationId xmlns:p14="http://schemas.microsoft.com/office/powerpoint/2010/main" val="528937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289357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D8812-7FB2-4CFA-84B6-D073AEB10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163" y="695643"/>
            <a:ext cx="3971925" cy="5063473"/>
          </a:xfrm>
          <a:prstGeom prst="rect">
            <a:avLst/>
          </a:prstGeom>
        </p:spPr>
      </p:pic>
      <p:sp>
        <p:nvSpPr>
          <p:cNvPr id="6" name="Hình chữ nhật: Góc Tròn 16">
            <a:extLst>
              <a:ext uri="{FF2B5EF4-FFF2-40B4-BE49-F238E27FC236}">
                <a16:creationId xmlns:a16="http://schemas.microsoft.com/office/drawing/2014/main" id="{A50F022E-498E-4529-A2C9-F7AC5D1EB033}"/>
              </a:ext>
            </a:extLst>
          </p:cNvPr>
          <p:cNvSpPr/>
          <p:nvPr/>
        </p:nvSpPr>
        <p:spPr>
          <a:xfrm>
            <a:off x="45720" y="2636983"/>
            <a:ext cx="7987723" cy="1157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400" b="1">
              <a:solidFill>
                <a:schemeClr val="tx1"/>
              </a:solidFill>
              <a:latin typeface="HP001 5 hàng" panose="020B06030503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Tủ lạnh bị chảy n</a:t>
            </a:r>
            <a:r>
              <a:rPr lang="vi-VN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ư</a:t>
            </a:r>
            <a:r>
              <a:rPr lang="en-US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ớc ra ngoài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400" b="1">
              <a:solidFill>
                <a:schemeClr val="tx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30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4 Nguyên nhân cửa tủ lạnh đóng không khít">
            <a:extLst>
              <a:ext uri="{FF2B5EF4-FFF2-40B4-BE49-F238E27FC236}">
                <a16:creationId xmlns:a16="http://schemas.microsoft.com/office/drawing/2014/main" id="{8CDF29EC-C38A-4A1C-8DF5-D9D8156BA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202" y="1536322"/>
            <a:ext cx="3224464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ình chữ nhật: Góc Tròn 16">
            <a:extLst>
              <a:ext uri="{FF2B5EF4-FFF2-40B4-BE49-F238E27FC236}">
                <a16:creationId xmlns:a16="http://schemas.microsoft.com/office/drawing/2014/main" id="{D0009830-A639-4998-8FE8-D383F704FE6C}"/>
              </a:ext>
            </a:extLst>
          </p:cNvPr>
          <p:cNvSpPr/>
          <p:nvPr/>
        </p:nvSpPr>
        <p:spPr>
          <a:xfrm>
            <a:off x="1645920" y="2540719"/>
            <a:ext cx="4450080" cy="1157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9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289357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232B2-62C7-4EAF-99F1-801FAF662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600" y="695644"/>
            <a:ext cx="5007937" cy="5063472"/>
          </a:xfrm>
          <a:prstGeom prst="rect">
            <a:avLst/>
          </a:prstGeom>
        </p:spPr>
      </p:pic>
      <p:sp>
        <p:nvSpPr>
          <p:cNvPr id="9" name="Hình chữ nhật: Góc Tròn 16">
            <a:extLst>
              <a:ext uri="{FF2B5EF4-FFF2-40B4-BE49-F238E27FC236}">
                <a16:creationId xmlns:a16="http://schemas.microsoft.com/office/drawing/2014/main" id="{9188ED1E-8B12-484D-BC1B-BD9ECFF056A2}"/>
              </a:ext>
            </a:extLst>
          </p:cNvPr>
          <p:cNvSpPr/>
          <p:nvPr/>
        </p:nvSpPr>
        <p:spPr>
          <a:xfrm>
            <a:off x="806984" y="2225660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Tủ phát ra âm thanh to hơn bình thường</a:t>
            </a:r>
          </a:p>
        </p:txBody>
      </p:sp>
    </p:spTree>
    <p:extLst>
      <p:ext uri="{BB962C8B-B14F-4D97-AF65-F5344CB8AC3E}">
        <p14:creationId xmlns:p14="http://schemas.microsoft.com/office/powerpoint/2010/main" val="1730375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289357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436BF-C093-4C23-9BF8-1C907179C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80" y="914400"/>
            <a:ext cx="4402462" cy="4748463"/>
          </a:xfrm>
          <a:prstGeom prst="rect">
            <a:avLst/>
          </a:prstGeom>
        </p:spPr>
      </p:pic>
      <p:sp>
        <p:nvSpPr>
          <p:cNvPr id="9" name="Hình chữ nhật: Góc Tròn 16">
            <a:extLst>
              <a:ext uri="{FF2B5EF4-FFF2-40B4-BE49-F238E27FC236}">
                <a16:creationId xmlns:a16="http://schemas.microsoft.com/office/drawing/2014/main" id="{A9C9E071-CE2E-45CB-A462-BC4FB349BFC4}"/>
              </a:ext>
            </a:extLst>
          </p:cNvPr>
          <p:cNvSpPr/>
          <p:nvPr/>
        </p:nvSpPr>
        <p:spPr>
          <a:xfrm>
            <a:off x="806985" y="2225660"/>
            <a:ext cx="4695458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Tủ lạnh bốc mùi</a:t>
            </a:r>
          </a:p>
        </p:txBody>
      </p:sp>
    </p:spTree>
    <p:extLst>
      <p:ext uri="{BB962C8B-B14F-4D97-AF65-F5344CB8AC3E}">
        <p14:creationId xmlns:p14="http://schemas.microsoft.com/office/powerpoint/2010/main" val="272172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289357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5EE35-906D-4872-8BAF-3552531A9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026" y="834190"/>
            <a:ext cx="3990975" cy="4892842"/>
          </a:xfrm>
          <a:prstGeom prst="rect">
            <a:avLst/>
          </a:prstGeom>
        </p:spPr>
      </p:pic>
      <p:sp>
        <p:nvSpPr>
          <p:cNvPr id="9" name="Hình chữ nhật: Góc Tròn 16">
            <a:extLst>
              <a:ext uri="{FF2B5EF4-FFF2-40B4-BE49-F238E27FC236}">
                <a16:creationId xmlns:a16="http://schemas.microsoft.com/office/drawing/2014/main" id="{12FD678B-8D23-479C-BC9A-A49D81D4BBE5}"/>
              </a:ext>
            </a:extLst>
          </p:cNvPr>
          <p:cNvSpPr/>
          <p:nvPr/>
        </p:nvSpPr>
        <p:spPr>
          <a:xfrm>
            <a:off x="806984" y="2225660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Ngăn đông bị đóng đá</a:t>
            </a:r>
          </a:p>
        </p:txBody>
      </p:sp>
    </p:spTree>
    <p:extLst>
      <p:ext uri="{BB962C8B-B14F-4D97-AF65-F5344CB8AC3E}">
        <p14:creationId xmlns:p14="http://schemas.microsoft.com/office/powerpoint/2010/main" val="353035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289357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D8812-7FB2-4CFA-84B6-D073AEB10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722" y="695643"/>
            <a:ext cx="3971925" cy="5063473"/>
          </a:xfrm>
          <a:prstGeom prst="rect">
            <a:avLst/>
          </a:prstGeom>
        </p:spPr>
      </p:pic>
      <p:sp>
        <p:nvSpPr>
          <p:cNvPr id="6" name="Hình chữ nhật: Góc Tròn 16">
            <a:extLst>
              <a:ext uri="{FF2B5EF4-FFF2-40B4-BE49-F238E27FC236}">
                <a16:creationId xmlns:a16="http://schemas.microsoft.com/office/drawing/2014/main" id="{A50F022E-498E-4529-A2C9-F7AC5D1EB033}"/>
              </a:ext>
            </a:extLst>
          </p:cNvPr>
          <p:cNvSpPr/>
          <p:nvPr/>
        </p:nvSpPr>
        <p:spPr>
          <a:xfrm>
            <a:off x="991765" y="2636982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400" b="1">
              <a:solidFill>
                <a:schemeClr val="tx1"/>
              </a:solidFill>
              <a:latin typeface="HP001 5 hàng" panose="020B06030503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Tủ lạnh bị chảy n</a:t>
            </a:r>
            <a:r>
              <a:rPr lang="vi-VN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ư</a:t>
            </a:r>
            <a:r>
              <a:rPr lang="en-US" altLang="en-US" sz="4400" b="1">
                <a:solidFill>
                  <a:schemeClr val="tx1"/>
                </a:solidFill>
                <a:latin typeface="HP001 5 hàng" panose="020B0603050302020204" pitchFamily="34" charset="0"/>
              </a:rPr>
              <a:t>ớc ra ngoài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400" b="1">
              <a:solidFill>
                <a:schemeClr val="tx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59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355512-4322-49C3-96C0-F279406FE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47" y="1156418"/>
            <a:ext cx="4164163" cy="4164163"/>
          </a:xfrm>
          <a:prstGeom prst="rect">
            <a:avLst/>
          </a:prstGeom>
        </p:spPr>
      </p:pic>
      <p:pic>
        <p:nvPicPr>
          <p:cNvPr id="2050" name="Picture 2" descr="Find &amp; Share on GIPHY">
            <a:extLst>
              <a:ext uri="{FF2B5EF4-FFF2-40B4-BE49-F238E27FC236}">
                <a16:creationId xmlns:a16="http://schemas.microsoft.com/office/drawing/2014/main" id="{006173DC-256D-4EF1-9202-3CDB8C167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2591387"/>
            <a:ext cx="609600" cy="9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tsmaker-file-2025-2-13-21-22-40">
            <a:hlinkClick r:id="" action="ppaction://media"/>
            <a:extLst>
              <a:ext uri="{FF2B5EF4-FFF2-40B4-BE49-F238E27FC236}">
                <a16:creationId xmlns:a16="http://schemas.microsoft.com/office/drawing/2014/main" id="{2EF9C151-A68F-4F82-A9E0-1C28C6F47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4520" y="4511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5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3065" y="196312"/>
            <a:ext cx="6117943" cy="4491590"/>
          </a:xfrm>
          <a:custGeom>
            <a:avLst/>
            <a:gdLst/>
            <a:ahLst/>
            <a:cxnLst/>
            <a:rect l="l" t="t" r="r" b="b"/>
            <a:pathLst>
              <a:path w="9176914" h="6737385">
                <a:moveTo>
                  <a:pt x="0" y="0"/>
                </a:moveTo>
                <a:lnTo>
                  <a:pt x="9176914" y="0"/>
                </a:lnTo>
                <a:lnTo>
                  <a:pt x="9176914" y="6737385"/>
                </a:lnTo>
                <a:lnTo>
                  <a:pt x="0" y="673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19014" y="2683531"/>
            <a:ext cx="4902076" cy="4471102"/>
          </a:xfrm>
          <a:custGeom>
            <a:avLst/>
            <a:gdLst/>
            <a:ahLst/>
            <a:cxnLst/>
            <a:rect l="l" t="t" r="r" b="b"/>
            <a:pathLst>
              <a:path w="7353114" h="6706653">
                <a:moveTo>
                  <a:pt x="0" y="0"/>
                </a:moveTo>
                <a:lnTo>
                  <a:pt x="7353113" y="0"/>
                </a:lnTo>
                <a:lnTo>
                  <a:pt x="7353113" y="6706652"/>
                </a:lnTo>
                <a:lnTo>
                  <a:pt x="0" y="6706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577516"/>
            <a:ext cx="12192000" cy="7030657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1" y="0"/>
                </a:lnTo>
                <a:lnTo>
                  <a:pt x="17733201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02845" y="5823283"/>
            <a:ext cx="880361" cy="838405"/>
          </a:xfrm>
          <a:custGeom>
            <a:avLst/>
            <a:gdLst/>
            <a:ahLst/>
            <a:cxnLst/>
            <a:rect l="l" t="t" r="r" b="b"/>
            <a:pathLst>
              <a:path w="5429093" h="4114800">
                <a:moveTo>
                  <a:pt x="0" y="0"/>
                </a:moveTo>
                <a:lnTo>
                  <a:pt x="5429092" y="0"/>
                </a:lnTo>
                <a:lnTo>
                  <a:pt x="5429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87648-FCD2-470D-A955-0694C948C5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8566" y="404859"/>
            <a:ext cx="9834868" cy="54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3065" y="196312"/>
            <a:ext cx="6117943" cy="4491590"/>
          </a:xfrm>
          <a:custGeom>
            <a:avLst/>
            <a:gdLst/>
            <a:ahLst/>
            <a:cxnLst/>
            <a:rect l="l" t="t" r="r" b="b"/>
            <a:pathLst>
              <a:path w="9176914" h="6737385">
                <a:moveTo>
                  <a:pt x="0" y="0"/>
                </a:moveTo>
                <a:lnTo>
                  <a:pt x="9176914" y="0"/>
                </a:lnTo>
                <a:lnTo>
                  <a:pt x="9176914" y="6737385"/>
                </a:lnTo>
                <a:lnTo>
                  <a:pt x="0" y="673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19014" y="2683531"/>
            <a:ext cx="4902076" cy="4471102"/>
          </a:xfrm>
          <a:custGeom>
            <a:avLst/>
            <a:gdLst/>
            <a:ahLst/>
            <a:cxnLst/>
            <a:rect l="l" t="t" r="r" b="b"/>
            <a:pathLst>
              <a:path w="7353114" h="6706653">
                <a:moveTo>
                  <a:pt x="0" y="0"/>
                </a:moveTo>
                <a:lnTo>
                  <a:pt x="7353113" y="0"/>
                </a:lnTo>
                <a:lnTo>
                  <a:pt x="7353113" y="6706652"/>
                </a:lnTo>
                <a:lnTo>
                  <a:pt x="0" y="6706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577516"/>
            <a:ext cx="12192000" cy="7732149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1" y="0"/>
                </a:lnTo>
                <a:lnTo>
                  <a:pt x="17733201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D789C8-D00F-4BE0-A953-F41D74BABF93}"/>
              </a:ext>
            </a:extLst>
          </p:cNvPr>
          <p:cNvSpPr txBox="1">
            <a:spLocks/>
          </p:cNvSpPr>
          <p:nvPr/>
        </p:nvSpPr>
        <p:spPr>
          <a:xfrm>
            <a:off x="637925" y="246513"/>
            <a:ext cx="11251933" cy="25541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endParaRPr lang="en-US" sz="2800" b="1"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B517CF-61CA-4EA5-8AEC-351EC51F797A}"/>
              </a:ext>
            </a:extLst>
          </p:cNvPr>
          <p:cNvSpPr txBox="1">
            <a:spLocks/>
          </p:cNvSpPr>
          <p:nvPr/>
        </p:nvSpPr>
        <p:spPr>
          <a:xfrm>
            <a:off x="281023" y="-4025"/>
            <a:ext cx="11673840" cy="293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Tủ lạnh bị đọng nước (đổ mồ hôi)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latin typeface="HP001 5 hàng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600" b="1">
                <a:latin typeface="HP001 5 hàng" panose="020B0603050302020204" pitchFamily="34" charset="0"/>
                <a:cs typeface="Times New Roman" panose="02020603050405020304" pitchFamily="18" charset="0"/>
              </a:rPr>
              <a:t> Nguyên nhân:</a:t>
            </a:r>
          </a:p>
          <a:p>
            <a:pPr lvl="0" algn="just">
              <a:lnSpc>
                <a:spcPct val="150000"/>
              </a:lnSpc>
            </a:pPr>
            <a:r>
              <a:rPr lang="en-US" sz="3600" b="1">
                <a:latin typeface="HP001 5 hàng" panose="020B0603050302020204" pitchFamily="34" charset="0"/>
              </a:rPr>
              <a:t>+ Ảnh hưởng của thời tiết, nồm, ẩm ướt, nhất là ở miền Bắc.</a:t>
            </a:r>
          </a:p>
          <a:p>
            <a:pPr lvl="0" algn="just">
              <a:lnSpc>
                <a:spcPct val="150000"/>
              </a:lnSpc>
            </a:pPr>
            <a:r>
              <a:rPr lang="en-US" sz="3600" b="1">
                <a:latin typeface="HP001 5 hàng" panose="020B0603050302020204" pitchFamily="34" charset="0"/>
              </a:rPr>
              <a:t>+ Quên đóng cửa tủ hoặc đóng cửa tủ không kín, có thể do gioăng cao su bị hỏng và sử dụng lâu ngày.</a:t>
            </a:r>
          </a:p>
          <a:p>
            <a:pPr lvl="0" algn="just">
              <a:lnSpc>
                <a:spcPct val="150000"/>
              </a:lnSpc>
            </a:pPr>
            <a:r>
              <a:rPr lang="en-US" sz="3600" b="1">
                <a:latin typeface="HP001 5 hàng" panose="020B0603050302020204" pitchFamily="34" charset="0"/>
              </a:rPr>
              <a:t>+ Xốp cách nhiệt bị hỏng khiến hơi lạnh thất thoát ra bên ngoài khá nhiều.</a:t>
            </a:r>
            <a:endParaRPr lang="en-US" sz="3600" b="1"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600" b="1"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7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3065" y="196312"/>
            <a:ext cx="6117943" cy="4491590"/>
          </a:xfrm>
          <a:custGeom>
            <a:avLst/>
            <a:gdLst/>
            <a:ahLst/>
            <a:cxnLst/>
            <a:rect l="l" t="t" r="r" b="b"/>
            <a:pathLst>
              <a:path w="9176914" h="6737385">
                <a:moveTo>
                  <a:pt x="0" y="0"/>
                </a:moveTo>
                <a:lnTo>
                  <a:pt x="9176914" y="0"/>
                </a:lnTo>
                <a:lnTo>
                  <a:pt x="9176914" y="6737385"/>
                </a:lnTo>
                <a:lnTo>
                  <a:pt x="0" y="673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19014" y="2683531"/>
            <a:ext cx="4902076" cy="4471102"/>
          </a:xfrm>
          <a:custGeom>
            <a:avLst/>
            <a:gdLst/>
            <a:ahLst/>
            <a:cxnLst/>
            <a:rect l="l" t="t" r="r" b="b"/>
            <a:pathLst>
              <a:path w="7353114" h="6706653">
                <a:moveTo>
                  <a:pt x="0" y="0"/>
                </a:moveTo>
                <a:lnTo>
                  <a:pt x="7353113" y="0"/>
                </a:lnTo>
                <a:lnTo>
                  <a:pt x="7353113" y="6706652"/>
                </a:lnTo>
                <a:lnTo>
                  <a:pt x="0" y="6706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577516"/>
            <a:ext cx="12192000" cy="7732149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1" y="0"/>
                </a:lnTo>
                <a:lnTo>
                  <a:pt x="17733201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D789C8-D00F-4BE0-A953-F41D74BABF93}"/>
              </a:ext>
            </a:extLst>
          </p:cNvPr>
          <p:cNvSpPr txBox="1">
            <a:spLocks/>
          </p:cNvSpPr>
          <p:nvPr/>
        </p:nvSpPr>
        <p:spPr>
          <a:xfrm>
            <a:off x="637925" y="246513"/>
            <a:ext cx="11251933" cy="25541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Tủ lạnh bị đọng nước (đổ mồ hôi):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latin typeface="HP001 5 hàng" panose="020B0603050302020204" pitchFamily="34" charset="0"/>
                <a:cs typeface="Times New Roman" panose="02020603050405020304" pitchFamily="18" charset="0"/>
              </a:rPr>
              <a:t>- Cách xử lí:</a:t>
            </a:r>
          </a:p>
          <a:p>
            <a:pPr lvl="0" algn="just">
              <a:lnSpc>
                <a:spcPct val="150000"/>
              </a:lnSpc>
            </a:pPr>
            <a:r>
              <a:rPr lang="en-US" sz="3600" b="1">
                <a:latin typeface="HP001 5 hàng" panose="020B0603050302020204" pitchFamily="34" charset="0"/>
              </a:rPr>
              <a:t>+ Cần thường xuyên lau chùi chỗ bị đọng nước trong tủ, để tủ luôn khô thoáng và hạn chế sự phát triển của vi khuẩn.</a:t>
            </a:r>
          </a:p>
          <a:p>
            <a:pPr lvl="0" algn="just">
              <a:lnSpc>
                <a:spcPct val="150000"/>
              </a:lnSpc>
            </a:pPr>
            <a:r>
              <a:rPr lang="en-US" sz="3600" b="1">
                <a:latin typeface="HP001 5 hàng" panose="020B0603050302020204" pitchFamily="34" charset="0"/>
              </a:rPr>
              <a:t>+ Đóng cửa thật kín giúp tiết kiệm điện năng và bảo quản thực phẩm trong tủ tốt hơn.</a:t>
            </a:r>
          </a:p>
          <a:p>
            <a:pPr lvl="0" algn="just">
              <a:lnSpc>
                <a:spcPct val="150000"/>
              </a:lnSpc>
            </a:pPr>
            <a:r>
              <a:rPr lang="en-US" sz="3600" b="1">
                <a:latin typeface="HP001 5 hàng" panose="020B0603050302020204" pitchFamily="34" charset="0"/>
              </a:rPr>
              <a:t>+ Có thể xốp cách nhiệt bị hỏng cần gọi thợ sửa chữa.</a:t>
            </a:r>
          </a:p>
          <a:p>
            <a:pPr algn="just">
              <a:lnSpc>
                <a:spcPct val="150000"/>
              </a:lnSpc>
            </a:pPr>
            <a:endParaRPr lang="en-US" sz="2800" b="1"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b="1"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4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800" b="1" dirty="0">
                <a:solidFill>
                  <a:prstClr val="black"/>
                </a:solidFill>
                <a:latin typeface="HP001 5 hàng" panose="020B0603050302020204" pitchFamily="34" charset="0"/>
                <a:cs typeface="Calibri" panose="020F0502020204030204" pitchFamily="34" charset="0"/>
              </a:rPr>
              <a:t>Khi phát hiện tủ lạnh có dấu hiệu bất thường cần thông báo cho người lớn để giải quyết.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9315982" y="2080956"/>
            <a:ext cx="2613881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15344-2538-580D-66C8-A8CE0F310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5011" y="-132903"/>
            <a:ext cx="12577011" cy="70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3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985000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97DA7-5A61-452F-8612-9CAE04FBE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11" y="1495926"/>
            <a:ext cx="4122822" cy="415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04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985000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97DA7-5A61-452F-8612-9CAE04FBE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11" y="1495926"/>
            <a:ext cx="4122822" cy="4154906"/>
          </a:xfrm>
          <a:prstGeom prst="rect">
            <a:avLst/>
          </a:prstGeom>
        </p:spPr>
      </p:pic>
      <p:pic>
        <p:nvPicPr>
          <p:cNvPr id="2" name="ttsmaker-file-2025-2-12-10-52-9">
            <a:hlinkClick r:id="" action="ppaction://media"/>
            <a:extLst>
              <a:ext uri="{FF2B5EF4-FFF2-40B4-BE49-F238E27FC236}">
                <a16:creationId xmlns:a16="http://schemas.microsoft.com/office/drawing/2014/main" id="{7FB61C48-731B-47B5-A264-CBF5AE593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Picture 2" descr="Find &amp; Share on GIPHY">
            <a:extLst>
              <a:ext uri="{FF2B5EF4-FFF2-40B4-BE49-F238E27FC236}">
                <a16:creationId xmlns:a16="http://schemas.microsoft.com/office/drawing/2014/main" id="{39CBBD74-458B-4656-A4F2-25E0ACFA9D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10" y="2908935"/>
            <a:ext cx="609600" cy="97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7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" y="-127000"/>
            <a:ext cx="12209159" cy="6985000"/>
          </a:xfrm>
          <a:custGeom>
            <a:avLst/>
            <a:gdLst/>
            <a:ahLst/>
            <a:cxnLst/>
            <a:rect l="l" t="t" r="r" b="b"/>
            <a:pathLst>
              <a:path w="16230600" h="9434036">
                <a:moveTo>
                  <a:pt x="0" y="0"/>
                </a:moveTo>
                <a:lnTo>
                  <a:pt x="16230600" y="0"/>
                </a:lnTo>
                <a:lnTo>
                  <a:pt x="16230600" y="9434036"/>
                </a:lnTo>
                <a:lnTo>
                  <a:pt x="0" y="943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97DA7-5A61-452F-8612-9CAE04FBE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11" y="1495926"/>
            <a:ext cx="4122822" cy="415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58" y="3004161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92" y="3144973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010" y="1134425"/>
            <a:ext cx="6102625" cy="3249451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91E9063-9639-5C2C-E809-7AED00CF7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290" y="295277"/>
            <a:ext cx="1631539" cy="163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355512-4322-49C3-96C0-F279406F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47" y="1156418"/>
            <a:ext cx="4164163" cy="41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5990-7B1A-4FC5-83A5-E58A3EAC7B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8F7AA-4666-47B8-96FA-1C9A41E5CD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2 phút có âm thanh - 2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112B5C99-D4EF-4110-BC50-BADADB1C28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7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tsmaker-file-2025-2-7-23-44-17">
            <a:hlinkClick r:id="" action="ppaction://media"/>
            <a:extLst>
              <a:ext uri="{FF2B5EF4-FFF2-40B4-BE49-F238E27FC236}">
                <a16:creationId xmlns:a16="http://schemas.microsoft.com/office/drawing/2014/main" id="{4754E95E-394C-4919-8C84-CDA4E80021CC}"/>
              </a:ext>
            </a:extLst>
          </p:cNvPr>
          <p:cNvPicPr>
            <a:picLocks noGrp="1" noChangeAspect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275" y="5748211"/>
            <a:ext cx="368490" cy="36849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55512-4322-49C3-96C0-F279406FE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47" y="1156418"/>
            <a:ext cx="4164163" cy="4164163"/>
          </a:xfrm>
          <a:prstGeom prst="rect">
            <a:avLst/>
          </a:prstGeom>
        </p:spPr>
      </p:pic>
      <p:pic>
        <p:nvPicPr>
          <p:cNvPr id="2050" name="Picture 2" descr="Find &amp; Share on GIPHY">
            <a:extLst>
              <a:ext uri="{FF2B5EF4-FFF2-40B4-BE49-F238E27FC236}">
                <a16:creationId xmlns:a16="http://schemas.microsoft.com/office/drawing/2014/main" id="{006173DC-256D-4EF1-9202-3CDB8C167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2591387"/>
            <a:ext cx="609600" cy="9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472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355512-4322-49C3-96C0-F279406F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47" y="1156418"/>
            <a:ext cx="4164163" cy="41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6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963792B5-AC81-27DC-098B-965A01AB434D}"/>
              </a:ext>
            </a:extLst>
          </p:cNvPr>
          <p:cNvSpPr/>
          <p:nvPr/>
        </p:nvSpPr>
        <p:spPr>
          <a:xfrm>
            <a:off x="1158793" y="1486968"/>
            <a:ext cx="9874414" cy="3871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8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173C455-3FFF-C504-2ADD-738704D0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r="16373"/>
          <a:stretch/>
        </p:blipFill>
        <p:spPr>
          <a:xfrm>
            <a:off x="10158751" y="4348"/>
            <a:ext cx="2031696" cy="2559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43E8544-DD97-4BF2-63AA-98D15FD12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" y="4253292"/>
            <a:ext cx="3231467" cy="26073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385CB2-582A-8D2E-03F0-F7090E3747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7"/>
          <a:stretch/>
        </p:blipFill>
        <p:spPr>
          <a:xfrm rot="16200000">
            <a:off x="1314090" y="-1302013"/>
            <a:ext cx="1102119" cy="37148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78D942F-8D36-F48E-2722-9ABA79A562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>
          <a:xfrm rot="5400000">
            <a:off x="39687" y="245587"/>
            <a:ext cx="2207478" cy="227139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D0493A2-0683-A976-B3FC-731BE1839D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>
            <a:off x="9304051" y="4197501"/>
            <a:ext cx="2196659" cy="266309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307B37D-0825-B6DE-02D0-1C8941050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0281878" y="4991915"/>
            <a:ext cx="1863652" cy="188542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1EB9A47-3114-164C-A508-0B893CD657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9571" y="6015640"/>
            <a:ext cx="884292" cy="8410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C7F099-942E-4147-A417-EBDE8B4B2DEB}"/>
              </a:ext>
            </a:extLst>
          </p:cNvPr>
          <p:cNvSpPr/>
          <p:nvPr/>
        </p:nvSpPr>
        <p:spPr>
          <a:xfrm>
            <a:off x="1719701" y="2589087"/>
            <a:ext cx="9137582" cy="992493"/>
          </a:xfrm>
          <a:prstGeom prst="rect">
            <a:avLst/>
          </a:prstGeom>
          <a:noFill/>
        </p:spPr>
        <p:txBody>
          <a:bodyPr wrap="none" lIns="68493" tIns="34247" rIns="68493" bIns="34247">
            <a:spAutoFit/>
          </a:bodyPr>
          <a:lstStyle/>
          <a:p>
            <a:pPr algn="ctr"/>
            <a:r>
              <a:rPr lang="en-US" sz="60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</a:t>
            </a:r>
            <a:r>
              <a:rPr lang="vi-VN" sz="60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ử </a:t>
            </a:r>
            <a:r>
              <a:rPr lang="en-US" sz="60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dụng  tủ  lạnh (Tiết 3)</a:t>
            </a:r>
          </a:p>
        </p:txBody>
      </p:sp>
    </p:spTree>
    <p:extLst>
      <p:ext uri="{BB962C8B-B14F-4D97-AF65-F5344CB8AC3E}">
        <p14:creationId xmlns:p14="http://schemas.microsoft.com/office/powerpoint/2010/main" val="2710678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9694"/>
            <a:ext cx="7590178" cy="2438611"/>
          </a:xfrm>
          <a:prstGeom prst="rect">
            <a:avLst/>
          </a:prstGeom>
        </p:spPr>
      </p:pic>
      <p:pic>
        <p:nvPicPr>
          <p:cNvPr id="4098" name="Picture 2" descr="4 Nguyên nhân cửa tủ lạnh đóng không khít">
            <a:extLst>
              <a:ext uri="{FF2B5EF4-FFF2-40B4-BE49-F238E27FC236}">
                <a16:creationId xmlns:a16="http://schemas.microsoft.com/office/drawing/2014/main" id="{8CDF29EC-C38A-4A1C-8DF5-D9D8156BA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202" y="1536322"/>
            <a:ext cx="3224464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2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tsmaker-file-2025-2-7-0-0-41">
            <a:hlinkClick r:id="" action="ppaction://media"/>
            <a:extLst>
              <a:ext uri="{FF2B5EF4-FFF2-40B4-BE49-F238E27FC236}">
                <a16:creationId xmlns:a16="http://schemas.microsoft.com/office/drawing/2014/main" id="{C976111E-481B-4C6D-A473-C54E5C1C4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990" y="6320045"/>
            <a:ext cx="272257" cy="272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E84D75-397C-4AE9-9114-AAFE23653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" y="448578"/>
            <a:ext cx="11582400" cy="66008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4. Một số biểu hiện bất th</a:t>
            </a:r>
            <a:r>
              <a:rPr lang="vi-VN" sz="3600" b="1">
                <a:solidFill>
                  <a:srgbClr val="0000FF"/>
                </a:solidFill>
                <a:latin typeface="HP001 5 hàng" panose="020B0603050302020204" pitchFamily="34" charset="0"/>
              </a:rPr>
              <a:t>ư</a:t>
            </a:r>
            <a:r>
              <a:rPr lang="en-US" sz="3600" b="1">
                <a:solidFill>
                  <a:srgbClr val="0000FF"/>
                </a:solidFill>
                <a:latin typeface="HP001 5 hàng" panose="020B0603050302020204" pitchFamily="34" charset="0"/>
              </a:rPr>
              <a:t>ờng cả tủ lạnh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1287</TotalTime>
  <Words>256</Words>
  <Application>Microsoft Office PowerPoint</Application>
  <PresentationFormat>Widescreen</PresentationFormat>
  <Paragraphs>26</Paragraphs>
  <Slides>28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HP001 5 hàng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Một số biểu hiện bất thường cả tủ lạnh khi sử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192</cp:revision>
  <dcterms:created xsi:type="dcterms:W3CDTF">2023-07-27T08:03:14Z</dcterms:created>
  <dcterms:modified xsi:type="dcterms:W3CDTF">2025-12-01T07:25:39Z</dcterms:modified>
</cp:coreProperties>
</file>