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0" r:id="rId4"/>
    <p:sldMasterId id="2147483684" r:id="rId5"/>
    <p:sldMasterId id="2147483694" r:id="rId6"/>
  </p:sldMasterIdLst>
  <p:notesMasterIdLst>
    <p:notesMasterId r:id="rId44"/>
  </p:notesMasterIdLst>
  <p:sldIdLst>
    <p:sldId id="258" r:id="rId7"/>
    <p:sldId id="293" r:id="rId8"/>
    <p:sldId id="263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264" r:id="rId20"/>
    <p:sldId id="294" r:id="rId21"/>
    <p:sldId id="274" r:id="rId22"/>
    <p:sldId id="295" r:id="rId23"/>
    <p:sldId id="296" r:id="rId24"/>
    <p:sldId id="297" r:id="rId25"/>
    <p:sldId id="298" r:id="rId26"/>
    <p:sldId id="347" r:id="rId27"/>
    <p:sldId id="299" r:id="rId28"/>
    <p:sldId id="300" r:id="rId29"/>
    <p:sldId id="273" r:id="rId30"/>
    <p:sldId id="283" r:id="rId31"/>
    <p:sldId id="301" r:id="rId32"/>
    <p:sldId id="302" r:id="rId33"/>
    <p:sldId id="349" r:id="rId34"/>
    <p:sldId id="350" r:id="rId35"/>
    <p:sldId id="348" r:id="rId36"/>
    <p:sldId id="316" r:id="rId37"/>
    <p:sldId id="332" r:id="rId38"/>
    <p:sldId id="323" r:id="rId39"/>
    <p:sldId id="334" r:id="rId40"/>
    <p:sldId id="335" r:id="rId41"/>
    <p:sldId id="336" r:id="rId42"/>
    <p:sldId id="29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87136-2349-415C-87B2-F2DBD21D326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A03BF-5C42-4FB7-AB59-B70FD464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84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83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086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66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94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69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890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54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975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e342035e76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e342035e76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7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29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7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260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254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84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4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605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521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67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BFE6-47AB-427E-8ECA-AD209510B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407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ouple of people standing on a hill&#10;&#10;Description automatically generated">
            <a:extLst>
              <a:ext uri="{FF2B5EF4-FFF2-40B4-BE49-F238E27FC236}">
                <a16:creationId xmlns="" xmlns:a16="http://schemas.microsoft.com/office/drawing/2014/main" id="{38EF5A1D-CDDA-208A-5C6B-C7CF9E1F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1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=""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=""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=""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=""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=""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=""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=""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=""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=""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=""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=""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=""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=""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=""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=""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=""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=""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=""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=""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=""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=""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=""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=""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=""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=""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=""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=""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=""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=""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=""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=""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=""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=""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=""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=""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=""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=""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=""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=""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=""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=""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=""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=""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=""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=""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=""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=""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=""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=""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=""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=""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=""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=""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=""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055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5DF291D-9173-4CFA-8916-8B6A669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84284-6E8C-4757-BA56-CFB0D4215E06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9B0161C-393F-4991-AFA9-7E6EF28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13B6E3E-55DF-4B4D-B2E1-4B3D4200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912260"/>
      </p:ext>
    </p:extLst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8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1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734" name="Google Shape;734;p1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78" name="Google Shape;778;p1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779" name="Google Shape;779;p1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0" name="Google Shape;790;p1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791" name="Google Shape;791;p1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3" name="Google Shape;803;p14"/>
          <p:cNvSpPr txBox="1">
            <a:spLocks noGrp="1"/>
          </p:cNvSpPr>
          <p:nvPr>
            <p:ph type="title"/>
          </p:nvPr>
        </p:nvSpPr>
        <p:spPr>
          <a:xfrm>
            <a:off x="2992811" y="4437665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04" name="Google Shape;804;p14"/>
          <p:cNvSpPr txBox="1">
            <a:spLocks noGrp="1"/>
          </p:cNvSpPr>
          <p:nvPr>
            <p:ph type="subTitle" idx="1"/>
          </p:nvPr>
        </p:nvSpPr>
        <p:spPr>
          <a:xfrm>
            <a:off x="1944211" y="1757151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538477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845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3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3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3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2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EE592375-8299-BC82-E256-B046064A5E1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49" y="161925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065DE1F1-CD44-202A-3297-A242205E0E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50" y="161925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9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6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51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B997F02-D1B1-49B3-94C8-84E82F13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ACE31A-9FD6-45CC-AAF2-0D693A85D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0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4.png"/><Relationship Id="rId7" Type="http://schemas.openxmlformats.org/officeDocument/2006/relationships/image" Target="../media/image54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png"/><Relationship Id="rId5" Type="http://schemas.microsoft.com/office/2007/relationships/hdphoto" Target="../media/hdphoto6.wdp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4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png"/><Relationship Id="rId5" Type="http://schemas.microsoft.com/office/2007/relationships/hdphoto" Target="../media/hdphoto6.wdp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4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png"/><Relationship Id="rId5" Type="http://schemas.microsoft.com/office/2007/relationships/hdphoto" Target="../media/hdphoto6.wdp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4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png"/><Relationship Id="rId5" Type="http://schemas.microsoft.com/office/2007/relationships/hdphoto" Target="../media/hdphoto6.wdp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F5C4CC7-A9CF-6A59-FB6A-FEAF28E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93" y="2700051"/>
            <a:ext cx="691346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0" y="4816502"/>
            <a:ext cx="34175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Khoan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La San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Đảo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098" name="Picture 2" descr="Núi Khoan La San: tin tức, hình ảnh, video, bình luận">
            <a:extLst>
              <a:ext uri="{FF2B5EF4-FFF2-40B4-BE49-F238E27FC236}">
                <a16:creationId xmlns="" xmlns:a16="http://schemas.microsoft.com/office/drawing/2014/main" id="{3AFA5076-6296-8CEB-AEE4-7619506C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57289"/>
            <a:ext cx="5460356" cy="341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uyến du lịch Vĩnh Yên - Tam Đảo - Tây Thiên">
            <a:extLst>
              <a:ext uri="{FF2B5EF4-FFF2-40B4-BE49-F238E27FC236}">
                <a16:creationId xmlns="" xmlns:a16="http://schemas.microsoft.com/office/drawing/2014/main" id="{DE98E812-1109-CE5F-2AAA-9C6C1D2F6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11" y="1171575"/>
            <a:ext cx="4795964" cy="34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7686675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vùng còn có một số cao nguyên và vùng đồi thấp. Các đồi có đặc điểm đỉnh tròn, sườn thoải, nằm ở nơi chuyển tiếp giữa vùng núi và đồng bằng, được gọi là vùng trung du.</a:t>
            </a:r>
            <a:endParaRPr lang="vi-VN" sz="3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uyệt tác đồi chè trung du Phú Thọ">
            <a:extLst>
              <a:ext uri="{FF2B5EF4-FFF2-40B4-BE49-F238E27FC236}">
                <a16:creationId xmlns="" xmlns:a16="http://schemas.microsoft.com/office/drawing/2014/main" id="{A2EED036-E7AD-106F-06A1-3A9DC77D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99" y="2405063"/>
            <a:ext cx="7381875" cy="38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414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1390650" y="4816502"/>
            <a:ext cx="388619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6524625" y="4816502"/>
            <a:ext cx="4343400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22" name="Picture 2" descr="Cao nguyên Mộc Châu">
            <a:extLst>
              <a:ext uri="{FF2B5EF4-FFF2-40B4-BE49-F238E27FC236}">
                <a16:creationId xmlns="" xmlns:a16="http://schemas.microsoft.com/office/drawing/2014/main" id="{AECD68C8-D384-09CA-B2F6-02587B83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156002"/>
            <a:ext cx="5222779" cy="34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ng viên địa chất toàn cầu UNESCO: Cao nguyên đá Đồng Văn - Đài Phát thanh  và Truyền hình Hà Giang">
            <a:extLst>
              <a:ext uri="{FF2B5EF4-FFF2-40B4-BE49-F238E27FC236}">
                <a16:creationId xmlns="" xmlns:a16="http://schemas.microsoft.com/office/drawing/2014/main" id="{79C029E4-4A37-6352-6B7D-96999C9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4" y="1123950"/>
            <a:ext cx="5238751" cy="349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82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11287125" cy="923330"/>
          </a:xfrm>
          <a:prstGeom prst="rect">
            <a:avLst/>
          </a:prstGeom>
          <a:solidFill>
            <a:srgbClr val="11531E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Ngâm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noProof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r>
              <a:rPr lang="en-US" sz="30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6" name="Picture 2" descr="Sông Gâm đẹp mê hồn vùng Đông Bắc">
            <a:extLst>
              <a:ext uri="{FF2B5EF4-FFF2-40B4-BE49-F238E27FC236}">
                <a16:creationId xmlns="" xmlns:a16="http://schemas.microsoft.com/office/drawing/2014/main" id="{8453083F-76C1-5BDC-7847-3D14119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3907"/>
            <a:ext cx="5499541" cy="32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E432AC8-76EC-64F4-810C-F84422AA897D}"/>
              </a:ext>
            </a:extLst>
          </p:cNvPr>
          <p:cNvSpPr/>
          <p:nvPr/>
        </p:nvSpPr>
        <p:spPr>
          <a:xfrm>
            <a:off x="1571625" y="545361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148" name="Picture 4" descr="Đổi gió về Đông Triều thưởng ngoạn cảnh quê thơ mộng tại đồi Khe Chè">
            <a:extLst>
              <a:ext uri="{FF2B5EF4-FFF2-40B4-BE49-F238E27FC236}">
                <a16:creationId xmlns="" xmlns:a16="http://schemas.microsoft.com/office/drawing/2014/main" id="{2C6394D7-62DC-235F-952C-CF81AA39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4" y="1918802"/>
            <a:ext cx="4924425" cy="32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5BE5D9C-93A2-4477-D773-82E46E33C474}"/>
              </a:ext>
            </a:extLst>
          </p:cNvPr>
          <p:cNvSpPr/>
          <p:nvPr/>
        </p:nvSpPr>
        <p:spPr>
          <a:xfrm>
            <a:off x="6924675" y="5358367"/>
            <a:ext cx="382905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Triều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949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Khí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hậu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BBCEFED-D997-1A8B-4010-9BAAF27714F6}"/>
              </a:ext>
            </a:extLst>
          </p:cNvPr>
          <p:cNvSpPr txBox="1"/>
          <p:nvPr/>
        </p:nvSpPr>
        <p:spPr>
          <a:xfrm>
            <a:off x="643780" y="265389"/>
            <a:ext cx="10890995" cy="1202234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8">
            <a:extLst>
              <a:ext uri="{FF2B5EF4-FFF2-40B4-BE49-F238E27FC236}">
                <a16:creationId xmlns="" xmlns:a16="http://schemas.microsoft.com/office/drawing/2014/main" id="{B5CEE6DF-C36A-DD3D-A6A6-53B56B72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249783" y="2403995"/>
            <a:ext cx="1175639" cy="380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F8CD344-9C3A-10F0-CE14-021B26F9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833" y="1657351"/>
            <a:ext cx="6280979" cy="46339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78B1E1E-D4F3-0481-EE68-09BF3604966D}"/>
              </a:ext>
            </a:extLst>
          </p:cNvPr>
          <p:cNvGrpSpPr/>
          <p:nvPr/>
        </p:nvGrpSpPr>
        <p:grpSpPr>
          <a:xfrm>
            <a:off x="986730" y="2669956"/>
            <a:ext cx="4205759" cy="3067959"/>
            <a:chOff x="8604068" y="6331731"/>
            <a:chExt cx="3235139" cy="2359924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103CD714-8016-71F4-A020-BA1F0ACBC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CE9CF67-5ED7-25E8-D508-6597790C316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  <p:sp>
        <p:nvSpPr>
          <p:cNvPr id="25" name="Freeform 6">
            <a:extLst>
              <a:ext uri="{FF2B5EF4-FFF2-40B4-BE49-F238E27FC236}">
                <a16:creationId xmlns="" xmlns:a16="http://schemas.microsoft.com/office/drawing/2014/main" id="{C7AEDBF2-36D0-7869-54BA-9EBF2AF492F9}"/>
              </a:ext>
            </a:extLst>
          </p:cNvPr>
          <p:cNvSpPr/>
          <p:nvPr/>
        </p:nvSpPr>
        <p:spPr>
          <a:xfrm>
            <a:off x="209694" y="19526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 Trung du và miền núi Bắc Bộ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khí hậu nhiệt đới ẩm gió mùa với mùa đông lạnh nhất cả nước.</a:t>
            </a:r>
          </a:p>
        </p:txBody>
      </p:sp>
      <p:sp>
        <p:nvSpPr>
          <p:cNvPr id="26" name="Freeform 6">
            <a:extLst>
              <a:ext uri="{FF2B5EF4-FFF2-40B4-BE49-F238E27FC236}">
                <a16:creationId xmlns="" xmlns:a16="http://schemas.microsoft.com/office/drawing/2014/main" id="{292BB47A-6548-1529-7C90-495EE4338363}"/>
              </a:ext>
            </a:extLst>
          </p:cNvPr>
          <p:cNvSpPr/>
          <p:nvPr/>
        </p:nvSpPr>
        <p:spPr>
          <a:xfrm>
            <a:off x="238269" y="4314825"/>
            <a:ext cx="5371956" cy="2095501"/>
          </a:xfrm>
          <a:custGeom>
            <a:avLst/>
            <a:gdLst>
              <a:gd name="connsiteX0" fmla="*/ 0 w 4983966"/>
              <a:gd name="connsiteY0" fmla="*/ 77497 h 774972"/>
              <a:gd name="connsiteX1" fmla="*/ 77497 w 4983966"/>
              <a:gd name="connsiteY1" fmla="*/ 0 h 774972"/>
              <a:gd name="connsiteX2" fmla="*/ 4906469 w 4983966"/>
              <a:gd name="connsiteY2" fmla="*/ 0 h 774972"/>
              <a:gd name="connsiteX3" fmla="*/ 4983966 w 4983966"/>
              <a:gd name="connsiteY3" fmla="*/ 77497 h 774972"/>
              <a:gd name="connsiteX4" fmla="*/ 4983966 w 4983966"/>
              <a:gd name="connsiteY4" fmla="*/ 697475 h 774972"/>
              <a:gd name="connsiteX5" fmla="*/ 4906469 w 4983966"/>
              <a:gd name="connsiteY5" fmla="*/ 774972 h 774972"/>
              <a:gd name="connsiteX6" fmla="*/ 77497 w 4983966"/>
              <a:gd name="connsiteY6" fmla="*/ 774972 h 774972"/>
              <a:gd name="connsiteX7" fmla="*/ 0 w 4983966"/>
              <a:gd name="connsiteY7" fmla="*/ 697475 h 774972"/>
              <a:gd name="connsiteX8" fmla="*/ 0 w 4983966"/>
              <a:gd name="connsiteY8" fmla="*/ 77497 h 77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83966" h="774972">
                <a:moveTo>
                  <a:pt x="0" y="77497"/>
                </a:moveTo>
                <a:cubicBezTo>
                  <a:pt x="0" y="34697"/>
                  <a:pt x="34697" y="0"/>
                  <a:pt x="77497" y="0"/>
                </a:cubicBezTo>
                <a:lnTo>
                  <a:pt x="4906469" y="0"/>
                </a:lnTo>
                <a:cubicBezTo>
                  <a:pt x="4949269" y="0"/>
                  <a:pt x="4983966" y="34697"/>
                  <a:pt x="4983966" y="77497"/>
                </a:cubicBezTo>
                <a:lnTo>
                  <a:pt x="4983966" y="697475"/>
                </a:lnTo>
                <a:cubicBezTo>
                  <a:pt x="4983966" y="740275"/>
                  <a:pt x="4949269" y="774972"/>
                  <a:pt x="4906469" y="774972"/>
                </a:cubicBezTo>
                <a:lnTo>
                  <a:pt x="77497" y="774972"/>
                </a:lnTo>
                <a:cubicBezTo>
                  <a:pt x="34697" y="774972"/>
                  <a:pt x="0" y="740275"/>
                  <a:pt x="0" y="697475"/>
                </a:cubicBezTo>
                <a:lnTo>
                  <a:pt x="0" y="7749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378" tIns="129378" rIns="129378" bIns="129378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hậu của vùng cũng chịu ảnh hưởng sâu sắc bởi độ cao địa hình. Ở các vùng núi cao nhiệt độ hạ thấp, vào các tháng mùa đông đôi khi có tuyết rơi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04775" y="84414"/>
            <a:ext cx="12087225" cy="2026622"/>
            <a:chOff x="-180829" y="2659031"/>
            <a:chExt cx="2993004" cy="6323943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6323943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Tuyết thường xuất hiện khi nhiệt độ không khí dưới 2°C. Tuyết rơi ở nước ta là hiện tượng thú vị, thu hút nhiều khách du lịch; tuy nhiên, nó cũng gây ảnh hưởng tiêu cực tới sản xuất và đời sống con người tại đây: gây thiệt hại về cây trồng, ảnh hưởng đến giao thông</a:t>
              </a:r>
              <a:r>
                <a:rPr lang="en-US" sz="28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=""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=""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=""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7361C65-6829-BAB7-FE8E-60DC7DBF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462">
            <a:off x="5895974" y="2684388"/>
            <a:ext cx="5991225" cy="336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593DA54-1792-B7BB-2CC5-5290C747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335">
            <a:off x="292271" y="2668858"/>
            <a:ext cx="5035549" cy="3776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99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ngòi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6400EF-6245-679E-84D9-D403AE23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80962"/>
            <a:ext cx="9686925" cy="1952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93D453-9655-D50C-AE8B-E40AC3EB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2324100"/>
            <a:ext cx="4323796" cy="293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712862-5D9E-D948-639A-9547DF04E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75" y="2762250"/>
            <a:ext cx="3619500" cy="2417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181285-45DC-AF7B-26E4-5F7BB4385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699" y="2735407"/>
            <a:ext cx="3469075" cy="23509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4A0A1B2-D702-5332-A9AD-E48CA62429DB}"/>
              </a:ext>
            </a:extLst>
          </p:cNvPr>
          <p:cNvGrpSpPr/>
          <p:nvPr/>
        </p:nvGrpSpPr>
        <p:grpSpPr>
          <a:xfrm>
            <a:off x="3987105" y="3898681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2D6D9208-279D-C396-6FD5-BE1213BA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DE6E3F9-0B05-4716-B48A-477203E4AB53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0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85725" y="198714"/>
            <a:ext cx="11934825" cy="58394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Xác định trên lược đồ các sông lớn ở vùng Trung du và miền núi Bắc 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9F6042-FC05-37C8-C685-282FB2F9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4" y="863739"/>
            <a:ext cx="7705725" cy="59942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235F708A-E428-A284-9904-316FDED0684E}"/>
              </a:ext>
            </a:extLst>
          </p:cNvPr>
          <p:cNvSpPr/>
          <p:nvPr/>
        </p:nvSpPr>
        <p:spPr>
          <a:xfrm rot="19144372">
            <a:off x="3404334" y="2974566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4D2C828-10D1-5B48-83C7-DCB4966C2368}"/>
              </a:ext>
            </a:extLst>
          </p:cNvPr>
          <p:cNvSpPr txBox="1"/>
          <p:nvPr/>
        </p:nvSpPr>
        <p:spPr>
          <a:xfrm>
            <a:off x="8334375" y="16954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851B53A9-C708-6D73-E6B1-18F865129A27}"/>
              </a:ext>
            </a:extLst>
          </p:cNvPr>
          <p:cNvSpPr/>
          <p:nvPr/>
        </p:nvSpPr>
        <p:spPr>
          <a:xfrm rot="19144372">
            <a:off x="3232884" y="2279241"/>
            <a:ext cx="274467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7A047B8-EC50-F267-74EA-7F963619A72C}"/>
              </a:ext>
            </a:extLst>
          </p:cNvPr>
          <p:cNvSpPr txBox="1"/>
          <p:nvPr/>
        </p:nvSpPr>
        <p:spPr>
          <a:xfrm>
            <a:off x="8372475" y="2638425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C48024E-0563-D86F-1685-3C3F2C7C892A}"/>
              </a:ext>
            </a:extLst>
          </p:cNvPr>
          <p:cNvSpPr/>
          <p:nvPr/>
        </p:nvSpPr>
        <p:spPr>
          <a:xfrm rot="19144372">
            <a:off x="3934166" y="2608884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83F4AEC-745C-26DB-19BB-02CE2353394C}"/>
              </a:ext>
            </a:extLst>
          </p:cNvPr>
          <p:cNvSpPr txBox="1"/>
          <p:nvPr/>
        </p:nvSpPr>
        <p:spPr>
          <a:xfrm>
            <a:off x="8458200" y="36385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Lô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05485368-7EEB-43F2-146D-FF65CFC07F5D}"/>
              </a:ext>
            </a:extLst>
          </p:cNvPr>
          <p:cNvSpPr/>
          <p:nvPr/>
        </p:nvSpPr>
        <p:spPr>
          <a:xfrm rot="12313305">
            <a:off x="4324691" y="2427910"/>
            <a:ext cx="236986" cy="5561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3D1A790-A7CE-5B33-B46F-D22465D4BCD0}"/>
              </a:ext>
            </a:extLst>
          </p:cNvPr>
          <p:cNvSpPr txBox="1"/>
          <p:nvPr/>
        </p:nvSpPr>
        <p:spPr>
          <a:xfrm>
            <a:off x="8582025" y="462915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Gâm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8" y="188381"/>
            <a:ext cx="12697036" cy="6860627"/>
          </a:xfrm>
          <a:prstGeom prst="rect">
            <a:avLst/>
          </a:prstGeom>
        </p:spPr>
      </p:pic>
      <p:sp>
        <p:nvSpPr>
          <p:cNvPr id="48135" name="Text Box 7"/>
          <p:cNvSpPr txBox="1"/>
          <p:nvPr/>
        </p:nvSpPr>
        <p:spPr>
          <a:xfrm>
            <a:off x="795130" y="1802179"/>
            <a:ext cx="10724322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85">
              <a:spcBef>
                <a:spcPct val="50000"/>
              </a:spcBef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2570" y="2537385"/>
            <a:ext cx="15981033" cy="5088569"/>
          </a:xfrm>
          <a:prstGeom prst="rect">
            <a:avLst/>
          </a:prstGeom>
        </p:spPr>
      </p:pic>
      <p:pic>
        <p:nvPicPr>
          <p:cNvPr id="40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3994">
            <a:off x="-1361852" y="-490365"/>
            <a:ext cx="3259611" cy="1357493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44" y="7691"/>
            <a:ext cx="4618989" cy="1802175"/>
          </a:xfrm>
          <a:prstGeom prst="rect">
            <a:avLst/>
          </a:prstGeom>
        </p:spPr>
      </p:pic>
      <p:pic>
        <p:nvPicPr>
          <p:cNvPr id="42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480" y="1104978"/>
            <a:ext cx="1895139" cy="707700"/>
          </a:xfrm>
          <a:prstGeom prst="rect">
            <a:avLst/>
          </a:prstGeom>
        </p:spPr>
      </p:pic>
      <p:pic>
        <p:nvPicPr>
          <p:cNvPr id="43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898700" y="173430"/>
            <a:ext cx="1202192" cy="493729"/>
          </a:xfrm>
          <a:prstGeom prst="rect">
            <a:avLst/>
          </a:prstGeom>
        </p:spPr>
      </p:pic>
      <p:sp>
        <p:nvSpPr>
          <p:cNvPr id="48151" name="Rectangle 23"/>
          <p:cNvSpPr/>
          <p:nvPr/>
        </p:nvSpPr>
        <p:spPr>
          <a:xfrm>
            <a:off x="801939" y="319148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2" name="Rectangle 24"/>
          <p:cNvSpPr/>
          <p:nvPr/>
        </p:nvSpPr>
        <p:spPr>
          <a:xfrm>
            <a:off x="20211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3" name="Rectangle 25"/>
          <p:cNvSpPr/>
          <p:nvPr/>
        </p:nvSpPr>
        <p:spPr>
          <a:xfrm>
            <a:off x="32403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4" name="Rectangle 26"/>
          <p:cNvSpPr/>
          <p:nvPr/>
        </p:nvSpPr>
        <p:spPr>
          <a:xfrm>
            <a:off x="44595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5" name="Rectangle 27"/>
          <p:cNvSpPr/>
          <p:nvPr/>
        </p:nvSpPr>
        <p:spPr>
          <a:xfrm>
            <a:off x="56787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6" name="Rectangle 28"/>
          <p:cNvSpPr/>
          <p:nvPr/>
        </p:nvSpPr>
        <p:spPr>
          <a:xfrm>
            <a:off x="68979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59" name="Text Box 31"/>
          <p:cNvSpPr txBox="1"/>
          <p:nvPr/>
        </p:nvSpPr>
        <p:spPr>
          <a:xfrm>
            <a:off x="1821438" y="4466116"/>
            <a:ext cx="9245145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585">
              <a:spcBef>
                <a:spcPct val="50000"/>
              </a:spcBef>
            </a:pP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sộ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ta.</a:t>
            </a:r>
            <a:endParaRPr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71278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ê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990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8" name="Rectangle 70"/>
          <p:cNvSpPr/>
          <p:nvPr/>
        </p:nvSpPr>
        <p:spPr>
          <a:xfrm>
            <a:off x="3048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99" name="Rectangle 71"/>
          <p:cNvSpPr/>
          <p:nvPr/>
        </p:nvSpPr>
        <p:spPr>
          <a:xfrm>
            <a:off x="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5070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1" name="Rectangle 73"/>
          <p:cNvSpPr/>
          <p:nvPr/>
        </p:nvSpPr>
        <p:spPr>
          <a:xfrm>
            <a:off x="6096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2" name="Rectangle 74"/>
          <p:cNvSpPr/>
          <p:nvPr/>
        </p:nvSpPr>
        <p:spPr>
          <a:xfrm>
            <a:off x="4038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03" name="Rectangle 75"/>
          <p:cNvSpPr/>
          <p:nvPr/>
        </p:nvSpPr>
        <p:spPr>
          <a:xfrm>
            <a:off x="2022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à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7" y="-31622"/>
            <a:ext cx="4618989" cy="180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DA53F7-4604-7E45-3685-240A2536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234" y="648923"/>
            <a:ext cx="5816088" cy="829128"/>
          </a:xfrm>
          <a:prstGeom prst="rect">
            <a:avLst/>
          </a:prstGeom>
        </p:spPr>
      </p:pic>
      <p:sp>
        <p:nvSpPr>
          <p:cNvPr id="3" name="Rectangle 28">
            <a:extLst>
              <a:ext uri="{FF2B5EF4-FFF2-40B4-BE49-F238E27FC236}">
                <a16:creationId xmlns="" xmlns:a16="http://schemas.microsoft.com/office/drawing/2014/main" id="{0AAD7813-E758-6B8B-C6FB-3D73AA0ACF56}"/>
              </a:ext>
            </a:extLst>
          </p:cNvPr>
          <p:cNvSpPr/>
          <p:nvPr/>
        </p:nvSpPr>
        <p:spPr>
          <a:xfrm>
            <a:off x="8140329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="" xmlns:a16="http://schemas.microsoft.com/office/drawing/2014/main" id="{0B30A83A-A89C-9E5B-B818-5BB786C9F0F6}"/>
              </a:ext>
            </a:extLst>
          </p:cNvPr>
          <p:cNvSpPr/>
          <p:nvPr/>
        </p:nvSpPr>
        <p:spPr>
          <a:xfrm>
            <a:off x="9372781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Ố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="" xmlns:a16="http://schemas.microsoft.com/office/drawing/2014/main" id="{F5021DFC-AFC0-D89E-3676-1C4F4AC6C65B}"/>
              </a:ext>
            </a:extLst>
          </p:cNvPr>
          <p:cNvSpPr/>
          <p:nvPr/>
        </p:nvSpPr>
        <p:spPr>
          <a:xfrm>
            <a:off x="10615172" y="318154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68">
            <a:extLst>
              <a:ext uri="{FF2B5EF4-FFF2-40B4-BE49-F238E27FC236}">
                <a16:creationId xmlns="" xmlns:a16="http://schemas.microsoft.com/office/drawing/2014/main" id="{7A3115C7-3758-F50D-84A7-B52CBE85F036}"/>
              </a:ext>
            </a:extLst>
          </p:cNvPr>
          <p:cNvSpPr/>
          <p:nvPr/>
        </p:nvSpPr>
        <p:spPr>
          <a:xfrm>
            <a:off x="8161546" y="547515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8">
            <a:extLst>
              <a:ext uri="{FF2B5EF4-FFF2-40B4-BE49-F238E27FC236}">
                <a16:creationId xmlns="" xmlns:a16="http://schemas.microsoft.com/office/drawing/2014/main" id="{1EA69C1C-0641-123B-E453-A395C6325044}"/>
              </a:ext>
            </a:extLst>
          </p:cNvPr>
          <p:cNvSpPr/>
          <p:nvPr/>
        </p:nvSpPr>
        <p:spPr>
          <a:xfrm>
            <a:off x="9205154" y="548509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8">
            <a:extLst>
              <a:ext uri="{FF2B5EF4-FFF2-40B4-BE49-F238E27FC236}">
                <a16:creationId xmlns="" xmlns:a16="http://schemas.microsoft.com/office/drawing/2014/main" id="{C2DBD9C9-E7A8-727F-D328-5FD3E333076A}"/>
              </a:ext>
            </a:extLst>
          </p:cNvPr>
          <p:cNvSpPr/>
          <p:nvPr/>
        </p:nvSpPr>
        <p:spPr>
          <a:xfrm>
            <a:off x="10238824" y="5475152"/>
            <a:ext cx="833368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8">
            <a:extLst>
              <a:ext uri="{FF2B5EF4-FFF2-40B4-BE49-F238E27FC236}">
                <a16:creationId xmlns="" xmlns:a16="http://schemas.microsoft.com/office/drawing/2014/main" id="{1D80FEF6-977C-2E29-A6F5-5A87DA76C733}"/>
              </a:ext>
            </a:extLst>
          </p:cNvPr>
          <p:cNvSpPr/>
          <p:nvPr/>
        </p:nvSpPr>
        <p:spPr>
          <a:xfrm>
            <a:off x="11063771" y="5495030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algn="ctr" defTabSz="609585"/>
            <a:r>
              <a:rPr lang="en-US" sz="6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endParaRPr sz="6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51" grpId="0" animBg="1"/>
      <p:bldP spid="48152" grpId="0" animBg="1"/>
      <p:bldP spid="48153" grpId="0" animBg="1"/>
      <p:bldP spid="48154" grpId="0" animBg="1"/>
      <p:bldP spid="48155" grpId="0" animBg="1"/>
      <p:bldP spid="48156" grpId="0" animBg="1"/>
      <p:bldP spid="48159" grpId="0" animBg="1"/>
      <p:bldP spid="48196" grpId="0" animBg="1"/>
      <p:bldP spid="48197" grpId="0" animBg="1"/>
      <p:bldP spid="48198" grpId="0" animBg="1"/>
      <p:bldP spid="48199" grpId="0" animBg="1"/>
      <p:bldP spid="48200" grpId="0" animBg="1"/>
      <p:bldP spid="48201" grpId="0" animBg="1"/>
      <p:bldP spid="48202" grpId="0" animBg="1"/>
      <p:bldP spid="4820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1466850" y="132039"/>
            <a:ext cx="9124950" cy="652641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ặc điểm chính của sông ngòi ở vùng.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E54931-4C0D-9034-BE34-FB0CE6D2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223962"/>
            <a:ext cx="8877300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E276FAF-4648-B907-03EC-BCBF19C0884F}"/>
              </a:ext>
            </a:extLst>
          </p:cNvPr>
          <p:cNvGrpSpPr/>
          <p:nvPr/>
        </p:nvGrpSpPr>
        <p:grpSpPr>
          <a:xfrm>
            <a:off x="2095499" y="5038725"/>
            <a:ext cx="8105775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3" name="椭圆 31">
              <a:extLst>
                <a:ext uri="{FF2B5EF4-FFF2-40B4-BE49-F238E27FC236}">
                  <a16:creationId xmlns="" xmlns:a16="http://schemas.microsoft.com/office/drawing/2014/main" id="{B81EA14C-98DF-A8D4-92FD-105CB82F9144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Hộp Văn bản 23">
              <a:extLst>
                <a:ext uri="{FF2B5EF4-FFF2-40B4-BE49-F238E27FC236}">
                  <a16:creationId xmlns="" xmlns:a16="http://schemas.microsoft.com/office/drawing/2014/main" id="{E71FDB67-B18E-B8E9-B2C7-177DE5C51DAC}"/>
                </a:ext>
              </a:extLst>
            </p:cNvPr>
            <p:cNvSpPr txBox="1"/>
            <p:nvPr/>
          </p:nvSpPr>
          <p:spPr>
            <a:xfrm>
              <a:off x="327716" y="268338"/>
              <a:ext cx="4007496" cy="248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>
                <a:defRPr/>
              </a:pP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sông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nhiều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thác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ghềnh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,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có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khả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năng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phát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triển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thủy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điện</a:t>
              </a:r>
              <a:r>
                <a:rPr lang="en-US" sz="36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7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90" y="0"/>
            <a:ext cx="5907110" cy="66583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1403" cy="66583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003" y="172650"/>
            <a:ext cx="4855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Hồ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thủy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điện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Hòa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Bình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3583" y="172650"/>
            <a:ext cx="3631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Thủy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điện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Sơn</a:t>
            </a:r>
            <a:r>
              <a:rPr lang="en-US" sz="3600" b="1" dirty="0" smtClean="0">
                <a:solidFill>
                  <a:srgbClr val="FFFF00"/>
                </a:solidFill>
              </a:rPr>
              <a:t> La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=""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181350" y="1581150"/>
            <a:ext cx="5953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996136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và quan sát hình 2, em hãy kể tên và xác định trên lược đồ một số khoáng sản chính ở vùng Trung du và miền núi Bắc Bộ.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178A4A-F2EF-ADB1-3A01-0C6CB9D7A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275" y="1167528"/>
            <a:ext cx="7315199" cy="569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5B750D-79B4-8B2F-7F90-151E5FD54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6175" y="1328737"/>
            <a:ext cx="4629150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D6426DA-8786-697F-4147-66D2CF337039}"/>
              </a:ext>
            </a:extLst>
          </p:cNvPr>
          <p:cNvSpPr txBox="1"/>
          <p:nvPr/>
        </p:nvSpPr>
        <p:spPr>
          <a:xfrm>
            <a:off x="7796041" y="3637680"/>
            <a:ext cx="116859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69294007-A4D1-F05E-908A-F87AA46226BE}"/>
              </a:ext>
            </a:extLst>
          </p:cNvPr>
          <p:cNvSpPr/>
          <p:nvPr/>
        </p:nvSpPr>
        <p:spPr>
          <a:xfrm rot="16200000">
            <a:off x="5863983" y="3920880"/>
            <a:ext cx="352425" cy="1197464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F963318-0735-D143-A59A-82D052778481}"/>
              </a:ext>
            </a:extLst>
          </p:cNvPr>
          <p:cNvSpPr/>
          <p:nvPr/>
        </p:nvSpPr>
        <p:spPr>
          <a:xfrm rot="16200000">
            <a:off x="4430473" y="34398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0941F3F-0F54-F6E8-BC3B-4A8EE5FF395A}"/>
              </a:ext>
            </a:extLst>
          </p:cNvPr>
          <p:cNvSpPr/>
          <p:nvPr/>
        </p:nvSpPr>
        <p:spPr>
          <a:xfrm rot="16200000">
            <a:off x="1973023" y="3325569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F51A0E3-5242-054E-397F-AADA6EC37BE2}"/>
              </a:ext>
            </a:extLst>
          </p:cNvPr>
          <p:cNvSpPr/>
          <p:nvPr/>
        </p:nvSpPr>
        <p:spPr>
          <a:xfrm rot="16200000">
            <a:off x="3725623" y="4706694"/>
            <a:ext cx="266700" cy="24496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F0BB5F-742F-75F8-1A32-087DDD49059A}"/>
              </a:ext>
            </a:extLst>
          </p:cNvPr>
          <p:cNvSpPr txBox="1"/>
          <p:nvPr/>
        </p:nvSpPr>
        <p:spPr>
          <a:xfrm>
            <a:off x="7872241" y="4285380"/>
            <a:ext cx="71333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0DC85C95-DFBA-8C4D-D3F9-9E14AC082CF7}"/>
              </a:ext>
            </a:extLst>
          </p:cNvPr>
          <p:cNvSpPr/>
          <p:nvPr/>
        </p:nvSpPr>
        <p:spPr>
          <a:xfrm rot="16200000">
            <a:off x="4735273" y="362084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E0D1BC33-DE25-836B-E29B-082A018C8365}"/>
              </a:ext>
            </a:extLst>
          </p:cNvPr>
          <p:cNvSpPr/>
          <p:nvPr/>
        </p:nvSpPr>
        <p:spPr>
          <a:xfrm rot="16200000">
            <a:off x="3382723" y="37160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ACD8CCAB-195F-A9C8-3E3E-733A8ECA3C71}"/>
              </a:ext>
            </a:extLst>
          </p:cNvPr>
          <p:cNvSpPr/>
          <p:nvPr/>
        </p:nvSpPr>
        <p:spPr>
          <a:xfrm rot="16200000">
            <a:off x="2763598" y="2877894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F4045FB-B211-D865-D9E0-EFE6F6678C9E}"/>
              </a:ext>
            </a:extLst>
          </p:cNvPr>
          <p:cNvSpPr txBox="1"/>
          <p:nvPr/>
        </p:nvSpPr>
        <p:spPr>
          <a:xfrm>
            <a:off x="7862716" y="4990230"/>
            <a:ext cx="134011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Bô-xít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13D5C98-71E1-5FF1-0C74-4D5C8CF16A19}"/>
              </a:ext>
            </a:extLst>
          </p:cNvPr>
          <p:cNvSpPr/>
          <p:nvPr/>
        </p:nvSpPr>
        <p:spPr>
          <a:xfrm rot="16200000">
            <a:off x="3611323" y="2011119"/>
            <a:ext cx="266700" cy="24496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D6A700DC-DC31-2077-3F31-7D8428874A86}"/>
              </a:ext>
            </a:extLst>
          </p:cNvPr>
          <p:cNvSpPr/>
          <p:nvPr/>
        </p:nvSpPr>
        <p:spPr>
          <a:xfrm rot="16200000">
            <a:off x="4506673" y="208731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200FA02-2676-0865-C763-104366DF24CD}"/>
              </a:ext>
            </a:extLst>
          </p:cNvPr>
          <p:cNvSpPr/>
          <p:nvPr/>
        </p:nvSpPr>
        <p:spPr>
          <a:xfrm rot="16200000">
            <a:off x="4944823" y="20682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7329BC70-7C4A-5B10-C2BD-8D81877C2F46}"/>
              </a:ext>
            </a:extLst>
          </p:cNvPr>
          <p:cNvSpPr/>
          <p:nvPr/>
        </p:nvSpPr>
        <p:spPr>
          <a:xfrm rot="16200000">
            <a:off x="2382598" y="4039944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1F7B33F-196D-623C-56A9-39BA39DAB7F6}"/>
              </a:ext>
            </a:extLst>
          </p:cNvPr>
          <p:cNvSpPr txBox="1"/>
          <p:nvPr/>
        </p:nvSpPr>
        <p:spPr>
          <a:xfrm>
            <a:off x="7834141" y="5656980"/>
            <a:ext cx="141064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D57C1A43-D90C-5751-8DE4-E7DDB60A15EC}"/>
              </a:ext>
            </a:extLst>
          </p:cNvPr>
          <p:cNvSpPr/>
          <p:nvPr/>
        </p:nvSpPr>
        <p:spPr>
          <a:xfrm rot="16200000">
            <a:off x="5097223" y="3763719"/>
            <a:ext cx="266700" cy="24496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C4ED3FB9-9D4F-0C73-4341-6A98FC450F04}"/>
              </a:ext>
            </a:extLst>
          </p:cNvPr>
          <p:cNvSpPr/>
          <p:nvPr/>
        </p:nvSpPr>
        <p:spPr>
          <a:xfrm rot="16200000">
            <a:off x="5573473" y="3439869"/>
            <a:ext cx="266700" cy="2449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E1FA210-14A7-74FE-4861-4703055F43B0}"/>
              </a:ext>
            </a:extLst>
          </p:cNvPr>
          <p:cNvSpPr txBox="1"/>
          <p:nvPr/>
        </p:nvSpPr>
        <p:spPr>
          <a:xfrm>
            <a:off x="7843666" y="6242447"/>
            <a:ext cx="76944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0317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 animBg="1"/>
      <p:bldP spid="15" grpId="0" animBg="1"/>
      <p:bldP spid="16" grpId="0" animBg="1"/>
      <p:bldP spid="19" grpId="0"/>
      <p:bldP spid="20" grpId="0" animBg="1"/>
      <p:bldP spid="21" grpId="0" animBg="1"/>
      <p:bldP spid="22" grpId="0" animBg="1"/>
      <p:bldP spid="23" grpId="0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8353" y="3226525"/>
            <a:ext cx="9653452" cy="3278777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/>
          </p:cNvSpPr>
          <p:nvPr/>
        </p:nvSpPr>
        <p:spPr bwMode="auto">
          <a:xfrm>
            <a:off x="1724297" y="3669530"/>
            <a:ext cx="8934994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a-pa-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FEBE9C-9848-E4D7-58FD-D0A44144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48" y="1392885"/>
            <a:ext cx="429805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Đất đỏ bazan là đất gì? Đặc điểm của đất đỏ bazan | Bản tin Bình Phước">
            <a:extLst>
              <a:ext uri="{FF2B5EF4-FFF2-40B4-BE49-F238E27FC236}">
                <a16:creationId xmlns="" xmlns:a16="http://schemas.microsoft.com/office/drawing/2014/main" id="{B5E36077-96DD-1C0F-3A2A-CC26F7BFC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609">
            <a:off x="790575" y="2107570"/>
            <a:ext cx="6079620" cy="405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Tuyên Quang: Mô hình trồng cây ăn quả trên đất đồi rừng Lâm Bình thu nhập  cao">
            <a:extLst>
              <a:ext uri="{FF2B5EF4-FFF2-40B4-BE49-F238E27FC236}">
                <a16:creationId xmlns="" xmlns:a16="http://schemas.microsoft.com/office/drawing/2014/main" id="{1096CB3A-3E8C-DE7A-7F2B-CA1F4323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725">
            <a:off x="7191374" y="2421731"/>
            <a:ext cx="4505325" cy="33789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40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212413" y="342468"/>
            <a:ext cx="3597588" cy="1076757"/>
          </a:xfrm>
          <a:prstGeom prst="cloud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DF3FDE-7EC9-6370-24A9-33AC996B880F}"/>
              </a:ext>
            </a:extLst>
          </p:cNvPr>
          <p:cNvSpPr txBox="1"/>
          <p:nvPr/>
        </p:nvSpPr>
        <p:spPr>
          <a:xfrm>
            <a:off x="3981450" y="3810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Vịnh Bắc Bộ là khu vực có vị trí địa lý thế nào? Vùng hoạt động của tàu  biển trong Vịnh Bắc Bộ được quy định ra sao?">
            <a:extLst>
              <a:ext uri="{FF2B5EF4-FFF2-40B4-BE49-F238E27FC236}">
                <a16:creationId xmlns="" xmlns:a16="http://schemas.microsoft.com/office/drawing/2014/main" id="{3DD543A7-F055-B751-FE76-19F46FAC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85925"/>
            <a:ext cx="5715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Giá thủy sản ở đồng bằng sông Cửu Long tăng cao">
            <a:extLst>
              <a:ext uri="{FF2B5EF4-FFF2-40B4-BE49-F238E27FC236}">
                <a16:creationId xmlns="" xmlns:a16="http://schemas.microsoft.com/office/drawing/2014/main" id="{670CBA08-9859-78C2-BC01-DFB69FAB7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886075"/>
            <a:ext cx="5257799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696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F202730-72F1-FA62-4524-5B92EBB3C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74" y="2834562"/>
            <a:ext cx="710855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9895" y="2393577"/>
            <a:ext cx="1039457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3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7E6E36F-FBF6-23DA-D683-B984539D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71"/>
            <a:ext cx="5090601" cy="1859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64FDAD-D935-7EF8-54D6-7ACC36DE3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56" y="1585633"/>
            <a:ext cx="12040644" cy="20484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6206D26-5C62-1DFE-8EC3-0E59F66D3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87" y="3587843"/>
            <a:ext cx="259102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0364" y="2232212"/>
            <a:ext cx="637390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 smtClean="0"/>
              <a:t>Vận</a:t>
            </a:r>
            <a:r>
              <a:rPr lang="en-US" sz="11500" b="1" dirty="0" smtClean="0"/>
              <a:t> </a:t>
            </a:r>
            <a:r>
              <a:rPr lang="en-US" sz="11500" b="1" dirty="0" err="1" smtClean="0"/>
              <a:t>dụng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1935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339EB8-D718-4605-8243-072129846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1A39170-DC79-4BD1-9637-EE9FA8256A44}"/>
              </a:ext>
            </a:extLst>
          </p:cNvPr>
          <p:cNvSpPr txBox="1"/>
          <p:nvPr/>
        </p:nvSpPr>
        <p:spPr>
          <a:xfrm>
            <a:off x="2416748" y="1485534"/>
            <a:ext cx="783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6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45316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81554" y="2903570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=""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=""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19892" y="-57194"/>
            <a:ext cx="6088693" cy="3561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=""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=""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649897" y="-178752"/>
            <a:ext cx="51858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endParaRPr lang="en-US" sz="3600" b="1" dirty="0"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-chia (Cambodia).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147033" y="788840"/>
            <a:ext cx="3467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</a:endParaRPr>
          </a:p>
        </p:txBody>
      </p:sp>
      <p:sp>
        <p:nvSpPr>
          <p:cNvPr id="2" name="Action Button: Go Back or Previous 1">
            <a:hlinkClick r:id="rId8" action="ppaction://hlinksldjump" highlightClick="1"/>
            <a:extLst>
              <a:ext uri="{FF2B5EF4-FFF2-40B4-BE49-F238E27FC236}">
                <a16:creationId xmlns="" xmlns:a16="http://schemas.microsoft.com/office/drawing/2014/main" id="{465A56FB-956A-4D9A-B648-33013A24ED1D}"/>
              </a:ext>
            </a:extLst>
          </p:cNvPr>
          <p:cNvSpPr/>
          <p:nvPr/>
        </p:nvSpPr>
        <p:spPr>
          <a:xfrm>
            <a:off x="10910459" y="6324600"/>
            <a:ext cx="1052941" cy="550496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=""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=""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=""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=""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Vùng Trung du và miền núi Bắc Bộ có khí hậu nhiệt đới ẩm gió mùa với mùa đông lạnh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=""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=""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773173" y="-51396"/>
            <a:ext cx="6383227" cy="334606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=""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=""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Vùng Trung du và miền núi Bắc Bộ có nhiều sông lớn thuận lợi cho phát triển thuỷ điện.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73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=""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=""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=""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=""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41174" y="698388"/>
            <a:ext cx="50391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Vùng Trung du và miền núi Bắc Bộ là nơi giàu tài nguyên khoáng sản bậc nhất cả nước.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07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858E90C4-32F6-D0C1-D94D-0D4786F01770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40C029-75AA-D6BF-C352-F36ECC290729}"/>
              </a:ext>
            </a:extLst>
          </p:cNvPr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A594ED6-4C0D-ED31-08E5-FAC16570DA07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" name="Graphic 5">
              <a:extLst>
                <a:ext uri="{FF2B5EF4-FFF2-40B4-BE49-F238E27FC236}">
                  <a16:creationId xmlns="" xmlns:a16="http://schemas.microsoft.com/office/drawing/2014/main" id="{0C8EB49B-E769-9E32-354F-E6229B6A3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33E2CA3-3D7E-48AC-EAA1-A9D4F5E8C589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6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4486275" y="418076"/>
            <a:ext cx="8091439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8116D8-2EE3-6736-18CB-7CEB29D1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73" y="1622153"/>
            <a:ext cx="693175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remium Vector | Chinese tea plantation colorful landscape mountains">
            <a:extLst>
              <a:ext uri="{FF2B5EF4-FFF2-40B4-BE49-F238E27FC236}">
                <a16:creationId xmlns="" xmlns:a16="http://schemas.microsoft.com/office/drawing/2014/main" id="{11DD2280-75E4-41FD-A2E6-F934DB13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4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Nhóm 24">
            <a:extLst>
              <a:ext uri="{FF2B5EF4-FFF2-40B4-BE49-F238E27FC236}">
                <a16:creationId xmlns="" xmlns:a16="http://schemas.microsoft.com/office/drawing/2014/main" id="{2C6010E6-88C5-7412-909E-FB73F0F732A0}"/>
              </a:ext>
            </a:extLst>
          </p:cNvPr>
          <p:cNvGrpSpPr/>
          <p:nvPr/>
        </p:nvGrpSpPr>
        <p:grpSpPr>
          <a:xfrm>
            <a:off x="1222126" y="1436574"/>
            <a:ext cx="9489539" cy="1467643"/>
            <a:chOff x="608777" y="407466"/>
            <a:chExt cx="11232107" cy="1820947"/>
          </a:xfrm>
        </p:grpSpPr>
        <p:sp>
          <p:nvSpPr>
            <p:cNvPr id="8" name="Hình chữ nhật: Góc Tròn 23">
              <a:extLst>
                <a:ext uri="{FF2B5EF4-FFF2-40B4-BE49-F238E27FC236}">
                  <a16:creationId xmlns="" xmlns:a16="http://schemas.microsoft.com/office/drawing/2014/main" id="{FABF6AB9-B999-16B6-65F0-158EC08795E6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="" xmlns:a16="http://schemas.microsoft.com/office/drawing/2014/main" id="{50741A5A-5914-5072-233F-072AA27709C2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374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Đặc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điểm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thiên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nhiên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Hình ảnh 13">
            <a:extLst>
              <a:ext uri="{FF2B5EF4-FFF2-40B4-BE49-F238E27FC236}">
                <a16:creationId xmlns="" xmlns:a16="http://schemas.microsoft.com/office/drawing/2014/main" id="{E8C2C769-892F-CA65-B001-0BE4D5223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726103" y="1857866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8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661125B-6261-E55C-D49E-13F126817CCE}"/>
              </a:ext>
            </a:extLst>
          </p:cNvPr>
          <p:cNvSpPr/>
          <p:nvPr/>
        </p:nvSpPr>
        <p:spPr>
          <a:xfrm>
            <a:off x="476251" y="967342"/>
            <a:ext cx="10944224" cy="19854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thông tin và quan sát các hình 2, 4, 5, em hãy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Mô tả đặc điểm chính của địa hình ở vùng Trung du và miền núi Bắc Bộ.</a:t>
            </a: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C274A3A-8FD1-9506-67BB-15A360940050}"/>
              </a:ext>
            </a:extLst>
          </p:cNvPr>
          <p:cNvGrpSpPr/>
          <p:nvPr/>
        </p:nvGrpSpPr>
        <p:grpSpPr>
          <a:xfrm>
            <a:off x="73045" y="68306"/>
            <a:ext cx="3108305" cy="817520"/>
            <a:chOff x="7930237" y="854592"/>
            <a:chExt cx="5085471" cy="1757645"/>
          </a:xfrm>
        </p:grpSpPr>
        <p:pic>
          <p:nvPicPr>
            <p:cNvPr id="4" name="Graphic 3">
              <a:extLst>
                <a:ext uri="{FF2B5EF4-FFF2-40B4-BE49-F238E27FC236}">
                  <a16:creationId xmlns="" xmlns:a16="http://schemas.microsoft.com/office/drawing/2014/main" id="{AE4B5720-CEFB-307C-2AAE-5F5F87FD1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033BE58-E518-E9D7-CFD5-F035AE427AB3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Địa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97EFB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7EF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50" y="3300607"/>
            <a:ext cx="3671292" cy="2833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998D94D-6522-87BE-D7B8-2A72DB56F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726" y="3272540"/>
            <a:ext cx="3932042" cy="29472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793DC45-34EF-433B-422C-8797623CCC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3396284"/>
            <a:ext cx="3668494" cy="27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5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183966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BA1498-6392-F004-E9E7-A9B36338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80646"/>
            <a:ext cx="6467475" cy="49915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352426" y="186292"/>
            <a:ext cx="1094422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Xác định trên lược đồ: dãy núi Hoàng Liên Sơn, đỉnh Phan-xi-păng và cao nguyên Mộc Châu.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DADBCD9E-A680-229E-93C9-E310D38C682E}"/>
              </a:ext>
            </a:extLst>
          </p:cNvPr>
          <p:cNvSpPr txBox="1"/>
          <p:nvPr/>
        </p:nvSpPr>
        <p:spPr>
          <a:xfrm>
            <a:off x="7479031" y="1711352"/>
            <a:ext cx="3975652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ãy núi Hoàng Liên Sơn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="" xmlns:a16="http://schemas.microsoft.com/office/drawing/2014/main" id="{B1F3FD69-B3CC-33EB-A257-83D3CBF073A3}"/>
              </a:ext>
            </a:extLst>
          </p:cNvPr>
          <p:cNvSpPr txBox="1"/>
          <p:nvPr/>
        </p:nvSpPr>
        <p:spPr>
          <a:xfrm>
            <a:off x="7440930" y="2701952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Đỉnh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Phan-xi-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păng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black magnifying glass with a black handle&#10;&#10;Description automatically generated">
            <a:extLst>
              <a:ext uri="{FF2B5EF4-FFF2-40B4-BE49-F238E27FC236}">
                <a16:creationId xmlns="" xmlns:a16="http://schemas.microsoft.com/office/drawing/2014/main" id="{E822D9B9-C5A7-57B4-C416-17DD04399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" y="1304925"/>
            <a:ext cx="5419725" cy="5419725"/>
          </a:xfrm>
          <a:prstGeom prst="rect">
            <a:avLst/>
          </a:prstGeom>
        </p:spPr>
      </p:pic>
      <p:pic>
        <p:nvPicPr>
          <p:cNvPr id="15" name="Picture 14" descr="A long orange object with black text&#10;&#10;Description automatically generated">
            <a:extLst>
              <a:ext uri="{FF2B5EF4-FFF2-40B4-BE49-F238E27FC236}">
                <a16:creationId xmlns="" xmlns:a16="http://schemas.microsoft.com/office/drawing/2014/main" id="{D469ABA7-DC2F-6F56-D497-247905AE9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18" y="2470111"/>
            <a:ext cx="1225613" cy="1498677"/>
          </a:xfrm>
          <a:prstGeom prst="rect">
            <a:avLst/>
          </a:prstGeom>
        </p:spPr>
      </p:pic>
      <p:pic>
        <p:nvPicPr>
          <p:cNvPr id="16" name="Picture 15" descr="A black magnifying glass with a black handle&#10;&#10;Description automatically generated">
            <a:extLst>
              <a:ext uri="{FF2B5EF4-FFF2-40B4-BE49-F238E27FC236}">
                <a16:creationId xmlns="" xmlns:a16="http://schemas.microsoft.com/office/drawing/2014/main" id="{80108BA2-3464-8C80-03DA-EC9ED8782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6" y="1514476"/>
            <a:ext cx="4343400" cy="4343400"/>
          </a:xfrm>
          <a:prstGeom prst="rect">
            <a:avLst/>
          </a:prstGeom>
        </p:spPr>
      </p:pic>
      <p:pic>
        <p:nvPicPr>
          <p:cNvPr id="18" name="Picture 17" descr="A close up of a number&#10;&#10;Description automatically generated">
            <a:extLst>
              <a:ext uri="{FF2B5EF4-FFF2-40B4-BE49-F238E27FC236}">
                <a16:creationId xmlns="" xmlns:a16="http://schemas.microsoft.com/office/drawing/2014/main" id="{223B05D1-89FA-6F67-AFFE-CADBBBCCA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58" y="2717791"/>
            <a:ext cx="666784" cy="355618"/>
          </a:xfrm>
          <a:prstGeom prst="rect">
            <a:avLst/>
          </a:prstGeom>
        </p:spPr>
      </p:pic>
      <p:pic>
        <p:nvPicPr>
          <p:cNvPr id="20" name="Picture 19" descr="A map with black text&#10;&#10;Description automatically generated">
            <a:extLst>
              <a:ext uri="{FF2B5EF4-FFF2-40B4-BE49-F238E27FC236}">
                <a16:creationId xmlns="" xmlns:a16="http://schemas.microsoft.com/office/drawing/2014/main" id="{60265298-E406-E901-A7A3-5AE217EF5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30" y="4124310"/>
            <a:ext cx="762039" cy="571529"/>
          </a:xfrm>
          <a:prstGeom prst="rect">
            <a:avLst/>
          </a:prstGeom>
        </p:spPr>
      </p:pic>
      <p:pic>
        <p:nvPicPr>
          <p:cNvPr id="30" name="Picture 29" descr="A black magnifying glass with a black handle&#10;&#10;Description automatically generated">
            <a:extLst>
              <a:ext uri="{FF2B5EF4-FFF2-40B4-BE49-F238E27FC236}">
                <a16:creationId xmlns="" xmlns:a16="http://schemas.microsoft.com/office/drawing/2014/main" id="{4344FB95-6D71-7441-918E-6011A73D53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1" y="2981326"/>
            <a:ext cx="4343400" cy="4343400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="" xmlns:a16="http://schemas.microsoft.com/office/drawing/2014/main" id="{C7D285C1-614B-0CC3-0FF8-EBD1EB5CD181}"/>
              </a:ext>
            </a:extLst>
          </p:cNvPr>
          <p:cNvSpPr txBox="1"/>
          <p:nvPr/>
        </p:nvSpPr>
        <p:spPr>
          <a:xfrm>
            <a:off x="7488555" y="3721127"/>
            <a:ext cx="37223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Mộc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Châu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9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C1679D-7EC2-4665-5489-1DE102216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285875"/>
            <a:ext cx="9858375" cy="3581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628650" y="5235602"/>
            <a:ext cx="10620375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2" name="Google Shape;1682;p33"/>
          <p:cNvSpPr/>
          <p:nvPr/>
        </p:nvSpPr>
        <p:spPr>
          <a:xfrm>
            <a:off x="161600" y="283708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82;p33">
            <a:extLst>
              <a:ext uri="{FF2B5EF4-FFF2-40B4-BE49-F238E27FC236}">
                <a16:creationId xmlns="" xmlns:a16="http://schemas.microsoft.com/office/drawing/2014/main" id="{5302C00A-B2CA-68AD-865B-FB9F67BEF0A8}"/>
              </a:ext>
            </a:extLst>
          </p:cNvPr>
          <p:cNvSpPr/>
          <p:nvPr/>
        </p:nvSpPr>
        <p:spPr>
          <a:xfrm>
            <a:off x="10709097" y="446567"/>
            <a:ext cx="1289149" cy="618053"/>
          </a:xfrm>
          <a:custGeom>
            <a:avLst/>
            <a:gdLst/>
            <a:ahLst/>
            <a:cxnLst/>
            <a:rect l="l" t="t" r="r" b="b"/>
            <a:pathLst>
              <a:path w="38197" h="18329" extrusionOk="0">
                <a:moveTo>
                  <a:pt x="23286" y="1"/>
                </a:moveTo>
                <a:cubicBezTo>
                  <a:pt x="22919" y="1"/>
                  <a:pt x="22554" y="33"/>
                  <a:pt x="22194" y="99"/>
                </a:cubicBezTo>
                <a:cubicBezTo>
                  <a:pt x="18622" y="754"/>
                  <a:pt x="16289" y="3766"/>
                  <a:pt x="14622" y="6719"/>
                </a:cubicBezTo>
                <a:cubicBezTo>
                  <a:pt x="12846" y="5139"/>
                  <a:pt x="10414" y="4283"/>
                  <a:pt x="8062" y="4283"/>
                </a:cubicBezTo>
                <a:cubicBezTo>
                  <a:pt x="4833" y="4283"/>
                  <a:pt x="1754" y="5896"/>
                  <a:pt x="727" y="9457"/>
                </a:cubicBezTo>
                <a:cubicBezTo>
                  <a:pt x="1" y="11982"/>
                  <a:pt x="739" y="15863"/>
                  <a:pt x="3501" y="16839"/>
                </a:cubicBezTo>
                <a:cubicBezTo>
                  <a:pt x="3900" y="16981"/>
                  <a:pt x="4280" y="17043"/>
                  <a:pt x="4645" y="17043"/>
                </a:cubicBezTo>
                <a:cubicBezTo>
                  <a:pt x="6991" y="17043"/>
                  <a:pt x="8747" y="14480"/>
                  <a:pt x="10931" y="13779"/>
                </a:cubicBezTo>
                <a:lnTo>
                  <a:pt x="10931" y="13779"/>
                </a:lnTo>
                <a:cubicBezTo>
                  <a:pt x="10717" y="16053"/>
                  <a:pt x="12717" y="18280"/>
                  <a:pt x="15003" y="18328"/>
                </a:cubicBezTo>
                <a:cubicBezTo>
                  <a:pt x="15028" y="18328"/>
                  <a:pt x="15054" y="18328"/>
                  <a:pt x="15079" y="18328"/>
                </a:cubicBezTo>
                <a:cubicBezTo>
                  <a:pt x="17814" y="18328"/>
                  <a:pt x="19791" y="15794"/>
                  <a:pt x="21325" y="13506"/>
                </a:cubicBezTo>
                <a:lnTo>
                  <a:pt x="21325" y="13506"/>
                </a:lnTo>
                <a:cubicBezTo>
                  <a:pt x="21313" y="14958"/>
                  <a:pt x="22468" y="16208"/>
                  <a:pt x="23813" y="16744"/>
                </a:cubicBezTo>
                <a:cubicBezTo>
                  <a:pt x="24652" y="17071"/>
                  <a:pt x="25551" y="17170"/>
                  <a:pt x="26459" y="17170"/>
                </a:cubicBezTo>
                <a:cubicBezTo>
                  <a:pt x="27007" y="17170"/>
                  <a:pt x="27557" y="17134"/>
                  <a:pt x="28100" y="17089"/>
                </a:cubicBezTo>
                <a:cubicBezTo>
                  <a:pt x="32172" y="16720"/>
                  <a:pt x="36994" y="15089"/>
                  <a:pt x="37791" y="11077"/>
                </a:cubicBezTo>
                <a:cubicBezTo>
                  <a:pt x="38196" y="9041"/>
                  <a:pt x="37291" y="6802"/>
                  <a:pt x="35565" y="5635"/>
                </a:cubicBezTo>
                <a:cubicBezTo>
                  <a:pt x="34694" y="5049"/>
                  <a:pt x="33642" y="4754"/>
                  <a:pt x="32590" y="4754"/>
                </a:cubicBezTo>
                <a:cubicBezTo>
                  <a:pt x="31571" y="4754"/>
                  <a:pt x="30551" y="5031"/>
                  <a:pt x="29695" y="5588"/>
                </a:cubicBezTo>
                <a:cubicBezTo>
                  <a:pt x="29727" y="2407"/>
                  <a:pt x="26466" y="1"/>
                  <a:pt x="23286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FF851E-4DAB-DF5B-948C-031D0496FDC6}"/>
              </a:ext>
            </a:extLst>
          </p:cNvPr>
          <p:cNvSpPr txBox="1"/>
          <p:nvPr/>
        </p:nvSpPr>
        <p:spPr>
          <a:xfrm>
            <a:off x="485775" y="492152"/>
            <a:ext cx="5714999" cy="175432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vi-VN" sz="3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Tại đây có nhiều dãy núi lớn, trong đó Hoàng Liên Sơn là dãy núi cao và đồ sộ nhất nước ta, đỉnh cao nhất là Phan-xi-păng (3 143 m).</a:t>
            </a:r>
          </a:p>
        </p:txBody>
      </p:sp>
      <p:pic>
        <p:nvPicPr>
          <p:cNvPr id="1026" name="Picture 2" descr="GIỚI THIỆU DÃY NÚI HOÀNG LIÊN SƠN">
            <a:extLst>
              <a:ext uri="{FF2B5EF4-FFF2-40B4-BE49-F238E27FC236}">
                <a16:creationId xmlns="" xmlns:a16="http://schemas.microsoft.com/office/drawing/2014/main" id="{C7A3DA04-85E9-EF97-EC4C-86F20B472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9" y="2381920"/>
            <a:ext cx="6519863" cy="40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489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33"/>
          <p:cNvSpPr/>
          <p:nvPr/>
        </p:nvSpPr>
        <p:spPr>
          <a:xfrm>
            <a:off x="308344" y="382772"/>
            <a:ext cx="11281143" cy="6209414"/>
          </a:xfrm>
          <a:prstGeom prst="roundRect">
            <a:avLst>
              <a:gd name="adj" fmla="val 15506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58C74E8-CDBF-3A0A-7957-380996E62FF2}"/>
              </a:ext>
            </a:extLst>
          </p:cNvPr>
          <p:cNvSpPr/>
          <p:nvPr/>
        </p:nvSpPr>
        <p:spPr>
          <a:xfrm>
            <a:off x="266700" y="291067"/>
            <a:ext cx="11658600" cy="73763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4" name="Picture 2" descr="Khám phá Pù Luông | Du lịch trong nước">
            <a:extLst>
              <a:ext uri="{FF2B5EF4-FFF2-40B4-BE49-F238E27FC236}">
                <a16:creationId xmlns="" xmlns:a16="http://schemas.microsoft.com/office/drawing/2014/main" id="{17CF085B-6E40-4F76-E36C-BB8DDA19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4" y="1492448"/>
            <a:ext cx="5474759" cy="30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="" xmlns:a16="http://schemas.microsoft.com/office/drawing/2014/main" id="{BDD4A993-E909-2BCC-E30A-A5EA78BD54AE}"/>
              </a:ext>
            </a:extLst>
          </p:cNvPr>
          <p:cNvSpPr txBox="1"/>
          <p:nvPr/>
        </p:nvSpPr>
        <p:spPr>
          <a:xfrm>
            <a:off x="2106931" y="4816502"/>
            <a:ext cx="2512694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Phu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76" name="Picture 4" descr="Chinh phục đỉnh Tây Côn Lĩnh Hà Giang | Mercitour">
            <a:extLst>
              <a:ext uri="{FF2B5EF4-FFF2-40B4-BE49-F238E27FC236}">
                <a16:creationId xmlns="" xmlns:a16="http://schemas.microsoft.com/office/drawing/2014/main" id="{83A1DB09-BE61-3E51-68FA-47D7329D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1574497"/>
            <a:ext cx="4564432" cy="30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="" xmlns:a16="http://schemas.microsoft.com/office/drawing/2014/main" id="{0AA53ADC-E97A-4B55-638C-20CDD09213E3}"/>
              </a:ext>
            </a:extLst>
          </p:cNvPr>
          <p:cNvSpPr txBox="1"/>
          <p:nvPr/>
        </p:nvSpPr>
        <p:spPr>
          <a:xfrm>
            <a:off x="7069455" y="4816502"/>
            <a:ext cx="3379469" cy="50783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Tây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Lĩnh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1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853</Words>
  <Application>Microsoft Office PowerPoint</Application>
  <PresentationFormat>Custom</PresentationFormat>
  <Paragraphs>91</Paragraphs>
  <Slides>37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1_Office Theme</vt:lpstr>
      <vt:lpstr>1_SlidesMania</vt:lpstr>
      <vt:lpstr>Custom Design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21AK22</cp:lastModifiedBy>
  <cp:revision>53</cp:revision>
  <dcterms:created xsi:type="dcterms:W3CDTF">2023-07-07T10:00:10Z</dcterms:created>
  <dcterms:modified xsi:type="dcterms:W3CDTF">2024-10-04T02:39:32Z</dcterms:modified>
</cp:coreProperties>
</file>