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354" r:id="rId5"/>
    <p:sldId id="355" r:id="rId6"/>
    <p:sldId id="357" r:id="rId7"/>
    <p:sldId id="391" r:id="rId8"/>
    <p:sldId id="257" r:id="rId9"/>
    <p:sldId id="359" r:id="rId10"/>
    <p:sldId id="360" r:id="rId11"/>
    <p:sldId id="392" r:id="rId12"/>
    <p:sldId id="361" r:id="rId13"/>
    <p:sldId id="399" r:id="rId14"/>
    <p:sldId id="370" r:id="rId15"/>
    <p:sldId id="362" r:id="rId16"/>
    <p:sldId id="367" r:id="rId17"/>
    <p:sldId id="368" r:id="rId18"/>
    <p:sldId id="371" r:id="rId19"/>
    <p:sldId id="372" r:id="rId20"/>
    <p:sldId id="373" r:id="rId21"/>
    <p:sldId id="377" r:id="rId22"/>
    <p:sldId id="382" r:id="rId23"/>
    <p:sldId id="393" r:id="rId24"/>
    <p:sldId id="394" r:id="rId25"/>
    <p:sldId id="395" r:id="rId26"/>
    <p:sldId id="390" r:id="rId27"/>
    <p:sldId id="384" r:id="rId28"/>
    <p:sldId id="385" r:id="rId29"/>
    <p:sldId id="386" r:id="rId30"/>
    <p:sldId id="396" r:id="rId31"/>
    <p:sldId id="397" r:id="rId32"/>
    <p:sldId id="344" r:id="rId33"/>
    <p:sldId id="345" r:id="rId34"/>
    <p:sldId id="398" r:id="rId35"/>
    <p:sldId id="351"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FF"/>
    <a:srgbClr val="FF3300"/>
    <a:srgbClr val="FBC11D"/>
    <a:srgbClr val="FF3399"/>
    <a:srgbClr val="008000"/>
    <a:srgbClr val="CC3300"/>
    <a:srgbClr val="990099"/>
    <a:srgbClr val="FF660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71" autoAdjust="0"/>
  </p:normalViewPr>
  <p:slideViewPr>
    <p:cSldViewPr snapToGrid="0">
      <p:cViewPr varScale="1">
        <p:scale>
          <a:sx n="63" d="100"/>
          <a:sy n="63" d="100"/>
        </p:scale>
        <p:origin x="10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5F201-97A7-49B2-A75E-4608E52439B9}" type="datetimeFigureOut">
              <a:rPr lang="en-US" smtClean="0"/>
              <a:t>18/11/2024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C4115-752E-421D-AD44-9A637486ED4F}" type="slidenum">
              <a:rPr lang="en-US" smtClean="0"/>
              <a:t>‹#›</a:t>
            </a:fld>
            <a:endParaRPr lang="en-US"/>
          </a:p>
        </p:txBody>
      </p:sp>
    </p:spTree>
    <p:extLst>
      <p:ext uri="{BB962C8B-B14F-4D97-AF65-F5344CB8AC3E}">
        <p14:creationId xmlns:p14="http://schemas.microsoft.com/office/powerpoint/2010/main" val="390383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2</a:t>
            </a:fld>
            <a:endParaRPr lang="en-US"/>
          </a:p>
        </p:txBody>
      </p:sp>
    </p:spTree>
    <p:extLst>
      <p:ext uri="{BB962C8B-B14F-4D97-AF65-F5344CB8AC3E}">
        <p14:creationId xmlns:p14="http://schemas.microsoft.com/office/powerpoint/2010/main" val="1319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22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Ai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gắn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nâng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ngừng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An-</a:t>
            </a:r>
            <a:r>
              <a:rPr lang="en-US" sz="1800" dirty="0" err="1">
                <a:effectLst/>
                <a:latin typeface="Times New Roman" panose="02020603050405020304" pitchFamily="18" charset="0"/>
                <a:ea typeface="Calibri" panose="020F0502020204030204" pitchFamily="34" charset="0"/>
              </a:rPr>
              <a:t>đéc</a:t>
            </a:r>
            <a:r>
              <a:rPr lang="en-US" sz="1800" dirty="0">
                <a:effectLst/>
                <a:latin typeface="Times New Roman" panose="02020603050405020304" pitchFamily="18" charset="0"/>
                <a:ea typeface="Calibri" panose="020F0502020204030204" pitchFamily="34" charset="0"/>
              </a:rPr>
              <a:t>-xen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rõ</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5</a:t>
            </a:fld>
            <a:endParaRPr lang="en-US"/>
          </a:p>
        </p:txBody>
      </p:sp>
    </p:spTree>
    <p:extLst>
      <p:ext uri="{BB962C8B-B14F-4D97-AF65-F5344CB8AC3E}">
        <p14:creationId xmlns:p14="http://schemas.microsoft.com/office/powerpoint/2010/main" val="235515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3BC4115-752E-421D-AD44-9A637486ED4F}" type="slidenum">
              <a:rPr lang="en-US" smtClean="0"/>
              <a:t>9</a:t>
            </a:fld>
            <a:endParaRPr lang="en-US"/>
          </a:p>
        </p:txBody>
      </p:sp>
    </p:spTree>
    <p:extLst>
      <p:ext uri="{BB962C8B-B14F-4D97-AF65-F5344CB8AC3E}">
        <p14:creationId xmlns:p14="http://schemas.microsoft.com/office/powerpoint/2010/main" val="277594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89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8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22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36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05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63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6057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548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6608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2024/11/18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107409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18/11/2024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2012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547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65794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83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157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5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6703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12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19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round pink label with white text and a black background&#10;&#10;Description automatically generated">
            <a:extLst>
              <a:ext uri="{FF2B5EF4-FFF2-40B4-BE49-F238E27FC236}">
                <a16:creationId xmlns:a16="http://schemas.microsoft.com/office/drawing/2014/main" id="{6B6C86E7-168A-18BB-A4E2-A7D4223F84A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87826" y="0"/>
            <a:ext cx="1628891" cy="1628891"/>
          </a:xfrm>
          <a:prstGeom prst="rect">
            <a:avLst/>
          </a:prstGeom>
        </p:spPr>
      </p:pic>
    </p:spTree>
    <p:extLst>
      <p:ext uri="{BB962C8B-B14F-4D97-AF65-F5344CB8AC3E}">
        <p14:creationId xmlns:p14="http://schemas.microsoft.com/office/powerpoint/2010/main" val="3667345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sv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png"/><Relationship Id="rId7" Type="http://schemas.openxmlformats.org/officeDocument/2006/relationships/image" Target="../media/image16.sv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7.svg"/><Relationship Id="rId4" Type="http://schemas.openxmlformats.org/officeDocument/2006/relationships/image" Target="../media/image36.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55.svg"/><Relationship Id="rId4" Type="http://schemas.openxmlformats.org/officeDocument/2006/relationships/image" Target="../media/image18.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audio" Target="../media/audio2.wav"/><Relationship Id="rId3" Type="http://schemas.openxmlformats.org/officeDocument/2006/relationships/image" Target="../media/image13.jpeg"/><Relationship Id="rId7"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8.png"/><Relationship Id="rId10" Type="http://schemas.openxmlformats.org/officeDocument/2006/relationships/image" Target="../media/image57.svg"/><Relationship Id="rId4" Type="http://schemas.openxmlformats.org/officeDocument/2006/relationships/image" Target="../media/image17.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3.jpe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3.jpe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8.png"/><Relationship Id="rId10" Type="http://schemas.openxmlformats.org/officeDocument/2006/relationships/image" Target="../media/image52.jpeg"/><Relationship Id="rId4" Type="http://schemas.openxmlformats.org/officeDocument/2006/relationships/image" Target="../media/image17.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3.jpe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66.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4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3.jpe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3.jpe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7.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45.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5.sv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73.sv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sv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2.xml"/><Relationship Id="rId7" Type="http://schemas.openxmlformats.org/officeDocument/2006/relationships/image" Target="../media/image67.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6.jpeg"/><Relationship Id="rId5" Type="http://schemas.openxmlformats.org/officeDocument/2006/relationships/image" Target="../media/image65.png"/><Relationship Id="rId10" Type="http://schemas.openxmlformats.org/officeDocument/2006/relationships/image" Target="../media/image64.wmf"/><Relationship Id="rId4" Type="http://schemas.openxmlformats.org/officeDocument/2006/relationships/notesSlide" Target="../notesSlides/notesSlide11.xml"/><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CD363F7E-5A28-1A0C-40AA-8F99D513B6C3}"/>
              </a:ext>
            </a:extLst>
          </p:cNvPr>
          <p:cNvPicPr>
            <a:picLocks noChangeAspect="1"/>
          </p:cNvPicPr>
          <p:nvPr/>
        </p:nvPicPr>
        <p:blipFill>
          <a:blip r:embed="rId8"/>
          <a:stretch>
            <a:fillRect/>
          </a:stretch>
        </p:blipFill>
        <p:spPr>
          <a:xfrm>
            <a:off x="3150180" y="1093724"/>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375E-6 2.22222E-6 L -0.99375 -0.01181 " pathEditMode="relative" rAng="0" ptsTypes="AA">
                                      <p:cBhvr>
                                        <p:cTn id="6" dur="2000" fill="hold"/>
                                        <p:tgtEl>
                                          <p:spTgt spid="11"/>
                                        </p:tgtEl>
                                        <p:attrNameLst>
                                          <p:attrName>ppt_x</p:attrName>
                                          <p:attrName>ppt_y</p:attrName>
                                        </p:attrNameLst>
                                      </p:cBhvr>
                                      <p:rCtr x="-49687" y="-602"/>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54A94564-20A3-B233-D9E5-78553C51C0CA}"/>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63A7C41A-5C3A-A913-461B-BE2B8C0C2468}"/>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13E715C-898F-49F5-895C-C0ABA3068944}"/>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Bài tập đọc được chia làm mấy đoạn</a:t>
            </a:r>
          </a:p>
        </p:txBody>
      </p:sp>
      <p:sp>
        <p:nvSpPr>
          <p:cNvPr id="8" name="TextBox 7">
            <a:extLst>
              <a:ext uri="{FF2B5EF4-FFF2-40B4-BE49-F238E27FC236}">
                <a16:creationId xmlns:a16="http://schemas.microsoft.com/office/drawing/2014/main" id="{DBE66C0D-02F8-A28D-1AAA-B73111E70865}"/>
              </a:ext>
            </a:extLst>
          </p:cNvPr>
          <p:cNvSpPr txBox="1"/>
          <p:nvPr/>
        </p:nvSpPr>
        <p:spPr>
          <a:xfrm>
            <a:off x="1546622" y="728488"/>
            <a:ext cx="9722393" cy="769441"/>
          </a:xfrm>
          <a:prstGeom prst="rect">
            <a:avLst/>
          </a:prstGeom>
          <a:noFill/>
        </p:spPr>
        <p:txBody>
          <a:bodyPr wrap="square" rtlCol="0">
            <a:spAutoFit/>
          </a:bodyPr>
          <a:lstStyle/>
          <a:p>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Bài</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tập</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đọc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được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chia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làm</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mấy</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đoạn</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a:t>
            </a:r>
          </a:p>
        </p:txBody>
      </p:sp>
      <p:cxnSp>
        <p:nvCxnSpPr>
          <p:cNvPr id="9" name="Straight Connector 8">
            <a:extLst>
              <a:ext uri="{FF2B5EF4-FFF2-40B4-BE49-F238E27FC236}">
                <a16:creationId xmlns:a16="http://schemas.microsoft.com/office/drawing/2014/main" id="{C85A923E-9B3B-5E71-DE81-5D706C57A3E1}"/>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25F5CA7-0717-692A-8D98-93A8D4547368}"/>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Arrow: Chevron 11">
            <a:extLst>
              <a:ext uri="{FF2B5EF4-FFF2-40B4-BE49-F238E27FC236}">
                <a16:creationId xmlns:a16="http://schemas.microsoft.com/office/drawing/2014/main" id="{5792DA67-D26B-51EF-CD09-D62C0741D24F}"/>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13" name="Arrow: Chevron 12">
            <a:extLst>
              <a:ext uri="{FF2B5EF4-FFF2-40B4-BE49-F238E27FC236}">
                <a16:creationId xmlns:a16="http://schemas.microsoft.com/office/drawing/2014/main" id="{B46D6E31-3376-6B83-3D46-65B410CE6676}"/>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CE65AD40-BF89-172B-C104-833DD9D4834B}"/>
              </a:ext>
            </a:extLst>
          </p:cNvPr>
          <p:cNvGrpSpPr/>
          <p:nvPr/>
        </p:nvGrpSpPr>
        <p:grpSpPr>
          <a:xfrm>
            <a:off x="3232196" y="1738342"/>
            <a:ext cx="8877612" cy="963418"/>
            <a:chOff x="3371850" y="2328463"/>
            <a:chExt cx="8877612" cy="963418"/>
          </a:xfrm>
        </p:grpSpPr>
        <p:sp>
          <p:nvSpPr>
            <p:cNvPr id="15" name="Rectangle: Rounded Corners 14">
              <a:extLst>
                <a:ext uri="{FF2B5EF4-FFF2-40B4-BE49-F238E27FC236}">
                  <a16:creationId xmlns:a16="http://schemas.microsoft.com/office/drawing/2014/main" id="{9F8EF0DC-03DC-5240-D5A3-4EBBD19837C9}"/>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A5B6643-2F53-3718-44FF-16CFB8B54B86}"/>
                </a:ext>
              </a:extLst>
            </p:cNvPr>
            <p:cNvSpPr txBox="1"/>
            <p:nvPr/>
          </p:nvSpPr>
          <p:spPr>
            <a:xfrm>
              <a:off x="3611262" y="2510403"/>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kể</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cha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nghe</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95ECAF6D-E395-DBAF-EE6E-459222A0AE91}"/>
              </a:ext>
            </a:extLst>
          </p:cNvPr>
          <p:cNvGrpSpPr/>
          <p:nvPr/>
        </p:nvGrpSpPr>
        <p:grpSpPr>
          <a:xfrm>
            <a:off x="3252144" y="2936048"/>
            <a:ext cx="8877612" cy="963418"/>
            <a:chOff x="3371850" y="3848047"/>
            <a:chExt cx="8877612" cy="963418"/>
          </a:xfrm>
        </p:grpSpPr>
        <p:sp>
          <p:nvSpPr>
            <p:cNvPr id="18" name="Rectangle: Rounded Corners 17">
              <a:extLst>
                <a:ext uri="{FF2B5EF4-FFF2-40B4-BE49-F238E27FC236}">
                  <a16:creationId xmlns:a16="http://schemas.microsoft.com/office/drawing/2014/main" id="{F8EEFF06-868D-A50B-6EDF-1ED61B2CC35D}"/>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E79362E-2F00-9BA9-2840-7B41C6A82907}"/>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chổi</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D5640E3-5BF1-2452-C44C-B5C8288A523E}"/>
              </a:ext>
            </a:extLst>
          </p:cNvPr>
          <p:cNvGrpSpPr/>
          <p:nvPr/>
        </p:nvGrpSpPr>
        <p:grpSpPr>
          <a:xfrm>
            <a:off x="3314388" y="5352438"/>
            <a:ext cx="8877612" cy="963418"/>
            <a:chOff x="3371850" y="5334533"/>
            <a:chExt cx="8877612" cy="963418"/>
          </a:xfrm>
        </p:grpSpPr>
        <p:sp>
          <p:nvSpPr>
            <p:cNvPr id="21" name="Rectangle: Rounded Corners 20">
              <a:extLst>
                <a:ext uri="{FF2B5EF4-FFF2-40B4-BE49-F238E27FC236}">
                  <a16:creationId xmlns:a16="http://schemas.microsoft.com/office/drawing/2014/main" id="{20D289C7-CD57-996B-F8E2-64E28A04B666}"/>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584A3A8-4608-CAF8-25C4-59FAEFAEF14F}"/>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4: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23" name="Picture 22">
            <a:extLst>
              <a:ext uri="{FF2B5EF4-FFF2-40B4-BE49-F238E27FC236}">
                <a16:creationId xmlns:a16="http://schemas.microsoft.com/office/drawing/2014/main" id="{92B758DC-C36D-5D3B-E54F-D81BE45345C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C10DF49-D401-34D9-20C5-6C2FEC5C6862}"/>
              </a:ext>
            </a:extLst>
          </p:cNvPr>
          <p:cNvGrpSpPr/>
          <p:nvPr/>
        </p:nvGrpSpPr>
        <p:grpSpPr>
          <a:xfrm>
            <a:off x="3252144" y="4237144"/>
            <a:ext cx="8877612" cy="963418"/>
            <a:chOff x="3371850" y="3848047"/>
            <a:chExt cx="8877612" cy="963418"/>
          </a:xfrm>
        </p:grpSpPr>
        <p:sp>
          <p:nvSpPr>
            <p:cNvPr id="26" name="Rectangle: Rounded Corners 25">
              <a:extLst>
                <a:ext uri="{FF2B5EF4-FFF2-40B4-BE49-F238E27FC236}">
                  <a16:creationId xmlns:a16="http://schemas.microsoft.com/office/drawing/2014/main" id="{0211A1EF-7190-5CA7-647E-9E0267F2381E}"/>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7DC9D312-BD00-E67F-101F-F7EA6088EC72}"/>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3: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giúp</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thỏa</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nguyện</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20949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3"/>
                                        </p:tgtEl>
                                        <p:attrNameLst>
                                          <p:attrName>r</p:attrName>
                                        </p:attrNameLst>
                                      </p:cBhvr>
                                    </p:animRot>
                                    <p:animRot by="-240000">
                                      <p:cBhvr>
                                        <p:cTn id="29" dur="200" fill="hold">
                                          <p:stCondLst>
                                            <p:cond delay="200"/>
                                          </p:stCondLst>
                                        </p:cTn>
                                        <p:tgtEl>
                                          <p:spTgt spid="23"/>
                                        </p:tgtEl>
                                        <p:attrNameLst>
                                          <p:attrName>r</p:attrName>
                                        </p:attrNameLst>
                                      </p:cBhvr>
                                    </p:animRot>
                                    <p:animRot by="240000">
                                      <p:cBhvr>
                                        <p:cTn id="30" dur="200" fill="hold">
                                          <p:stCondLst>
                                            <p:cond delay="400"/>
                                          </p:stCondLst>
                                        </p:cTn>
                                        <p:tgtEl>
                                          <p:spTgt spid="23"/>
                                        </p:tgtEl>
                                        <p:attrNameLst>
                                          <p:attrName>r</p:attrName>
                                        </p:attrNameLst>
                                      </p:cBhvr>
                                    </p:animRot>
                                    <p:animRot by="-240000">
                                      <p:cBhvr>
                                        <p:cTn id="31" dur="200" fill="hold">
                                          <p:stCondLst>
                                            <p:cond delay="600"/>
                                          </p:stCondLst>
                                        </p:cTn>
                                        <p:tgtEl>
                                          <p:spTgt spid="23"/>
                                        </p:tgtEl>
                                        <p:attrNameLst>
                                          <p:attrName>r</p:attrName>
                                        </p:attrNameLst>
                                      </p:cBhvr>
                                    </p:animRot>
                                    <p:animRot by="120000">
                                      <p:cBhvr>
                                        <p:cTn id="3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id="{3D4F880D-5093-4E42-9D71-A4534FADCF9D}"/>
              </a:ext>
            </a:extLst>
          </p:cNvPr>
          <p:cNvGrpSpPr/>
          <p:nvPr/>
        </p:nvGrpSpPr>
        <p:grpSpPr>
          <a:xfrm>
            <a:off x="802888" y="1702738"/>
            <a:ext cx="4354397" cy="1564569"/>
            <a:chOff x="1416400" y="2071911"/>
            <a:chExt cx="6024254" cy="13520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5A9714E0-A505-4BC3-89C2-964310E9C9A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effectLst/>
                  <a:latin typeface="Cambria" panose="02040503050406030204" pitchFamily="18" charset="0"/>
                  <a:ea typeface="Cambria" panose="02040503050406030204" pitchFamily="18" charset="0"/>
                </a:rPr>
                <a:t>An-</a:t>
              </a:r>
              <a:r>
                <a:rPr lang="en-US" sz="4400" b="1" dirty="0" err="1">
                  <a:solidFill>
                    <a:srgbClr val="FF0000"/>
                  </a:solidFill>
                  <a:effectLst/>
                  <a:latin typeface="Cambria" panose="02040503050406030204" pitchFamily="18" charset="0"/>
                  <a:ea typeface="Cambria" panose="02040503050406030204" pitchFamily="18" charset="0"/>
                </a:rPr>
                <a:t>đéc</a:t>
              </a:r>
              <a:r>
                <a:rPr lang="en-US" sz="4400" b="1" dirty="0">
                  <a:solidFill>
                    <a:srgbClr val="FF0000"/>
                  </a:solidFill>
                  <a:effectLst/>
                  <a:latin typeface="Cambria" panose="02040503050406030204" pitchFamily="18" charset="0"/>
                  <a:ea typeface="Cambria" panose="02040503050406030204" pitchFamily="18" charset="0"/>
                </a:rPr>
                <a:t>-xen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D5E7557A-519D-4A5F-ACB4-06815C7D98BD}"/>
              </a:ext>
            </a:extLst>
          </p:cNvPr>
          <p:cNvGrpSpPr/>
          <p:nvPr/>
        </p:nvGrpSpPr>
        <p:grpSpPr>
          <a:xfrm>
            <a:off x="5638800" y="1680437"/>
            <a:ext cx="3371385" cy="1586872"/>
            <a:chOff x="391798" y="3180427"/>
            <a:chExt cx="4973823" cy="1935421"/>
          </a:xfrm>
        </p:grpSpPr>
        <p:sp>
          <p:nvSpPr>
            <p:cNvPr id="40" name="Rectangle: Rounded Corners 39">
              <a:extLst>
                <a:ext uri="{FF2B5EF4-FFF2-40B4-BE49-F238E27FC236}">
                  <a16:creationId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id="{5CA6AC05-7AE7-4C3D-9025-BDE65220B96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id="{C3F2566D-EEE4-4412-A001-E604A0CD9FBF}"/>
                </a:ext>
              </a:extLst>
            </p:cNvPr>
            <p:cNvSpPr txBox="1"/>
            <p:nvPr/>
          </p:nvSpPr>
          <p:spPr>
            <a:xfrm>
              <a:off x="391798" y="3476124"/>
              <a:ext cx="4427727" cy="10135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Cambria" panose="02040503050406030204" pitchFamily="18" charset="0"/>
                  <a:ea typeface="Cambria" panose="02040503050406030204" pitchFamily="18" charset="0"/>
                </a:rPr>
                <a:t>r</a:t>
              </a:r>
              <a:r>
                <a:rPr lang="en-US" sz="4800" b="1" dirty="0" err="1" smtClean="0">
                  <a:solidFill>
                    <a:srgbClr val="FF0000"/>
                  </a:solidFill>
                  <a:latin typeface="Cambria" panose="02040503050406030204" pitchFamily="18" charset="0"/>
                  <a:ea typeface="Cambria" panose="02040503050406030204" pitchFamily="18" charset="0"/>
                </a:rPr>
                <a:t>ối</a:t>
              </a:r>
              <a:r>
                <a:rPr lang="en-US" sz="4800" b="1" dirty="0" smtClean="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gỗ</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1244211" y="3751603"/>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8" cstate="hq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8000"/>
                  </a:solidFill>
                  <a:latin typeface="Cambria" panose="02040503050406030204" pitchFamily="18" charset="0"/>
                  <a:ea typeface="Cambria" panose="02040503050406030204" pitchFamily="18" charset="0"/>
                </a:rPr>
                <a:t>Cô-pen-ha-ghen</a:t>
              </a:r>
              <a:endPar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A0B1E9CB-A0D0-B597-2DB5-3E0A70818376}"/>
              </a:ext>
            </a:extLst>
          </p:cNvPr>
          <p:cNvGrpSpPr/>
          <p:nvPr/>
        </p:nvGrpSpPr>
        <p:grpSpPr>
          <a:xfrm>
            <a:off x="6991815" y="3921831"/>
            <a:ext cx="4354397" cy="1564569"/>
            <a:chOff x="1416400" y="2071911"/>
            <a:chExt cx="6024254" cy="1352051"/>
          </a:xfrm>
        </p:grpSpPr>
        <p:sp>
          <p:nvSpPr>
            <p:cNvPr id="3" name="Rectangle: Rounded Corners 2">
              <a:extLst>
                <a:ext uri="{FF2B5EF4-FFF2-40B4-BE49-F238E27FC236}">
                  <a16:creationId xmlns:a16="http://schemas.microsoft.com/office/drawing/2014/main" id="{5C658993-FEF2-D339-4D99-AEDB18DEFFF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D1BD9F69-2E12-D108-5241-304242115FAD}"/>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F717302C-BC60-FF85-B974-9C5E5B54944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id="{E675B6E6-C82B-5914-F571-F2B18CB4E832}"/>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effectLst/>
                  <a:latin typeface="Cambria" panose="02040503050406030204" pitchFamily="18" charset="0"/>
                  <a:ea typeface="Cambria" panose="02040503050406030204" pitchFamily="18" charset="0"/>
                </a:rPr>
                <a:t>thoả</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nguyện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9304B73B-5C69-E1A1-B6EE-0923AE30033C}"/>
              </a:ext>
            </a:extLst>
          </p:cNvPr>
          <p:cNvPicPr>
            <a:picLocks noChangeAspect="1"/>
          </p:cNvPicPr>
          <p:nvPr/>
        </p:nvPicPr>
        <p:blipFill>
          <a:blip r:embed="rId9"/>
          <a:stretch>
            <a:fillRect/>
          </a:stretch>
        </p:blipFill>
        <p:spPr>
          <a:xfrm>
            <a:off x="2424731" y="376343"/>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763595" y="2055132"/>
            <a:ext cx="10881466" cy="2123658"/>
          </a:xfrm>
          <a:prstGeom prst="rect">
            <a:avLst/>
          </a:prstGeom>
          <a:noFill/>
        </p:spPr>
        <p:txBody>
          <a:bodyPr wrap="square" rtlCol="0">
            <a:spAutoFit/>
          </a:bodyPr>
          <a:lstStyle/>
          <a:p>
            <a:pPr lvl="0" algn="just">
              <a:defRPr/>
            </a:pPr>
            <a:r>
              <a:rPr lang="vi-VN" sz="4400" dirty="0">
                <a:solidFill>
                  <a:srgbClr val="002060"/>
                </a:solidFill>
                <a:latin typeface="Calibri" panose="020F0502020204030204"/>
              </a:rPr>
              <a:t>Đọc cuốn sách,/ Quốc vương Đan Mạch/ rất thích thú,/ cho gọi An-đéc-xen đến/ và hỏi ông/có </a:t>
            </a:r>
            <a:r>
              <a:rPr lang="vi-VN" sz="4400" dirty="0" smtClean="0">
                <a:solidFill>
                  <a:srgbClr val="002060"/>
                </a:solidFill>
                <a:latin typeface="Calibri" panose="020F0502020204030204"/>
              </a:rPr>
              <a:t>t</a:t>
            </a:r>
            <a:r>
              <a:rPr lang="en-US" sz="4400" dirty="0">
                <a:solidFill>
                  <a:srgbClr val="002060"/>
                </a:solidFill>
                <a:latin typeface="Calibri" panose="020F0502020204030204"/>
              </a:rPr>
              <a:t>â</a:t>
            </a:r>
            <a:r>
              <a:rPr lang="vi-VN" sz="4400" dirty="0" smtClean="0">
                <a:solidFill>
                  <a:srgbClr val="002060"/>
                </a:solidFill>
                <a:latin typeface="Calibri" panose="020F0502020204030204"/>
              </a:rPr>
              <a:t>m </a:t>
            </a:r>
            <a:r>
              <a:rPr lang="vi-VN" sz="4400" dirty="0">
                <a:solidFill>
                  <a:srgbClr val="002060"/>
                </a:solidFill>
                <a:latin typeface="Calibri" panose="020F0502020204030204"/>
              </a:rPr>
              <a:t>nguyện gì;....//</a:t>
            </a:r>
          </a:p>
        </p:txBody>
      </p:sp>
      <p:pic>
        <p:nvPicPr>
          <p:cNvPr id="2" name="Picture 1">
            <a:extLst>
              <a:ext uri="{FF2B5EF4-FFF2-40B4-BE49-F238E27FC236}">
                <a16:creationId xmlns:a16="http://schemas.microsoft.com/office/drawing/2014/main" id="{6BFB66D0-EE31-4B2D-D095-61BE4DED2CB3}"/>
              </a:ext>
            </a:extLst>
          </p:cNvPr>
          <p:cNvPicPr>
            <a:picLocks noChangeAspect="1"/>
          </p:cNvPicPr>
          <p:nvPr/>
        </p:nvPicPr>
        <p:blipFill>
          <a:blip r:embed="rId4"/>
          <a:stretch>
            <a:fillRect/>
          </a:stretch>
        </p:blipFill>
        <p:spPr>
          <a:xfrm>
            <a:off x="2800476" y="658480"/>
            <a:ext cx="9534970" cy="835224"/>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a typeface="Cambria" panose="02040503050406030204" pitchFamily="18"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480675" y="251404"/>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Cambria" panose="02040503050406030204" pitchFamily="18" charset="0"/>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765533" y="1321421"/>
            <a:ext cx="5458898" cy="2748774"/>
            <a:chOff x="2975205" y="1255651"/>
            <a:chExt cx="5458898" cy="2748774"/>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280127"/>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458898"/>
                        <a:gd name="connsiteY0" fmla="*/ 459947 h 2280127"/>
                        <a:gd name="connsiteX1" fmla="*/ 459947 w 5458898"/>
                        <a:gd name="connsiteY1" fmla="*/ 0 h 2280127"/>
                        <a:gd name="connsiteX2" fmla="*/ 1062986 w 5458898"/>
                        <a:gd name="connsiteY2" fmla="*/ 0 h 2280127"/>
                        <a:gd name="connsiteX3" fmla="*/ 1666025 w 5458898"/>
                        <a:gd name="connsiteY3" fmla="*/ 0 h 2280127"/>
                        <a:gd name="connsiteX4" fmla="*/ 2178284 w 5458898"/>
                        <a:gd name="connsiteY4" fmla="*/ 0 h 2280127"/>
                        <a:gd name="connsiteX5" fmla="*/ 2735933 w 5458898"/>
                        <a:gd name="connsiteY5" fmla="*/ 0 h 2280127"/>
                        <a:gd name="connsiteX6" fmla="*/ 3293582 w 5458898"/>
                        <a:gd name="connsiteY6" fmla="*/ 0 h 2280127"/>
                        <a:gd name="connsiteX7" fmla="*/ 3987402 w 5458898"/>
                        <a:gd name="connsiteY7" fmla="*/ 0 h 2280127"/>
                        <a:gd name="connsiteX8" fmla="*/ 4998951 w 5458898"/>
                        <a:gd name="connsiteY8" fmla="*/ 0 h 2280127"/>
                        <a:gd name="connsiteX9" fmla="*/ 5458898 w 5458898"/>
                        <a:gd name="connsiteY9" fmla="*/ 459947 h 2280127"/>
                        <a:gd name="connsiteX10" fmla="*/ 5458898 w 5458898"/>
                        <a:gd name="connsiteY10" fmla="*/ 1126461 h 2280127"/>
                        <a:gd name="connsiteX11" fmla="*/ 5458898 w 5458898"/>
                        <a:gd name="connsiteY11" fmla="*/ 1820180 h 2280127"/>
                        <a:gd name="connsiteX12" fmla="*/ 4998951 w 5458898"/>
                        <a:gd name="connsiteY12" fmla="*/ 2280127 h 2280127"/>
                        <a:gd name="connsiteX13" fmla="*/ 4305132 w 5458898"/>
                        <a:gd name="connsiteY13" fmla="*/ 2280127 h 2280127"/>
                        <a:gd name="connsiteX14" fmla="*/ 3656703 w 5458898"/>
                        <a:gd name="connsiteY14" fmla="*/ 2280127 h 2280127"/>
                        <a:gd name="connsiteX15" fmla="*/ 2917493 w 5458898"/>
                        <a:gd name="connsiteY15" fmla="*/ 2280127 h 2280127"/>
                        <a:gd name="connsiteX16" fmla="*/ 2269064 w 5458898"/>
                        <a:gd name="connsiteY16" fmla="*/ 2280127 h 2280127"/>
                        <a:gd name="connsiteX17" fmla="*/ 1620635 w 5458898"/>
                        <a:gd name="connsiteY17" fmla="*/ 2280127 h 2280127"/>
                        <a:gd name="connsiteX18" fmla="*/ 459947 w 5458898"/>
                        <a:gd name="connsiteY18" fmla="*/ 2280127 h 2280127"/>
                        <a:gd name="connsiteX19" fmla="*/ 0 w 5458898"/>
                        <a:gd name="connsiteY19" fmla="*/ 1820180 h 2280127"/>
                        <a:gd name="connsiteX20" fmla="*/ 0 w 5458898"/>
                        <a:gd name="connsiteY20" fmla="*/ 1153666 h 2280127"/>
                        <a:gd name="connsiteX21" fmla="*/ 0 w 5458898"/>
                        <a:gd name="connsiteY21" fmla="*/ 459947 h 228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280127" fill="none" extrusionOk="0">
                          <a:moveTo>
                            <a:pt x="0" y="459947"/>
                          </a:moveTo>
                          <a:cubicBezTo>
                            <a:pt x="32520" y="251988"/>
                            <a:pt x="189199" y="15309"/>
                            <a:pt x="459947" y="0"/>
                          </a:cubicBezTo>
                          <a:cubicBezTo>
                            <a:pt x="637090" y="13712"/>
                            <a:pt x="817794" y="-16180"/>
                            <a:pt x="1062986" y="0"/>
                          </a:cubicBezTo>
                          <a:cubicBezTo>
                            <a:pt x="1308178" y="16180"/>
                            <a:pt x="1466949" y="-4735"/>
                            <a:pt x="1666025" y="0"/>
                          </a:cubicBezTo>
                          <a:cubicBezTo>
                            <a:pt x="1865101" y="4735"/>
                            <a:pt x="1953644" y="-25490"/>
                            <a:pt x="2178284" y="0"/>
                          </a:cubicBezTo>
                          <a:cubicBezTo>
                            <a:pt x="2402924" y="25490"/>
                            <a:pt x="2460687" y="-25177"/>
                            <a:pt x="2735933" y="0"/>
                          </a:cubicBezTo>
                          <a:cubicBezTo>
                            <a:pt x="3011179" y="25177"/>
                            <a:pt x="3072424" y="17441"/>
                            <a:pt x="3293582" y="0"/>
                          </a:cubicBezTo>
                          <a:cubicBezTo>
                            <a:pt x="3514740" y="-17441"/>
                            <a:pt x="3824250" y="2194"/>
                            <a:pt x="3987402" y="0"/>
                          </a:cubicBezTo>
                          <a:cubicBezTo>
                            <a:pt x="4150554" y="-2194"/>
                            <a:pt x="4685691" y="-18131"/>
                            <a:pt x="4998951" y="0"/>
                          </a:cubicBezTo>
                          <a:cubicBezTo>
                            <a:pt x="5298178" y="-3715"/>
                            <a:pt x="5455661" y="199645"/>
                            <a:pt x="5458898" y="459947"/>
                          </a:cubicBezTo>
                          <a:cubicBezTo>
                            <a:pt x="5431228" y="686945"/>
                            <a:pt x="5477742" y="855990"/>
                            <a:pt x="5458898" y="1126461"/>
                          </a:cubicBezTo>
                          <a:cubicBezTo>
                            <a:pt x="5440054" y="1396932"/>
                            <a:pt x="5472533" y="1581491"/>
                            <a:pt x="5458898" y="1820180"/>
                          </a:cubicBezTo>
                          <a:cubicBezTo>
                            <a:pt x="5500529" y="2074557"/>
                            <a:pt x="5265679" y="2302538"/>
                            <a:pt x="4998951" y="2280127"/>
                          </a:cubicBezTo>
                          <a:cubicBezTo>
                            <a:pt x="4721429" y="2313602"/>
                            <a:pt x="4520843" y="2295305"/>
                            <a:pt x="4305132" y="2280127"/>
                          </a:cubicBezTo>
                          <a:cubicBezTo>
                            <a:pt x="4089421" y="2264949"/>
                            <a:pt x="3910904" y="2305178"/>
                            <a:pt x="3656703" y="2280127"/>
                          </a:cubicBezTo>
                          <a:cubicBezTo>
                            <a:pt x="3402502" y="2255076"/>
                            <a:pt x="3273763" y="2261542"/>
                            <a:pt x="2917493" y="2280127"/>
                          </a:cubicBezTo>
                          <a:cubicBezTo>
                            <a:pt x="2561223" y="2298713"/>
                            <a:pt x="2464163" y="2296089"/>
                            <a:pt x="2269064" y="2280127"/>
                          </a:cubicBezTo>
                          <a:cubicBezTo>
                            <a:pt x="2073965" y="2264165"/>
                            <a:pt x="1809685" y="2265622"/>
                            <a:pt x="1620635" y="2280127"/>
                          </a:cubicBezTo>
                          <a:cubicBezTo>
                            <a:pt x="1431585" y="2294632"/>
                            <a:pt x="940608" y="2269048"/>
                            <a:pt x="459947" y="2280127"/>
                          </a:cubicBezTo>
                          <a:cubicBezTo>
                            <a:pt x="203052" y="2313776"/>
                            <a:pt x="-4474" y="2022801"/>
                            <a:pt x="0" y="1820180"/>
                          </a:cubicBezTo>
                          <a:cubicBezTo>
                            <a:pt x="11864" y="1521127"/>
                            <a:pt x="14117" y="1408367"/>
                            <a:pt x="0" y="1153666"/>
                          </a:cubicBezTo>
                          <a:cubicBezTo>
                            <a:pt x="-14117" y="898965"/>
                            <a:pt x="14693" y="656916"/>
                            <a:pt x="0" y="459947"/>
                          </a:cubicBezTo>
                          <a:close/>
                        </a:path>
                        <a:path w="5458898" h="2280127" stroke="0" extrusionOk="0">
                          <a:moveTo>
                            <a:pt x="0" y="459947"/>
                          </a:moveTo>
                          <a:cubicBezTo>
                            <a:pt x="1136" y="240664"/>
                            <a:pt x="230713" y="44293"/>
                            <a:pt x="459947" y="0"/>
                          </a:cubicBezTo>
                          <a:cubicBezTo>
                            <a:pt x="647894" y="21609"/>
                            <a:pt x="968628" y="11749"/>
                            <a:pt x="1153766" y="0"/>
                          </a:cubicBezTo>
                          <a:cubicBezTo>
                            <a:pt x="1338904" y="-11749"/>
                            <a:pt x="1484550" y="8232"/>
                            <a:pt x="1711415" y="0"/>
                          </a:cubicBezTo>
                          <a:cubicBezTo>
                            <a:pt x="1938280" y="-8232"/>
                            <a:pt x="2034324" y="18168"/>
                            <a:pt x="2269064" y="0"/>
                          </a:cubicBezTo>
                          <a:cubicBezTo>
                            <a:pt x="2503804" y="-18168"/>
                            <a:pt x="2821041" y="15046"/>
                            <a:pt x="2962883" y="0"/>
                          </a:cubicBezTo>
                          <a:cubicBezTo>
                            <a:pt x="3104725" y="-15046"/>
                            <a:pt x="3420189" y="-14600"/>
                            <a:pt x="3565923" y="0"/>
                          </a:cubicBezTo>
                          <a:cubicBezTo>
                            <a:pt x="3711657" y="14600"/>
                            <a:pt x="4029937" y="16274"/>
                            <a:pt x="4305132" y="0"/>
                          </a:cubicBezTo>
                          <a:cubicBezTo>
                            <a:pt x="4580327" y="-16274"/>
                            <a:pt x="4661947" y="7501"/>
                            <a:pt x="4998951" y="0"/>
                          </a:cubicBezTo>
                          <a:cubicBezTo>
                            <a:pt x="5231227" y="11446"/>
                            <a:pt x="5480687" y="181805"/>
                            <a:pt x="5458898" y="459947"/>
                          </a:cubicBezTo>
                          <a:cubicBezTo>
                            <a:pt x="5454661" y="664539"/>
                            <a:pt x="5462578" y="909619"/>
                            <a:pt x="5458898" y="1112859"/>
                          </a:cubicBezTo>
                          <a:cubicBezTo>
                            <a:pt x="5455218" y="1316099"/>
                            <a:pt x="5433927" y="1638921"/>
                            <a:pt x="5458898" y="1820180"/>
                          </a:cubicBezTo>
                          <a:cubicBezTo>
                            <a:pt x="5472034" y="2080668"/>
                            <a:pt x="5247592" y="2246402"/>
                            <a:pt x="4998951" y="2280127"/>
                          </a:cubicBezTo>
                          <a:cubicBezTo>
                            <a:pt x="4720215" y="2288347"/>
                            <a:pt x="4673505" y="2291641"/>
                            <a:pt x="4441302" y="2280127"/>
                          </a:cubicBezTo>
                          <a:cubicBezTo>
                            <a:pt x="4209099" y="2268613"/>
                            <a:pt x="4031483" y="2280878"/>
                            <a:pt x="3747483" y="2280127"/>
                          </a:cubicBezTo>
                          <a:cubicBezTo>
                            <a:pt x="3463483" y="2279376"/>
                            <a:pt x="3269523" y="2288198"/>
                            <a:pt x="3008274" y="2280127"/>
                          </a:cubicBezTo>
                          <a:cubicBezTo>
                            <a:pt x="2747025" y="2272056"/>
                            <a:pt x="2541787" y="2289136"/>
                            <a:pt x="2405234" y="2280127"/>
                          </a:cubicBezTo>
                          <a:cubicBezTo>
                            <a:pt x="2268681" y="2271118"/>
                            <a:pt x="1973163" y="2267426"/>
                            <a:pt x="1802195" y="2280127"/>
                          </a:cubicBezTo>
                          <a:cubicBezTo>
                            <a:pt x="1631227" y="2292828"/>
                            <a:pt x="1362534" y="2252666"/>
                            <a:pt x="1062986" y="2280127"/>
                          </a:cubicBezTo>
                          <a:cubicBezTo>
                            <a:pt x="763438" y="2307588"/>
                            <a:pt x="598902" y="2284691"/>
                            <a:pt x="459947" y="2280127"/>
                          </a:cubicBezTo>
                          <a:cubicBezTo>
                            <a:pt x="257651" y="2266060"/>
                            <a:pt x="42574" y="2095875"/>
                            <a:pt x="0" y="1820180"/>
                          </a:cubicBezTo>
                          <a:cubicBezTo>
                            <a:pt x="10565" y="1586463"/>
                            <a:pt x="-19303" y="1426011"/>
                            <a:pt x="0" y="1167268"/>
                          </a:cubicBezTo>
                          <a:cubicBezTo>
                            <a:pt x="19303" y="908525"/>
                            <a:pt x="27179" y="718986"/>
                            <a:pt x="0" y="45994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5616444" y="3869613"/>
            <a:ext cx="6388517" cy="2842692"/>
            <a:chOff x="4841104" y="3817600"/>
            <a:chExt cx="6388517" cy="2842692"/>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841104" y="3817600"/>
              <a:ext cx="6388517" cy="2842692"/>
              <a:chOff x="2975204" y="1255651"/>
              <a:chExt cx="6388517" cy="2842692"/>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75204" y="1724298"/>
                <a:ext cx="6388517" cy="2374045"/>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1.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2.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to,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rõ</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3.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ngắt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nghỉ</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chỗ</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6"/>
            <a:stretch>
              <a:fillRect/>
            </a:stretch>
          </p:blipFill>
          <p:spPr>
            <a:xfrm>
              <a:off x="7535353" y="5017241"/>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7"/>
            <a:stretch>
              <a:fillRect/>
            </a:stretch>
          </p:blipFill>
          <p:spPr>
            <a:xfrm>
              <a:off x="6978679" y="5017241"/>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8"/>
            <a:stretch>
              <a:fillRect/>
            </a:stretch>
          </p:blipFill>
          <p:spPr>
            <a:xfrm>
              <a:off x="8092027" y="5017241"/>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6"/>
            <a:stretch>
              <a:fillRect/>
            </a:stretch>
          </p:blipFill>
          <p:spPr>
            <a:xfrm>
              <a:off x="7703427" y="5536167"/>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7"/>
            <a:stretch>
              <a:fillRect/>
            </a:stretch>
          </p:blipFill>
          <p:spPr>
            <a:xfrm>
              <a:off x="7146753" y="5536167"/>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8"/>
            <a:stretch>
              <a:fillRect/>
            </a:stretch>
          </p:blipFill>
          <p:spPr>
            <a:xfrm>
              <a:off x="8260101" y="5536167"/>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6"/>
            <a:stretch>
              <a:fillRect/>
            </a:stretch>
          </p:blipFill>
          <p:spPr>
            <a:xfrm>
              <a:off x="10007001" y="6085044"/>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7"/>
            <a:stretch>
              <a:fillRect/>
            </a:stretch>
          </p:blipFill>
          <p:spPr>
            <a:xfrm>
              <a:off x="9450327" y="6085044"/>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8"/>
            <a:stretch>
              <a:fillRect/>
            </a:stretch>
          </p:blipFill>
          <p:spPr>
            <a:xfrm>
              <a:off x="10563675" y="6085044"/>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chemeClr val="accent2"/>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9"/>
            <a:ext cx="9122782" cy="3666080"/>
            <a:chOff x="4841104" y="3817600"/>
            <a:chExt cx="7073839" cy="2842692"/>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643878" y="4914126"/>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7087204" y="4914126"/>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200552" y="4914126"/>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775343" y="5558022"/>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218668" y="5558022"/>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332016" y="5558022"/>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10272793" y="6124143"/>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716119" y="6124143"/>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829468" y="6124143"/>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94C5025D-57ED-8D52-96A4-5B2EFC10A65D}"/>
              </a:ext>
            </a:extLst>
          </p:cNvPr>
          <p:cNvPicPr>
            <a:picLocks noChangeAspect="1"/>
          </p:cNvPicPr>
          <p:nvPr/>
        </p:nvPicPr>
        <p:blipFill>
          <a:blip r:embed="rId8"/>
          <a:stretch>
            <a:fillRect/>
          </a:stretch>
        </p:blipFill>
        <p:spPr>
          <a:xfrm>
            <a:off x="1657111" y="1551967"/>
            <a:ext cx="7651143" cy="1390008"/>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349321" y="2126877"/>
            <a:ext cx="3177531" cy="4308516"/>
          </a:xfrm>
          <a:prstGeom prst="rect">
            <a:avLst/>
          </a:prstGeom>
        </p:spPr>
      </p:pic>
      <p:pic>
        <p:nvPicPr>
          <p:cNvPr id="9" name="Picture 7">
            <a:extLst>
              <a:ext uri="{FF2B5EF4-FFF2-40B4-BE49-F238E27FC236}">
                <a16:creationId xmlns:a16="http://schemas.microsoft.com/office/drawing/2014/main" id="{D577E005-73A5-ABA0-CA5D-B6CED8C296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67544" y="1321421"/>
            <a:ext cx="7356210" cy="5205579"/>
          </a:xfrm>
          <a:prstGeom prst="rect">
            <a:avLst/>
          </a:prstGeom>
        </p:spPr>
      </p:pic>
      <p:sp>
        <p:nvSpPr>
          <p:cNvPr id="11" name="TextBox 10">
            <a:extLst>
              <a:ext uri="{FF2B5EF4-FFF2-40B4-BE49-F238E27FC236}">
                <a16:creationId xmlns:a16="http://schemas.microsoft.com/office/drawing/2014/main" id="{CA2CEE0E-40FE-F6AD-734F-4F5D615036CF}"/>
              </a:ext>
            </a:extLst>
          </p:cNvPr>
          <p:cNvSpPr txBox="1"/>
          <p:nvPr/>
        </p:nvSpPr>
        <p:spPr>
          <a:xfrm>
            <a:off x="4570093" y="2319299"/>
            <a:ext cx="497429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 panose="020B0604020202020204" pitchFamily="34" charset="0"/>
              </a:rPr>
              <a:t>Trong bài đọc, có từ nào em chưa hiểu nghĩa? </a:t>
            </a:r>
          </a:p>
        </p:txBody>
      </p:sp>
    </p:spTree>
    <p:extLst>
      <p:ext uri="{BB962C8B-B14F-4D97-AF65-F5344CB8AC3E}">
        <p14:creationId xmlns:p14="http://schemas.microsoft.com/office/powerpoint/2010/main" val="150911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41783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9355245" y="2609454"/>
            <a:ext cx="3010007" cy="4081365"/>
          </a:xfrm>
          <a:prstGeom prst="rect">
            <a:avLst/>
          </a:prstGeom>
        </p:spPr>
      </p:pic>
      <p:grpSp>
        <p:nvGrpSpPr>
          <p:cNvPr id="3" name="Group 2">
            <a:extLst>
              <a:ext uri="{FF2B5EF4-FFF2-40B4-BE49-F238E27FC236}">
                <a16:creationId xmlns:a16="http://schemas.microsoft.com/office/drawing/2014/main" id="{B11EE659-AD94-110F-D136-19ADDB097139}"/>
              </a:ext>
            </a:extLst>
          </p:cNvPr>
          <p:cNvGrpSpPr/>
          <p:nvPr/>
        </p:nvGrpSpPr>
        <p:grpSpPr>
          <a:xfrm>
            <a:off x="892053" y="1759748"/>
            <a:ext cx="8293103" cy="2879158"/>
            <a:chOff x="2272630" y="2256761"/>
            <a:chExt cx="5396239" cy="1744284"/>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37883CE7-32A4-9F77-7625-B92CBA7B601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64114" y="3209624"/>
              <a:ext cx="904755" cy="791421"/>
            </a:xfrm>
            <a:prstGeom prst="rect">
              <a:avLst/>
            </a:prstGeom>
          </p:spPr>
        </p:pic>
        <p:sp>
          <p:nvSpPr>
            <p:cNvPr id="14" name="TextBox 13">
              <a:extLst>
                <a:ext uri="{FF2B5EF4-FFF2-40B4-BE49-F238E27FC236}">
                  <a16:creationId xmlns:a16="http://schemas.microsoft.com/office/drawing/2014/main" id="{6B569A38-6BD0-318B-41DB-920824720871}"/>
                </a:ext>
              </a:extLst>
            </p:cNvPr>
            <p:cNvSpPr txBox="1"/>
            <p:nvPr/>
          </p:nvSpPr>
          <p:spPr>
            <a:xfrm>
              <a:off x="2507523" y="2461957"/>
              <a:ext cx="4630696" cy="945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sao chổi: </a:t>
              </a:r>
              <a:r>
                <a:rPr kumimoji="0" lang="vi-VN" sz="3200" b="1" i="0" u="none" strike="noStrike" kern="1200" cap="none" spc="0" normalizeH="0" baseline="0" noProof="0" dirty="0">
                  <a:ln>
                    <a:noFill/>
                  </a:ln>
                  <a:solidFill>
                    <a:srgbClr val="990099"/>
                  </a:solidFill>
                  <a:effectLst/>
                  <a:uLnTx/>
                  <a:uFillTx/>
                  <a:latin typeface="Calibri" panose="020F0502020204030204"/>
                  <a:ea typeface="+mn-ea"/>
                  <a:cs typeface="+mn-cs"/>
                </a:rPr>
                <a:t>thiên thể bay ngoài không gian, được cấu tạo chủ yếu từ băng, thường có hình thù kì dị: đầu nhọn, đuôi to giống một chiếc chổi quét nhà. </a:t>
              </a:r>
              <a:endParaRPr kumimoji="0" lang="en-US" sz="3200" i="0" u="none" strike="noStrike" kern="1200" cap="none" spc="0" normalizeH="0" baseline="0" noProof="0" dirty="0">
                <a:ln>
                  <a:noFill/>
                </a:ln>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7DEFAE6-521F-C4D0-77E4-130FC140E446}"/>
              </a:ext>
            </a:extLst>
          </p:cNvPr>
          <p:cNvPicPr>
            <a:picLocks noChangeAspect="1"/>
          </p:cNvPicPr>
          <p:nvPr/>
        </p:nvPicPr>
        <p:blipFill>
          <a:blip r:embed="rId9"/>
          <a:stretch>
            <a:fillRect/>
          </a:stretch>
        </p:blipFill>
        <p:spPr>
          <a:xfrm>
            <a:off x="413880" y="143633"/>
            <a:ext cx="11498053" cy="1597290"/>
          </a:xfrm>
          <a:prstGeom prst="rect">
            <a:avLst/>
          </a:prstGeom>
        </p:spPr>
      </p:pic>
      <p:pic>
        <p:nvPicPr>
          <p:cNvPr id="1026" name="Picture 2" descr="Sao chổi: nguồn gốc và đặc điểm">
            <a:extLst>
              <a:ext uri="{FF2B5EF4-FFF2-40B4-BE49-F238E27FC236}">
                <a16:creationId xmlns:a16="http://schemas.microsoft.com/office/drawing/2014/main" id="{2508BA52-582C-A191-1948-C5A24EAAE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6448" y="4329026"/>
            <a:ext cx="3120716" cy="228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1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87396" y="2433481"/>
                <a:ext cx="4607772" cy="550389"/>
              </a:xfrm>
              <a:prstGeom prst="rect">
                <a:avLst/>
              </a:prstGeom>
              <a:noFill/>
            </p:spPr>
            <p:txBody>
              <a:bodyPr wrap="square" rtlCol="0">
                <a:spAutoFit/>
              </a:bodyPr>
              <a:lstStyle/>
              <a:p>
                <a:pPr marL="0" marR="0" algn="just">
                  <a:spcBef>
                    <a:spcPts val="0"/>
                  </a:spcBef>
                  <a:spcAft>
                    <a:spcPts val="0"/>
                  </a:spcAft>
                </a:pP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thuộc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phía</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Đức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2050" name="Picture 2" descr="Du lịch Đan Mạch - Bắt đầu từ những điều đơn giản và dễ dàng nhất">
            <a:extLst>
              <a:ext uri="{FF2B5EF4-FFF2-40B4-BE49-F238E27FC236}">
                <a16:creationId xmlns:a16="http://schemas.microsoft.com/office/drawing/2014/main" id="{4A904B96-0A42-AF58-DCC3-B7EF7DC285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126" y="3300612"/>
            <a:ext cx="5069623" cy="314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5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4533" y="3007433"/>
            <a:ext cx="2598398" cy="3523252"/>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0006" y="-32617"/>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9" name="Group 8">
            <a:extLst>
              <a:ext uri="{FF2B5EF4-FFF2-40B4-BE49-F238E27FC236}">
                <a16:creationId xmlns:a16="http://schemas.microsoft.com/office/drawing/2014/main" id="{F816BD11-8DDC-49B5-8EBA-5037C1EA450C}"/>
              </a:ext>
            </a:extLst>
          </p:cNvPr>
          <p:cNvGrpSpPr/>
          <p:nvPr/>
        </p:nvGrpSpPr>
        <p:grpSpPr>
          <a:xfrm>
            <a:off x="2700291" y="1567297"/>
            <a:ext cx="9336422" cy="4516103"/>
            <a:chOff x="2632933" y="1617230"/>
            <a:chExt cx="8819750" cy="5040439"/>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5040439"/>
              <a:chOff x="2272630" y="2231261"/>
              <a:chExt cx="5133445" cy="2311201"/>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881145"/>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96236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71958" y="2576300"/>
                <a:ext cx="4660114" cy="19661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Mực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nước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biển</a:t>
                </a: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a:t>
                </a: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là mức trung bình của bề mặt của một hoặc nhiều đại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dương của Trái Đất, nhằm xác định ra độ cao bằng 0 và từ đó có thể đo được độ cao 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điểm trên Trái Đất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8"/>
            <a:srcRect/>
            <a:stretch>
              <a:fillRect/>
            </a:stretch>
          </p:blipFill>
          <p:spPr>
            <a:xfrm>
              <a:off x="9809684" y="4670462"/>
              <a:ext cx="1642999" cy="1674393"/>
            </a:xfrm>
            <a:prstGeom prst="rect">
              <a:avLst/>
            </a:prstGeom>
          </p:spPr>
        </p:pic>
      </p:grpSp>
    </p:spTree>
    <p:extLst>
      <p:ext uri="{BB962C8B-B14F-4D97-AF65-F5344CB8AC3E}">
        <p14:creationId xmlns:p14="http://schemas.microsoft.com/office/powerpoint/2010/main" val="3333960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1E2-69A9-1236-2E35-708CDD348F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2B4FE5-718F-4561-B79D-F1742A8C6BBE}"/>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3811234" y="3324956"/>
            <a:ext cx="5145136" cy="1250945"/>
          </a:xfrm>
        </p:spPr>
      </p:pic>
      <p:pic>
        <p:nvPicPr>
          <p:cNvPr id="8" name="Picture 7">
            <a:extLst>
              <a:ext uri="{FF2B5EF4-FFF2-40B4-BE49-F238E27FC236}">
                <a16:creationId xmlns:a16="http://schemas.microsoft.com/office/drawing/2014/main" id="{12E74272-E014-D6C3-4BF2-3DFA117D692B}"/>
              </a:ext>
            </a:extLst>
          </p:cNvPr>
          <p:cNvPicPr>
            <a:picLocks noChangeAspect="1"/>
          </p:cNvPicPr>
          <p:nvPr/>
        </p:nvPicPr>
        <p:blipFill rotWithShape="1">
          <a:blip r:embed="rId4">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6" name="Rectangle: Rounded Corners 25">
            <a:extLst>
              <a:ext uri="{FF2B5EF4-FFF2-40B4-BE49-F238E27FC236}">
                <a16:creationId xmlns:a16="http://schemas.microsoft.com/office/drawing/2014/main" id="{0BB46BED-AFFD-85BF-8129-AAFC2C291B2D}"/>
              </a:ext>
            </a:extLst>
          </p:cNvPr>
          <p:cNvSpPr/>
          <p:nvPr/>
        </p:nvSpPr>
        <p:spPr>
          <a:xfrm>
            <a:off x="734024" y="342441"/>
            <a:ext cx="11160291" cy="6047059"/>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66B4B868-9DB1-D1F7-631C-A8526BD5672C}"/>
              </a:ext>
            </a:extLst>
          </p:cNvPr>
          <p:cNvSpPr/>
          <p:nvPr/>
        </p:nvSpPr>
        <p:spPr>
          <a:xfrm>
            <a:off x="422751" y="618971"/>
            <a:ext cx="11160291" cy="577053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1" name="Picture 32">
            <a:extLst>
              <a:ext uri="{FF2B5EF4-FFF2-40B4-BE49-F238E27FC236}">
                <a16:creationId xmlns:a16="http://schemas.microsoft.com/office/drawing/2014/main" id="{6F3DA8AF-87C2-8C39-8331-59277BCDF4B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53179" y="5418764"/>
            <a:ext cx="1638821" cy="1351585"/>
          </a:xfrm>
          <a:prstGeom prst="rect">
            <a:avLst/>
          </a:prstGeom>
        </p:spPr>
      </p:pic>
      <p:sp>
        <p:nvSpPr>
          <p:cNvPr id="34" name="TextBox 33">
            <a:extLst>
              <a:ext uri="{FF2B5EF4-FFF2-40B4-BE49-F238E27FC236}">
                <a16:creationId xmlns:a16="http://schemas.microsoft.com/office/drawing/2014/main" id="{5A5FB9F3-A84E-42B9-03F4-0B3222FEF9DC}"/>
              </a:ext>
            </a:extLst>
          </p:cNvPr>
          <p:cNvSpPr txBox="1"/>
          <p:nvPr/>
        </p:nvSpPr>
        <p:spPr>
          <a:xfrm>
            <a:off x="877707" y="698890"/>
            <a:ext cx="10250379" cy="1077219"/>
          </a:xfrm>
          <a:prstGeom prst="rect">
            <a:avLst/>
          </a:prstGeom>
          <a:noFill/>
        </p:spPr>
        <p:txBody>
          <a:bodyPr wrap="square" rtlCol="0">
            <a:spAutoFit/>
          </a:bodyPr>
          <a:lstStyle/>
          <a:p>
            <a:pPr lvl="0" algn="just">
              <a:defRPr/>
            </a:pPr>
            <a:r>
              <a:rPr lang="vi-VN" sz="3200" b="1" dirty="0">
                <a:latin typeface="Calibri" panose="020F0502020204030204"/>
              </a:rPr>
              <a:t>Kể về một hoạt động trải nghiệm em đã được tham gia ở trường. Sau trải nghiệm đó, em học thêm được điều gì?</a:t>
            </a: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EBD441B-FF23-BF90-A7C4-7277289AB58F}"/>
              </a:ext>
            </a:extLst>
          </p:cNvPr>
          <p:cNvPicPr>
            <a:picLocks noChangeAspect="1"/>
          </p:cNvPicPr>
          <p:nvPr/>
        </p:nvPicPr>
        <p:blipFill>
          <a:blip r:embed="rId7"/>
          <a:stretch>
            <a:fillRect/>
          </a:stretch>
        </p:blipFill>
        <p:spPr>
          <a:xfrm>
            <a:off x="578266" y="2000135"/>
            <a:ext cx="2560542" cy="3950550"/>
          </a:xfrm>
          <a:prstGeom prst="rect">
            <a:avLst/>
          </a:prstGeom>
        </p:spPr>
      </p:pic>
      <p:grpSp>
        <p:nvGrpSpPr>
          <p:cNvPr id="4" name="Group 3">
            <a:extLst>
              <a:ext uri="{FF2B5EF4-FFF2-40B4-BE49-F238E27FC236}">
                <a16:creationId xmlns:a16="http://schemas.microsoft.com/office/drawing/2014/main" id="{5E8EA39A-261B-060E-3734-9CE7A2D760FB}"/>
              </a:ext>
            </a:extLst>
          </p:cNvPr>
          <p:cNvGrpSpPr/>
          <p:nvPr/>
        </p:nvGrpSpPr>
        <p:grpSpPr>
          <a:xfrm>
            <a:off x="3501438" y="1893563"/>
            <a:ext cx="8326557" cy="4518899"/>
            <a:chOff x="2272630" y="2256761"/>
            <a:chExt cx="5418007" cy="2072058"/>
          </a:xfrm>
        </p:grpSpPr>
        <p:sp>
          <p:nvSpPr>
            <p:cNvPr id="6" name="Rectangle: Diagonal Corners Rounded 5">
              <a:extLst>
                <a:ext uri="{FF2B5EF4-FFF2-40B4-BE49-F238E27FC236}">
                  <a16:creationId xmlns:a16="http://schemas.microsoft.com/office/drawing/2014/main" id="{93F54598-4CFA-52A0-7BA7-3BD74AF8487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6">
              <a:extLst>
                <a:ext uri="{FF2B5EF4-FFF2-40B4-BE49-F238E27FC236}">
                  <a16:creationId xmlns:a16="http://schemas.microsoft.com/office/drawing/2014/main" id="{958BF962-90B6-B4C1-A161-65E57F421ABB}"/>
                </a:ext>
              </a:extLst>
            </p:cNvPr>
            <p:cNvSpPr/>
            <p:nvPr/>
          </p:nvSpPr>
          <p:spPr>
            <a:xfrm>
              <a:off x="2272630" y="2349781"/>
              <a:ext cx="5053261" cy="181006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id="{5DF98C7B-C0A5-9FFE-29A3-D9A9649B43B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576375" y="3537398"/>
              <a:ext cx="1114262" cy="791421"/>
            </a:xfrm>
            <a:prstGeom prst="rect">
              <a:avLst/>
            </a:prstGeom>
          </p:spPr>
        </p:pic>
        <p:sp>
          <p:nvSpPr>
            <p:cNvPr id="10" name="TextBox 9">
              <a:extLst>
                <a:ext uri="{FF2B5EF4-FFF2-40B4-BE49-F238E27FC236}">
                  <a16:creationId xmlns:a16="http://schemas.microsoft.com/office/drawing/2014/main" id="{CC4E71AF-5ED0-B86B-9FAC-4DA7146B6D3D}"/>
                </a:ext>
              </a:extLst>
            </p:cNvPr>
            <p:cNvSpPr txBox="1"/>
            <p:nvPr/>
          </p:nvSpPr>
          <p:spPr>
            <a:xfrm>
              <a:off x="2507523" y="2461957"/>
              <a:ext cx="4630696" cy="1566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Một hoạt động trải nghiệm em đã được tham gia ở trường: Hội chợ quê Tết nguyên đán do trường em tổ chức cho học sinh toàn trường tham gia trước dịp Tết Âm lịch hàng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Sau trải nghiệm đó, em học thêm được rất nhiều điều: những trò chơi dân gian thường được tổ chức vào ngày Tết (nhảy dây, múa sạp, ô ăn quan), các món ăn thường được dùng và cách làm các món ăn trong ngày Tết (gói bánh chưng, bánh dày).</a:t>
              </a:r>
              <a:endParaRPr kumimoji="0" lang="en-US" sz="24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30390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Côpen</a:t>
                </a: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a:t>
                </a: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ghen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Thủ</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3074" name="Picture 2" descr="Bạn có biết Copenhagen là thủ đô của nước nào?">
            <a:extLst>
              <a:ext uri="{FF2B5EF4-FFF2-40B4-BE49-F238E27FC236}">
                <a16:creationId xmlns:a16="http://schemas.microsoft.com/office/drawing/2014/main" id="{139D1B45-E6F1-0D6D-30CB-42AA5AA586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6244" y="3204735"/>
            <a:ext cx="4850780" cy="323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772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chu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lịch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xa.</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4098" name="Picture 2" descr="Lợi ích của việc đi du lịch | Ngành Du lịch">
            <a:extLst>
              <a:ext uri="{FF2B5EF4-FFF2-40B4-BE49-F238E27FC236}">
                <a16:creationId xmlns:a16="http://schemas.microsoft.com/office/drawing/2014/main" id="{348CFF3F-3CCC-40F2-2D4B-F768847B98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2721" y="3256156"/>
            <a:ext cx="4140819" cy="310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65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34115" y="1827877"/>
            <a:ext cx="8702939" cy="1796270"/>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9"/>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142726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tâm</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mong</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muốn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ước</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đáy</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lòng</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spTree>
    <p:extLst>
      <p:ext uri="{BB962C8B-B14F-4D97-AF65-F5344CB8AC3E}">
        <p14:creationId xmlns:p14="http://schemas.microsoft.com/office/powerpoint/2010/main" val="1081685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74695" y="724731"/>
            <a:ext cx="5406483" cy="5625242"/>
          </a:xfrm>
          <a:prstGeom prst="rect">
            <a:avLst/>
          </a:prstGeom>
        </p:spPr>
      </p:pic>
      <p:pic>
        <p:nvPicPr>
          <p:cNvPr id="2" name="Picture 1">
            <a:extLst>
              <a:ext uri="{FF2B5EF4-FFF2-40B4-BE49-F238E27FC236}">
                <a16:creationId xmlns:a16="http://schemas.microsoft.com/office/drawing/2014/main" id="{6F3A6F95-0CF4-000E-FFD4-3A8398197DC6}"/>
              </a:ext>
            </a:extLst>
          </p:cNvPr>
          <p:cNvPicPr>
            <a:picLocks noChangeAspect="1"/>
          </p:cNvPicPr>
          <p:nvPr/>
        </p:nvPicPr>
        <p:blipFill>
          <a:blip r:embed="rId7"/>
          <a:stretch>
            <a:fillRect/>
          </a:stretch>
        </p:blipFill>
        <p:spPr>
          <a:xfrm>
            <a:off x="1035309" y="462383"/>
            <a:ext cx="4456562" cy="5620999"/>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936702" y="2341756"/>
            <a:ext cx="10694019" cy="3746809"/>
            <a:chOff x="3304695" y="2353896"/>
            <a:chExt cx="7561779" cy="2624317"/>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8 h 2584614"/>
                <a:gd name="connsiteX1" fmla="*/ 430778 w 7561779"/>
                <a:gd name="connsiteY1" fmla="*/ 0 h 2584614"/>
                <a:gd name="connsiteX2" fmla="*/ 7131001 w 7561779"/>
                <a:gd name="connsiteY2" fmla="*/ 0 h 2584614"/>
                <a:gd name="connsiteX3" fmla="*/ 7561779 w 7561779"/>
                <a:gd name="connsiteY3" fmla="*/ 430778 h 2584614"/>
                <a:gd name="connsiteX4" fmla="*/ 7561779 w 7561779"/>
                <a:gd name="connsiteY4" fmla="*/ 2153836 h 2584614"/>
                <a:gd name="connsiteX5" fmla="*/ 7131001 w 7561779"/>
                <a:gd name="connsiteY5" fmla="*/ 2584614 h 2584614"/>
                <a:gd name="connsiteX6" fmla="*/ 430778 w 7561779"/>
                <a:gd name="connsiteY6" fmla="*/ 2584614 h 2584614"/>
                <a:gd name="connsiteX7" fmla="*/ 0 w 7561779"/>
                <a:gd name="connsiteY7" fmla="*/ 2153836 h 2584614"/>
                <a:gd name="connsiteX8" fmla="*/ 0 w 7561779"/>
                <a:gd name="connsiteY8" fmla="*/ 430778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8"/>
                  </a:moveTo>
                  <a:cubicBezTo>
                    <a:pt x="15497" y="227615"/>
                    <a:pt x="193306" y="-3292"/>
                    <a:pt x="430778" y="0"/>
                  </a:cubicBezTo>
                  <a:cubicBezTo>
                    <a:pt x="2413765" y="66358"/>
                    <a:pt x="4416635" y="132452"/>
                    <a:pt x="7131001" y="0"/>
                  </a:cubicBezTo>
                  <a:cubicBezTo>
                    <a:pt x="7395541" y="21158"/>
                    <a:pt x="7562155" y="235731"/>
                    <a:pt x="7561779" y="430778"/>
                  </a:cubicBezTo>
                  <a:cubicBezTo>
                    <a:pt x="7586488" y="1170373"/>
                    <a:pt x="7502912" y="1878081"/>
                    <a:pt x="7561779" y="2153836"/>
                  </a:cubicBezTo>
                  <a:cubicBezTo>
                    <a:pt x="7565585" y="2393669"/>
                    <a:pt x="7355749" y="2575432"/>
                    <a:pt x="7131001" y="2584614"/>
                  </a:cubicBezTo>
                  <a:cubicBezTo>
                    <a:pt x="4978387" y="2479144"/>
                    <a:pt x="2615740" y="2488916"/>
                    <a:pt x="430778" y="2584614"/>
                  </a:cubicBezTo>
                  <a:cubicBezTo>
                    <a:pt x="178545" y="2595845"/>
                    <a:pt x="-3672" y="2348308"/>
                    <a:pt x="0" y="2153836"/>
                  </a:cubicBezTo>
                  <a:cubicBezTo>
                    <a:pt x="-92403" y="1793237"/>
                    <a:pt x="-8485" y="755266"/>
                    <a:pt x="0" y="43077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10694019"/>
                        <a:gd name="connsiteY0" fmla="*/ 615033 h 3690124"/>
                        <a:gd name="connsiteX1" fmla="*/ 609214 w 10694019"/>
                        <a:gd name="connsiteY1" fmla="*/ 0 h 3690124"/>
                        <a:gd name="connsiteX2" fmla="*/ 10084804 w 10694019"/>
                        <a:gd name="connsiteY2" fmla="*/ 0 h 3690124"/>
                        <a:gd name="connsiteX3" fmla="*/ 10694019 w 10694019"/>
                        <a:gd name="connsiteY3" fmla="*/ 615033 h 3690124"/>
                        <a:gd name="connsiteX4" fmla="*/ 10694019 w 10694019"/>
                        <a:gd name="connsiteY4" fmla="*/ 3075090 h 3690124"/>
                        <a:gd name="connsiteX5" fmla="*/ 10084804 w 10694019"/>
                        <a:gd name="connsiteY5" fmla="*/ 3690124 h 3690124"/>
                        <a:gd name="connsiteX6" fmla="*/ 609214 w 10694019"/>
                        <a:gd name="connsiteY6" fmla="*/ 3690124 h 3690124"/>
                        <a:gd name="connsiteX7" fmla="*/ 0 w 10694019"/>
                        <a:gd name="connsiteY7" fmla="*/ 3075090 h 3690124"/>
                        <a:gd name="connsiteX8" fmla="*/ 0 w 10694019"/>
                        <a:gd name="connsiteY8" fmla="*/ 615033 h 369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4019" h="3690124" extrusionOk="0">
                          <a:moveTo>
                            <a:pt x="0" y="615033"/>
                          </a:moveTo>
                          <a:cubicBezTo>
                            <a:pt x="41040" y="367853"/>
                            <a:pt x="281918" y="-68614"/>
                            <a:pt x="609214" y="0"/>
                          </a:cubicBezTo>
                          <a:cubicBezTo>
                            <a:pt x="2997835" y="79043"/>
                            <a:pt x="6331191" y="106552"/>
                            <a:pt x="10084804" y="0"/>
                          </a:cubicBezTo>
                          <a:cubicBezTo>
                            <a:pt x="10482586" y="49010"/>
                            <a:pt x="10694739" y="358096"/>
                            <a:pt x="10694019" y="615033"/>
                          </a:cubicBezTo>
                          <a:cubicBezTo>
                            <a:pt x="10724897" y="1653658"/>
                            <a:pt x="10605051" y="2610269"/>
                            <a:pt x="10694019" y="3075090"/>
                          </a:cubicBezTo>
                          <a:cubicBezTo>
                            <a:pt x="10729958" y="3432927"/>
                            <a:pt x="10351602" y="3641412"/>
                            <a:pt x="10084804" y="3690124"/>
                          </a:cubicBezTo>
                          <a:cubicBezTo>
                            <a:pt x="7172329" y="3676531"/>
                            <a:pt x="3171311" y="3475260"/>
                            <a:pt x="609214" y="3690124"/>
                          </a:cubicBezTo>
                          <a:cubicBezTo>
                            <a:pt x="234773" y="3720061"/>
                            <a:pt x="-6679" y="3335178"/>
                            <a:pt x="0" y="3075090"/>
                          </a:cubicBezTo>
                          <a:cubicBezTo>
                            <a:pt x="-150616" y="2541072"/>
                            <a:pt x="-73780" y="1138378"/>
                            <a:pt x="0" y="6150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394532"/>
              <a:ext cx="6922020" cy="2583681"/>
            </a:xfrm>
            <a:prstGeom prst="rect">
              <a:avLst/>
            </a:prstGeom>
            <a:noFill/>
          </p:spPr>
          <p:txBody>
            <a:bodyPr wrap="square" rtlCol="0">
              <a:spAutoFit/>
            </a:bodyPr>
            <a:lstStyle/>
            <a:p>
              <a:pPr lvl="0" algn="just"/>
              <a:r>
                <a:rPr lang="vi-VN" sz="3600" b="1" dirty="0">
                  <a:solidFill>
                    <a:srgbClr val="FF0000"/>
                  </a:solidFill>
                  <a:latin typeface="Calibri" panose="020F0502020204030204"/>
                </a:rPr>
                <a:t>Nhiều trải nghiệm tuổi thơ đã hun đúc nên tài năng của An-đéc-xen: </a:t>
              </a:r>
              <a:r>
                <a:rPr lang="vi-VN" sz="3600" dirty="0">
                  <a:solidFill>
                    <a:srgbClr val="FF0000"/>
                  </a:solidFill>
                  <a:latin typeface="Calibri" panose="020F0502020204030204"/>
                </a:rPr>
                <a:t>được cha đưa ra đồng cỏ chơi; được cha làm cho chiếc kính có thể nhìn ra xa, để thấy chim chóc trên trời, dãy núi phía cuối làng..., được chơi cùng rối gỗ, được cha làm cho cái sân khấu ngoài sân để biểu diễn cùng rối gỗ,... </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3"/>
            <a:ext cx="9365535" cy="1289298"/>
            <a:chOff x="4572476" y="795209"/>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09"/>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596247" y="2228266"/>
                <a:ext cx="8080213" cy="843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Calibri" panose="020F0502020204030204"/>
                    <a:ea typeface="+mn-ea"/>
                    <a:cs typeface="+mn-cs"/>
                  </a:rPr>
                  <a:t>Câu 1: Những trải nghiệm nào ngày thơ ấu đã hun đúc nên tài năng của An-đéc-xen?</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893568"/>
              <a:chOff x="8017613" y="-187445"/>
              <a:chExt cx="3919872" cy="292112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6" y="-187445"/>
                <a:ext cx="3592856" cy="1987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1</a:t>
                </a:r>
              </a:p>
            </p:txBody>
          </p:sp>
        </p:grpSp>
      </p:grpSp>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13404" y="2488481"/>
            <a:ext cx="11128830" cy="3666992"/>
            <a:chOff x="3304696" y="2383964"/>
            <a:chExt cx="8471872" cy="291445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383964"/>
              <a:ext cx="8471872" cy="2914451"/>
            </a:xfrm>
            <a:custGeom>
              <a:avLst/>
              <a:gdLst>
                <a:gd name="connsiteX0" fmla="*/ 0 w 8471872"/>
                <a:gd name="connsiteY0" fmla="*/ 485752 h 2914451"/>
                <a:gd name="connsiteX1" fmla="*/ 485752 w 8471872"/>
                <a:gd name="connsiteY1" fmla="*/ 0 h 2914451"/>
                <a:gd name="connsiteX2" fmla="*/ 7986120 w 8471872"/>
                <a:gd name="connsiteY2" fmla="*/ 0 h 2914451"/>
                <a:gd name="connsiteX3" fmla="*/ 8471872 w 8471872"/>
                <a:gd name="connsiteY3" fmla="*/ 485752 h 2914451"/>
                <a:gd name="connsiteX4" fmla="*/ 8471872 w 8471872"/>
                <a:gd name="connsiteY4" fmla="*/ 2428699 h 2914451"/>
                <a:gd name="connsiteX5" fmla="*/ 7986120 w 8471872"/>
                <a:gd name="connsiteY5" fmla="*/ 2914451 h 2914451"/>
                <a:gd name="connsiteX6" fmla="*/ 485752 w 8471872"/>
                <a:gd name="connsiteY6" fmla="*/ 2914451 h 2914451"/>
                <a:gd name="connsiteX7" fmla="*/ 0 w 8471872"/>
                <a:gd name="connsiteY7" fmla="*/ 2428699 h 2914451"/>
                <a:gd name="connsiteX8" fmla="*/ 0 w 8471872"/>
                <a:gd name="connsiteY8" fmla="*/ 485752 h 29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1872" h="2914451" extrusionOk="0">
                  <a:moveTo>
                    <a:pt x="0" y="485752"/>
                  </a:moveTo>
                  <a:cubicBezTo>
                    <a:pt x="11008" y="242163"/>
                    <a:pt x="222563" y="-38039"/>
                    <a:pt x="485752" y="0"/>
                  </a:cubicBezTo>
                  <a:cubicBezTo>
                    <a:pt x="2792018" y="66358"/>
                    <a:pt x="6311208" y="132452"/>
                    <a:pt x="7986120" y="0"/>
                  </a:cubicBezTo>
                  <a:cubicBezTo>
                    <a:pt x="8272353" y="14270"/>
                    <a:pt x="8472185" y="253085"/>
                    <a:pt x="8471872" y="485752"/>
                  </a:cubicBezTo>
                  <a:cubicBezTo>
                    <a:pt x="8435769" y="1242033"/>
                    <a:pt x="8531478" y="2009460"/>
                    <a:pt x="8471872" y="2428699"/>
                  </a:cubicBezTo>
                  <a:cubicBezTo>
                    <a:pt x="8475264" y="2698684"/>
                    <a:pt x="8217659" y="2888830"/>
                    <a:pt x="7986120" y="2914451"/>
                  </a:cubicBezTo>
                  <a:cubicBezTo>
                    <a:pt x="4414605" y="2808981"/>
                    <a:pt x="3370162" y="2818753"/>
                    <a:pt x="485752" y="2914451"/>
                  </a:cubicBezTo>
                  <a:cubicBezTo>
                    <a:pt x="189354" y="2936508"/>
                    <a:pt x="-2536" y="2666974"/>
                    <a:pt x="0" y="2428699"/>
                  </a:cubicBezTo>
                  <a:cubicBezTo>
                    <a:pt x="145605" y="1807493"/>
                    <a:pt x="95325" y="1281806"/>
                    <a:pt x="0" y="485752"/>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11128830"/>
                        <a:gd name="connsiteY0" fmla="*/ 611178 h 3666992"/>
                        <a:gd name="connsiteX1" fmla="*/ 638094 w 11128830"/>
                        <a:gd name="connsiteY1" fmla="*/ 0 h 3666992"/>
                        <a:gd name="connsiteX2" fmla="*/ 10490735 w 11128830"/>
                        <a:gd name="connsiteY2" fmla="*/ 0 h 3666992"/>
                        <a:gd name="connsiteX3" fmla="*/ 11128830 w 11128830"/>
                        <a:gd name="connsiteY3" fmla="*/ 611178 h 3666992"/>
                        <a:gd name="connsiteX4" fmla="*/ 11128830 w 11128830"/>
                        <a:gd name="connsiteY4" fmla="*/ 3055813 h 3666992"/>
                        <a:gd name="connsiteX5" fmla="*/ 10490735 w 11128830"/>
                        <a:gd name="connsiteY5" fmla="*/ 3666991 h 3666992"/>
                        <a:gd name="connsiteX6" fmla="*/ 638094 w 11128830"/>
                        <a:gd name="connsiteY6" fmla="*/ 3666991 h 3666992"/>
                        <a:gd name="connsiteX7" fmla="*/ 0 w 11128830"/>
                        <a:gd name="connsiteY7" fmla="*/ 3055813 h 3666992"/>
                        <a:gd name="connsiteX8" fmla="*/ 0 w 11128830"/>
                        <a:gd name="connsiteY8" fmla="*/ 611178 h 366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8830" h="3666992" extrusionOk="0">
                          <a:moveTo>
                            <a:pt x="0" y="611178"/>
                          </a:moveTo>
                          <a:cubicBezTo>
                            <a:pt x="33576" y="347554"/>
                            <a:pt x="297596" y="-87023"/>
                            <a:pt x="638094" y="0"/>
                          </a:cubicBezTo>
                          <a:cubicBezTo>
                            <a:pt x="3424477" y="74310"/>
                            <a:pt x="8417426" y="43556"/>
                            <a:pt x="10490735" y="0"/>
                          </a:cubicBezTo>
                          <a:cubicBezTo>
                            <a:pt x="10894876" y="40312"/>
                            <a:pt x="11129721" y="373111"/>
                            <a:pt x="11128830" y="611178"/>
                          </a:cubicBezTo>
                          <a:cubicBezTo>
                            <a:pt x="11078746" y="1551417"/>
                            <a:pt x="11204199" y="2491873"/>
                            <a:pt x="11128830" y="3055813"/>
                          </a:cubicBezTo>
                          <a:cubicBezTo>
                            <a:pt x="11150807" y="3404353"/>
                            <a:pt x="10763213" y="3612661"/>
                            <a:pt x="10490735" y="3666991"/>
                          </a:cubicBezTo>
                          <a:cubicBezTo>
                            <a:pt x="5909047" y="3648550"/>
                            <a:pt x="4331204" y="3532370"/>
                            <a:pt x="638094" y="3666991"/>
                          </a:cubicBezTo>
                          <a:cubicBezTo>
                            <a:pt x="234056" y="3706259"/>
                            <a:pt x="-4302" y="3344142"/>
                            <a:pt x="0" y="3055813"/>
                          </a:cubicBezTo>
                          <a:cubicBezTo>
                            <a:pt x="172250" y="2255907"/>
                            <a:pt x="113566" y="1624112"/>
                            <a:pt x="0" y="6111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596312"/>
              <a:ext cx="8011079" cy="242168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Khi còn bé tí: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nhìn mỗi sự vật, lại liên tưởng đến một câu chuyện kì diệu, rồi kể cho cha nghe.</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Lên năm tuổi: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cho các con rối lắc lư cái đầu, tâm sự cùng nhau, đưa rối lên biểu diễn trên sân khấu; biết ca hát, đọc thơ; viết câu chuyện Sao chổi sau khi nhìn thấy ngôi sao chổi vụt qua bầu trời...)</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33" name="Group 32">
            <a:extLst>
              <a:ext uri="{FF2B5EF4-FFF2-40B4-BE49-F238E27FC236}">
                <a16:creationId xmlns:a16="http://schemas.microsoft.com/office/drawing/2014/main" id="{AA2DBB59-FDB8-4B5C-9913-1CD2D77A5AC3}"/>
              </a:ext>
            </a:extLst>
          </p:cNvPr>
          <p:cNvGrpSpPr/>
          <p:nvPr/>
        </p:nvGrpSpPr>
        <p:grpSpPr>
          <a:xfrm>
            <a:off x="2032755" y="227371"/>
            <a:ext cx="8951195" cy="1629576"/>
            <a:chOff x="129248" y="2416791"/>
            <a:chExt cx="5104304" cy="1645199"/>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4"/>
              <a:ext cx="4757817" cy="1369136"/>
              <a:chOff x="2116043" y="4731219"/>
              <a:chExt cx="4757817" cy="872054"/>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87205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557648" cy="76089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255519" y="4868383"/>
                <a:ext cx="4440294" cy="613532"/>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chi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đéc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-xen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lộ</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nghệ</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thuật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ngay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nhỏ.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2</a:t>
                </a:r>
              </a:p>
            </p:txBody>
          </p:sp>
        </p:grpSp>
      </p:gr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813702"/>
            <a:ext cx="9985456"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9985456"/>
                        <a:gd name="connsiteY0" fmla="*/ 554088 h 3324459"/>
                        <a:gd name="connsiteX1" fmla="*/ 554088 w 9985456"/>
                        <a:gd name="connsiteY1" fmla="*/ 0 h 3324459"/>
                        <a:gd name="connsiteX2" fmla="*/ 9431368 w 9985456"/>
                        <a:gd name="connsiteY2" fmla="*/ 0 h 3324459"/>
                        <a:gd name="connsiteX3" fmla="*/ 9985456 w 9985456"/>
                        <a:gd name="connsiteY3" fmla="*/ 554088 h 3324459"/>
                        <a:gd name="connsiteX4" fmla="*/ 9985456 w 9985456"/>
                        <a:gd name="connsiteY4" fmla="*/ 2770371 h 3324459"/>
                        <a:gd name="connsiteX5" fmla="*/ 9431368 w 9985456"/>
                        <a:gd name="connsiteY5" fmla="*/ 3324459 h 3324459"/>
                        <a:gd name="connsiteX6" fmla="*/ 554088 w 9985456"/>
                        <a:gd name="connsiteY6" fmla="*/ 3324459 h 3324459"/>
                        <a:gd name="connsiteX7" fmla="*/ 0 w 9985456"/>
                        <a:gd name="connsiteY7" fmla="*/ 2770371 h 3324459"/>
                        <a:gd name="connsiteX8" fmla="*/ 0 w 9985456"/>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3324459" extrusionOk="0">
                          <a:moveTo>
                            <a:pt x="0" y="554088"/>
                          </a:moveTo>
                          <a:cubicBezTo>
                            <a:pt x="21949" y="297291"/>
                            <a:pt x="255419" y="-54961"/>
                            <a:pt x="554088" y="0"/>
                          </a:cubicBezTo>
                          <a:cubicBezTo>
                            <a:pt x="4163504" y="66358"/>
                            <a:pt x="6783231" y="132452"/>
                            <a:pt x="9431368" y="0"/>
                          </a:cubicBezTo>
                          <a:cubicBezTo>
                            <a:pt x="9746327" y="7107"/>
                            <a:pt x="9985794" y="286622"/>
                            <a:pt x="9985456" y="554088"/>
                          </a:cubicBezTo>
                          <a:cubicBezTo>
                            <a:pt x="9949353" y="1221544"/>
                            <a:pt x="10045062" y="1867015"/>
                            <a:pt x="9985456" y="2770371"/>
                          </a:cubicBezTo>
                          <a:cubicBezTo>
                            <a:pt x="10018772" y="3093198"/>
                            <a:pt x="9712033" y="3306779"/>
                            <a:pt x="9431368" y="3324459"/>
                          </a:cubicBezTo>
                          <a:cubicBezTo>
                            <a:pt x="7451795" y="3218989"/>
                            <a:pt x="4010273" y="3228761"/>
                            <a:pt x="554088" y="3324459"/>
                          </a:cubicBezTo>
                          <a:cubicBezTo>
                            <a:pt x="219448" y="3346909"/>
                            <a:pt x="-3692" y="3032710"/>
                            <a:pt x="0" y="2770371"/>
                          </a:cubicBezTo>
                          <a:cubicBezTo>
                            <a:pt x="145605" y="1818097"/>
                            <a:pt x="95325" y="1609908"/>
                            <a:pt x="0" y="5540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2862322"/>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Tâm nguyện của An-đéc-xen: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được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ế</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 nhiều nơi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 trải nghiệm cuộc s</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ng;</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Qu</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c vương ủng hộ tâm nguyện của An-đéc-xen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vì muôn An-đéc-xen trải nghiệm nhiều sẽ sáng tác được nhiều tác ph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ẩ</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m hay.</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97095" y="317166"/>
            <a:ext cx="10932544" cy="2608646"/>
            <a:chOff x="5407246" y="4046829"/>
            <a:chExt cx="5611822" cy="3105835"/>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666832"/>
              <a:chOff x="433701" y="3373625"/>
              <a:chExt cx="5133995" cy="3310389"/>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231759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30475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libri" panose="020F0502020204030204"/>
                    <a:ea typeface="+mn-ea"/>
                    <a:cs typeface="+mn-cs"/>
                  </a:rPr>
                  <a:t>An-đéc-xen đã bày tỏ tâm nguyện gì với Quốc vương Đan Mạch? Theo em, vì sao Quốc vương Đan Mạch ủng hộ tâm nguyện của An-đéc-xen?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39195"/>
              <a:chOff x="8157314" y="-1133339"/>
              <a:chExt cx="3592856" cy="3070285"/>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2716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118732"/>
            <a:ext cx="9985456" cy="4126472"/>
            <a:chOff x="3039853" y="2528814"/>
            <a:chExt cx="8824122" cy="341299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9985456"/>
                        <a:gd name="connsiteY0" fmla="*/ 669918 h 4019429"/>
                        <a:gd name="connsiteX1" fmla="*/ 627010 w 9985456"/>
                        <a:gd name="connsiteY1" fmla="*/ 0 h 4019429"/>
                        <a:gd name="connsiteX2" fmla="*/ 9358445 w 9985456"/>
                        <a:gd name="connsiteY2" fmla="*/ 0 h 4019429"/>
                        <a:gd name="connsiteX3" fmla="*/ 9985456 w 9985456"/>
                        <a:gd name="connsiteY3" fmla="*/ 669918 h 4019429"/>
                        <a:gd name="connsiteX4" fmla="*/ 9985456 w 9985456"/>
                        <a:gd name="connsiteY4" fmla="*/ 3349510 h 4019429"/>
                        <a:gd name="connsiteX5" fmla="*/ 9358445 w 9985456"/>
                        <a:gd name="connsiteY5" fmla="*/ 4019429 h 4019429"/>
                        <a:gd name="connsiteX6" fmla="*/ 627010 w 9985456"/>
                        <a:gd name="connsiteY6" fmla="*/ 4019429 h 4019429"/>
                        <a:gd name="connsiteX7" fmla="*/ 0 w 9985456"/>
                        <a:gd name="connsiteY7" fmla="*/ 3349510 h 4019429"/>
                        <a:gd name="connsiteX8" fmla="*/ 0 w 9985456"/>
                        <a:gd name="connsiteY8" fmla="*/ 669918 h 401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4019429" extrusionOk="0">
                          <a:moveTo>
                            <a:pt x="0" y="669918"/>
                          </a:moveTo>
                          <a:cubicBezTo>
                            <a:pt x="48936" y="413475"/>
                            <a:pt x="290979" y="-81004"/>
                            <a:pt x="627010" y="0"/>
                          </a:cubicBezTo>
                          <a:cubicBezTo>
                            <a:pt x="4127264" y="78215"/>
                            <a:pt x="7566486" y="36733"/>
                            <a:pt x="9358445" y="0"/>
                          </a:cubicBezTo>
                          <a:cubicBezTo>
                            <a:pt x="9759584" y="44133"/>
                            <a:pt x="9986232" y="391395"/>
                            <a:pt x="9985456" y="669918"/>
                          </a:cubicBezTo>
                          <a:cubicBezTo>
                            <a:pt x="9911462" y="1335759"/>
                            <a:pt x="10042143" y="2123432"/>
                            <a:pt x="9985456" y="3349510"/>
                          </a:cubicBezTo>
                          <a:cubicBezTo>
                            <a:pt x="10030937" y="3743750"/>
                            <a:pt x="9668192" y="3992574"/>
                            <a:pt x="9358445" y="4019429"/>
                          </a:cubicBezTo>
                          <a:cubicBezTo>
                            <a:pt x="7387634" y="4193547"/>
                            <a:pt x="4157696" y="3863230"/>
                            <a:pt x="627010" y="4019429"/>
                          </a:cubicBezTo>
                          <a:cubicBezTo>
                            <a:pt x="242138" y="4051427"/>
                            <a:pt x="-8193" y="3619190"/>
                            <a:pt x="0" y="3349510"/>
                          </a:cubicBezTo>
                          <a:cubicBezTo>
                            <a:pt x="159296" y="2192902"/>
                            <a:pt x="71025" y="1982277"/>
                            <a:pt x="0" y="6699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334751"/>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An-đéc-xen viết được nhiều tác phẩm hay là nhờ trải nghiệm nhiều/ nhờ hiểu biết nhiều về cuộc sống/ nhờ trí tưởng tượng phong phú/ nhờ khả năng quan sát thực tế/ nhờ tâm hồn trong sáng/ nhờ tình yêu thương trẻ em/ nhờ tuổi thơ gắn với nhiều trải nghiệm/ nhờ người cha luôn quan tâm, chăm sóc/ nhờ Quốc vương Đan Mạch ủng hộ, động viên /...</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2485535"/>
            <a:chOff x="5407246" y="4046829"/>
            <a:chExt cx="5611822" cy="2959260"/>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520257"/>
              <a:chOff x="433701" y="3373625"/>
              <a:chExt cx="5133995" cy="3128443"/>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190558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2865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rPr>
                  <a:t>Nhờ đâu An-đéc-xen viết được nhiều tác phẩm hay?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4</a:t>
                </a:r>
              </a:p>
            </p:txBody>
          </p:sp>
        </p:grpSp>
      </p:grpSp>
    </p:spTree>
    <p:extLst>
      <p:ext uri="{BB962C8B-B14F-4D97-AF65-F5344CB8AC3E}">
        <p14:creationId xmlns:p14="http://schemas.microsoft.com/office/powerpoint/2010/main" val="289790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5624857"/>
            <a:chOff x="5407246" y="4046829"/>
            <a:chExt cx="5611822" cy="6696914"/>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6257911"/>
              <a:chOff x="433701" y="3373625"/>
              <a:chExt cx="5133995" cy="7768064"/>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7367903"/>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27823" y="3636422"/>
                <a:ext cx="4762427" cy="75052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Câu chuyện “Trải nghiệm để sáng tạo” muốn nói với chúng ta điều gì? Chọn câu trả lời dưới đây hoặc nêu </a:t>
                </a:r>
                <a:r>
                  <a:rPr lang="en-US" sz="3600" b="1" dirty="0">
                    <a:solidFill>
                      <a:srgbClr val="6600FF"/>
                    </a:solidFill>
                    <a:latin typeface="Calibri" panose="020F0502020204030204"/>
                  </a:rPr>
                  <a:t>ý</a:t>
                </a: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A. Muốn sáng tạo nghệ thuật, phải có nhiều trải nghiệm thực tế.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B. Thành công sẽ đến khi chúng ta biết nỗ lực vượt qua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C. Càng trải nghiệm thực tế, chúng ta càng mở rộng hi</a:t>
                </a:r>
                <a:r>
                  <a:rPr kumimoji="0" lang="en-US" sz="3600" b="0" i="0" u="none" strike="noStrike" kern="1200" cap="none" spc="0" normalizeH="0" baseline="0" noProof="0" dirty="0">
                    <a:ln>
                      <a:noFill/>
                    </a:ln>
                    <a:solidFill>
                      <a:srgbClr val="6600FF"/>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u biết.</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5</a:t>
                </a:r>
              </a:p>
            </p:txBody>
          </p:sp>
        </p:grpSp>
      </p:grpSp>
    </p:spTree>
    <p:extLst>
      <p:ext uri="{BB962C8B-B14F-4D97-AF65-F5344CB8AC3E}">
        <p14:creationId xmlns:p14="http://schemas.microsoft.com/office/powerpoint/2010/main" val="197496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0110" y="416897"/>
            <a:ext cx="4337662"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783502"/>
            <a:ext cx="3472768" cy="2800767"/>
          </a:xfrm>
          <a:prstGeom prst="rect">
            <a:avLst/>
          </a:prstGeom>
          <a:noFill/>
        </p:spPr>
        <p:txBody>
          <a:bodyPr wrap="square" rtlCol="0">
            <a:spAutoFit/>
          </a:bodyPr>
          <a:lstStyle/>
          <a:p>
            <a:pPr algn="ctr"/>
            <a:r>
              <a:rPr lang="en-US" sz="4400" b="1" i="1" dirty="0"/>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732493" y="783502"/>
            <a:ext cx="5833130"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algn="just"/>
              <a:r>
                <a:rPr lang="vi-VN" sz="3200" b="1" i="1" dirty="0">
                  <a:solidFill>
                    <a:srgbClr val="FF3399"/>
                  </a:solidFill>
                  <a:effectLst/>
                  <a:ea typeface="Times New Roman" panose="02020603050405020304" pitchFamily="18" charset="0"/>
                </a:rPr>
                <a:t>Câu chuyện kể về những trải nghiệm quý báu đã giúp An-đéc-xen có thể trở thành một nhà văn nổi tiếng. Qua đó, câu chuyện cũng khuyên bạn đọc hiểu rằng những trải nghiệm thực tế có vai trò rất quan trọng đối với con người.</a:t>
              </a: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469230"/>
            <a:ext cx="11297265" cy="5551322"/>
          </a:xfrm>
          <a:prstGeom prst="round2DiagRect">
            <a:avLst>
              <a:gd name="adj1" fmla="val 16667"/>
              <a:gd name="adj2" fmla="val 14991"/>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 name="Group 1">
            <a:extLst>
              <a:ext uri="{FF2B5EF4-FFF2-40B4-BE49-F238E27FC236}">
                <a16:creationId xmlns:a16="http://schemas.microsoft.com/office/drawing/2014/main" id="{F570C498-F27F-6163-F5EB-995EFA177043}"/>
              </a:ext>
            </a:extLst>
          </p:cNvPr>
          <p:cNvGrpSpPr/>
          <p:nvPr/>
        </p:nvGrpSpPr>
        <p:grpSpPr>
          <a:xfrm>
            <a:off x="6144388" y="910565"/>
            <a:ext cx="4392211" cy="4399768"/>
            <a:chOff x="3070763" y="3817300"/>
            <a:chExt cx="2592194" cy="2822422"/>
          </a:xfrm>
        </p:grpSpPr>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3" name="Picture 2">
            <a:extLst>
              <a:ext uri="{FF2B5EF4-FFF2-40B4-BE49-F238E27FC236}">
                <a16:creationId xmlns:a16="http://schemas.microsoft.com/office/drawing/2014/main" id="{FE2D11EC-B494-C659-C250-1729732A695E}"/>
              </a:ext>
            </a:extLst>
          </p:cNvPr>
          <p:cNvPicPr>
            <a:picLocks noChangeAspect="1"/>
          </p:cNvPicPr>
          <p:nvPr/>
        </p:nvPicPr>
        <p:blipFill>
          <a:blip r:embed="rId7"/>
          <a:stretch>
            <a:fillRect/>
          </a:stretch>
        </p:blipFill>
        <p:spPr>
          <a:xfrm>
            <a:off x="1202190" y="1045952"/>
            <a:ext cx="4791871" cy="4163929"/>
          </a:xfrm>
          <a:prstGeom prst="rect">
            <a:avLst/>
          </a:prstGeom>
        </p:spPr>
      </p:pic>
    </p:spTree>
    <p:extLst>
      <p:ext uri="{BB962C8B-B14F-4D97-AF65-F5344CB8AC3E}">
        <p14:creationId xmlns:p14="http://schemas.microsoft.com/office/powerpoint/2010/main" val="4257465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83B81EF2-1391-C880-6E3C-CE9D1AC4EF63}"/>
              </a:ext>
            </a:extLst>
          </p:cNvPr>
          <p:cNvPicPr>
            <a:picLocks noChangeAspect="1"/>
          </p:cNvPicPr>
          <p:nvPr/>
        </p:nvPicPr>
        <p:blipFill>
          <a:blip r:embed="rId8"/>
          <a:stretch>
            <a:fillRect/>
          </a:stretch>
        </p:blipFill>
        <p:spPr>
          <a:xfrm>
            <a:off x="1499412" y="1589355"/>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6477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Sao chổi</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Vịt con xấu xí, Cô bé bán diêm, Nàng tiên cá, Chú lính chì dũng cảm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Đây là những câu chuyện đã làm xúc động hàng triệu trẻ em trên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(Phan Thế Quân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tổng hợp</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4"/>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234428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158594-06BE-6062-CC39-714DBCAE0F24}"/>
              </a:ext>
            </a:extLst>
          </p:cNvPr>
          <p:cNvPicPr/>
          <p:nvPr/>
        </p:nvPicPr>
        <p:blipFill rotWithShape="1">
          <a:blip r:embed="rId6">
            <a:extLst>
              <a:ext uri="{28A0092B-C50C-407E-A947-70E740481C1C}">
                <a14:useLocalDpi xmlns:a14="http://schemas.microsoft.com/office/drawing/2010/main" val="0"/>
              </a:ext>
            </a:extLst>
          </a:blip>
          <a:srcRect t="6247"/>
          <a:stretch/>
        </p:blipFill>
        <p:spPr>
          <a:xfrm>
            <a:off x="-1" y="0"/>
            <a:ext cx="12192001" cy="6858000"/>
          </a:xfrm>
          <a:prstGeom prst="rect">
            <a:avLst/>
          </a:prstGeom>
        </p:spPr>
      </p:pic>
      <p:sp>
        <p:nvSpPr>
          <p:cNvPr id="4" name="TextBox 3">
            <a:extLst>
              <a:ext uri="{FF2B5EF4-FFF2-40B4-BE49-F238E27FC236}">
                <a16:creationId xmlns:a16="http://schemas.microsoft.com/office/drawing/2014/main" id="{88539362-7E97-7CA5-471D-FF8140851544}"/>
              </a:ext>
            </a:extLst>
          </p:cNvPr>
          <p:cNvSpPr txBox="1"/>
          <p:nvPr/>
        </p:nvSpPr>
        <p:spPr>
          <a:xfrm>
            <a:off x="1603133" y="332720"/>
            <a:ext cx="8985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spid="1027" name="TextBox1" r:id="rId2" imgW="5038560" imgH="828720"/>
        </mc:Choice>
        <mc:Fallback>
          <p:control name="TextBox1" r:id="rId2" imgW="5038560" imgH="8287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10"/>
                <a:stretch>
                  <a:fillRect/>
                </a:stretch>
              </p:blipFill>
              <p:spPr>
                <a:xfrm>
                  <a:off x="3575719"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B99010A-A817-8D80-D65C-EE228E023A6C}"/>
              </a:ext>
            </a:extLst>
          </p:cNvPr>
          <p:cNvPicPr>
            <a:picLocks noChangeAspect="1"/>
          </p:cNvPicPr>
          <p:nvPr/>
        </p:nvPicPr>
        <p:blipFill>
          <a:blip r:embed="rId3"/>
          <a:stretch>
            <a:fillRect/>
          </a:stretch>
        </p:blipFill>
        <p:spPr>
          <a:xfrm>
            <a:off x="606964" y="2159765"/>
            <a:ext cx="11089585" cy="1780186"/>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Giới thiệu nhà văn Andersen Anđécxen_v720P">
            <a:hlinkClick r:id="" action="ppaction://media"/>
            <a:extLst>
              <a:ext uri="{FF2B5EF4-FFF2-40B4-BE49-F238E27FC236}">
                <a16:creationId xmlns:a16="http://schemas.microsoft.com/office/drawing/2014/main" id="{0922F8C6-939F-DD07-35C3-7BF35AC6BA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86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458356" y="4063401"/>
            <a:ext cx="3699579" cy="2794599"/>
          </a:xfrm>
          <a:prstGeom prst="rect">
            <a:avLst/>
          </a:prstGeom>
        </p:spPr>
      </p:pic>
      <p:grpSp>
        <p:nvGrpSpPr>
          <p:cNvPr id="5" name="Group 4">
            <a:extLst>
              <a:ext uri="{FF2B5EF4-FFF2-40B4-BE49-F238E27FC236}">
                <a16:creationId xmlns:a16="http://schemas.microsoft.com/office/drawing/2014/main" id="{C64C778B-1CF7-8925-C3C7-B88C3FAE0353}"/>
              </a:ext>
            </a:extLst>
          </p:cNvPr>
          <p:cNvGrpSpPr/>
          <p:nvPr/>
        </p:nvGrpSpPr>
        <p:grpSpPr>
          <a:xfrm>
            <a:off x="3350558" y="311389"/>
            <a:ext cx="6487311" cy="775502"/>
            <a:chOff x="1428657" y="1118134"/>
            <a:chExt cx="6487311" cy="775502"/>
          </a:xfrm>
        </p:grpSpPr>
        <p:sp>
          <p:nvSpPr>
            <p:cNvPr id="4" name="TextBox 3">
              <a:extLst>
                <a:ext uri="{FF2B5EF4-FFF2-40B4-BE49-F238E27FC236}">
                  <a16:creationId xmlns:a16="http://schemas.microsoft.com/office/drawing/2014/main" id="{AE10BF3C-53AF-5106-BB5E-01517DCDA50F}"/>
                </a:ext>
              </a:extLst>
            </p:cNvPr>
            <p:cNvSpPr txBox="1"/>
            <p:nvPr/>
          </p:nvSpPr>
          <p:spPr>
            <a:xfrm>
              <a:off x="1428659" y="1124195"/>
              <a:ext cx="6487309" cy="769441"/>
            </a:xfrm>
            <a:prstGeom prst="rect">
              <a:avLst/>
            </a:prstGeom>
            <a:noFill/>
          </p:spPr>
          <p:txBody>
            <a:bodyPr wrap="square" rtlCol="0">
              <a:spAutoFit/>
            </a:bodyPr>
            <a:lstStyle/>
            <a:p>
              <a:r>
                <a:rPr lang="en-US" sz="4400" dirty="0" err="1">
                  <a:ln w="155575">
                    <a:solidFill>
                      <a:schemeClr val="bg1"/>
                    </a:solidFill>
                  </a:ln>
                </a:rPr>
                <a:t>Thứ</a:t>
              </a:r>
              <a:r>
                <a:rPr lang="en-US" sz="4400" dirty="0">
                  <a:ln w="155575">
                    <a:solidFill>
                      <a:schemeClr val="bg1"/>
                    </a:solidFill>
                  </a:ln>
                </a:rPr>
                <a:t> … </a:t>
              </a:r>
              <a:r>
                <a:rPr lang="en-US" sz="4400" dirty="0" err="1">
                  <a:ln w="155575">
                    <a:solidFill>
                      <a:schemeClr val="bg1"/>
                    </a:solidFill>
                  </a:ln>
                </a:rPr>
                <a:t>ngày</a:t>
              </a:r>
              <a:r>
                <a:rPr lang="en-US" sz="4400" dirty="0">
                  <a:ln w="155575">
                    <a:solidFill>
                      <a:schemeClr val="bg1"/>
                    </a:solidFill>
                  </a:ln>
                </a:rPr>
                <a:t>… </a:t>
              </a:r>
              <a:r>
                <a:rPr lang="en-US" sz="4400" dirty="0" err="1">
                  <a:ln w="155575">
                    <a:solidFill>
                      <a:schemeClr val="bg1"/>
                    </a:solidFill>
                  </a:ln>
                </a:rPr>
                <a:t>tháng</a:t>
              </a:r>
              <a:r>
                <a:rPr lang="en-US" sz="4400" dirty="0">
                  <a:ln w="155575">
                    <a:solidFill>
                      <a:schemeClr val="bg1"/>
                    </a:solidFill>
                  </a:ln>
                </a:rPr>
                <a:t>… </a:t>
              </a:r>
              <a:r>
                <a:rPr lang="en-US" sz="4400" dirty="0" err="1">
                  <a:ln w="155575">
                    <a:solidFill>
                      <a:schemeClr val="bg1"/>
                    </a:solidFill>
                  </a:ln>
                </a:rPr>
                <a:t>năm</a:t>
              </a:r>
              <a:endParaRPr lang="en-US" sz="4400" dirty="0">
                <a:ln w="155575">
                  <a:solidFill>
                    <a:schemeClr val="bg1"/>
                  </a:solidFill>
                </a:ln>
              </a:endParaRPr>
            </a:p>
          </p:txBody>
        </p:sp>
        <p:sp>
          <p:nvSpPr>
            <p:cNvPr id="21" name="TextBox 20">
              <a:extLst>
                <a:ext uri="{FF2B5EF4-FFF2-40B4-BE49-F238E27FC236}">
                  <a16:creationId xmlns:a16="http://schemas.microsoft.com/office/drawing/2014/main" id="{582DCC83-99DB-1ED0-435B-69C2DC11AC49}"/>
                </a:ext>
              </a:extLst>
            </p:cNvPr>
            <p:cNvSpPr txBox="1"/>
            <p:nvPr/>
          </p:nvSpPr>
          <p:spPr>
            <a:xfrm>
              <a:off x="1428657" y="1118134"/>
              <a:ext cx="6203942" cy="769441"/>
            </a:xfrm>
            <a:prstGeom prst="rect">
              <a:avLst/>
            </a:prstGeom>
            <a:noFill/>
          </p:spPr>
          <p:txBody>
            <a:bodyPr wrap="none" rtlCol="0">
              <a:spAutoFit/>
            </a:bodyPr>
            <a:lstStyle/>
            <a:p>
              <a:r>
                <a:rPr lang="en-US" sz="4400" dirty="0" err="1">
                  <a:ln>
                    <a:solidFill>
                      <a:schemeClr val="tx1"/>
                    </a:solidFill>
                  </a:ln>
                  <a:solidFill>
                    <a:srgbClr val="FF0000"/>
                  </a:solidFill>
                </a:rPr>
                <a:t>Thứ</a:t>
              </a:r>
              <a:r>
                <a:rPr lang="en-US" sz="4400" dirty="0">
                  <a:ln>
                    <a:solidFill>
                      <a:schemeClr val="tx1"/>
                    </a:solidFill>
                  </a:ln>
                  <a:solidFill>
                    <a:srgbClr val="FF0000"/>
                  </a:solidFill>
                </a:rPr>
                <a:t> … </a:t>
              </a:r>
              <a:r>
                <a:rPr lang="en-US" sz="4400" dirty="0" err="1">
                  <a:ln>
                    <a:solidFill>
                      <a:schemeClr val="tx1"/>
                    </a:solidFill>
                  </a:ln>
                  <a:solidFill>
                    <a:srgbClr val="FF0000"/>
                  </a:solidFill>
                </a:rPr>
                <a:t>ngày</a:t>
              </a:r>
              <a:r>
                <a:rPr lang="en-US" sz="4400" dirty="0">
                  <a:ln>
                    <a:solidFill>
                      <a:schemeClr val="tx1"/>
                    </a:solidFill>
                  </a:ln>
                  <a:solidFill>
                    <a:srgbClr val="FF0000"/>
                  </a:solidFill>
                </a:rPr>
                <a:t>… </a:t>
              </a:r>
              <a:r>
                <a:rPr lang="en-US" sz="4400" dirty="0" err="1">
                  <a:ln>
                    <a:solidFill>
                      <a:schemeClr val="tx1"/>
                    </a:solidFill>
                  </a:ln>
                  <a:solidFill>
                    <a:srgbClr val="FF0000"/>
                  </a:solidFill>
                </a:rPr>
                <a:t>tháng</a:t>
              </a:r>
              <a:r>
                <a:rPr lang="en-US" sz="4400" dirty="0">
                  <a:ln>
                    <a:solidFill>
                      <a:schemeClr val="tx1"/>
                    </a:solidFill>
                  </a:ln>
                  <a:solidFill>
                    <a:srgbClr val="FF0000"/>
                  </a:solidFill>
                </a:rPr>
                <a:t>… </a:t>
              </a:r>
              <a:r>
                <a:rPr lang="en-US" sz="4400" dirty="0" err="1">
                  <a:ln>
                    <a:solidFill>
                      <a:schemeClr val="tx1"/>
                    </a:solidFill>
                  </a:ln>
                  <a:solidFill>
                    <a:srgbClr val="FF0000"/>
                  </a:solidFill>
                </a:rPr>
                <a:t>năm</a:t>
              </a:r>
              <a:endParaRPr lang="en-US" sz="4400" dirty="0">
                <a:ln>
                  <a:solidFill>
                    <a:schemeClr val="tx1"/>
                  </a:solidFill>
                </a:ln>
                <a:solidFill>
                  <a:srgbClr val="FF0000"/>
                </a:solidFill>
              </a:endParaRPr>
            </a:p>
          </p:txBody>
        </p:sp>
      </p:grpSp>
      <p:pic>
        <p:nvPicPr>
          <p:cNvPr id="8" name="Picture 7">
            <a:extLst>
              <a:ext uri="{FF2B5EF4-FFF2-40B4-BE49-F238E27FC236}">
                <a16:creationId xmlns:a16="http://schemas.microsoft.com/office/drawing/2014/main" id="{83D696AB-D519-D3BB-522B-8D463B0108E9}"/>
              </a:ext>
            </a:extLst>
          </p:cNvPr>
          <p:cNvPicPr>
            <a:picLocks noChangeAspect="1"/>
          </p:cNvPicPr>
          <p:nvPr/>
        </p:nvPicPr>
        <p:blipFill>
          <a:blip r:embed="rId7"/>
          <a:stretch>
            <a:fillRect/>
          </a:stretch>
        </p:blipFill>
        <p:spPr>
          <a:xfrm>
            <a:off x="4682761" y="1198561"/>
            <a:ext cx="3584759" cy="1048603"/>
          </a:xfrm>
          <a:prstGeom prst="rect">
            <a:avLst/>
          </a:prstGeom>
        </p:spPr>
      </p:pic>
      <p:pic>
        <p:nvPicPr>
          <p:cNvPr id="9" name="Picture 8">
            <a:extLst>
              <a:ext uri="{FF2B5EF4-FFF2-40B4-BE49-F238E27FC236}">
                <a16:creationId xmlns:a16="http://schemas.microsoft.com/office/drawing/2014/main" id="{F97EFA60-8EBA-766E-0051-09FDDF65FA00}"/>
              </a:ext>
            </a:extLst>
          </p:cNvPr>
          <p:cNvPicPr>
            <a:picLocks noChangeAspect="1"/>
          </p:cNvPicPr>
          <p:nvPr/>
        </p:nvPicPr>
        <p:blipFill>
          <a:blip r:embed="rId8"/>
          <a:stretch>
            <a:fillRect/>
          </a:stretch>
        </p:blipFill>
        <p:spPr>
          <a:xfrm>
            <a:off x="417739" y="2996493"/>
            <a:ext cx="11668755" cy="144487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E390790D-45D6-12C4-9D9A-057D2EE11D5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05522" y="1189812"/>
            <a:ext cx="2817541" cy="1686672"/>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67578 3.7037E-6 L -0.68438 3.7037E-6 " pathEditMode="relative" rAng="0" ptsTypes="AA">
                                      <p:cBhvr>
                                        <p:cTn id="6" dur="100" fill="hold"/>
                                        <p:tgtEl>
                                          <p:spTgt spid="14"/>
                                        </p:tgtEl>
                                        <p:attrNameLst>
                                          <p:attrName>ppt_x</p:attrName>
                                          <p:attrName>ppt_y</p:attrName>
                                        </p:attrNameLst>
                                      </p:cBhvr>
                                      <p:rCtr x="-68008" y="0"/>
                                    </p:animMotion>
                                  </p:childTnLst>
                                </p:cTn>
                              </p:par>
                              <p:par>
                                <p:cTn id="7" presetID="32" presetClass="emph" presetSubtype="0" fill="hold"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EFE656-52B3-5672-A84D-B45A3612C11B}"/>
              </a:ext>
            </a:extLst>
          </p:cNvPr>
          <p:cNvPicPr>
            <a:picLocks noChangeAspect="1"/>
          </p:cNvPicPr>
          <p:nvPr/>
        </p:nvPicPr>
        <p:blipFill>
          <a:blip r:embed="rId8"/>
          <a:stretch>
            <a:fillRect/>
          </a:stretch>
        </p:blipFill>
        <p:spPr>
          <a:xfrm>
            <a:off x="2277187" y="1057572"/>
            <a:ext cx="7498730"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3" name="Picture 6">
            <a:extLst>
              <a:ext uri="{FF2B5EF4-FFF2-40B4-BE49-F238E27FC236}">
                <a16:creationId xmlns:a16="http://schemas.microsoft.com/office/drawing/2014/main" id="{C742B2BB-34FE-C9FA-975C-BBFF1F78EA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11871" y="226320"/>
            <a:ext cx="6305099" cy="1692632"/>
          </a:xfrm>
          <a:prstGeom prst="rect">
            <a:avLst/>
          </a:prstGeom>
        </p:spPr>
      </p:pic>
      <p:grpSp>
        <p:nvGrpSpPr>
          <p:cNvPr id="22" name="Group 21">
            <a:extLst>
              <a:ext uri="{FF2B5EF4-FFF2-40B4-BE49-F238E27FC236}">
                <a16:creationId xmlns:a16="http://schemas.microsoft.com/office/drawing/2014/main" id="{9EFC64D9-672C-2636-84A3-D0613BFDB086}"/>
              </a:ext>
            </a:extLst>
          </p:cNvPr>
          <p:cNvGrpSpPr/>
          <p:nvPr/>
        </p:nvGrpSpPr>
        <p:grpSpPr>
          <a:xfrm>
            <a:off x="1017838" y="2045157"/>
            <a:ext cx="3977007" cy="1636095"/>
            <a:chOff x="139959" y="1387023"/>
            <a:chExt cx="3977007" cy="1636095"/>
          </a:xfrm>
        </p:grpSpPr>
        <p:sp>
          <p:nvSpPr>
            <p:cNvPr id="23" name="Rectangle: Rounded Corners 22">
              <a:extLst>
                <a:ext uri="{FF2B5EF4-FFF2-40B4-BE49-F238E27FC236}">
                  <a16:creationId xmlns:a16="http://schemas.microsoft.com/office/drawing/2014/main" id="{8D5A0D38-F6E6-D3D1-248C-516F5009150B}"/>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UTM Duepuntozero" panose="02040603050506020204" pitchFamily="18" charset="0"/>
                  <a:ea typeface="+mn-ea"/>
                  <a:cs typeface="+mn-cs"/>
                </a:rPr>
                <a:t>Mắt</a:t>
              </a:r>
              <a:r>
                <a:rPr kumimoji="0" lang="en-US" sz="66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rPr>
                <a:t> </a:t>
              </a:r>
              <a:r>
                <a:rPr kumimoji="0" lang="en-US" sz="6600" b="1" i="0" u="none" strike="noStrike" kern="1200" cap="none" spc="0" normalizeH="0" baseline="0" noProof="0" dirty="0" err="1">
                  <a:ln>
                    <a:noFill/>
                  </a:ln>
                  <a:solidFill>
                    <a:srgbClr val="FF0000"/>
                  </a:solidFill>
                  <a:effectLst/>
                  <a:uLnTx/>
                  <a:uFillTx/>
                  <a:latin typeface="UTM Duepuntozero" panose="02040603050506020204" pitchFamily="18" charset="0"/>
                  <a:ea typeface="+mn-ea"/>
                  <a:cs typeface="+mn-cs"/>
                </a:rPr>
                <a:t>dõi</a:t>
              </a:r>
              <a:endParaRPr kumimoji="0" lang="en-US" sz="66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endParaRPr>
            </a:p>
          </p:txBody>
        </p:sp>
        <p:pic>
          <p:nvPicPr>
            <p:cNvPr id="30" name="Picture 29">
              <a:extLst>
                <a:ext uri="{FF2B5EF4-FFF2-40B4-BE49-F238E27FC236}">
                  <a16:creationId xmlns:a16="http://schemas.microsoft.com/office/drawing/2014/main" id="{7F00543C-A569-F7D3-82F2-7C2E2E84A225}"/>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31" name="Group 30">
            <a:extLst>
              <a:ext uri="{FF2B5EF4-FFF2-40B4-BE49-F238E27FC236}">
                <a16:creationId xmlns:a16="http://schemas.microsoft.com/office/drawing/2014/main" id="{9F2BC7A6-8B16-814C-7580-BE12FBA97A1F}"/>
              </a:ext>
            </a:extLst>
          </p:cNvPr>
          <p:cNvGrpSpPr/>
          <p:nvPr/>
        </p:nvGrpSpPr>
        <p:grpSpPr>
          <a:xfrm>
            <a:off x="3979497" y="4095794"/>
            <a:ext cx="4156697" cy="1559458"/>
            <a:chOff x="4424729" y="3902060"/>
            <a:chExt cx="4156697" cy="1559458"/>
          </a:xfrm>
        </p:grpSpPr>
        <p:sp>
          <p:nvSpPr>
            <p:cNvPr id="32" name="Rectangle: Rounded Corners 31">
              <a:extLst>
                <a:ext uri="{FF2B5EF4-FFF2-40B4-BE49-F238E27FC236}">
                  <a16:creationId xmlns:a16="http://schemas.microsoft.com/office/drawing/2014/main" id="{7E1354D9-A3A5-7DA6-E815-EB5EE9EB7F32}"/>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UTM Duepuntozero" panose="02040603050506020204" pitchFamily="18" charset="0"/>
                  <a:ea typeface="+mn-ea"/>
                  <a:cs typeface="+mn-cs"/>
                </a:rPr>
                <a:t>Tai </a:t>
              </a:r>
              <a:r>
                <a:rPr kumimoji="0" lang="en-US" sz="6600" b="1" i="0" u="none" strike="noStrike" kern="1200" cap="none" spc="0" normalizeH="0" baseline="0" noProof="0" dirty="0" err="1">
                  <a:ln>
                    <a:noFill/>
                  </a:ln>
                  <a:solidFill>
                    <a:srgbClr val="008000"/>
                  </a:solidFill>
                  <a:effectLst/>
                  <a:uLnTx/>
                  <a:uFillTx/>
                  <a:latin typeface="UTM Duepuntozero" panose="02040603050506020204" pitchFamily="18" charset="0"/>
                  <a:ea typeface="+mn-ea"/>
                  <a:cs typeface="+mn-cs"/>
                </a:rPr>
                <a:t>nghe</a:t>
              </a:r>
              <a:endParaRPr kumimoji="0" lang="en-US" sz="6600" b="1" i="0" u="none" strike="noStrike" kern="1200" cap="none" spc="0" normalizeH="0" baseline="0" noProof="0" dirty="0">
                <a:ln>
                  <a:noFill/>
                </a:ln>
                <a:solidFill>
                  <a:srgbClr val="008000"/>
                </a:solidFill>
                <a:effectLst/>
                <a:uLnTx/>
                <a:uFillTx/>
                <a:latin typeface="UTM Duepuntozero" panose="02040603050506020204" pitchFamily="18" charset="0"/>
                <a:ea typeface="+mn-ea"/>
                <a:cs typeface="+mn-cs"/>
              </a:endParaRPr>
            </a:p>
          </p:txBody>
        </p:sp>
        <p:pic>
          <p:nvPicPr>
            <p:cNvPr id="35" name="Picture 34">
              <a:extLst>
                <a:ext uri="{FF2B5EF4-FFF2-40B4-BE49-F238E27FC236}">
                  <a16:creationId xmlns:a16="http://schemas.microsoft.com/office/drawing/2014/main" id="{A5A0CCBF-67E2-4DDA-706A-805492823DF6}"/>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36" name="Group 35">
            <a:extLst>
              <a:ext uri="{FF2B5EF4-FFF2-40B4-BE49-F238E27FC236}">
                <a16:creationId xmlns:a16="http://schemas.microsoft.com/office/drawing/2014/main" id="{B938420C-704B-4F5D-1B4A-43D3B33250F5}"/>
              </a:ext>
            </a:extLst>
          </p:cNvPr>
          <p:cNvGrpSpPr/>
          <p:nvPr/>
        </p:nvGrpSpPr>
        <p:grpSpPr>
          <a:xfrm>
            <a:off x="6601841" y="2145272"/>
            <a:ext cx="4257145" cy="1502348"/>
            <a:chOff x="8110962" y="1828720"/>
            <a:chExt cx="3920646" cy="1371679"/>
          </a:xfrm>
        </p:grpSpPr>
        <p:sp>
          <p:nvSpPr>
            <p:cNvPr id="37" name="Rectangle: Rounded Corners 36">
              <a:extLst>
                <a:ext uri="{FF2B5EF4-FFF2-40B4-BE49-F238E27FC236}">
                  <a16:creationId xmlns:a16="http://schemas.microsoft.com/office/drawing/2014/main" id="{D9C591CC-B4C8-0722-0ACB-CA8C76CB93EF}"/>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mn-cs"/>
                </a:rPr>
                <a:t>Tay </a:t>
              </a:r>
              <a:r>
                <a:rPr kumimoji="0" lang="en-US" sz="6600" b="1" i="0" u="none" strike="noStrike" kern="1200" cap="none" spc="0" normalizeH="0" baseline="0" noProof="0" dirty="0" err="1">
                  <a:ln>
                    <a:noFill/>
                  </a:ln>
                  <a:solidFill>
                    <a:srgbClr val="0070C0"/>
                  </a:solidFill>
                  <a:effectLst/>
                  <a:uLnTx/>
                  <a:uFillTx/>
                  <a:latin typeface="UTM Duepuntozero" panose="02040603050506020204" pitchFamily="18" charset="0"/>
                  <a:ea typeface="+mn-ea"/>
                  <a:cs typeface="+mn-cs"/>
                </a:rPr>
                <a:t>dò</a:t>
              </a:r>
              <a:endParaRPr kumimoji="0" lang="en-US" sz="66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mn-cs"/>
              </a:endParaRPr>
            </a:p>
          </p:txBody>
        </p:sp>
        <p:pic>
          <p:nvPicPr>
            <p:cNvPr id="39" name="Picture 38">
              <a:extLst>
                <a:ext uri="{FF2B5EF4-FFF2-40B4-BE49-F238E27FC236}">
                  <a16:creationId xmlns:a16="http://schemas.microsoft.com/office/drawing/2014/main" id="{AB6E6D9D-05D2-C6F7-FC2A-07053E911FBC}"/>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79F8EBB8-14C7-DCE7-7156-AFEBCF385D7E}"/>
              </a:ext>
            </a:extLst>
          </p:cNvPr>
          <p:cNvPicPr>
            <a:picLocks noChangeAspect="1"/>
          </p:cNvPicPr>
          <p:nvPr/>
        </p:nvPicPr>
        <p:blipFill>
          <a:blip r:embed="rId10"/>
          <a:stretch>
            <a:fillRect/>
          </a:stretch>
        </p:blipFill>
        <p:spPr>
          <a:xfrm>
            <a:off x="4369505" y="347886"/>
            <a:ext cx="6578154" cy="1115665"/>
          </a:xfrm>
          <a:prstGeom prst="rect">
            <a:avLst/>
          </a:prstGeom>
        </p:spPr>
      </p:pic>
    </p:spTree>
    <p:extLst>
      <p:ext uri="{BB962C8B-B14F-4D97-AF65-F5344CB8AC3E}">
        <p14:creationId xmlns:p14="http://schemas.microsoft.com/office/powerpoint/2010/main" val="7224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6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14:bounceEnd="66000">
                                          <p:cBhvr additive="base">
                                            <p:cTn id="1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14:bounceEnd="66000">
                                          <p:cBhvr additive="base">
                                            <p:cTn id="1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ppt_x"/>
                                              </p:val>
                                            </p:tav>
                                            <p:tav tm="100000">
                                              <p:val>
                                                <p:strVal val="#ppt_x"/>
                                              </p:val>
                                            </p:tav>
                                          </p:tavLst>
                                        </p:anim>
                                        <p:anim calcmode="lin" valueType="num">
                                          <p:cBhvr additive="base">
                                            <p:cTn id="13" dur="1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1000" fill="hold"/>
                                            <p:tgtEl>
                                              <p:spTgt spid="36"/>
                                            </p:tgtEl>
                                            <p:attrNameLst>
                                              <p:attrName>ppt_x</p:attrName>
                                            </p:attrNameLst>
                                          </p:cBhvr>
                                          <p:tavLst>
                                            <p:tav tm="0">
                                              <p:val>
                                                <p:strVal val="#ppt_x"/>
                                              </p:val>
                                            </p:tav>
                                            <p:tav tm="100000">
                                              <p:val>
                                                <p:strVal val="#ppt_x"/>
                                              </p:val>
                                            </p:tav>
                                          </p:tavLst>
                                        </p:anim>
                                        <p:anim calcmode="lin" valueType="num">
                                          <p:cBhvr additive="base">
                                            <p:cTn id="18"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ndows Media Player 2024-09-06 15-38-56">
            <a:hlinkClick r:id="" action="ppaction://media"/>
            <a:extLst>
              <a:ext uri="{FF2B5EF4-FFF2-40B4-BE49-F238E27FC236}">
                <a16:creationId xmlns:a16="http://schemas.microsoft.com/office/drawing/2014/main" id="{D895E766-83C7-EE4F-8329-FA3342042C7E}"/>
              </a:ext>
            </a:extLst>
          </p:cNvPr>
          <p:cNvPicPr>
            <a:picLocks noChangeAspect="1"/>
          </p:cNvPicPr>
          <p:nvPr>
            <a:videoFile r:link="rId1"/>
            <p:extLst>
              <p:ext uri="{DAA4B4D4-6D71-4841-9C94-3DE7FCFB9230}">
                <p14:media xmlns:p14="http://schemas.microsoft.com/office/powerpoint/2010/main" r:embed="rId2">
                  <p14:trim st="1750" end="778.2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5846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647700"/>
          </a:xfrm>
          <a:prstGeom prst="rect">
            <a:avLst/>
          </a:prstGeom>
          <a:noFill/>
        </p:spPr>
        <p:txBody>
          <a:bodyPr wrap="square" rtlCol="0">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lang="vi-VN" sz="1900" i="1" dirty="0">
                <a:latin typeface="Cambria" panose="02040503050406030204" pitchFamily="18" charset="0"/>
                <a:ea typeface="Cambria" panose="02040503050406030204" pitchFamily="18" charset="0"/>
              </a:rPr>
              <a:t>Sao chổi</a:t>
            </a:r>
            <a:r>
              <a:rPr lang="vi-VN" sz="1900" dirty="0">
                <a:latin typeface="Cambria" panose="02040503050406030204" pitchFamily="18" charset="0"/>
                <a:ea typeface="Cambria" panose="02040503050406030204" pitchFamily="18" charset="0"/>
              </a:rPr>
              <a:t>.</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lang="vi-VN" sz="1900" i="1" dirty="0">
                <a:latin typeface="Cambria" panose="02040503050406030204" pitchFamily="18" charset="0"/>
                <a:ea typeface="Cambria" panose="02040503050406030204" pitchFamily="18" charset="0"/>
              </a:rPr>
              <a:t>Vịt con xấu xí, Cô bé bán diêm, Nàng tiên cá, Chú lính chì dũng cảm</a:t>
            </a:r>
            <a:r>
              <a:rPr lang="vi-VN" sz="1900" dirty="0">
                <a:latin typeface="Cambria" panose="02040503050406030204" pitchFamily="18" charset="0"/>
                <a:ea typeface="Cambria" panose="02040503050406030204" pitchFamily="18" charset="0"/>
              </a:rPr>
              <a:t>,... Đây là những câu chuyện đã làm xúc động hàng triệu trẻ em trên thế giới.</a:t>
            </a:r>
          </a:p>
          <a:p>
            <a:pPr algn="r"/>
            <a:r>
              <a:rPr lang="vi-VN" sz="1900" dirty="0">
                <a:latin typeface="Cambria" panose="02040503050406030204" pitchFamily="18" charset="0"/>
                <a:ea typeface="Cambria" panose="02040503050406030204" pitchFamily="18" charset="0"/>
              </a:rPr>
              <a:t>(Phan Thế Quân </a:t>
            </a:r>
            <a:r>
              <a:rPr lang="vi-VN" sz="1900" i="1" dirty="0">
                <a:latin typeface="Cambria" panose="02040503050406030204" pitchFamily="18" charset="0"/>
                <a:ea typeface="Cambria" panose="02040503050406030204" pitchFamily="18" charset="0"/>
              </a:rPr>
              <a:t>tổng hợp</a:t>
            </a:r>
            <a:r>
              <a:rPr lang="vi-VN" sz="1900"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5"/>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3288D403E5DC408A49ADA8822FD551" ma:contentTypeVersion="2" ma:contentTypeDescription="Create a new document." ma:contentTypeScope="" ma:versionID="ecaee77f66044bed3faf04d5b2d84f01">
  <xsd:schema xmlns:xsd="http://www.w3.org/2001/XMLSchema" xmlns:xs="http://www.w3.org/2001/XMLSchema" xmlns:p="http://schemas.microsoft.com/office/2006/metadata/properties" xmlns:ns3="45a79269-fa8d-42c8-ad13-763803f23fa6" targetNamespace="http://schemas.microsoft.com/office/2006/metadata/properties" ma:root="true" ma:fieldsID="69d9f32d2b628031f8189e70c054ba8a" ns3:_="">
    <xsd:import namespace="45a79269-fa8d-42c8-ad13-763803f23fa6"/>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79269-fa8d-42c8-ad13-763803f23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1447AA-B0E1-44B0-9370-54F902530807}">
  <ds:schemaRefs>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45a79269-fa8d-42c8-ad13-763803f23fa6"/>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CB430B8D-2F72-4565-AF70-4D9BB7162AE7}">
  <ds:schemaRefs>
    <ds:schemaRef ds:uri="http://schemas.microsoft.com/sharepoint/v3/contenttype/forms"/>
  </ds:schemaRefs>
</ds:datastoreItem>
</file>

<file path=customXml/itemProps3.xml><?xml version="1.0" encoding="utf-8"?>
<ds:datastoreItem xmlns:ds="http://schemas.openxmlformats.org/officeDocument/2006/customXml" ds:itemID="{C3E10612-A556-4640-B0C0-F145A4278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79269-fa8d-42c8-ad13-763803f23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1154</TotalTime>
  <Words>1420</Words>
  <Application>Microsoft Office PowerPoint</Application>
  <PresentationFormat>Widescreen</PresentationFormat>
  <Paragraphs>86</Paragraphs>
  <Slides>33</Slides>
  <Notes>11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微软雅黑</vt:lpstr>
      <vt:lpstr>Arial</vt:lpstr>
      <vt:lpstr>Calibri</vt:lpstr>
      <vt:lpstr>Cambria</vt:lpstr>
      <vt:lpstr>LNTH-LuoLuoNotangYuanTi 1</vt:lpstr>
      <vt:lpstr>宋体</vt:lpstr>
      <vt:lpstr>SVN-Poky's</vt:lpstr>
      <vt:lpstr>Times New Roman</vt:lpstr>
      <vt:lpstr>UTM Cookies</vt:lpstr>
      <vt:lpstr>UTM Duepuntozero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LAN HƯƠNG-0354473852</dc:creator>
  <cp:lastModifiedBy>Administrator</cp:lastModifiedBy>
  <cp:revision>28</cp:revision>
  <dcterms:created xsi:type="dcterms:W3CDTF">2022-07-13T07:05:15Z</dcterms:created>
  <dcterms:modified xsi:type="dcterms:W3CDTF">2024-11-18T01:14:53Z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0x010100C43288D403E5DC408A49ADA8822FD551</vt:lpwstr>
  </property>
</Properties>
</file>