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notesMasterIdLst>
    <p:notesMasterId r:id="rId21"/>
  </p:notesMasterIdLst>
  <p:sldIdLst>
    <p:sldId id="540" r:id="rId3"/>
    <p:sldId id="537" r:id="rId4"/>
    <p:sldId id="538" r:id="rId5"/>
    <p:sldId id="517" r:id="rId6"/>
    <p:sldId id="522" r:id="rId7"/>
    <p:sldId id="534" r:id="rId8"/>
    <p:sldId id="530" r:id="rId9"/>
    <p:sldId id="523" r:id="rId10"/>
    <p:sldId id="524" r:id="rId11"/>
    <p:sldId id="525" r:id="rId12"/>
    <p:sldId id="526" r:id="rId13"/>
    <p:sldId id="527" r:id="rId14"/>
    <p:sldId id="529" r:id="rId15"/>
    <p:sldId id="528" r:id="rId16"/>
    <p:sldId id="375" r:id="rId17"/>
    <p:sldId id="343" r:id="rId18"/>
    <p:sldId id="533" r:id="rId19"/>
    <p:sldId id="51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73" d="100"/>
          <a:sy n="73" d="100"/>
        </p:scale>
        <p:origin x="5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443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8897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504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4242071"/>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903849403"/>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736335582"/>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122895233"/>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853380179"/>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00784407"/>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633478106"/>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62070761"/>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87476026"/>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845126763"/>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2021/11/17</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63594736"/>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11/17/2021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11/17/2021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2021/11/17</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13B58766-C3D9-4BFA-A990-DBE841F4C835}"/>
              </a:ext>
            </a:extLst>
          </p:cNvPr>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162897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9.xml"/><Relationship Id="rId5" Type="http://schemas.microsoft.com/office/2007/relationships/hdphoto" Target="../media/hdphoto5.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37.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37.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8215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2975A-78E4-4FFC-8491-4407C5964AD9}"/>
              </a:ext>
            </a:extLst>
          </p:cNvPr>
          <p:cNvSpPr txBox="1"/>
          <p:nvPr/>
        </p:nvSpPr>
        <p:spPr>
          <a:xfrm>
            <a:off x="993987" y="987886"/>
            <a:ext cx="11022282" cy="650499"/>
          </a:xfrm>
          <a:prstGeom prst="rect">
            <a:avLst/>
          </a:prstGeom>
          <a:noFill/>
        </p:spPr>
        <p:txBody>
          <a:bodyPr wrap="square" rtlCol="0">
            <a:spAutoFit/>
          </a:bodyPr>
          <a:lstStyle/>
          <a:p>
            <a:pPr>
              <a:lnSpc>
                <a:spcPct val="150000"/>
              </a:lnSpc>
            </a:pPr>
            <a:r>
              <a:rPr lang="vi-VN" sz="2800" b="1" dirty="0">
                <a:solidFill>
                  <a:schemeClr val="accent6">
                    <a:lumMod val="75000"/>
                  </a:schemeClr>
                </a:solidFill>
                <a:latin typeface="+mj-lt"/>
              </a:rPr>
              <a:t>2. </a:t>
            </a:r>
            <a:r>
              <a:rPr lang="vi-VN" sz="2800" dirty="0">
                <a:latin typeface="+mj-lt"/>
              </a:rPr>
              <a:t>Kể về những lần nhím trắng và nhím nâu gặp nhau.</a:t>
            </a:r>
          </a:p>
        </p:txBody>
      </p:sp>
      <p:sp>
        <p:nvSpPr>
          <p:cNvPr id="3" name="TextBox 2">
            <a:extLst>
              <a:ext uri="{FF2B5EF4-FFF2-40B4-BE49-F238E27FC236}">
                <a16:creationId xmlns:a16="http://schemas.microsoft.com/office/drawing/2014/main" id="{6B3B5DC8-C03B-4E1C-BE95-4D8DC1E5DF9A}"/>
              </a:ext>
            </a:extLst>
          </p:cNvPr>
          <p:cNvSpPr txBox="1"/>
          <p:nvPr/>
        </p:nvSpPr>
        <p:spPr>
          <a:xfrm>
            <a:off x="904299" y="1486855"/>
            <a:ext cx="9473078" cy="2589491"/>
          </a:xfrm>
          <a:prstGeom prst="rect">
            <a:avLst/>
          </a:prstGeom>
          <a:noFill/>
        </p:spPr>
        <p:txBody>
          <a:bodyPr wrap="square" rtlCol="0">
            <a:spAutoFit/>
          </a:bodyPr>
          <a:lstStyle/>
          <a:p>
            <a:pPr marL="269875" indent="-269875" algn="just">
              <a:lnSpc>
                <a:spcPct val="150000"/>
              </a:lnSpc>
            </a:pPr>
            <a:r>
              <a:rPr lang="vi-VN" sz="2800" dirty="0">
                <a:solidFill>
                  <a:srgbClr val="FF0000"/>
                </a:solidFill>
                <a:latin typeface="+mj-lt"/>
                <a:sym typeface="Wingdings" panose="05000000000000000000" pitchFamily="2" charset="2"/>
              </a:rPr>
              <a:t></a:t>
            </a:r>
            <a:r>
              <a:rPr lang="vi-VN" sz="2800" dirty="0">
                <a:solidFill>
                  <a:schemeClr val="accent6">
                    <a:lumMod val="75000"/>
                  </a:schemeClr>
                </a:solidFill>
                <a:latin typeface="+mj-lt"/>
                <a:sym typeface="Wingdings" panose="05000000000000000000" pitchFamily="2" charset="2"/>
              </a:rPr>
              <a:t> </a:t>
            </a:r>
            <a:r>
              <a:rPr lang="vi-VN" sz="2800" dirty="0">
                <a:latin typeface="+mj-lt"/>
              </a:rPr>
              <a:t>Lần 1: </a:t>
            </a:r>
            <a:r>
              <a:rPr lang="vi-VN" sz="2800" dirty="0">
                <a:solidFill>
                  <a:srgbClr val="FF0000"/>
                </a:solidFill>
                <a:latin typeface="+mj-lt"/>
              </a:rPr>
              <a:t>Hai bạn gặp nhau vào buổi sáng, khi nhím nâu đi kiếm quả cây.</a:t>
            </a:r>
          </a:p>
          <a:p>
            <a:pPr marL="268288" algn="just">
              <a:lnSpc>
                <a:spcPct val="150000"/>
              </a:lnSpc>
            </a:pPr>
            <a:r>
              <a:rPr lang="vi-VN" sz="2800" dirty="0">
                <a:latin typeface="+mj-lt"/>
              </a:rPr>
              <a:t>Lần 2: </a:t>
            </a:r>
            <a:r>
              <a:rPr lang="vi-VN" sz="2800" dirty="0">
                <a:solidFill>
                  <a:srgbClr val="FF0000"/>
                </a:solidFill>
                <a:latin typeface="+mj-lt"/>
              </a:rPr>
              <a:t>Hai bạn gặp lại khi nhím nâu trú mưa đúng vào nhà nhím trắng.</a:t>
            </a:r>
          </a:p>
        </p:txBody>
      </p:sp>
      <p:sp>
        <p:nvSpPr>
          <p:cNvPr id="4" name="TextBox 3">
            <a:extLst>
              <a:ext uri="{FF2B5EF4-FFF2-40B4-BE49-F238E27FC236}">
                <a16:creationId xmlns:a16="http://schemas.microsoft.com/office/drawing/2014/main" id="{8B8809A2-EDAE-4A0A-BB95-88F22B3ABA0A}"/>
              </a:ext>
            </a:extLst>
          </p:cNvPr>
          <p:cNvSpPr txBox="1"/>
          <p:nvPr/>
        </p:nvSpPr>
        <p:spPr>
          <a:xfrm>
            <a:off x="904299" y="3969919"/>
            <a:ext cx="11022282" cy="650499"/>
          </a:xfrm>
          <a:prstGeom prst="rect">
            <a:avLst/>
          </a:prstGeom>
          <a:noFill/>
        </p:spPr>
        <p:txBody>
          <a:bodyPr wrap="square" rtlCol="0">
            <a:spAutoFit/>
          </a:bodyPr>
          <a:lstStyle/>
          <a:p>
            <a:pPr>
              <a:lnSpc>
                <a:spcPct val="150000"/>
              </a:lnSpc>
            </a:pPr>
            <a:r>
              <a:rPr lang="vi-VN" sz="2800" b="1" dirty="0">
                <a:solidFill>
                  <a:schemeClr val="accent6">
                    <a:lumMod val="75000"/>
                  </a:schemeClr>
                </a:solidFill>
                <a:latin typeface="+mj-lt"/>
              </a:rPr>
              <a:t>3. </a:t>
            </a:r>
            <a:r>
              <a:rPr lang="vi-VN" sz="2800" dirty="0">
                <a:latin typeface="+mj-lt"/>
              </a:rPr>
              <a:t>Theo em, vì sao nhím nâu nhận lời kết bạn cùng nhìm trắng? </a:t>
            </a:r>
          </a:p>
        </p:txBody>
      </p:sp>
      <p:sp>
        <p:nvSpPr>
          <p:cNvPr id="5" name="TextBox 4">
            <a:extLst>
              <a:ext uri="{FF2B5EF4-FFF2-40B4-BE49-F238E27FC236}">
                <a16:creationId xmlns:a16="http://schemas.microsoft.com/office/drawing/2014/main" id="{FF991E99-4329-422C-8DF3-4CE2A6C11235}"/>
              </a:ext>
            </a:extLst>
          </p:cNvPr>
          <p:cNvSpPr txBox="1"/>
          <p:nvPr/>
        </p:nvSpPr>
        <p:spPr>
          <a:xfrm>
            <a:off x="993987" y="4553939"/>
            <a:ext cx="10204025"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Vì nhím nâu thấy nhím trắng hiền lành, tốt bụng, thân thiện.</a:t>
            </a:r>
          </a:p>
        </p:txBody>
      </p:sp>
    </p:spTree>
    <p:extLst>
      <p:ext uri="{BB962C8B-B14F-4D97-AF65-F5344CB8AC3E}">
        <p14:creationId xmlns:p14="http://schemas.microsoft.com/office/powerpoint/2010/main" val="98390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070CEA-E8F9-4D9C-AAFA-68B56169783A}"/>
              </a:ext>
            </a:extLst>
          </p:cNvPr>
          <p:cNvSpPr txBox="1"/>
          <p:nvPr/>
        </p:nvSpPr>
        <p:spPr>
          <a:xfrm>
            <a:off x="1410758" y="1077624"/>
            <a:ext cx="10497707" cy="1468864"/>
          </a:xfrm>
          <a:prstGeom prst="rect">
            <a:avLst/>
          </a:prstGeom>
          <a:noFill/>
        </p:spPr>
        <p:txBody>
          <a:bodyPr wrap="square" rtlCol="0">
            <a:spAutoFit/>
          </a:bodyPr>
          <a:lstStyle/>
          <a:p>
            <a:pPr>
              <a:lnSpc>
                <a:spcPct val="150000"/>
              </a:lnSpc>
              <a:buClr>
                <a:srgbClr val="000000"/>
              </a:buClr>
              <a:buFont typeface="Arial"/>
              <a:buNone/>
            </a:pPr>
            <a:r>
              <a:rPr lang="vi-VN" sz="3200" b="1" kern="0" dirty="0">
                <a:solidFill>
                  <a:srgbClr val="FC7D77">
                    <a:lumMod val="75000"/>
                  </a:srgbClr>
                </a:solidFill>
                <a:latin typeface="+mj-lt"/>
                <a:cs typeface="Arial"/>
                <a:sym typeface="Arial"/>
              </a:rPr>
              <a:t>4. </a:t>
            </a:r>
            <a:r>
              <a:rPr lang="vi-VN" sz="3200" kern="0" dirty="0">
                <a:solidFill>
                  <a:srgbClr val="000000"/>
                </a:solidFill>
                <a:latin typeface="+mj-lt"/>
                <a:cs typeface="Arial"/>
                <a:sym typeface="Arial"/>
              </a:rPr>
              <a:t>Nhờ đâu nhím trắng và nhím nâu có những ngày mùa đông vui vẻ, ấm áp?</a:t>
            </a:r>
          </a:p>
        </p:txBody>
      </p:sp>
      <p:sp>
        <p:nvSpPr>
          <p:cNvPr id="5" name="TextBox 4">
            <a:extLst>
              <a:ext uri="{FF2B5EF4-FFF2-40B4-BE49-F238E27FC236}">
                <a16:creationId xmlns:a16="http://schemas.microsoft.com/office/drawing/2014/main" id="{8B466196-E075-4257-9469-F56630C2C778}"/>
              </a:ext>
            </a:extLst>
          </p:cNvPr>
          <p:cNvSpPr txBox="1"/>
          <p:nvPr/>
        </p:nvSpPr>
        <p:spPr>
          <a:xfrm>
            <a:off x="1410758" y="2396241"/>
            <a:ext cx="9718392" cy="1468864"/>
          </a:xfrm>
          <a:prstGeom prst="rect">
            <a:avLst/>
          </a:prstGeom>
          <a:noFill/>
        </p:spPr>
        <p:txBody>
          <a:bodyPr wrap="square" rtlCol="0">
            <a:spAutoFit/>
          </a:bodyPr>
          <a:lstStyle/>
          <a:p>
            <a:pPr algn="just">
              <a:lnSpc>
                <a:spcPct val="150000"/>
              </a:lnSpc>
              <a:buClr>
                <a:srgbClr val="000000"/>
              </a:buClr>
              <a:buFont typeface="Arial"/>
              <a:buNone/>
            </a:pPr>
            <a:r>
              <a:rPr lang="vi-VN" sz="3200" kern="0" dirty="0">
                <a:solidFill>
                  <a:srgbClr val="FC7D77">
                    <a:lumMod val="75000"/>
                  </a:srgbClr>
                </a:solidFill>
                <a:latin typeface="+mj-lt"/>
                <a:cs typeface="Arial"/>
                <a:sym typeface="Wingdings" panose="05000000000000000000" pitchFamily="2" charset="2"/>
              </a:rPr>
              <a:t> </a:t>
            </a:r>
            <a:r>
              <a:rPr lang="vi-VN" sz="3200" kern="0" dirty="0">
                <a:solidFill>
                  <a:srgbClr val="FC7D77">
                    <a:lumMod val="75000"/>
                  </a:srgbClr>
                </a:solidFill>
                <a:latin typeface="+mj-lt"/>
                <a:cs typeface="Arial"/>
                <a:sym typeface="Arial"/>
              </a:rPr>
              <a:t>Vì nhím trắng và nhím nâu không phải sống một mình giữa mùa đông lạnh giá.</a:t>
            </a:r>
          </a:p>
        </p:txBody>
      </p:sp>
      <p:pic>
        <p:nvPicPr>
          <p:cNvPr id="6" name="Picture 5">
            <a:extLst>
              <a:ext uri="{FF2B5EF4-FFF2-40B4-BE49-F238E27FC236}">
                <a16:creationId xmlns:a16="http://schemas.microsoft.com/office/drawing/2014/main" id="{5CE2C5E2-7939-431D-92C3-508D07417729}"/>
              </a:ext>
            </a:extLst>
          </p:cNvPr>
          <p:cNvPicPr>
            <a:picLocks noChangeAspect="1"/>
          </p:cNvPicPr>
          <p:nvPr/>
        </p:nvPicPr>
        <p:blipFill rotWithShape="1">
          <a:blip r:embed="rId2"/>
          <a:srcRect l="2857" t="2903" r="1768" b="3018"/>
          <a:stretch/>
        </p:blipFill>
        <p:spPr>
          <a:xfrm>
            <a:off x="7140827" y="3429000"/>
            <a:ext cx="3640415" cy="2787481"/>
          </a:xfrm>
          <a:prstGeom prst="rect">
            <a:avLst/>
          </a:prstGeom>
        </p:spPr>
      </p:pic>
    </p:spTree>
    <p:extLst>
      <p:ext uri="{BB962C8B-B14F-4D97-AF65-F5344CB8AC3E}">
        <p14:creationId xmlns:p14="http://schemas.microsoft.com/office/powerpoint/2010/main" val="370976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mj-lt"/>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mj-lt"/>
              <a:cs typeface="Arial"/>
              <a:sym typeface="Arial"/>
            </a:endParaRPr>
          </a:p>
        </p:txBody>
      </p:sp>
      <p:sp>
        <p:nvSpPr>
          <p:cNvPr id="6" name="TextBox 5">
            <a:extLst>
              <a:ext uri="{FF2B5EF4-FFF2-40B4-BE49-F238E27FC236}">
                <a16:creationId xmlns:a16="http://schemas.microsoft.com/office/drawing/2014/main" id="{E1616F0E-C300-44A0-81F8-BD835DBAF62A}"/>
              </a:ext>
            </a:extLst>
          </p:cNvPr>
          <p:cNvSpPr txBox="1"/>
          <p:nvPr/>
        </p:nvSpPr>
        <p:spPr>
          <a:xfrm>
            <a:off x="360442" y="995323"/>
            <a:ext cx="11471116" cy="5670783"/>
          </a:xfrm>
          <a:prstGeom prst="rect">
            <a:avLst/>
          </a:prstGeom>
          <a:noFill/>
        </p:spPr>
        <p:txBody>
          <a:bodyPr wrap="square" rtlCol="0">
            <a:spAutoFit/>
          </a:bodyPr>
          <a:lstStyle/>
          <a:p>
            <a:pPr marL="44450" lvl="0" algn="just">
              <a:lnSpc>
                <a:spcPts val="2900"/>
              </a:lnSpc>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lang="vi-VN" sz="2800" dirty="0">
                <a:latin typeface="+mj-lt"/>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ts val="2900"/>
              </a:lnSpc>
              <a:defRPr/>
            </a:pPr>
            <a:r>
              <a:rPr lang="vi-VN" sz="2800" dirty="0">
                <a:latin typeface="+mj-lt"/>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ts val="2900"/>
              </a:lnSpc>
              <a:defRPr/>
            </a:pPr>
            <a:r>
              <a:rPr lang="vi-VN" sz="2800" dirty="0">
                <a:latin typeface="+mj-lt"/>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 Theo Minh Anh)</a:t>
            </a:r>
          </a:p>
        </p:txBody>
      </p:sp>
      <p:pic>
        <p:nvPicPr>
          <p:cNvPr id="7" name="Picture 6">
            <a:extLst>
              <a:ext uri="{FF2B5EF4-FFF2-40B4-BE49-F238E27FC236}">
                <a16:creationId xmlns:a16="http://schemas.microsoft.com/office/drawing/2014/main" id="{C0BCA1D9-72CB-4F71-9674-575170416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97" y="1012834"/>
            <a:ext cx="541501" cy="407076"/>
          </a:xfrm>
          <a:prstGeom prst="rect">
            <a:avLst/>
          </a:prstGeom>
        </p:spPr>
      </p:pic>
      <p:pic>
        <p:nvPicPr>
          <p:cNvPr id="8" name="Picture 7">
            <a:extLst>
              <a:ext uri="{FF2B5EF4-FFF2-40B4-BE49-F238E27FC236}">
                <a16:creationId xmlns:a16="http://schemas.microsoft.com/office/drawing/2014/main" id="{F743A8D0-1CED-4DE7-BF39-D7590ECD8CC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80294" y="2507384"/>
            <a:ext cx="511705" cy="317903"/>
          </a:xfrm>
          <a:prstGeom prst="rect">
            <a:avLst/>
          </a:prstGeom>
        </p:spPr>
      </p:pic>
      <p:pic>
        <p:nvPicPr>
          <p:cNvPr id="9" name="Picture 8">
            <a:extLst>
              <a:ext uri="{FF2B5EF4-FFF2-40B4-BE49-F238E27FC236}">
                <a16:creationId xmlns:a16="http://schemas.microsoft.com/office/drawing/2014/main" id="{0AF6B323-2412-4BC2-8857-1D8003586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001" y="4323669"/>
            <a:ext cx="511705" cy="407076"/>
          </a:xfrm>
          <a:prstGeom prst="rect">
            <a:avLst/>
          </a:prstGeom>
        </p:spPr>
      </p:pic>
      <p:sp>
        <p:nvSpPr>
          <p:cNvPr id="10" name="Cloud 9">
            <a:extLst>
              <a:ext uri="{FF2B5EF4-FFF2-40B4-BE49-F238E27FC236}">
                <a16:creationId xmlns:a16="http://schemas.microsoft.com/office/drawing/2014/main"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57DC50-DEAF-4CEF-B462-FED6EDD45CBB}"/>
              </a:ext>
            </a:extLst>
          </p:cNvPr>
          <p:cNvSpPr txBox="1"/>
          <p:nvPr/>
        </p:nvSpPr>
        <p:spPr>
          <a:xfrm>
            <a:off x="8410353" y="5984449"/>
            <a:ext cx="3781647" cy="646331"/>
          </a:xfrm>
          <a:prstGeom prst="rect">
            <a:avLst/>
          </a:prstGeom>
          <a:noFill/>
        </p:spPr>
        <p:txBody>
          <a:bodyPr wrap="square" rtlCol="0">
            <a:spAutoFit/>
          </a:bodyPr>
          <a:lstStyle/>
          <a:p>
            <a:r>
              <a:rPr lang="en-US" sz="3600" dirty="0" err="1">
                <a:solidFill>
                  <a:srgbClr val="00B050"/>
                </a:solidFill>
              </a:rPr>
              <a:t>Luyện</a:t>
            </a:r>
            <a:r>
              <a:rPr lang="en-US" sz="3600" dirty="0">
                <a:solidFill>
                  <a:srgbClr val="00B050"/>
                </a:solidFill>
              </a:rPr>
              <a:t> </a:t>
            </a:r>
            <a:r>
              <a:rPr lang="en-US" sz="3600" dirty="0" err="1">
                <a:solidFill>
                  <a:srgbClr val="00B050"/>
                </a:solidFill>
              </a:rPr>
              <a:t>đọc</a:t>
            </a:r>
            <a:r>
              <a:rPr lang="en-US" sz="3600" dirty="0">
                <a:solidFill>
                  <a:srgbClr val="00B050"/>
                </a:solidFill>
              </a:rPr>
              <a:t> </a:t>
            </a:r>
            <a:r>
              <a:rPr lang="en-US" sz="3600" dirty="0" err="1">
                <a:solidFill>
                  <a:srgbClr val="00B050"/>
                </a:solidFill>
              </a:rPr>
              <a:t>lại</a:t>
            </a:r>
            <a:endParaRPr lang="en-US" sz="3600" dirty="0">
              <a:solidFill>
                <a:srgbClr val="00B050"/>
              </a:solidFill>
            </a:endParaRPr>
          </a:p>
        </p:txBody>
      </p:sp>
    </p:spTree>
    <p:extLst>
      <p:ext uri="{BB962C8B-B14F-4D97-AF65-F5344CB8AC3E}">
        <p14:creationId xmlns:p14="http://schemas.microsoft.com/office/powerpoint/2010/main" val="165957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AAEF-5A19-4993-B5D5-816C563454E4}"/>
              </a:ext>
            </a:extLst>
          </p:cNvPr>
          <p:cNvSpPr txBox="1"/>
          <p:nvPr/>
        </p:nvSpPr>
        <p:spPr>
          <a:xfrm>
            <a:off x="4189229" y="2828835"/>
            <a:ext cx="4742121" cy="1323439"/>
          </a:xfrm>
          <a:prstGeom prst="rect">
            <a:avLst/>
          </a:prstGeom>
          <a:noFill/>
        </p:spPr>
        <p:txBody>
          <a:bodyPr wrap="square" rtlCol="0">
            <a:spAutoFit/>
          </a:bodyPr>
          <a:lstStyle/>
          <a:p>
            <a:r>
              <a:rPr lang="en-US" sz="8000" dirty="0" err="1">
                <a:solidFill>
                  <a:srgbClr val="00B050"/>
                </a:solidFill>
              </a:rPr>
              <a:t>Luyện</a:t>
            </a:r>
            <a:r>
              <a:rPr lang="en-US" sz="8000" dirty="0">
                <a:solidFill>
                  <a:srgbClr val="00B050"/>
                </a:solidFill>
              </a:rPr>
              <a:t> </a:t>
            </a:r>
            <a:r>
              <a:rPr lang="en-US" sz="8000" dirty="0" err="1">
                <a:solidFill>
                  <a:srgbClr val="00B050"/>
                </a:solidFill>
              </a:rPr>
              <a:t>tập</a:t>
            </a:r>
            <a:endParaRPr lang="en-US" sz="8000" dirty="0">
              <a:solidFill>
                <a:srgbClr val="00B050"/>
              </a:solidFill>
            </a:endParaRPr>
          </a:p>
        </p:txBody>
      </p:sp>
    </p:spTree>
    <p:extLst>
      <p:ext uri="{BB962C8B-B14F-4D97-AF65-F5344CB8AC3E}">
        <p14:creationId xmlns:p14="http://schemas.microsoft.com/office/powerpoint/2010/main" val="3988420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925739-D7BC-42BD-B690-40DD801AD46E}"/>
              </a:ext>
            </a:extLst>
          </p:cNvPr>
          <p:cNvSpPr txBox="1"/>
          <p:nvPr/>
        </p:nvSpPr>
        <p:spPr>
          <a:xfrm>
            <a:off x="1535577" y="1180086"/>
            <a:ext cx="11408921" cy="570734"/>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mj-lt"/>
              </a:rPr>
              <a:t>1. </a:t>
            </a:r>
            <a:r>
              <a:rPr lang="vi-VN" sz="2400" dirty="0">
                <a:latin typeface="+mj-lt"/>
              </a:rPr>
              <a:t>Đóng vai nhím trắng, nhím nâu trong lần gặp để nói tiếp các câu: </a:t>
            </a:r>
          </a:p>
        </p:txBody>
      </p:sp>
      <p:pic>
        <p:nvPicPr>
          <p:cNvPr id="3" name="Picture 2">
            <a:extLst>
              <a:ext uri="{FF2B5EF4-FFF2-40B4-BE49-F238E27FC236}">
                <a16:creationId xmlns:a16="http://schemas.microsoft.com/office/drawing/2014/main" id="{9BF4A84B-4853-4DEB-AA70-6AE6108B30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1222360" cy="908457"/>
          </a:xfrm>
          <a:prstGeom prst="rect">
            <a:avLst/>
          </a:prstGeom>
        </p:spPr>
      </p:pic>
      <p:sp>
        <p:nvSpPr>
          <p:cNvPr id="4" name="TextBox 3">
            <a:extLst>
              <a:ext uri="{FF2B5EF4-FFF2-40B4-BE49-F238E27FC236}">
                <a16:creationId xmlns:a16="http://schemas.microsoft.com/office/drawing/2014/main" id="{27F7E6B8-AEB4-42B9-9F2F-14CF21E3EE0D}"/>
              </a:ext>
            </a:extLst>
          </p:cNvPr>
          <p:cNvSpPr txBox="1"/>
          <p:nvPr/>
        </p:nvSpPr>
        <p:spPr>
          <a:xfrm>
            <a:off x="1218101" y="460493"/>
            <a:ext cx="2942027"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 LUYỆN TẬP</a:t>
            </a:r>
            <a:endParaRPr lang="en-US" sz="2800" b="1" dirty="0">
              <a:solidFill>
                <a:srgbClr val="17479D"/>
              </a:solidFill>
              <a:latin typeface="+mj-lt"/>
            </a:endParaRPr>
          </a:p>
        </p:txBody>
      </p:sp>
      <p:pic>
        <p:nvPicPr>
          <p:cNvPr id="6" name="Picture 5">
            <a:extLst>
              <a:ext uri="{FF2B5EF4-FFF2-40B4-BE49-F238E27FC236}">
                <a16:creationId xmlns:a16="http://schemas.microsoft.com/office/drawing/2014/main" id="{42673DEA-E82F-490C-8C20-C37B3F6FA9D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79315" y="2171951"/>
            <a:ext cx="9686277" cy="3144328"/>
          </a:xfrm>
          <a:prstGeom prst="rect">
            <a:avLst/>
          </a:prstGeom>
        </p:spPr>
      </p:pic>
    </p:spTree>
    <p:extLst>
      <p:ext uri="{BB962C8B-B14F-4D97-AF65-F5344CB8AC3E}">
        <p14:creationId xmlns:p14="http://schemas.microsoft.com/office/powerpoint/2010/main" val="6488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23872" y="988522"/>
            <a:ext cx="6247250" cy="5064982"/>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19" name="TextBox 18">
            <a:extLst>
              <a:ext uri="{FF2B5EF4-FFF2-40B4-BE49-F238E27FC236}">
                <a16:creationId xmlns:a16="http://schemas.microsoft.com/office/drawing/2014/main" id="{6C526A89-6360-4321-86A9-4E94A444DC9E}"/>
              </a:ext>
            </a:extLst>
          </p:cNvPr>
          <p:cNvSpPr txBox="1"/>
          <p:nvPr/>
        </p:nvSpPr>
        <p:spPr>
          <a:xfrm>
            <a:off x="7158386" y="1546247"/>
            <a:ext cx="4487401" cy="3235822"/>
          </a:xfrm>
          <a:prstGeom prst="rect">
            <a:avLst/>
          </a:prstGeom>
          <a:noFill/>
        </p:spPr>
        <p:txBody>
          <a:bodyPr wrap="square" rtlCol="0">
            <a:spAutoFit/>
          </a:bodyPr>
          <a:lstStyle/>
          <a:p>
            <a:pPr lvl="0">
              <a:lnSpc>
                <a:spcPct val="150000"/>
              </a:lnSpc>
            </a:pPr>
            <a:r>
              <a:rPr lang="vi-VN" sz="2800" b="1" dirty="0">
                <a:solidFill>
                  <a:schemeClr val="accent6">
                    <a:lumMod val="75000"/>
                  </a:schemeClr>
                </a:solidFill>
                <a:latin typeface="+mj-lt"/>
              </a:rPr>
              <a:t>2. </a:t>
            </a:r>
            <a:r>
              <a:rPr lang="vi-VN" sz="2800" dirty="0">
                <a:latin typeface="+mj-lt"/>
              </a:rPr>
              <a:t>Đóng vai Bình và An để nói và đáp lời xin lỗi trong tình huống: </a:t>
            </a:r>
          </a:p>
          <a:p>
            <a:pPr lvl="0">
              <a:lnSpc>
                <a:spcPct val="150000"/>
              </a:lnSpc>
            </a:pPr>
            <a:r>
              <a:rPr lang="vi-VN" sz="2800" dirty="0">
                <a:latin typeface="+mj-lt"/>
              </a:rPr>
              <a:t>Bình vô tình va vào An, làm An ngã. </a:t>
            </a:r>
          </a:p>
        </p:txBody>
      </p:sp>
    </p:spTree>
    <p:extLst>
      <p:ext uri="{BB962C8B-B14F-4D97-AF65-F5344CB8AC3E}">
        <p14:creationId xmlns:p14="http://schemas.microsoft.com/office/powerpoint/2010/main" val="4211067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left)">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t="7778" r="5336" b="75097"/>
          <a:stretch/>
        </p:blipFill>
        <p:spPr>
          <a:xfrm rot="660128">
            <a:off x="9604002" y="-248082"/>
            <a:ext cx="2538847" cy="2163771"/>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3" name="组合 2">
            <a:extLst>
              <a:ext uri="{FF2B5EF4-FFF2-40B4-BE49-F238E27FC236}">
                <a16:creationId xmlns:a16="http://schemas.microsoft.com/office/drawing/2014/main" id="{97B5B2FD-5119-485B-B1A2-651860EAA1B2}"/>
              </a:ext>
            </a:extLst>
          </p:cNvPr>
          <p:cNvGrpSpPr/>
          <p:nvPr/>
        </p:nvGrpSpPr>
        <p:grpSpPr>
          <a:xfrm>
            <a:off x="4112852" y="2138068"/>
            <a:ext cx="3109972" cy="3691772"/>
            <a:chOff x="3963397" y="1589167"/>
            <a:chExt cx="3565106" cy="3816760"/>
          </a:xfrm>
        </p:grpSpPr>
        <p:sp>
          <p:nvSpPr>
            <p:cNvPr id="2" name="矩形 1">
              <a:extLst>
                <a:ext uri="{FF2B5EF4-FFF2-40B4-BE49-F238E27FC236}">
                  <a16:creationId xmlns:a16="http://schemas.microsoft.com/office/drawing/2014/main" id="{57749B8E-E5A7-4163-8507-D8F3B9F34E13}"/>
                </a:ext>
              </a:extLst>
            </p:cNvPr>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1C298902-3191-41FB-91C7-4B3C21134A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sp>
        <p:nvSpPr>
          <p:cNvPr id="6" name="Thought Bubble: Cloud 5">
            <a:extLst>
              <a:ext uri="{FF2B5EF4-FFF2-40B4-BE49-F238E27FC236}">
                <a16:creationId xmlns:a16="http://schemas.microsoft.com/office/drawing/2014/main" id="{2276102F-99E9-4843-8F3A-0CC5EB1D1881}"/>
              </a:ext>
            </a:extLst>
          </p:cNvPr>
          <p:cNvSpPr/>
          <p:nvPr/>
        </p:nvSpPr>
        <p:spPr>
          <a:xfrm>
            <a:off x="266217" y="288235"/>
            <a:ext cx="4227125" cy="2004362"/>
          </a:xfrm>
          <a:prstGeom prst="cloudCallout">
            <a:avLst>
              <a:gd name="adj1" fmla="val 45859"/>
              <a:gd name="adj2" fmla="val 5825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sơ</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hought Bubble: Cloud 16">
            <a:extLst>
              <a:ext uri="{FF2B5EF4-FFF2-40B4-BE49-F238E27FC236}">
                <a16:creationId xmlns:a16="http://schemas.microsoft.com/office/drawing/2014/main" id="{1A11D29A-0E49-4158-ACAA-AB23465EC073}"/>
              </a:ext>
            </a:extLst>
          </p:cNvPr>
          <p:cNvSpPr/>
          <p:nvPr/>
        </p:nvSpPr>
        <p:spPr>
          <a:xfrm>
            <a:off x="7032579" y="395962"/>
            <a:ext cx="4559653" cy="2004362"/>
          </a:xfrm>
          <a:prstGeom prst="cloudCallout">
            <a:avLst>
              <a:gd name="adj1" fmla="val -48344"/>
              <a:gd name="adj2" fmla="val 57276"/>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Lần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ý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thận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nhé</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A24DE19E-C05F-4F0A-81FC-15E48E3271D8}"/>
              </a:ext>
            </a:extLst>
          </p:cNvPr>
          <p:cNvSpPr txBox="1"/>
          <p:nvPr/>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5174324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48207" y="988524"/>
            <a:ext cx="6247250" cy="5064982"/>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2" name="TextBox 1">
            <a:extLst>
              <a:ext uri="{FF2B5EF4-FFF2-40B4-BE49-F238E27FC236}">
                <a16:creationId xmlns:a16="http://schemas.microsoft.com/office/drawing/2014/main" id="{B98CD261-C0C6-4F9B-9627-8BC42574CEBD}"/>
              </a:ext>
            </a:extLst>
          </p:cNvPr>
          <p:cNvSpPr txBox="1"/>
          <p:nvPr/>
        </p:nvSpPr>
        <p:spPr>
          <a:xfrm>
            <a:off x="7460197" y="1602658"/>
            <a:ext cx="3896061"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Sắm</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vai</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EB21153A-EA77-41EC-B066-6102D6648F9C}"/>
              </a:ext>
            </a:extLst>
          </p:cNvPr>
          <p:cNvSpPr txBox="1"/>
          <p:nvPr/>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4014644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2950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82" y="0"/>
            <a:ext cx="12441382" cy="6858000"/>
          </a:xfrm>
          <a:prstGeom prst="rect">
            <a:avLst/>
          </a:prstGeom>
        </p:spPr>
      </p:pic>
    </p:spTree>
    <p:extLst>
      <p:ext uri="{BB962C8B-B14F-4D97-AF65-F5344CB8AC3E}">
        <p14:creationId xmlns:p14="http://schemas.microsoft.com/office/powerpoint/2010/main" val="2590887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8F4A43-0CE8-4910-85B8-91A564774C0D}"/>
              </a:ext>
            </a:extLst>
          </p:cNvPr>
          <p:cNvGrpSpPr/>
          <p:nvPr/>
        </p:nvGrpSpPr>
        <p:grpSpPr>
          <a:xfrm>
            <a:off x="1045383" y="516852"/>
            <a:ext cx="2068470" cy="1793181"/>
            <a:chOff x="306615" y="629196"/>
            <a:chExt cx="1632310" cy="1793181"/>
          </a:xfrm>
        </p:grpSpPr>
        <p:sp>
          <p:nvSpPr>
            <p:cNvPr id="3" name="TextBox 2">
              <a:extLst>
                <a:ext uri="{FF2B5EF4-FFF2-40B4-BE49-F238E27FC236}">
                  <a16:creationId xmlns:a16="http://schemas.microsoft.com/office/drawing/2014/main" id="{9F11C4FA-8A96-471D-999D-4EE9F1DB5540}"/>
                </a:ext>
              </a:extLst>
            </p:cNvPr>
            <p:cNvSpPr txBox="1"/>
            <p:nvPr/>
          </p:nvSpPr>
          <p:spPr>
            <a:xfrm>
              <a:off x="325278" y="629196"/>
              <a:ext cx="1613647" cy="1754326"/>
            </a:xfrm>
            <a:prstGeom prst="rect">
              <a:avLst/>
            </a:prstGeom>
            <a:noFill/>
          </p:spPr>
          <p:txBody>
            <a:bodyPr wrap="square" rtlCol="0">
              <a:spAutoFit/>
            </a:bodyPr>
            <a:lstStyle/>
            <a:p>
              <a:r>
                <a:rPr lang="en-US" sz="5400" dirty="0">
                  <a:solidFill>
                    <a:schemeClr val="accent1">
                      <a:lumMod val="50000"/>
                    </a:schemeClr>
                  </a:solidFill>
                  <a:latin typeface="+mj-lt"/>
                </a:rPr>
                <a:t>BÀI 20</a:t>
              </a:r>
            </a:p>
          </p:txBody>
        </p:sp>
        <p:sp>
          <p:nvSpPr>
            <p:cNvPr id="4" name="TextBox 3">
              <a:extLst>
                <a:ext uri="{FF2B5EF4-FFF2-40B4-BE49-F238E27FC236}">
                  <a16:creationId xmlns:a16="http://schemas.microsoft.com/office/drawing/2014/main" id="{86C4FC32-588B-4BDD-BD8A-31B0ACA12E8C}"/>
                </a:ext>
              </a:extLst>
            </p:cNvPr>
            <p:cNvSpPr txBox="1"/>
            <p:nvPr/>
          </p:nvSpPr>
          <p:spPr>
            <a:xfrm>
              <a:off x="306615" y="668051"/>
              <a:ext cx="1613647" cy="1754326"/>
            </a:xfrm>
            <a:prstGeom prst="rect">
              <a:avLst/>
            </a:prstGeom>
            <a:noFill/>
          </p:spPr>
          <p:txBody>
            <a:bodyPr wrap="square" rtlCol="0">
              <a:spAutoFit/>
            </a:bodyPr>
            <a:lstStyle/>
            <a:p>
              <a:r>
                <a:rPr lang="en-US" sz="5400" dirty="0">
                  <a:solidFill>
                    <a:schemeClr val="accent1"/>
                  </a:solidFill>
                  <a:latin typeface="+mj-lt"/>
                </a:rPr>
                <a:t>BÀI 20</a:t>
              </a:r>
            </a:p>
          </p:txBody>
        </p:sp>
      </p:grpSp>
      <p:sp>
        <p:nvSpPr>
          <p:cNvPr id="7" name="TextBox 6">
            <a:extLst>
              <a:ext uri="{FF2B5EF4-FFF2-40B4-BE49-F238E27FC236}">
                <a16:creationId xmlns:a16="http://schemas.microsoft.com/office/drawing/2014/main" id="{5073152B-2E38-44FD-BAF8-7701C97C29C3}"/>
              </a:ext>
            </a:extLst>
          </p:cNvPr>
          <p:cNvSpPr txBox="1"/>
          <p:nvPr/>
        </p:nvSpPr>
        <p:spPr>
          <a:xfrm>
            <a:off x="3346813" y="1232756"/>
            <a:ext cx="6565001" cy="830997"/>
          </a:xfrm>
          <a:prstGeom prst="rect">
            <a:avLst/>
          </a:prstGeom>
          <a:noFill/>
        </p:spPr>
        <p:txBody>
          <a:bodyPr wrap="square" rtlCol="0">
            <a:spAutoFit/>
          </a:bodyPr>
          <a:lstStyle/>
          <a:p>
            <a:pPr algn="ctr"/>
            <a:r>
              <a:rPr lang="vi-VN" sz="4800" dirty="0">
                <a:solidFill>
                  <a:schemeClr val="accent2"/>
                </a:solidFill>
                <a:latin typeface="Times New Roman" panose="02020603050405020304" pitchFamily="18" charset="0"/>
                <a:cs typeface="Times New Roman" panose="02020603050405020304" pitchFamily="18" charset="0"/>
              </a:rPr>
              <a:t>NHÍM NÂU KẾT BẠN</a:t>
            </a:r>
            <a:endParaRPr lang="en-US" sz="4800" dirty="0">
              <a:solidFill>
                <a:schemeClr val="accent2"/>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84281D5-E806-4B32-86E0-213D071675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1000"/>
                    </a14:imgEffect>
                    <a14:imgEffect>
                      <a14:brightnessContrast bright="4000"/>
                    </a14:imgEffect>
                  </a14:imgLayer>
                </a14:imgProps>
              </a:ext>
            </a:extLst>
          </a:blip>
          <a:srcRect l="2857" t="2903" r="1768" b="3018"/>
          <a:stretch/>
        </p:blipFill>
        <p:spPr>
          <a:xfrm>
            <a:off x="1346625" y="2348888"/>
            <a:ext cx="9937678" cy="4297529"/>
          </a:xfrm>
          <a:prstGeom prst="roundRect">
            <a:avLst/>
          </a:prstGeom>
        </p:spPr>
      </p:pic>
    </p:spTree>
    <p:extLst>
      <p:ext uri="{BB962C8B-B14F-4D97-AF65-F5344CB8AC3E}">
        <p14:creationId xmlns:p14="http://schemas.microsoft.com/office/powerpoint/2010/main" val="31378038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id="{E8C167D2-166D-4C74-B7CA-329FB15B4BED}"/>
              </a:ext>
            </a:extLst>
          </p:cNvPr>
          <p:cNvSpPr txBox="1"/>
          <p:nvPr/>
        </p:nvSpPr>
        <p:spPr>
          <a:xfrm>
            <a:off x="3934046" y="549519"/>
            <a:ext cx="3725146" cy="479427"/>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Nhím nâu kết bạn</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E1616F0E-C300-44A0-81F8-BD835DBAF62A}"/>
              </a:ext>
            </a:extLst>
          </p:cNvPr>
          <p:cNvSpPr txBox="1"/>
          <p:nvPr/>
        </p:nvSpPr>
        <p:spPr>
          <a:xfrm>
            <a:off x="360442" y="995323"/>
            <a:ext cx="11471116" cy="5298886"/>
          </a:xfrm>
          <a:prstGeom prst="rect">
            <a:avLst/>
          </a:prstGeom>
          <a:noFill/>
        </p:spPr>
        <p:txBody>
          <a:bodyPr wrap="square" rtlCol="0">
            <a:spAutoFit/>
          </a:bodyPr>
          <a:lstStyle/>
          <a:p>
            <a:pPr marL="44450" lvl="0" algn="just">
              <a:lnSpc>
                <a:spcPts val="2900"/>
              </a:lnSpc>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lang="vi-VN" sz="2800" dirty="0">
                <a:latin typeface="+mj-lt"/>
              </a:rPr>
              <a:t> </a:t>
            </a:r>
            <a:r>
              <a:rPr lang="vi-VN" sz="2800" dirty="0">
                <a:latin typeface="Times New Roman" panose="02020603050405020304" pitchFamily="18" charset="0"/>
                <a:cs typeface="Times New Roman" panose="02020603050405020304" pitchFamily="18" charset="0"/>
              </a:rPr>
              <a:t>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ts val="2900"/>
              </a:lnSpc>
              <a:defRPr/>
            </a:pPr>
            <a:r>
              <a:rPr lang="vi-VN" sz="2800" dirty="0">
                <a:latin typeface="+mj-lt"/>
              </a:rPr>
              <a:t>          </a:t>
            </a:r>
            <a:r>
              <a:rPr lang="vi-VN" sz="2800" dirty="0">
                <a:latin typeface="Times New Roman" panose="02020603050405020304" pitchFamily="18" charset="0"/>
                <a:cs typeface="Times New Roman" panose="02020603050405020304" pitchFamily="18" charset="0"/>
              </a:rPr>
              <a:t>Mùa đông đến, nhím nâu đi tìm nơi trú ngụ. Bất </a:t>
            </a:r>
            <a:r>
              <a:rPr lang="vi-VN" sz="2800" dirty="0" smtClean="0">
                <a:latin typeface="Times New Roman" panose="02020603050405020304" pitchFamily="18" charset="0"/>
                <a:cs typeface="Times New Roman" panose="02020603050405020304" pitchFamily="18" charset="0"/>
              </a:rPr>
              <a:t>chợ</a:t>
            </a:r>
            <a:r>
              <a:rPr lang="en-US" sz="2800" dirty="0" smtClean="0">
                <a:latin typeface="Times New Roman" panose="02020603050405020304" pitchFamily="18" charset="0"/>
                <a:cs typeface="Times New Roman" panose="02020603050405020304" pitchFamily="18" charset="0"/>
              </a:rPr>
              <a:t>t</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mưa kéo đến. Nhím nâu vội bước vào cái hang nhỏ. Thì ra là nhà nhím trắng. Nhím nâu run run: “Xin lỗi, tôi không biết đây là nhà của </a:t>
            </a:r>
            <a:r>
              <a:rPr lang="vi-VN" sz="2800" dirty="0"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Nhím trắng tươi cười: “Đừng ngại! Gặp lại bạn, tôi rất vui. Tôi ở đây một mình, buồn lắm. Bạn ở lại cùng tôi nhé!”.</a:t>
            </a:r>
          </a:p>
          <a:p>
            <a:pPr marL="44450" lvl="0" algn="just">
              <a:lnSpc>
                <a:spcPts val="2900"/>
              </a:lnSpc>
              <a:defRPr/>
            </a:pPr>
            <a:r>
              <a:rPr lang="vi-VN" sz="2800" dirty="0">
                <a:latin typeface="+mj-lt"/>
              </a:rPr>
              <a:t>          </a:t>
            </a:r>
            <a:r>
              <a:rPr lang="vi-VN" sz="2800" dirty="0">
                <a:latin typeface="Times New Roman" panose="02020603050405020304" pitchFamily="18" charset="0"/>
                <a:cs typeface="Times New Roman" panose="02020603050405020304" pitchFamily="18" charset="0"/>
              </a:rPr>
              <a:t>“Nhím trắng tốt bụng quá. Bạn ấy nói đúng, không có bạn bè thì thật </a:t>
            </a:r>
            <a:r>
              <a:rPr lang="vi-VN" sz="2800" dirty="0" smtClean="0">
                <a:latin typeface="Times New Roman" panose="02020603050405020304" pitchFamily="18" charset="0"/>
                <a:cs typeface="Times New Roman" panose="02020603050405020304" pitchFamily="18" charset="0"/>
              </a:rPr>
              <a:t>buồn</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Theo Minh Anh)</a:t>
            </a:r>
          </a:p>
        </p:txBody>
      </p:sp>
      <p:pic>
        <p:nvPicPr>
          <p:cNvPr id="7" name="Picture 6">
            <a:extLst>
              <a:ext uri="{FF2B5EF4-FFF2-40B4-BE49-F238E27FC236}">
                <a16:creationId xmlns:a16="http://schemas.microsoft.com/office/drawing/2014/main" id="{C0BCA1D9-72CB-4F71-9674-575170416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67" y="1074978"/>
            <a:ext cx="422881" cy="317903"/>
          </a:xfrm>
          <a:prstGeom prst="rect">
            <a:avLst/>
          </a:prstGeom>
        </p:spPr>
      </p:pic>
      <p:pic>
        <p:nvPicPr>
          <p:cNvPr id="8" name="Picture 7">
            <a:extLst>
              <a:ext uri="{FF2B5EF4-FFF2-40B4-BE49-F238E27FC236}">
                <a16:creationId xmlns:a16="http://schemas.microsoft.com/office/drawing/2014/main" id="{F743A8D0-1CED-4DE7-BF39-D7590ECD8CC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87767" y="2507384"/>
            <a:ext cx="404232" cy="317903"/>
          </a:xfrm>
          <a:prstGeom prst="rect">
            <a:avLst/>
          </a:prstGeom>
        </p:spPr>
      </p:pic>
      <p:pic>
        <p:nvPicPr>
          <p:cNvPr id="9" name="Picture 8">
            <a:extLst>
              <a:ext uri="{FF2B5EF4-FFF2-40B4-BE49-F238E27FC236}">
                <a16:creationId xmlns:a16="http://schemas.microsoft.com/office/drawing/2014/main" id="{0AF6B323-2412-4BC2-8857-1D8003586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001" y="4323669"/>
            <a:ext cx="511705" cy="407076"/>
          </a:xfrm>
          <a:prstGeom prst="rect">
            <a:avLst/>
          </a:prstGeom>
        </p:spPr>
      </p:pic>
      <p:sp>
        <p:nvSpPr>
          <p:cNvPr id="10" name="Cloud 9">
            <a:extLst>
              <a:ext uri="{FF2B5EF4-FFF2-40B4-BE49-F238E27FC236}">
                <a16:creationId xmlns:a16="http://schemas.microsoft.com/office/drawing/2014/main"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57DC50-DEAF-4CEF-B462-FED6EDD45CBB}"/>
              </a:ext>
            </a:extLst>
          </p:cNvPr>
          <p:cNvSpPr txBox="1"/>
          <p:nvPr/>
        </p:nvSpPr>
        <p:spPr>
          <a:xfrm>
            <a:off x="7896448" y="5944570"/>
            <a:ext cx="4061636" cy="1015663"/>
          </a:xfrm>
          <a:prstGeom prst="rect">
            <a:avLst/>
          </a:prstGeom>
          <a:noFill/>
        </p:spPr>
        <p:txBody>
          <a:bodyPr wrap="square" rtlCol="0">
            <a:spAutoFit/>
          </a:bodyPr>
          <a:lstStyle/>
          <a:p>
            <a:pPr algn="ctr"/>
            <a:r>
              <a:rPr lang="en-US" sz="3000" dirty="0" err="1">
                <a:solidFill>
                  <a:srgbClr val="00B050"/>
                </a:solidFill>
              </a:rPr>
              <a:t>Câu</a:t>
            </a:r>
            <a:r>
              <a:rPr lang="en-US" sz="3000" dirty="0">
                <a:solidFill>
                  <a:srgbClr val="00B050"/>
                </a:solidFill>
              </a:rPr>
              <a:t> </a:t>
            </a:r>
            <a:r>
              <a:rPr lang="en-US" sz="3000" dirty="0" err="1">
                <a:solidFill>
                  <a:srgbClr val="00B050"/>
                </a:solidFill>
              </a:rPr>
              <a:t>chuyện</a:t>
            </a:r>
            <a:r>
              <a:rPr lang="en-US" sz="3000" dirty="0">
                <a:solidFill>
                  <a:srgbClr val="00B050"/>
                </a:solidFill>
              </a:rPr>
              <a:t> </a:t>
            </a:r>
            <a:r>
              <a:rPr lang="en-US" sz="3000" dirty="0" err="1">
                <a:solidFill>
                  <a:srgbClr val="00B050"/>
                </a:solidFill>
              </a:rPr>
              <a:t>có</a:t>
            </a:r>
            <a:r>
              <a:rPr lang="en-US" sz="3000" dirty="0">
                <a:solidFill>
                  <a:srgbClr val="00B050"/>
                </a:solidFill>
              </a:rPr>
              <a:t> </a:t>
            </a:r>
            <a:r>
              <a:rPr lang="en-US" sz="3000" dirty="0" err="1">
                <a:solidFill>
                  <a:srgbClr val="00B050"/>
                </a:solidFill>
              </a:rPr>
              <a:t>mấy</a:t>
            </a:r>
            <a:r>
              <a:rPr lang="en-US" sz="3000" dirty="0">
                <a:solidFill>
                  <a:srgbClr val="00B050"/>
                </a:solidFill>
              </a:rPr>
              <a:t> </a:t>
            </a:r>
            <a:r>
              <a:rPr lang="en-US" sz="3000" dirty="0" err="1">
                <a:solidFill>
                  <a:srgbClr val="00B050"/>
                </a:solidFill>
              </a:rPr>
              <a:t>đoạn</a:t>
            </a:r>
            <a:r>
              <a:rPr lang="en-US" sz="3000" dirty="0">
                <a:solidFill>
                  <a:srgbClr val="00B050"/>
                </a:solidFill>
              </a:rPr>
              <a:t>?</a:t>
            </a:r>
          </a:p>
        </p:txBody>
      </p:sp>
      <p:sp>
        <p:nvSpPr>
          <p:cNvPr id="3" name="Rectangle: Rounded Corners 2">
            <a:extLst>
              <a:ext uri="{FF2B5EF4-FFF2-40B4-BE49-F238E27FC236}">
                <a16:creationId xmlns:a16="http://schemas.microsoft.com/office/drawing/2014/main" id="{38E7FAE3-9B29-4BEB-A55B-525434AE75D5}"/>
              </a:ext>
            </a:extLst>
          </p:cNvPr>
          <p:cNvSpPr/>
          <p:nvPr/>
        </p:nvSpPr>
        <p:spPr>
          <a:xfrm>
            <a:off x="426128" y="995323"/>
            <a:ext cx="11405430" cy="1512061"/>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42A9878-5EC2-4252-AE90-EF94B38CC073}"/>
              </a:ext>
            </a:extLst>
          </p:cNvPr>
          <p:cNvSpPr/>
          <p:nvPr/>
        </p:nvSpPr>
        <p:spPr>
          <a:xfrm>
            <a:off x="426128" y="2569528"/>
            <a:ext cx="11405430" cy="1754141"/>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76EDB3E-960C-4FC6-94DB-F96B747AA737}"/>
              </a:ext>
            </a:extLst>
          </p:cNvPr>
          <p:cNvSpPr/>
          <p:nvPr/>
        </p:nvSpPr>
        <p:spPr>
          <a:xfrm>
            <a:off x="360442" y="4347949"/>
            <a:ext cx="11405430" cy="188117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F51D54A2-ACEA-4119-97FE-EDC735FBD503}"/>
              </a:ext>
            </a:extLst>
          </p:cNvPr>
          <p:cNvSpPr/>
          <p:nvPr/>
        </p:nvSpPr>
        <p:spPr>
          <a:xfrm>
            <a:off x="7769921" y="5862677"/>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33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3" grpId="0" animBg="1"/>
      <p:bldP spid="13"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449473-A6FE-412B-87F4-5E60676FBB3A}"/>
              </a:ext>
            </a:extLst>
          </p:cNvPr>
          <p:cNvSpPr txBox="1"/>
          <p:nvPr/>
        </p:nvSpPr>
        <p:spPr>
          <a:xfrm>
            <a:off x="1483916" y="290563"/>
            <a:ext cx="1465534" cy="661207"/>
          </a:xfrm>
          <a:prstGeom prst="rect">
            <a:avLst/>
          </a:prstGeom>
          <a:noFill/>
        </p:spPr>
        <p:txBody>
          <a:bodyPr wrap="square" rtlCol="0">
            <a:spAutoFit/>
          </a:bodyPr>
          <a:lstStyle/>
          <a:p>
            <a:pPr algn="ctr">
              <a:lnSpc>
                <a:spcPct val="150000"/>
              </a:lnSpc>
              <a:buClr>
                <a:srgbClr val="000000"/>
              </a:buClr>
              <a:buFont typeface="Arial"/>
              <a:buNone/>
            </a:pPr>
            <a:r>
              <a:rPr lang="vi-VN" sz="2800" b="1" kern="0" dirty="0">
                <a:solidFill>
                  <a:srgbClr val="17479D"/>
                </a:solidFill>
                <a:latin typeface="Times New Roman" panose="02020603050405020304" pitchFamily="18" charset="0"/>
                <a:cs typeface="Times New Roman" panose="02020603050405020304" pitchFamily="18" charset="0"/>
                <a:sym typeface="Arial"/>
              </a:rPr>
              <a:t>ĐỌC</a:t>
            </a:r>
            <a:endParaRPr lang="en-US" sz="28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3" name="Picture 12">
            <a:extLst>
              <a:ext uri="{FF2B5EF4-FFF2-40B4-BE49-F238E27FC236}">
                <a16:creationId xmlns:a16="http://schemas.microsoft.com/office/drawing/2014/main" id="{9D089B7E-8C00-4BC5-9C9A-5B33DE88CD22}"/>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1048928" cy="525172"/>
          </a:xfrm>
          <a:prstGeom prst="rect">
            <a:avLst/>
          </a:prstGeom>
        </p:spPr>
      </p:pic>
      <p:sp>
        <p:nvSpPr>
          <p:cNvPr id="14" name="TextBox 13">
            <a:extLst>
              <a:ext uri="{FF2B5EF4-FFF2-40B4-BE49-F238E27FC236}">
                <a16:creationId xmlns:a16="http://schemas.microsoft.com/office/drawing/2014/main" id="{FD7975B3-EFFA-4984-9C6B-151C6E8EA4F4}"/>
              </a:ext>
            </a:extLst>
          </p:cNvPr>
          <p:cNvSpPr txBox="1"/>
          <p:nvPr/>
        </p:nvSpPr>
        <p:spPr>
          <a:xfrm>
            <a:off x="1263192" y="809280"/>
            <a:ext cx="9665616" cy="1067600"/>
          </a:xfrm>
          <a:prstGeom prst="rect">
            <a:avLst/>
          </a:prstGeom>
          <a:noFill/>
        </p:spPr>
        <p:txBody>
          <a:bodyPr wrap="square" rtlCol="0">
            <a:spAutoFit/>
          </a:bodyPr>
          <a:lstStyle/>
          <a:p>
            <a:pPr algn="ctr">
              <a:lnSpc>
                <a:spcPct val="150000"/>
              </a:lnSpc>
              <a:buClr>
                <a:srgbClr val="000000"/>
              </a:buClr>
              <a:buFont typeface="Arial"/>
              <a:buNone/>
            </a:pPr>
            <a:r>
              <a:rPr lang="vi-VN" sz="4800" b="1" kern="0" dirty="0">
                <a:solidFill>
                  <a:srgbClr val="FF0000"/>
                </a:solidFill>
                <a:latin typeface="Times New Roman" panose="02020603050405020304" pitchFamily="18" charset="0"/>
                <a:cs typeface="Times New Roman" panose="02020603050405020304" pitchFamily="18" charset="0"/>
                <a:sym typeface="Arial"/>
              </a:rPr>
              <a:t>Ngắt nghỉ câu dài</a:t>
            </a:r>
            <a:endParaRPr lang="en-US" sz="48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3EF88D0D-279A-47D7-9B00-BA461CF05D3C}"/>
              </a:ext>
            </a:extLst>
          </p:cNvPr>
          <p:cNvSpPr/>
          <p:nvPr/>
        </p:nvSpPr>
        <p:spPr>
          <a:xfrm>
            <a:off x="436476" y="1733828"/>
            <a:ext cx="10802137" cy="3139321"/>
          </a:xfrm>
          <a:prstGeom prst="rect">
            <a:avLst/>
          </a:prstGeom>
        </p:spPr>
        <p:txBody>
          <a:bodyPr wrap="square">
            <a:spAutoFit/>
          </a:bodyPr>
          <a:lstStyle/>
          <a:p>
            <a:pPr marL="44450" algn="just">
              <a:lnSpc>
                <a:spcPct val="150000"/>
              </a:lnSpc>
              <a:buClr>
                <a:srgbClr val="000000"/>
              </a:buClr>
              <a:buFont typeface="Arial"/>
              <a:buNone/>
              <a:defRPr/>
            </a:pPr>
            <a:r>
              <a:rPr lang="vi-VN" sz="3600" kern="0" dirty="0">
                <a:solidFill>
                  <a:srgbClr val="000000"/>
                </a:solidFill>
                <a:latin typeface="+mj-lt"/>
                <a:cs typeface="Arial"/>
                <a:sym typeface="Arial"/>
              </a:rPr>
              <a:t>   </a:t>
            </a:r>
            <a:r>
              <a:rPr lang="vi-VN" sz="4400" kern="0" dirty="0">
                <a:solidFill>
                  <a:srgbClr val="000000"/>
                </a:solidFill>
                <a:latin typeface="Times New Roman" panose="02020603050405020304" pitchFamily="18" charset="0"/>
                <a:cs typeface="Times New Roman" panose="02020603050405020304" pitchFamily="18" charset="0"/>
                <a:sym typeface="Arial"/>
              </a:rPr>
              <a:t>Chúng trải qua những ngày vui vẻ, ấm áp vì không phải </a:t>
            </a:r>
            <a:r>
              <a:rPr lang="vi-VN" sz="4400" kern="0" dirty="0" smtClean="0">
                <a:solidFill>
                  <a:srgbClr val="000000"/>
                </a:solidFill>
                <a:latin typeface="Times New Roman" panose="02020603050405020304" pitchFamily="18" charset="0"/>
                <a:cs typeface="Times New Roman" panose="02020603050405020304" pitchFamily="18" charset="0"/>
                <a:sym typeface="Arial"/>
              </a:rPr>
              <a:t>s</a:t>
            </a:r>
            <a:r>
              <a:rPr lang="en-US" sz="4400" kern="0" dirty="0" smtClean="0">
                <a:solidFill>
                  <a:srgbClr val="000000"/>
                </a:solidFill>
                <a:latin typeface="Times New Roman" panose="02020603050405020304" pitchFamily="18" charset="0"/>
                <a:cs typeface="Times New Roman" panose="02020603050405020304" pitchFamily="18" charset="0"/>
                <a:sym typeface="Arial"/>
              </a:rPr>
              <a:t>ố</a:t>
            </a:r>
            <a:r>
              <a:rPr lang="vi-VN" sz="4400" kern="0" dirty="0" smtClean="0">
                <a:solidFill>
                  <a:srgbClr val="000000"/>
                </a:solidFill>
                <a:latin typeface="Times New Roman" panose="02020603050405020304" pitchFamily="18" charset="0"/>
                <a:cs typeface="Times New Roman" panose="02020603050405020304" pitchFamily="18" charset="0"/>
                <a:sym typeface="Arial"/>
              </a:rPr>
              <a:t>ng </a:t>
            </a:r>
            <a:r>
              <a:rPr lang="vi-VN" sz="4400" kern="0" dirty="0">
                <a:solidFill>
                  <a:srgbClr val="000000"/>
                </a:solidFill>
                <a:latin typeface="Times New Roman" panose="02020603050405020304" pitchFamily="18" charset="0"/>
                <a:cs typeface="Times New Roman" panose="02020603050405020304" pitchFamily="18" charset="0"/>
                <a:sym typeface="Arial"/>
              </a:rPr>
              <a:t>một mình giữa mùa đông lạnh giá.</a:t>
            </a:r>
          </a:p>
        </p:txBody>
      </p:sp>
      <p:cxnSp>
        <p:nvCxnSpPr>
          <p:cNvPr id="16" name="Straight Connector 15">
            <a:extLst>
              <a:ext uri="{FF2B5EF4-FFF2-40B4-BE49-F238E27FC236}">
                <a16:creationId xmlns:a16="http://schemas.microsoft.com/office/drawing/2014/main" id="{E01D2263-F219-4BB0-8899-3F9808810F95}"/>
              </a:ext>
            </a:extLst>
          </p:cNvPr>
          <p:cNvCxnSpPr>
            <a:cxnSpLocks/>
          </p:cNvCxnSpPr>
          <p:nvPr/>
        </p:nvCxnSpPr>
        <p:spPr>
          <a:xfrm flipH="1">
            <a:off x="8963165" y="1947460"/>
            <a:ext cx="154659" cy="754123"/>
          </a:xfrm>
          <a:prstGeom prst="line">
            <a:avLst/>
          </a:prstGeom>
          <a:noFill/>
          <a:ln w="19050" cap="flat" cmpd="sng" algn="ctr">
            <a:solidFill>
              <a:srgbClr val="FC7D77">
                <a:lumMod val="50000"/>
              </a:srgbClr>
            </a:solidFill>
            <a:prstDash val="solid"/>
          </a:ln>
          <a:effectLst/>
        </p:spPr>
      </p:cxnSp>
      <p:cxnSp>
        <p:nvCxnSpPr>
          <p:cNvPr id="17" name="Straight Connector 16">
            <a:extLst>
              <a:ext uri="{FF2B5EF4-FFF2-40B4-BE49-F238E27FC236}">
                <a16:creationId xmlns:a16="http://schemas.microsoft.com/office/drawing/2014/main" id="{1B447F61-2F3E-46F9-AD72-BB151B1C16BE}"/>
              </a:ext>
            </a:extLst>
          </p:cNvPr>
          <p:cNvCxnSpPr>
            <a:cxnSpLocks/>
          </p:cNvCxnSpPr>
          <p:nvPr/>
        </p:nvCxnSpPr>
        <p:spPr>
          <a:xfrm flipH="1">
            <a:off x="4393127" y="1947460"/>
            <a:ext cx="140832" cy="853968"/>
          </a:xfrm>
          <a:prstGeom prst="line">
            <a:avLst/>
          </a:prstGeom>
          <a:noFill/>
          <a:ln w="19050" cap="flat" cmpd="sng" algn="ctr">
            <a:solidFill>
              <a:srgbClr val="FC7D77">
                <a:lumMod val="50000"/>
              </a:srgbClr>
            </a:solidFill>
            <a:prstDash val="solid"/>
          </a:ln>
          <a:effectLst/>
        </p:spPr>
      </p:cxnSp>
      <p:cxnSp>
        <p:nvCxnSpPr>
          <p:cNvPr id="18" name="Straight Connector 17">
            <a:extLst>
              <a:ext uri="{FF2B5EF4-FFF2-40B4-BE49-F238E27FC236}">
                <a16:creationId xmlns:a16="http://schemas.microsoft.com/office/drawing/2014/main" id="{3016DDC3-06AD-4EC2-985E-E4210FFA6047}"/>
              </a:ext>
            </a:extLst>
          </p:cNvPr>
          <p:cNvCxnSpPr>
            <a:cxnSpLocks/>
          </p:cNvCxnSpPr>
          <p:nvPr/>
        </p:nvCxnSpPr>
        <p:spPr>
          <a:xfrm flipH="1">
            <a:off x="7269321" y="2960819"/>
            <a:ext cx="151901" cy="706756"/>
          </a:xfrm>
          <a:prstGeom prst="line">
            <a:avLst/>
          </a:prstGeom>
          <a:noFill/>
          <a:ln w="19050" cap="flat" cmpd="sng" algn="ctr">
            <a:solidFill>
              <a:srgbClr val="FC7D77">
                <a:lumMod val="50000"/>
              </a:srgbClr>
            </a:solidFill>
            <a:prstDash val="solid"/>
          </a:ln>
          <a:effectLst/>
        </p:spPr>
      </p:cxnSp>
      <p:grpSp>
        <p:nvGrpSpPr>
          <p:cNvPr id="19" name="Group 18">
            <a:extLst>
              <a:ext uri="{FF2B5EF4-FFF2-40B4-BE49-F238E27FC236}">
                <a16:creationId xmlns:a16="http://schemas.microsoft.com/office/drawing/2014/main" id="{4D6F780D-054E-4B22-BEB9-93F50E0D4C62}"/>
              </a:ext>
            </a:extLst>
          </p:cNvPr>
          <p:cNvGrpSpPr/>
          <p:nvPr/>
        </p:nvGrpSpPr>
        <p:grpSpPr>
          <a:xfrm>
            <a:off x="2470469" y="3886720"/>
            <a:ext cx="361741" cy="729528"/>
            <a:chOff x="4944388" y="3399410"/>
            <a:chExt cx="230207" cy="470813"/>
          </a:xfrm>
        </p:grpSpPr>
        <p:cxnSp>
          <p:nvCxnSpPr>
            <p:cNvPr id="20" name="Straight Connector 19">
              <a:extLst>
                <a:ext uri="{FF2B5EF4-FFF2-40B4-BE49-F238E27FC236}">
                  <a16:creationId xmlns:a16="http://schemas.microsoft.com/office/drawing/2014/main" id="{07DB9968-D48A-4942-A28A-179B96A57F2A}"/>
                </a:ext>
              </a:extLst>
            </p:cNvPr>
            <p:cNvCxnSpPr/>
            <p:nvPr/>
          </p:nvCxnSpPr>
          <p:spPr>
            <a:xfrm flipH="1">
              <a:off x="4993219" y="3399410"/>
              <a:ext cx="181376" cy="470813"/>
            </a:xfrm>
            <a:prstGeom prst="line">
              <a:avLst/>
            </a:prstGeom>
            <a:noFill/>
            <a:ln w="19050" cap="flat" cmpd="sng" algn="ctr">
              <a:solidFill>
                <a:srgbClr val="FC7D77">
                  <a:lumMod val="50000"/>
                </a:srgbClr>
              </a:solidFill>
              <a:prstDash val="solid"/>
            </a:ln>
            <a:effectLst/>
          </p:spPr>
        </p:cxnSp>
        <p:cxnSp>
          <p:nvCxnSpPr>
            <p:cNvPr id="21" name="Straight Connector 20">
              <a:extLst>
                <a:ext uri="{FF2B5EF4-FFF2-40B4-BE49-F238E27FC236}">
                  <a16:creationId xmlns:a16="http://schemas.microsoft.com/office/drawing/2014/main" id="{D552B068-7E65-4F4B-B993-B7917FBED7F7}"/>
                </a:ext>
              </a:extLst>
            </p:cNvPr>
            <p:cNvCxnSpPr/>
            <p:nvPr/>
          </p:nvCxnSpPr>
          <p:spPr>
            <a:xfrm flipH="1">
              <a:off x="4944388" y="3399410"/>
              <a:ext cx="181376" cy="470813"/>
            </a:xfrm>
            <a:prstGeom prst="line">
              <a:avLst/>
            </a:prstGeom>
            <a:noFill/>
            <a:ln w="19050" cap="flat" cmpd="sng" algn="ctr">
              <a:solidFill>
                <a:srgbClr val="FC7D77">
                  <a:lumMod val="50000"/>
                </a:srgbClr>
              </a:solidFill>
              <a:prstDash val="solid"/>
            </a:ln>
            <a:effectLst/>
          </p:spPr>
        </p:cxnSp>
      </p:grpSp>
    </p:spTree>
    <p:extLst>
      <p:ext uri="{BB962C8B-B14F-4D97-AF65-F5344CB8AC3E}">
        <p14:creationId xmlns:p14="http://schemas.microsoft.com/office/powerpoint/2010/main" val="377767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id="{E8C167D2-166D-4C74-B7CA-329FB15B4BED}"/>
              </a:ext>
            </a:extLst>
          </p:cNvPr>
          <p:cNvSpPr txBox="1"/>
          <p:nvPr/>
        </p:nvSpPr>
        <p:spPr>
          <a:xfrm>
            <a:off x="3934046" y="549519"/>
            <a:ext cx="3725146" cy="479427"/>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sym typeface="Arial"/>
              </a:rPr>
              <a:t>Nhím nâu kết bạn</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E1616F0E-C300-44A0-81F8-BD835DBAF62A}"/>
              </a:ext>
            </a:extLst>
          </p:cNvPr>
          <p:cNvSpPr txBox="1"/>
          <p:nvPr/>
        </p:nvSpPr>
        <p:spPr>
          <a:xfrm>
            <a:off x="360442" y="995323"/>
            <a:ext cx="11471116" cy="6042680"/>
          </a:xfrm>
          <a:prstGeom prst="rect">
            <a:avLst/>
          </a:prstGeom>
          <a:noFill/>
        </p:spPr>
        <p:txBody>
          <a:bodyPr wrap="square" rtlCol="0">
            <a:spAutoFit/>
          </a:bodyPr>
          <a:lstStyle/>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a:cs typeface="Times New Roman" panose="02020603050405020304" pitchFamily="18" charset="0"/>
              </a:rPr>
              <a:t>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a:cs typeface="Times New Roman" panose="02020603050405020304" pitchFamily="18" charset="0"/>
              </a:rPr>
              <a:t>Mùa đông đến, nhím nâu đi tìm nơi trú ngụ. Bất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a:cs typeface="Times New Roman" panose="02020603050405020304" pitchFamily="18" charset="0"/>
              </a:rPr>
              <a:t>chợ</a:t>
            </a:r>
            <a:r>
              <a:rPr lang="en-US" sz="3200" dirty="0">
                <a:solidFill>
                  <a:prstClr val="black"/>
                </a:solidFill>
                <a:latin typeface="Times New Roman" panose="02020603050405020304" pitchFamily="18" charset="0"/>
                <a:ea typeface="Arial-Rounded"/>
                <a:cs typeface="Times New Roman" panose="02020603050405020304" pitchFamily="18" charset="0"/>
              </a:rPr>
              <a:t>t</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a:cs typeface="Times New Roman" panose="02020603050405020304" pitchFamily="18" charset="0"/>
              </a:rPr>
              <a:t>mưa kéo đến. Nhím nâu vội bước vào cái hang nhỏ. Thì ra là nhà nhím trắng. Nhím nâu run run: “Xin lỗi, tôi không biết đây là nhà của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a:cs typeface="Times New Roman" panose="02020603050405020304" pitchFamily="18" charset="0"/>
              </a:rPr>
              <a:t>bạn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a:cs typeface="Times New Roman" panose="02020603050405020304" pitchFamily="18" charset="0"/>
              </a:rPr>
              <a:t>.</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a:cs typeface="Times New Roman" panose="02020603050405020304" pitchFamily="18" charset="0"/>
              </a:rPr>
              <a: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a:cs typeface="Times New Roman" panose="02020603050405020304" pitchFamily="18" charset="0"/>
              </a:rPr>
              <a:t>.</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a:cs typeface="Times New Roman" panose="02020603050405020304" pitchFamily="18" charset="0"/>
              </a:rPr>
              <a:t>Nhím trắng tươi cười: “Đừng ngại! Gặp lại bạn, tôi rất vui. Tôi ở đây một mình, buồn lắm. Bạn ở lại cùng tôi nhé!”.</a:t>
            </a:r>
          </a:p>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a:cs typeface="Times New Roman" panose="02020603050405020304" pitchFamily="18" charset="0"/>
              </a:rPr>
              <a:t>“Nhím trắng tốt bụng quá. Bạn ấy nói đúng, không có bạn bè thì thật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a:cs typeface="Times New Roman" panose="02020603050405020304" pitchFamily="18" charset="0"/>
              </a:rPr>
              <a:t>buồn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a:cs typeface="Times New Roman" panose="02020603050405020304" pitchFamily="18" charset="0"/>
              </a:rPr>
              <a:t>.</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a:cs typeface="Times New Roman" panose="02020603050405020304" pitchFamily="18" charset="0"/>
              </a:rPr>
              <a:t>”</a:t>
            </a:r>
            <a:r>
              <a:rPr lang="en-US" sz="3200" dirty="0" smtClean="0">
                <a:solidFill>
                  <a:prstClr val="black"/>
                </a:solidFill>
                <a:latin typeface="Times New Roman" panose="02020603050405020304" pitchFamily="18" charset="0"/>
                <a:ea typeface="Arial-Rounded"/>
                <a:cs typeface="Times New Roman" panose="02020603050405020304" pitchFamily="18" charset="0"/>
              </a:rPr>
              <a: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a:cs typeface="Times New Roman" panose="02020603050405020304" pitchFamily="18" charset="0"/>
              </a:rPr>
              <a:t>Nghĩ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a:cs typeface="Times New Roman" panose="02020603050405020304" pitchFamily="18" charset="0"/>
              </a:rPr>
              <a:t>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Theo Minh Anh)</a:t>
            </a:r>
          </a:p>
        </p:txBody>
      </p:sp>
      <p:pic>
        <p:nvPicPr>
          <p:cNvPr id="7" name="Picture 6">
            <a:extLst>
              <a:ext uri="{FF2B5EF4-FFF2-40B4-BE49-F238E27FC236}">
                <a16:creationId xmlns:a16="http://schemas.microsoft.com/office/drawing/2014/main" id="{C0BCA1D9-72CB-4F71-9674-575170416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193" y="1012834"/>
            <a:ext cx="511705" cy="407076"/>
          </a:xfrm>
          <a:prstGeom prst="rect">
            <a:avLst/>
          </a:prstGeom>
        </p:spPr>
      </p:pic>
      <p:pic>
        <p:nvPicPr>
          <p:cNvPr id="8" name="Picture 7">
            <a:extLst>
              <a:ext uri="{FF2B5EF4-FFF2-40B4-BE49-F238E27FC236}">
                <a16:creationId xmlns:a16="http://schemas.microsoft.com/office/drawing/2014/main" id="{F743A8D0-1CED-4DE7-BF39-D7590ECD8CC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71001" y="2794767"/>
            <a:ext cx="496806" cy="407076"/>
          </a:xfrm>
          <a:prstGeom prst="rect">
            <a:avLst/>
          </a:prstGeom>
        </p:spPr>
      </p:pic>
      <p:pic>
        <p:nvPicPr>
          <p:cNvPr id="9" name="Picture 8">
            <a:extLst>
              <a:ext uri="{FF2B5EF4-FFF2-40B4-BE49-F238E27FC236}">
                <a16:creationId xmlns:a16="http://schemas.microsoft.com/office/drawing/2014/main" id="{0AF6B323-2412-4BC2-8857-1D8003586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925" y="4712847"/>
            <a:ext cx="511705" cy="407076"/>
          </a:xfrm>
          <a:prstGeom prst="rect">
            <a:avLst/>
          </a:prstGeom>
        </p:spPr>
      </p:pic>
      <p:sp>
        <p:nvSpPr>
          <p:cNvPr id="10" name="Cloud 9">
            <a:extLst>
              <a:ext uri="{FF2B5EF4-FFF2-40B4-BE49-F238E27FC236}">
                <a16:creationId xmlns:a16="http://schemas.microsoft.com/office/drawing/2014/main"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1" name="TextBox 10">
            <a:extLst>
              <a:ext uri="{FF2B5EF4-FFF2-40B4-BE49-F238E27FC236}">
                <a16:creationId xmlns:a16="http://schemas.microsoft.com/office/drawing/2014/main" id="{D957DC50-DEAF-4CEF-B462-FED6EDD45CBB}"/>
              </a:ext>
            </a:extLst>
          </p:cNvPr>
          <p:cNvSpPr txBox="1"/>
          <p:nvPr/>
        </p:nvSpPr>
        <p:spPr>
          <a:xfrm>
            <a:off x="8410353" y="5984449"/>
            <a:ext cx="37816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00B050"/>
                </a:solidFill>
                <a:latin typeface="Times New Roman" panose="02020603050405020304" pitchFamily="18" charset="0"/>
                <a:ea typeface="Arial-Rounded"/>
                <a:cs typeface="Times New Roman" panose="02020603050405020304" pitchFamily="18" charset="0"/>
              </a:rPr>
              <a:t>Đọc</a:t>
            </a:r>
            <a:r>
              <a:rPr lang="en-US" sz="3600" dirty="0">
                <a:solidFill>
                  <a:srgbClr val="00B050"/>
                </a:solidFill>
                <a:latin typeface="Times New Roman" panose="02020603050405020304" pitchFamily="18" charset="0"/>
                <a:ea typeface="Arial-Rounded"/>
                <a:cs typeface="Times New Roman" panose="02020603050405020304" pitchFamily="18" charset="0"/>
              </a:rPr>
              <a:t> </a:t>
            </a:r>
            <a:r>
              <a:rPr lang="en-US" sz="3600" dirty="0" err="1">
                <a:solidFill>
                  <a:srgbClr val="00B050"/>
                </a:solidFill>
                <a:latin typeface="Times New Roman" panose="02020603050405020304" pitchFamily="18" charset="0"/>
                <a:ea typeface="Arial-Rounded"/>
                <a:cs typeface="Times New Roman" panose="02020603050405020304" pitchFamily="18" charset="0"/>
              </a:rPr>
              <a:t>theo</a:t>
            </a:r>
            <a:r>
              <a:rPr lang="en-US" sz="3600" dirty="0">
                <a:solidFill>
                  <a:srgbClr val="00B050"/>
                </a:solidFill>
                <a:latin typeface="Times New Roman" panose="02020603050405020304" pitchFamily="18" charset="0"/>
                <a:ea typeface="Arial-Rounded"/>
                <a:cs typeface="Times New Roman" panose="02020603050405020304" pitchFamily="18" charset="0"/>
              </a:rPr>
              <a:t> </a:t>
            </a:r>
            <a:r>
              <a:rPr lang="en-US" sz="3600" dirty="0" err="1">
                <a:solidFill>
                  <a:srgbClr val="00B050"/>
                </a:solidFill>
                <a:latin typeface="Times New Roman" panose="02020603050405020304" pitchFamily="18" charset="0"/>
                <a:ea typeface="Arial-Rounded"/>
                <a:cs typeface="Times New Roman" panose="02020603050405020304" pitchFamily="18" charset="0"/>
              </a:rPr>
              <a:t>nhóm</a:t>
            </a:r>
            <a:endParaRPr kumimoji="0" lang="en-US" sz="3600" b="0" i="0" u="none" strike="noStrike" kern="1200" cap="none" spc="0" normalizeH="0" baseline="0" noProof="0" dirty="0">
              <a:ln>
                <a:noFill/>
              </a:ln>
              <a:solidFill>
                <a:srgbClr val="00B050"/>
              </a:solidFill>
              <a:effectLst/>
              <a:uLnTx/>
              <a:uFillTx/>
              <a:latin typeface="Times New Roman" panose="02020603050405020304" pitchFamily="18" charset="0"/>
              <a:ea typeface="Arial-Rounded"/>
              <a:cs typeface="Times New Roman" panose="02020603050405020304" pitchFamily="18" charset="0"/>
            </a:endParaRPr>
          </a:p>
        </p:txBody>
      </p:sp>
    </p:spTree>
    <p:extLst>
      <p:ext uri="{BB962C8B-B14F-4D97-AF65-F5344CB8AC3E}">
        <p14:creationId xmlns:p14="http://schemas.microsoft.com/office/powerpoint/2010/main" val="238585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id="{E8C167D2-166D-4C74-B7CA-329FB15B4BED}"/>
              </a:ext>
            </a:extLst>
          </p:cNvPr>
          <p:cNvSpPr txBox="1"/>
          <p:nvPr/>
        </p:nvSpPr>
        <p:spPr>
          <a:xfrm>
            <a:off x="3934046" y="549519"/>
            <a:ext cx="3725146" cy="479427"/>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Nhím nâu kết bạn</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E1616F0E-C300-44A0-81F8-BD835DBAF62A}"/>
              </a:ext>
            </a:extLst>
          </p:cNvPr>
          <p:cNvSpPr txBox="1"/>
          <p:nvPr/>
        </p:nvSpPr>
        <p:spPr>
          <a:xfrm>
            <a:off x="360442" y="995323"/>
            <a:ext cx="11471116" cy="6042680"/>
          </a:xfrm>
          <a:prstGeom prst="rect">
            <a:avLst/>
          </a:prstGeom>
          <a:noFill/>
        </p:spPr>
        <p:txBody>
          <a:bodyPr wrap="square" rtlCol="0">
            <a:spAutoFit/>
          </a:bodyPr>
          <a:lstStyle/>
          <a:p>
            <a:pPr marL="44450" lvl="0" algn="just">
              <a:lnSpc>
                <a:spcPts val="2900"/>
              </a:lnSpc>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lang="vi-VN" sz="2800" dirty="0">
                <a:latin typeface="+mj-lt"/>
              </a:rPr>
              <a:t> </a:t>
            </a:r>
            <a:r>
              <a:rPr lang="vi-VN" sz="3200" dirty="0">
                <a:latin typeface="Times New Roman" panose="02020603050405020304" pitchFamily="18" charset="0"/>
                <a:cs typeface="Times New Roman" panose="02020603050405020304" pitchFamily="18" charset="0"/>
              </a:rPr>
              <a:t>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ts val="2900"/>
              </a:lnSpc>
              <a:defRPr/>
            </a:pPr>
            <a:r>
              <a:rPr lang="vi-VN" sz="3200" dirty="0">
                <a:latin typeface="Times New Roman" panose="02020603050405020304" pitchFamily="18" charset="0"/>
                <a:cs typeface="Times New Roman" panose="02020603050405020304" pitchFamily="18" charset="0"/>
              </a:rPr>
              <a:t>          Mùa đông đến, nhím nâu đi tìm nơi trú ngụ. Bất </a:t>
            </a:r>
            <a:r>
              <a:rPr lang="vi-VN" sz="3200" dirty="0" smtClean="0">
                <a:latin typeface="Times New Roman" panose="02020603050405020304" pitchFamily="18" charset="0"/>
                <a:cs typeface="Times New Roman" panose="02020603050405020304" pitchFamily="18" charset="0"/>
              </a:rPr>
              <a:t>chợ</a:t>
            </a:r>
            <a:r>
              <a:rPr lang="en-US" sz="3200" dirty="0" smtClean="0">
                <a:latin typeface="Times New Roman" panose="02020603050405020304" pitchFamily="18" charset="0"/>
                <a:cs typeface="Times New Roman" panose="02020603050405020304" pitchFamily="18" charset="0"/>
              </a:rPr>
              <a:t>t</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mưa kéo đến. Nhím nâu vội bước vào cái hang nhỏ. Thì ra là nhà nhím trắng. Nhím nâu run run: “Xin lỗi, tôi không biết đây là nhà của </a:t>
            </a:r>
            <a:r>
              <a:rPr lang="vi-VN" sz="3200" dirty="0" smtClean="0">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Nhím trắng tươi cười: “Đừng ngại! Gặp lại bạn, tôi rất vui. Tôi ở đây một mình, buồn lắm. Bạn ở lại cùng tôi nhé!”.</a:t>
            </a:r>
          </a:p>
          <a:p>
            <a:pPr marL="44450" lvl="0" algn="just">
              <a:lnSpc>
                <a:spcPts val="2900"/>
              </a:lnSpc>
              <a:defRPr/>
            </a:pPr>
            <a:r>
              <a:rPr lang="vi-VN" sz="3200" dirty="0">
                <a:latin typeface="Times New Roman" panose="02020603050405020304" pitchFamily="18" charset="0"/>
                <a:cs typeface="Times New Roman" panose="02020603050405020304" pitchFamily="18" charset="0"/>
              </a:rPr>
              <a:t>          “Nhím trắng tốt bụng quá. Bạn ấy nói đúng, không có bạn bè thì thật buồn</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Theo Minh Anh)</a:t>
            </a:r>
          </a:p>
        </p:txBody>
      </p:sp>
      <p:sp>
        <p:nvSpPr>
          <p:cNvPr id="10" name="Cloud 9">
            <a:extLst>
              <a:ext uri="{FF2B5EF4-FFF2-40B4-BE49-F238E27FC236}">
                <a16:creationId xmlns:a16="http://schemas.microsoft.com/office/drawing/2014/main"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57DC50-DEAF-4CEF-B462-FED6EDD45CBB}"/>
              </a:ext>
            </a:extLst>
          </p:cNvPr>
          <p:cNvSpPr txBox="1"/>
          <p:nvPr/>
        </p:nvSpPr>
        <p:spPr>
          <a:xfrm>
            <a:off x="8410353" y="5984449"/>
            <a:ext cx="3781647" cy="646331"/>
          </a:xfrm>
          <a:prstGeom prst="rect">
            <a:avLst/>
          </a:prstGeom>
          <a:noFill/>
        </p:spPr>
        <p:txBody>
          <a:bodyPr wrap="square" rtlCol="0">
            <a:spAutoFit/>
          </a:bodyPr>
          <a:lstStyle/>
          <a:p>
            <a:r>
              <a:rPr lang="en-US" sz="3600" dirty="0" err="1">
                <a:solidFill>
                  <a:srgbClr val="00B050"/>
                </a:solidFill>
                <a:latin typeface="Times New Roman" panose="02020603050405020304" pitchFamily="18" charset="0"/>
                <a:cs typeface="Times New Roman" panose="02020603050405020304" pitchFamily="18" charset="0"/>
              </a:rPr>
              <a:t>Đọc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toàn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bài</a:t>
            </a:r>
            <a:endParaRPr lang="en-US" sz="36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55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1E904B-3763-4903-95F3-E66100DF8F81}"/>
              </a:ext>
            </a:extLst>
          </p:cNvPr>
          <p:cNvSpPr txBox="1"/>
          <p:nvPr/>
        </p:nvSpPr>
        <p:spPr>
          <a:xfrm>
            <a:off x="2139585" y="2413591"/>
            <a:ext cx="9005778"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1. </a:t>
            </a:r>
            <a:r>
              <a:rPr lang="vi-VN" sz="3200" dirty="0">
                <a:latin typeface="+mj-lt"/>
              </a:rPr>
              <a:t>Chi tiết nào cho thấy nhím nâu rất nhút nhát?</a:t>
            </a:r>
          </a:p>
        </p:txBody>
      </p:sp>
      <p:sp>
        <p:nvSpPr>
          <p:cNvPr id="3" name="TextBox 2">
            <a:extLst>
              <a:ext uri="{FF2B5EF4-FFF2-40B4-BE49-F238E27FC236}">
                <a16:creationId xmlns:a16="http://schemas.microsoft.com/office/drawing/2014/main" id="{7DC85D8B-F9EE-4AB5-BB63-A5E7FF3E5E41}"/>
              </a:ext>
            </a:extLst>
          </p:cNvPr>
          <p:cNvSpPr txBox="1"/>
          <p:nvPr/>
        </p:nvSpPr>
        <p:spPr>
          <a:xfrm>
            <a:off x="2139585" y="3083589"/>
            <a:ext cx="9005778" cy="2207527"/>
          </a:xfrm>
          <a:prstGeom prst="rect">
            <a:avLst/>
          </a:prstGeom>
          <a:noFill/>
        </p:spPr>
        <p:txBody>
          <a:bodyPr wrap="square" rtlCol="0">
            <a:spAutoFit/>
          </a:bodyPr>
          <a:lstStyle/>
          <a:p>
            <a:pPr algn="just">
              <a:lnSpc>
                <a:spcPct val="150000"/>
              </a:lnSpc>
            </a:pPr>
            <a:r>
              <a:rPr lang="vi-VN" sz="3200" dirty="0">
                <a:solidFill>
                  <a:srgbClr val="FF0000"/>
                </a:solidFill>
                <a:latin typeface="+mj-lt"/>
                <a:sym typeface="Wingdings" panose="05000000000000000000" pitchFamily="2" charset="2"/>
              </a:rPr>
              <a:t> </a:t>
            </a:r>
            <a:r>
              <a:rPr lang="vi-VN" sz="3200" dirty="0">
                <a:solidFill>
                  <a:srgbClr val="FF0000"/>
                </a:solidFill>
                <a:latin typeface="+mj-lt"/>
              </a:rPr>
              <a:t>Nhím nâu lúng túng, nói lí nhí, nấp vào bụi cây, cuộn tròn người sợ hãi; run run khi bước vào nhà nhím trắng..</a:t>
            </a:r>
          </a:p>
        </p:txBody>
      </p:sp>
      <p:sp>
        <p:nvSpPr>
          <p:cNvPr id="4" name="TextBox 3">
            <a:extLst>
              <a:ext uri="{FF2B5EF4-FFF2-40B4-BE49-F238E27FC236}">
                <a16:creationId xmlns:a16="http://schemas.microsoft.com/office/drawing/2014/main" id="{D6E4536B-6EDF-4A13-A972-5F9FC03637CD}"/>
              </a:ext>
            </a:extLst>
          </p:cNvPr>
          <p:cNvSpPr txBox="1"/>
          <p:nvPr/>
        </p:nvSpPr>
        <p:spPr>
          <a:xfrm>
            <a:off x="3835936" y="1705705"/>
            <a:ext cx="4520127" cy="707886"/>
          </a:xfrm>
          <a:prstGeom prst="rect">
            <a:avLst/>
          </a:prstGeom>
          <a:noFill/>
        </p:spPr>
        <p:txBody>
          <a:bodyPr wrap="square" rtlCol="0">
            <a:spAutoFit/>
          </a:bodyPr>
          <a:lstStyle/>
          <a:p>
            <a:pPr algn="ctr"/>
            <a:r>
              <a:rPr lang="vi-VN" sz="4000" dirty="0">
                <a:solidFill>
                  <a:schemeClr val="accent6"/>
                </a:solidFill>
                <a:latin typeface="+mj-lt"/>
              </a:rPr>
              <a:t>TRẢ LỜI CÂU HỎI</a:t>
            </a:r>
            <a:endParaRPr lang="en-US" sz="4000" dirty="0">
              <a:solidFill>
                <a:schemeClr val="accent6"/>
              </a:solidFill>
              <a:latin typeface="+mj-lt"/>
            </a:endParaRPr>
          </a:p>
        </p:txBody>
      </p:sp>
      <p:pic>
        <p:nvPicPr>
          <p:cNvPr id="5" name="Picture 4">
            <a:extLst>
              <a:ext uri="{FF2B5EF4-FFF2-40B4-BE49-F238E27FC236}">
                <a16:creationId xmlns:a16="http://schemas.microsoft.com/office/drawing/2014/main" id="{03669760-9685-4087-AA05-1C49573FF240}"/>
              </a:ext>
            </a:extLst>
          </p:cNvPr>
          <p:cNvPicPr>
            <a:picLocks noChangeAspect="1"/>
          </p:cNvPicPr>
          <p:nvPr/>
        </p:nvPicPr>
        <p:blipFill rotWithShape="1">
          <a:blip r:embed="rId2"/>
          <a:srcRect l="2857" t="2903" r="1768" b="3018"/>
          <a:stretch/>
        </p:blipFill>
        <p:spPr>
          <a:xfrm>
            <a:off x="442487" y="340242"/>
            <a:ext cx="2513364" cy="1924493"/>
          </a:xfrm>
          <a:prstGeom prst="ellipse">
            <a:avLst/>
          </a:prstGeom>
        </p:spPr>
      </p:pic>
    </p:spTree>
    <p:extLst>
      <p:ext uri="{BB962C8B-B14F-4D97-AF65-F5344CB8AC3E}">
        <p14:creationId xmlns:p14="http://schemas.microsoft.com/office/powerpoint/2010/main" val="315912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1332</Words>
  <Application>Microsoft Office PowerPoint</Application>
  <PresentationFormat>Widescreen</PresentationFormat>
  <Paragraphs>56</Paragraphs>
  <Slides>18</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Arial-Rounded</vt:lpstr>
      <vt:lpstr>Calibri</vt:lpstr>
      <vt:lpstr>等线</vt:lpstr>
      <vt:lpstr>等线 Light</vt:lpstr>
      <vt:lpstr>Times New Roman</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MrCuong</cp:lastModifiedBy>
  <cp:revision>53</cp:revision>
  <dcterms:created xsi:type="dcterms:W3CDTF">2021-07-20T01:55:21Z</dcterms:created>
  <dcterms:modified xsi:type="dcterms:W3CDTF">2021-11-17T14:34:30Z</dcterms:modified>
</cp:coreProperties>
</file>