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2"/>
  </p:notesMasterIdLst>
  <p:sldIdLst>
    <p:sldId id="407" r:id="rId7"/>
    <p:sldId id="256" r:id="rId8"/>
    <p:sldId id="257" r:id="rId9"/>
    <p:sldId id="295" r:id="rId10"/>
    <p:sldId id="324" r:id="rId11"/>
    <p:sldId id="292" r:id="rId12"/>
    <p:sldId id="325" r:id="rId13"/>
    <p:sldId id="293" r:id="rId14"/>
    <p:sldId id="326" r:id="rId15"/>
    <p:sldId id="327" r:id="rId16"/>
    <p:sldId id="392" r:id="rId17"/>
    <p:sldId id="393" r:id="rId18"/>
    <p:sldId id="394" r:id="rId19"/>
    <p:sldId id="323" r:id="rId20"/>
    <p:sldId id="395" r:id="rId21"/>
    <p:sldId id="396" r:id="rId22"/>
    <p:sldId id="406" r:id="rId23"/>
    <p:sldId id="398" r:id="rId24"/>
    <p:sldId id="399" r:id="rId25"/>
    <p:sldId id="402" r:id="rId26"/>
    <p:sldId id="403" r:id="rId27"/>
    <p:sldId id="404" r:id="rId28"/>
    <p:sldId id="353" r:id="rId29"/>
    <p:sldId id="405" r:id="rId30"/>
    <p:sldId id="32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71" d="100"/>
          <a:sy n="71" d="100"/>
        </p:scale>
        <p:origin x="696" y="54"/>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extLst>
      <p:ext uri="{BB962C8B-B14F-4D97-AF65-F5344CB8AC3E}">
        <p14:creationId xmlns:p14="http://schemas.microsoft.com/office/powerpoint/2010/main" val="257093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3.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8.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91976" y="6195847"/>
            <a:ext cx="1169356" cy="898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userDrawn="1"/>
        </p:nvSpPr>
        <p:spPr>
          <a:xfrm>
            <a:off x="-1396619" y="7300768"/>
            <a:ext cx="1570040" cy="282446"/>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pic>
        <p:nvPicPr>
          <p:cNvPr id="3" name="Picture 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33006" y="6164317"/>
            <a:ext cx="1210386" cy="930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userDrawn="1"/>
        </p:nvSpPr>
        <p:spPr>
          <a:xfrm>
            <a:off x="-1580727" y="7290857"/>
            <a:ext cx="1754148" cy="292357"/>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55834" y="6146773"/>
            <a:ext cx="1233214" cy="947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userDrawn="1"/>
        </p:nvSpPr>
        <p:spPr>
          <a:xfrm>
            <a:off x="-1626754" y="7285902"/>
            <a:ext cx="1800175" cy="297312"/>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66648" y="6292161"/>
            <a:ext cx="1044028" cy="802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userDrawn="1"/>
        </p:nvSpPr>
        <p:spPr>
          <a:xfrm>
            <a:off x="-1350592" y="7350320"/>
            <a:ext cx="1524013" cy="232894"/>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2025/11/27</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81960" y="6049849"/>
            <a:ext cx="1359339" cy="1044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userDrawn="1"/>
        </p:nvSpPr>
        <p:spPr>
          <a:xfrm>
            <a:off x="-1810865" y="7261126"/>
            <a:ext cx="1984286" cy="322088"/>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11/27/2025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7724" y="6037733"/>
            <a:ext cx="1375104" cy="1056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userDrawn="1"/>
        </p:nvSpPr>
        <p:spPr>
          <a:xfrm>
            <a:off x="-1833877" y="7261126"/>
            <a:ext cx="2007298" cy="322088"/>
          </a:xfrm>
          <a:prstGeom prst="rect">
            <a:avLst/>
          </a:prstGeom>
        </p:spPr>
        <p:style>
          <a:lnRef idx="3">
            <a:schemeClr val="lt1"/>
          </a:lnRef>
          <a:fillRef idx="1">
            <a:schemeClr val="accent6"/>
          </a:fillRef>
          <a:effectRef idx="1">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Quỳnh</a:t>
            </a:r>
            <a:r>
              <a:rPr lang="vi-VN" b="1" cap="none" spc="0" baseline="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Trần</a:t>
            </a:r>
            <a:endParaRPr lang="id-ID"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88.xml"/><Relationship Id="rId5" Type="http://schemas.openxmlformats.org/officeDocument/2006/relationships/image" Target="../media/image3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303"/>
            <a:ext cx="12230735" cy="757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25767" y="1202373"/>
            <a:ext cx="11379200" cy="550615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rgbClr val="002060"/>
                </a:solidFill>
                <a:latin typeface="Times New Roman" panose="02020603050405020304" pitchFamily="18" charset="0"/>
                <a:cs typeface="Times New Roman" panose="02020603050405020304" pitchFamily="18" charset="0"/>
              </a:rPr>
              <a:t>UBND </a:t>
            </a:r>
            <a:r>
              <a:rPr lang="en-US" b="1" dirty="0" smtClean="0">
                <a:solidFill>
                  <a:srgbClr val="002060"/>
                </a:solidFill>
                <a:latin typeface="Times New Roman" panose="02020603050405020304" pitchFamily="18" charset="0"/>
                <a:cs typeface="Times New Roman" panose="02020603050405020304" pitchFamily="18" charset="0"/>
              </a:rPr>
              <a:t>HUYỆN </a:t>
            </a:r>
            <a:r>
              <a:rPr lang="en-US" b="1" dirty="0" smtClean="0">
                <a:solidFill>
                  <a:srgbClr val="002060"/>
                </a:solidFill>
                <a:latin typeface="Times New Roman" panose="02020603050405020304" pitchFamily="18" charset="0"/>
                <a:cs typeface="Times New Roman" panose="02020603050405020304" pitchFamily="18" charset="0"/>
              </a:rPr>
              <a:t>GIA LỘC</a:t>
            </a:r>
          </a:p>
          <a:p>
            <a:endParaRPr lang="en-US" sz="2600" b="1" dirty="0" smtClean="0">
              <a:solidFill>
                <a:srgbClr val="C00000"/>
              </a:solidFill>
              <a:latin typeface="Arial" panose="020B0604020202020204" pitchFamily="34" charset="0"/>
              <a:cs typeface="Arial" panose="020B0604020202020204" pitchFamily="34" charset="0"/>
            </a:endParaRPr>
          </a:p>
          <a:p>
            <a:r>
              <a:rPr lang="en-US" sz="3600" b="1" dirty="0" smtClean="0">
                <a:solidFill>
                  <a:srgbClr val="C00000"/>
                </a:solidFill>
                <a:latin typeface="Times New Roman" panose="02020603050405020304" pitchFamily="18" charset="0"/>
                <a:cs typeface="Times New Roman" panose="02020603050405020304" pitchFamily="18" charset="0"/>
              </a:rPr>
              <a:t>HỘI THI </a:t>
            </a:r>
            <a:r>
              <a:rPr lang="en-US" sz="3600" b="1" dirty="0" smtClean="0">
                <a:solidFill>
                  <a:srgbClr val="C00000"/>
                </a:solidFill>
                <a:latin typeface="Times New Roman" panose="02020603050405020304" pitchFamily="18" charset="0"/>
                <a:cs typeface="Times New Roman" panose="02020603050405020304" pitchFamily="18" charset="0"/>
              </a:rPr>
              <a:t>HỘI HỌC HỘI GIẢNG CẤP </a:t>
            </a:r>
            <a:r>
              <a:rPr lang="en-US" sz="3600" b="1" dirty="0" smtClean="0">
                <a:solidFill>
                  <a:srgbClr val="C00000"/>
                </a:solidFill>
                <a:latin typeface="Times New Roman" panose="02020603050405020304" pitchFamily="18" charset="0"/>
                <a:cs typeface="Times New Roman" panose="02020603050405020304" pitchFamily="18" charset="0"/>
              </a:rPr>
              <a:t>TRƯỜNG</a:t>
            </a:r>
          </a:p>
          <a:p>
            <a:r>
              <a:rPr lang="en-US" sz="3600" b="1" dirty="0" smtClean="0">
                <a:solidFill>
                  <a:srgbClr val="C00000"/>
                </a:solidFill>
                <a:latin typeface="Times New Roman" panose="02020603050405020304" pitchFamily="18" charset="0"/>
                <a:cs typeface="Times New Roman" panose="02020603050405020304" pitchFamily="18" charset="0"/>
              </a:rPr>
              <a:t>NĂM HỌC </a:t>
            </a:r>
            <a:r>
              <a:rPr lang="vi-VN" sz="3600" b="1" dirty="0" smtClean="0">
                <a:solidFill>
                  <a:srgbClr val="C00000"/>
                </a:solidFill>
                <a:latin typeface="Times New Roman" panose="02020603050405020304" pitchFamily="18" charset="0"/>
                <a:cs typeface="Times New Roman" panose="02020603050405020304" pitchFamily="18" charset="0"/>
              </a:rPr>
              <a:t>202</a:t>
            </a:r>
            <a:r>
              <a:rPr lang="en-US" sz="3600" b="1" dirty="0">
                <a:solidFill>
                  <a:srgbClr val="C00000"/>
                </a:solidFill>
                <a:latin typeface="Times New Roman" panose="02020603050405020304" pitchFamily="18" charset="0"/>
                <a:cs typeface="Times New Roman" panose="02020603050405020304" pitchFamily="18" charset="0"/>
              </a:rPr>
              <a:t>4</a:t>
            </a:r>
            <a:r>
              <a:rPr lang="en-US" sz="3600" b="1" dirty="0" smtClean="0">
                <a:solidFill>
                  <a:srgbClr val="C00000"/>
                </a:solidFill>
                <a:latin typeface="Times New Roman" panose="02020603050405020304" pitchFamily="18" charset="0"/>
                <a:cs typeface="Times New Roman" panose="02020603050405020304" pitchFamily="18" charset="0"/>
              </a:rPr>
              <a:t>-</a:t>
            </a:r>
            <a:r>
              <a:rPr lang="vi-VN" sz="3600" b="1" dirty="0" smtClean="0">
                <a:solidFill>
                  <a:srgbClr val="C00000"/>
                </a:solidFill>
                <a:latin typeface="Times New Roman" panose="02020603050405020304" pitchFamily="18" charset="0"/>
                <a:cs typeface="Times New Roman" panose="02020603050405020304" pitchFamily="18" charset="0"/>
              </a:rPr>
              <a:t>202</a:t>
            </a:r>
            <a:r>
              <a:rPr lang="en-US" sz="3600" b="1" dirty="0">
                <a:solidFill>
                  <a:srgbClr val="C00000"/>
                </a:solidFill>
                <a:latin typeface="Times New Roman" panose="02020603050405020304" pitchFamily="18" charset="0"/>
                <a:cs typeface="Times New Roman" panose="02020603050405020304" pitchFamily="18" charset="0"/>
              </a:rPr>
              <a:t>5</a:t>
            </a:r>
            <a:endParaRPr lang="en-US" sz="3600" b="1" dirty="0" smtClean="0">
              <a:solidFill>
                <a:srgbClr val="C00000"/>
              </a:solidFill>
              <a:latin typeface="Times New Roman" panose="02020603050405020304" pitchFamily="18" charset="0"/>
              <a:cs typeface="Times New Roman" panose="02020603050405020304" pitchFamily="18" charset="0"/>
            </a:endParaRPr>
          </a:p>
          <a:p>
            <a:endParaRPr lang="en-US" sz="2400" b="1" dirty="0" smtClean="0">
              <a:solidFill>
                <a:srgbClr val="002060"/>
              </a:solidFill>
              <a:latin typeface="Arial" panose="020B0604020202020204" pitchFamily="34" charset="0"/>
              <a:cs typeface="Arial" panose="020B0604020202020204" pitchFamily="34" charset="0"/>
            </a:endParaRPr>
          </a:p>
          <a:p>
            <a:r>
              <a:rPr lang="en-US" b="1" dirty="0" err="1" smtClean="0">
                <a:solidFill>
                  <a:srgbClr val="002060"/>
                </a:solidFill>
                <a:latin typeface="Times New Roman" panose="02020603050405020304" pitchFamily="18" charset="0"/>
                <a:cs typeface="Times New Roman" panose="02020603050405020304" pitchFamily="18" charset="0"/>
              </a:rPr>
              <a:t>Giáo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viên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Đỗ</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Quỳnh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Dương</a:t>
            </a:r>
            <a:r>
              <a:rPr lang="en-US" b="1" dirty="0" smtClean="0">
                <a:solidFill>
                  <a:srgbClr val="002060"/>
                </a:solidFill>
                <a:latin typeface="Times New Roman" panose="02020603050405020304" pitchFamily="18" charset="0"/>
                <a:cs typeface="Times New Roman" panose="02020603050405020304" pitchFamily="18" charset="0"/>
              </a:rPr>
              <a:t> </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Đơn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Trường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Tiểu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Gia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Khánh</a:t>
            </a:r>
            <a:endParaRPr lang="en-US" b="1" dirty="0" smtClean="0">
              <a:solidFill>
                <a:srgbClr val="002060"/>
              </a:solidFill>
              <a:latin typeface="Times New Roman" panose="02020603050405020304" pitchFamily="18" charset="0"/>
              <a:cs typeface="Times New Roman" panose="02020603050405020304" pitchFamily="18" charset="0"/>
            </a:endParaRPr>
          </a:p>
          <a:p>
            <a:r>
              <a:rPr lang="en-US" b="1" dirty="0" err="1" smtClean="0">
                <a:solidFill>
                  <a:srgbClr val="002060"/>
                </a:solidFill>
                <a:latin typeface="Times New Roman" panose="02020603050405020304" pitchFamily="18" charset="0"/>
                <a:cs typeface="Times New Roman" panose="02020603050405020304" pitchFamily="18" charset="0"/>
              </a:rPr>
              <a:t>Lớp</a:t>
            </a:r>
            <a:r>
              <a:rPr lang="en-US" b="1" smtClean="0">
                <a:solidFill>
                  <a:srgbClr val="002060"/>
                </a:solidFill>
                <a:latin typeface="Times New Roman" panose="02020603050405020304" pitchFamily="18" charset="0"/>
                <a:cs typeface="Times New Roman" panose="02020603050405020304" pitchFamily="18" charset="0"/>
              </a:rPr>
              <a:t>: 4A</a:t>
            </a:r>
            <a:endParaRPr lang="en-US" b="1" dirty="0">
              <a:solidFill>
                <a:srgbClr val="00206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177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484353" y="450978"/>
            <a:ext cx="11193841" cy="1123712"/>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2"/>
          <a:stretch>
            <a:fillRect/>
          </a:stretch>
        </p:blipFill>
        <p:spPr>
          <a:xfrm>
            <a:off x="3201367" y="1624188"/>
            <a:ext cx="8190532"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16573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3"/>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923" name="Google Shape;1923;p54"/>
          <p:cNvGrpSpPr/>
          <p:nvPr/>
        </p:nvGrpSpPr>
        <p:grpSpPr>
          <a:xfrm>
            <a:off x="407247" y="1122680"/>
            <a:ext cx="6841066"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7257677" y="3337309"/>
            <a:ext cx="4814781"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6502824"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825039" y="1384184"/>
            <a:ext cx="6132957"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7248313" y="3279990"/>
            <a:ext cx="4742392" cy="2554545"/>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923" name="Google Shape;1923;p54"/>
          <p:cNvGrpSpPr/>
          <p:nvPr/>
        </p:nvGrpSpPr>
        <p:grpSpPr>
          <a:xfrm>
            <a:off x="407247" y="1122680"/>
            <a:ext cx="6800510"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7207757" y="3056503"/>
            <a:ext cx="4742392" cy="2800767"/>
          </a:xfrm>
          <a:prstGeom prst="rect">
            <a:avLst/>
          </a:prstGeom>
          <a:noFill/>
        </p:spPr>
        <p:txBody>
          <a:bodyPr wrap="square" rtlCol="0">
            <a:spAutoFit/>
          </a:bodyPr>
          <a:lstStyle/>
          <a:p>
            <a:pPr lvl="0" algn="ctr"/>
            <a:r>
              <a:rPr lang="vi-VN" sz="4400" dirty="0">
                <a:solidFill>
                  <a:prstClr val="black"/>
                </a:solidFill>
                <a:latin typeface="Cambria" panose="02040503050406030204" pitchFamily="18" charset="0"/>
                <a:ea typeface="Cambria" panose="02040503050406030204" pitchFamily="18" charset="0"/>
              </a:rPr>
              <a:t>Thói quen ít vận động</a:t>
            </a:r>
            <a:r>
              <a:rPr lang="en-US" sz="4400" dirty="0">
                <a:solidFill>
                  <a:prstClr val="black"/>
                </a:solidFill>
                <a:latin typeface="Cambria" panose="02040503050406030204" pitchFamily="18" charset="0"/>
                <a:ea typeface="Cambria" panose="02040503050406030204" pitchFamily="18" charset="0"/>
              </a:rPr>
              <a:t>,</a:t>
            </a:r>
            <a:r>
              <a:rPr lang="vi-VN" sz="4400" dirty="0">
                <a:solidFill>
                  <a:prstClr val="black"/>
                </a:solidFill>
                <a:latin typeface="Cambria" panose="02040503050406030204" pitchFamily="18" charset="0"/>
                <a:ea typeface="Cambria" panose="02040503050406030204" pitchFamily="18" charset="0"/>
              </a:rPr>
              <a:t> thường xuyên ngồi </a:t>
            </a:r>
            <a:r>
              <a:rPr lang="en-US" sz="4400" dirty="0" err="1">
                <a:solidFill>
                  <a:prstClr val="black"/>
                </a:solidFill>
                <a:latin typeface="Cambria" panose="02040503050406030204" pitchFamily="18" charset="0"/>
                <a:ea typeface="Cambria" panose="02040503050406030204" pitchFamily="18" charset="0"/>
              </a:rPr>
              <a:t>yên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chỗ</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522912" y="1278890"/>
            <a:ext cx="6571688"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701322" y="1397726"/>
            <a:ext cx="6222421" cy="354502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p:cNvSpPr/>
          <p:nvPr/>
        </p:nvSpPr>
        <p:spPr>
          <a:xfrm flipH="1">
            <a:off x="613953" y="679269"/>
            <a:ext cx="9052559" cy="5447211"/>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5400" b="1" dirty="0">
                <a:solidFill>
                  <a:srgbClr val="FF0000"/>
                </a:solidFill>
                <a:latin typeface="Cambria" panose="02040503050406030204" pitchFamily="18" charset="0"/>
                <a:ea typeface="Cambria" panose="02040503050406030204" pitchFamily="18" charset="0"/>
              </a:rPr>
              <a:t>Nguyên nhân dẫn </a:t>
            </a:r>
            <a:r>
              <a:rPr lang="vi-VN" sz="5400" b="1">
                <a:solidFill>
                  <a:srgbClr val="FF0000"/>
                </a:solidFill>
                <a:latin typeface="Cambria" panose="02040503050406030204" pitchFamily="18" charset="0"/>
                <a:ea typeface="Cambria" panose="02040503050406030204" pitchFamily="18" charset="0"/>
              </a:rPr>
              <a:t>đến </a:t>
            </a:r>
            <a:r>
              <a:rPr lang="vi-VN" sz="5400" b="1" smtClean="0">
                <a:solidFill>
                  <a:srgbClr val="FF0000"/>
                </a:solidFill>
                <a:latin typeface="Cambria" panose="02040503050406030204" pitchFamily="18" charset="0"/>
                <a:ea typeface="Cambria" panose="02040503050406030204" pitchFamily="18" charset="0"/>
              </a:rPr>
              <a:t>bệnh</a:t>
            </a:r>
            <a:r>
              <a:rPr lang="en-US" sz="5400" b="1" smtClean="0">
                <a:solidFill>
                  <a:srgbClr val="FF0000"/>
                </a:solidFill>
                <a:latin typeface="Cambria" panose="02040503050406030204" pitchFamily="18" charset="0"/>
                <a:ea typeface="Cambria" panose="02040503050406030204" pitchFamily="18" charset="0"/>
              </a:rPr>
              <a:t> thừa cân béo phì</a:t>
            </a:r>
            <a:r>
              <a:rPr lang="vi-VN" sz="5400" b="1" smtClean="0">
                <a:solidFill>
                  <a:srgbClr val="FF0000"/>
                </a:solidFill>
                <a:latin typeface="Cambria" panose="02040503050406030204" pitchFamily="18" charset="0"/>
                <a:ea typeface="Cambria" panose="02040503050406030204" pitchFamily="18" charset="0"/>
              </a:rPr>
              <a:t> </a:t>
            </a:r>
            <a:r>
              <a:rPr lang="vi-VN" sz="5400" b="1" dirty="0">
                <a:solidFill>
                  <a:srgbClr val="FF0000"/>
                </a:solidFill>
                <a:latin typeface="Cambria" panose="02040503050406030204" pitchFamily="18" charset="0"/>
                <a:ea typeface="Cambria" panose="02040503050406030204" pitchFamily="18" charset="0"/>
              </a:rPr>
              <a:t>thường do chế độ ăn uống thừa các chất bột đường, chất béo, chất đạm và ít vận động.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3"/>
          <a:stretch>
            <a:fillRect/>
          </a:stretch>
        </p:blipFill>
        <p:spPr>
          <a:xfrm>
            <a:off x="8734495" y="2377487"/>
            <a:ext cx="4033837" cy="4285922"/>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2965269" y="1101867"/>
            <a:ext cx="8595360" cy="3662541"/>
          </a:xfrm>
          <a:prstGeom prst="rect">
            <a:avLst/>
          </a:prstGeom>
          <a:noFill/>
        </p:spPr>
        <p:txBody>
          <a:bodyPr wrap="square" rtlCol="0">
            <a:spAutoFit/>
          </a:bodyPr>
          <a:lstStyle/>
          <a:p>
            <a:pPr lvl="0" algn="ctr">
              <a:defRPr/>
            </a:pPr>
            <a:r>
              <a:rPr lang="en-US" sz="5800" u="sng" dirty="0" err="1">
                <a:solidFill>
                  <a:srgbClr val="FF0000"/>
                </a:solidFill>
                <a:latin typeface="Arial" panose="020B0604020202020204" pitchFamily="34" charset="0"/>
                <a:cs typeface="Arial" panose="020B0604020202020204" pitchFamily="34" charset="0"/>
              </a:rPr>
              <a:t>Hoạt</a:t>
            </a:r>
            <a:r>
              <a:rPr lang="en-US" sz="5800" u="sng" dirty="0">
                <a:solidFill>
                  <a:srgbClr val="FF0000"/>
                </a:solidFill>
                <a:latin typeface="Arial" panose="020B0604020202020204" pitchFamily="34" charset="0"/>
                <a:cs typeface="Arial" panose="020B0604020202020204" pitchFamily="34" charset="0"/>
              </a:rPr>
              <a:t> </a:t>
            </a:r>
            <a:r>
              <a:rPr lang="en-US" sz="5800" u="sng" dirty="0" err="1">
                <a:solidFill>
                  <a:srgbClr val="FF0000"/>
                </a:solidFill>
                <a:latin typeface="Arial" panose="020B0604020202020204" pitchFamily="34" charset="0"/>
                <a:cs typeface="Arial" panose="020B0604020202020204" pitchFamily="34" charset="0"/>
              </a:rPr>
              <a:t>động</a:t>
            </a:r>
            <a:r>
              <a:rPr lang="en-US" sz="5800" u="sng" dirty="0">
                <a:solidFill>
                  <a:srgbClr val="FF0000"/>
                </a:solidFill>
                <a:latin typeface="Arial" panose="020B0604020202020204" pitchFamily="34" charset="0"/>
                <a:cs typeface="Arial" panose="020B0604020202020204" pitchFamily="34" charset="0"/>
              </a:rPr>
              <a:t> 3:</a:t>
            </a:r>
          </a:p>
          <a:p>
            <a:pPr algn="ctr">
              <a:defRPr/>
            </a:pPr>
            <a:r>
              <a:rPr lang="en-US" sz="5800" dirty="0" err="1">
                <a:solidFill>
                  <a:srgbClr val="FF0000"/>
                </a:solidFill>
                <a:latin typeface="Arial" panose="020B0604020202020204" pitchFamily="34" charset="0"/>
                <a:cs typeface="Arial" panose="020B0604020202020204" pitchFamily="34" charset="0"/>
              </a:rPr>
              <a:t>Một</a:t>
            </a:r>
            <a:r>
              <a:rPr lang="en-US" sz="5800" dirty="0">
                <a:solidFill>
                  <a:srgbClr val="FF0000"/>
                </a:solidFill>
                <a:latin typeface="Arial" panose="020B0604020202020204" pitchFamily="34" charset="0"/>
                <a:cs typeface="Arial" panose="020B0604020202020204" pitchFamily="34" charset="0"/>
              </a:rPr>
              <a:t> </a:t>
            </a:r>
            <a:r>
              <a:rPr lang="en-US" sz="5800" dirty="0" err="1">
                <a:solidFill>
                  <a:srgbClr val="FF0000"/>
                </a:solidFill>
                <a:latin typeface="Arial" panose="020B0604020202020204" pitchFamily="34" charset="0"/>
                <a:cs typeface="Arial" panose="020B0604020202020204" pitchFamily="34" charset="0"/>
              </a:rPr>
              <a:t>số</a:t>
            </a:r>
            <a:r>
              <a:rPr lang="en-US" sz="5800" dirty="0">
                <a:solidFill>
                  <a:srgbClr val="FF0000"/>
                </a:solidFill>
                <a:latin typeface="Arial" panose="020B0604020202020204" pitchFamily="34" charset="0"/>
                <a:cs typeface="Arial" panose="020B0604020202020204" pitchFamily="34" charset="0"/>
              </a:rPr>
              <a:t> </a:t>
            </a:r>
            <a:r>
              <a:rPr lang="en-US" sz="5800" dirty="0" err="1">
                <a:solidFill>
                  <a:srgbClr val="FF0000"/>
                </a:solidFill>
                <a:latin typeface="Arial" panose="020B0604020202020204" pitchFamily="34" charset="0"/>
                <a:cs typeface="Arial" panose="020B0604020202020204" pitchFamily="34" charset="0"/>
              </a:rPr>
              <a:t>việc</a:t>
            </a:r>
            <a:r>
              <a:rPr lang="en-US" sz="5800" dirty="0">
                <a:solidFill>
                  <a:srgbClr val="FF0000"/>
                </a:solidFill>
                <a:latin typeface="Arial" panose="020B0604020202020204" pitchFamily="34" charset="0"/>
                <a:cs typeface="Arial" panose="020B0604020202020204" pitchFamily="34" charset="0"/>
              </a:rPr>
              <a:t> </a:t>
            </a:r>
            <a:r>
              <a:rPr lang="en-US" sz="5800" dirty="0" err="1">
                <a:solidFill>
                  <a:srgbClr val="FF0000"/>
                </a:solidFill>
                <a:latin typeface="Arial" panose="020B0604020202020204" pitchFamily="34" charset="0"/>
                <a:cs typeface="Arial" panose="020B0604020202020204" pitchFamily="34" charset="0"/>
              </a:rPr>
              <a:t>làm</a:t>
            </a:r>
            <a:r>
              <a:rPr lang="en-US" sz="5800" dirty="0">
                <a:solidFill>
                  <a:srgbClr val="FF0000"/>
                </a:solidFill>
                <a:latin typeface="Arial" panose="020B0604020202020204" pitchFamily="34" charset="0"/>
                <a:cs typeface="Arial" panose="020B0604020202020204" pitchFamily="34" charset="0"/>
              </a:rPr>
              <a:t> </a:t>
            </a:r>
            <a:r>
              <a:rPr lang="en-US" sz="5800" dirty="0" err="1">
                <a:solidFill>
                  <a:srgbClr val="FF0000"/>
                </a:solidFill>
                <a:latin typeface="Arial" panose="020B0604020202020204" pitchFamily="34" charset="0"/>
                <a:cs typeface="Arial" panose="020B0604020202020204" pitchFamily="34" charset="0"/>
              </a:rPr>
              <a:t>phòng</a:t>
            </a:r>
            <a:r>
              <a:rPr lang="en-US" sz="5800" dirty="0">
                <a:solidFill>
                  <a:srgbClr val="FF0000"/>
                </a:solidFill>
                <a:latin typeface="Arial" panose="020B0604020202020204" pitchFamily="34" charset="0"/>
                <a:cs typeface="Arial" panose="020B0604020202020204" pitchFamily="34" charset="0"/>
              </a:rPr>
              <a:t> </a:t>
            </a:r>
            <a:r>
              <a:rPr lang="en-US" sz="5800" dirty="0" err="1">
                <a:solidFill>
                  <a:srgbClr val="FF0000"/>
                </a:solidFill>
                <a:latin typeface="Arial" panose="020B0604020202020204" pitchFamily="34" charset="0"/>
                <a:cs typeface="Arial" panose="020B0604020202020204" pitchFamily="34" charset="0"/>
              </a:rPr>
              <a:t>tránh</a:t>
            </a:r>
            <a:r>
              <a:rPr lang="en-US" sz="5800" dirty="0">
                <a:solidFill>
                  <a:srgbClr val="FF0000"/>
                </a:solidFill>
                <a:latin typeface="Arial" panose="020B0604020202020204" pitchFamily="34" charset="0"/>
                <a:cs typeface="Arial" panose="020B0604020202020204" pitchFamily="34" charset="0"/>
              </a:rPr>
              <a:t> </a:t>
            </a:r>
            <a:r>
              <a:rPr lang="en-US" sz="5800" err="1">
                <a:solidFill>
                  <a:srgbClr val="FF0000"/>
                </a:solidFill>
                <a:latin typeface="Arial" panose="020B0604020202020204" pitchFamily="34" charset="0"/>
                <a:cs typeface="Arial" panose="020B0604020202020204" pitchFamily="34" charset="0"/>
              </a:rPr>
              <a:t>bệnh</a:t>
            </a:r>
            <a:r>
              <a:rPr lang="en-US" sz="5800">
                <a:solidFill>
                  <a:srgbClr val="FF0000"/>
                </a:solidFill>
                <a:latin typeface="Arial" panose="020B0604020202020204" pitchFamily="34" charset="0"/>
                <a:cs typeface="Arial" panose="020B0604020202020204" pitchFamily="34" charset="0"/>
              </a:rPr>
              <a:t> thừa cân</a:t>
            </a:r>
          </a:p>
          <a:p>
            <a:pPr lvl="0" algn="ctr">
              <a:defRPr/>
            </a:pPr>
            <a:r>
              <a:rPr lang="en-US" sz="5800" smtClean="0">
                <a:solidFill>
                  <a:srgbClr val="FF0000"/>
                </a:solidFill>
                <a:latin typeface="Arial" panose="020B0604020202020204" pitchFamily="34" charset="0"/>
                <a:cs typeface="Arial" panose="020B0604020202020204" pitchFamily="34" charset="0"/>
              </a:rPr>
              <a:t>béo </a:t>
            </a:r>
            <a:r>
              <a:rPr lang="en-US" sz="5800" err="1">
                <a:solidFill>
                  <a:srgbClr val="FF0000"/>
                </a:solidFill>
                <a:latin typeface="Arial" panose="020B0604020202020204" pitchFamily="34" charset="0"/>
                <a:cs typeface="Arial" panose="020B0604020202020204" pitchFamily="34" charset="0"/>
              </a:rPr>
              <a:t>phì</a:t>
            </a:r>
            <a:r>
              <a:rPr lang="en-US" sz="5800">
                <a:solidFill>
                  <a:srgbClr val="FF0000"/>
                </a:solidFill>
                <a:latin typeface="Arial" panose="020B0604020202020204" pitchFamily="34" charset="0"/>
                <a:cs typeface="Arial" panose="020B0604020202020204" pitchFamily="34" charset="0"/>
              </a:rPr>
              <a:t> </a:t>
            </a:r>
            <a:endParaRPr lang="en-US" sz="5800" smtClean="0">
              <a:solidFill>
                <a:srgbClr val="FF0000"/>
              </a:solidFill>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642" y="1974933"/>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1"/>
            <p:extLst>
              <p:ext uri="{DAA4B4D4-6D71-4841-9C94-3DE7FCFB9230}">
                <p14:media xmlns:p14="http://schemas.microsoft.com/office/powerpoint/2010/main" r:embed="rId2">
                  <p14:trim st="57951.038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6639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197282" y="1457326"/>
            <a:ext cx="3604238"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927463" y="2247902"/>
            <a:ext cx="2539637" cy="395695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latin typeface="Cambria" panose="02040503050406030204" pitchFamily="18" charset="0"/>
                <a:ea typeface="Cambria" panose="02040503050406030204" pitchFamily="18" charset="0"/>
              </a:rPr>
              <a:t>Có chế độ ăn uống lành mạnh, tuân theo tháp dinh dưỡng.</a:t>
            </a:r>
          </a:p>
          <a:p>
            <a:pPr algn="ctr"/>
            <a:endParaRPr lang="vi-VN" sz="3600" b="1" dirty="0">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7"/>
            <a:ext cx="3733801" cy="375257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1"/>
            <a:ext cx="2791619" cy="391885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latin typeface="Cambria" panose="02040503050406030204" pitchFamily="18" charset="0"/>
                <a:ea typeface="Cambria" panose="02040503050406030204" pitchFamily="18" charset="0"/>
              </a:rPr>
              <a:t>Hạn chế tiêu thụ thực phẩm không lành mạnh (Thức ăn nhanh, nước ngọt có ga,…</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3182901" cy="1340807"/>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429714" y="1670141"/>
            <a:ext cx="11210925" cy="424988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任意多边形 7"/>
          <p:cNvSpPr/>
          <p:nvPr/>
        </p:nvSpPr>
        <p:spPr>
          <a:xfrm>
            <a:off x="473976" y="560247"/>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descr="E:\设计\PPT\党建素材包\图片3.png图片3"/>
          <p:cNvPicPr>
            <a:picLocks noChangeAspect="1"/>
          </p:cNvPicPr>
          <p:nvPr/>
        </p:nvPicPr>
        <p:blipFill rotWithShape="1">
          <a:blip r:embed="rId3"/>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4"/>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4"/>
          <a:srcRect/>
          <a:stretch>
            <a:fillRect/>
          </a:stretch>
        </p:blipFill>
        <p:spPr>
          <a:xfrm flipH="1">
            <a:off x="473976" y="4748459"/>
            <a:ext cx="1097714" cy="1097280"/>
          </a:xfrm>
          <a:prstGeom prst="rect">
            <a:avLst/>
          </a:prstGeom>
        </p:spPr>
      </p:pic>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5"/>
          <a:stretch>
            <a:fillRect/>
          </a:stretch>
        </p:blipFill>
        <p:spPr>
          <a:xfrm>
            <a:off x="1264469" y="1679158"/>
            <a:ext cx="9211235" cy="4132541"/>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6"/>
          <a:stretch>
            <a:fillRect/>
          </a:stretch>
        </p:blipFill>
        <p:spPr>
          <a:xfrm>
            <a:off x="1277471" y="897119"/>
            <a:ext cx="3025588" cy="1259493"/>
          </a:xfrm>
          <a:prstGeom prst="rect">
            <a:avLst/>
          </a:prstGeom>
        </p:spPr>
      </p:pic>
      <p:pic>
        <p:nvPicPr>
          <p:cNvPr id="1026" name="Picture 2" descr="C:\Users\acer\Downloads\—Pngtree—hospital medical doctor character material_448614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8067" y="373819"/>
            <a:ext cx="6096000" cy="7729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705123" y="333375"/>
            <a:ext cx="10725149" cy="1464231"/>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40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2"/>
          <a:stretch>
            <a:fillRect/>
          </a:stretch>
        </p:blipFill>
        <p:spPr>
          <a:xfrm>
            <a:off x="444138" y="1787325"/>
            <a:ext cx="11351622" cy="486112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4C8A7D-E7B8-6BF3-D63A-8231AF2ECDC7}"/>
              </a:ext>
            </a:extLst>
          </p:cNvPr>
          <p:cNvSpPr/>
          <p:nvPr/>
        </p:nvSpPr>
        <p:spPr>
          <a:xfrm>
            <a:off x="408214" y="372564"/>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460816144"/>
              </p:ext>
            </p:extLst>
          </p:nvPr>
        </p:nvGraphicFramePr>
        <p:xfrm>
          <a:off x="770709" y="1466850"/>
          <a:ext cx="10411099" cy="4791076"/>
        </p:xfrm>
        <a:graphic>
          <a:graphicData uri="http://schemas.openxmlformats.org/drawingml/2006/table">
            <a:tbl>
              <a:tblPr>
                <a:tableStyleId>{BDBED569-4797-4DF1-A0F4-6AAB3CD982D8}</a:tableStyleId>
              </a:tblPr>
              <a:tblGrid>
                <a:gridCol w="4135916">
                  <a:extLst>
                    <a:ext uri="{9D8B030D-6E8A-4147-A177-3AD203B41FA5}">
                      <a16:colId xmlns:a16="http://schemas.microsoft.com/office/drawing/2014/main" val="1547554954"/>
                    </a:ext>
                  </a:extLst>
                </a:gridCol>
                <a:gridCol w="2294850">
                  <a:extLst>
                    <a:ext uri="{9D8B030D-6E8A-4147-A177-3AD203B41FA5}">
                      <a16:colId xmlns:a16="http://schemas.microsoft.com/office/drawing/2014/main" val="2619229455"/>
                    </a:ext>
                  </a:extLst>
                </a:gridCol>
                <a:gridCol w="2074440">
                  <a:extLst>
                    <a:ext uri="{9D8B030D-6E8A-4147-A177-3AD203B41FA5}">
                      <a16:colId xmlns:a16="http://schemas.microsoft.com/office/drawing/2014/main" val="4224608552"/>
                    </a:ext>
                  </a:extLst>
                </a:gridCol>
                <a:gridCol w="1905893">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err="1">
                          <a:solidFill>
                            <a:srgbClr val="000000"/>
                          </a:solidFill>
                          <a:effectLst/>
                          <a:latin typeface="Cambria" panose="02040503050406030204" pitchFamily="18" charset="0"/>
                          <a:ea typeface="Cambria" panose="02040503050406030204" pitchFamily="18" charset="0"/>
                        </a:rPr>
                        <a:t>vận</a:t>
                      </a:r>
                      <a:r>
                        <a:rPr lang="en-US" sz="2800" b="1">
                          <a:solidFill>
                            <a:srgbClr val="000000"/>
                          </a:solidFill>
                          <a:effectLst/>
                          <a:latin typeface="Cambria" panose="02040503050406030204" pitchFamily="18" charset="0"/>
                          <a:ea typeface="Cambria" panose="02040503050406030204" pitchFamily="18" charset="0"/>
                        </a:rPr>
                        <a:t> </a:t>
                      </a:r>
                      <a:r>
                        <a:rPr lang="en-US" sz="2800" b="1" smtClean="0">
                          <a:solidFill>
                            <a:srgbClr val="000000"/>
                          </a:solidFill>
                          <a:effectLst/>
                          <a:latin typeface="Cambria" panose="02040503050406030204" pitchFamily="18" charset="0"/>
                          <a:ea typeface="Cambria" panose="02040503050406030204" pitchFamily="18" charset="0"/>
                        </a:rPr>
                        <a:t>động </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en-US" sz="2800" smtClean="0">
                          <a:solidFill>
                            <a:srgbClr val="000000"/>
                          </a:solidFill>
                          <a:effectLst/>
                          <a:latin typeface="Cambria" panose="02040503050406030204" pitchFamily="18" charset="0"/>
                          <a:ea typeface="Cambria" panose="02040503050406030204" pitchFamily="18" charset="0"/>
                        </a:rPr>
                        <a:t>  </a:t>
                      </a:r>
                      <a:r>
                        <a:rPr lang="vi-VN" sz="2800" smtClean="0">
                          <a:solidFill>
                            <a:srgbClr val="000000"/>
                          </a:solidFill>
                          <a:effectLst/>
                          <a:latin typeface="Cambria" panose="02040503050406030204" pitchFamily="18" charset="0"/>
                          <a:ea typeface="Cambria" panose="02040503050406030204" pitchFamily="18" charset="0"/>
                        </a:rPr>
                        <a:t>Đi </a:t>
                      </a:r>
                      <a:r>
                        <a:rPr lang="vi-VN" sz="2800">
                          <a:solidFill>
                            <a:srgbClr val="000000"/>
                          </a:solidFill>
                          <a:effectLst/>
                          <a:latin typeface="Cambria" panose="02040503050406030204" pitchFamily="18" charset="0"/>
                          <a:ea typeface="Cambria" panose="02040503050406030204" pitchFamily="18" charset="0"/>
                        </a:rPr>
                        <a:t>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smtClean="0">
                          <a:solidFill>
                            <a:srgbClr val="000000"/>
                          </a:solidFill>
                          <a:effectLst/>
                          <a:latin typeface="Cambria" panose="02040503050406030204" pitchFamily="18" charset="0"/>
                          <a:ea typeface="Cambria" panose="02040503050406030204" pitchFamily="18" charset="0"/>
                        </a:rPr>
                        <a:t>  Quét nhà, lau nhà</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15</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10</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20</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228936560"/>
                  </a:ext>
                </a:extLst>
              </a:tr>
              <a:tr h="532342">
                <a:tc>
                  <a:txBody>
                    <a:bodyPr/>
                    <a:lstStyle/>
                    <a:p>
                      <a:pPr algn="just"/>
                      <a:r>
                        <a:rPr lang="en-US" sz="2800" smtClean="0">
                          <a:solidFill>
                            <a:srgbClr val="000000"/>
                          </a:solidFill>
                          <a:effectLst/>
                          <a:latin typeface="Cambria" panose="02040503050406030204" pitchFamily="18" charset="0"/>
                          <a:ea typeface="Cambria" panose="02040503050406030204" pitchFamily="18" charset="0"/>
                        </a:rPr>
                        <a:t>  </a:t>
                      </a:r>
                      <a:r>
                        <a:rPr lang="vi-VN" sz="2800" smtClean="0">
                          <a:solidFill>
                            <a:srgbClr val="000000"/>
                          </a:solidFill>
                          <a:effectLst/>
                          <a:latin typeface="Cambria" panose="02040503050406030204" pitchFamily="18" charset="0"/>
                          <a:ea typeface="Cambria" panose="02040503050406030204" pitchFamily="18" charset="0"/>
                        </a:rPr>
                        <a:t>Chơi </a:t>
                      </a:r>
                      <a:r>
                        <a:rPr lang="vi-VN" sz="2800">
                          <a:solidFill>
                            <a:srgbClr val="000000"/>
                          </a:solidFill>
                          <a:effectLst/>
                          <a:latin typeface="Cambria" panose="02040503050406030204" pitchFamily="18" charset="0"/>
                          <a:ea typeface="Cambria" panose="02040503050406030204" pitchFamily="18" charset="0"/>
                        </a:rPr>
                        <a:t>thể thao</a:t>
                      </a: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30</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a:t>
                      </a:r>
                      <a:r>
                        <a:rPr lang="en-US" sz="2800" smtClean="0">
                          <a:solidFill>
                            <a:srgbClr val="000000"/>
                          </a:solidFill>
                          <a:effectLst/>
                          <a:latin typeface="Cambria" panose="02040503050406030204" pitchFamily="18" charset="0"/>
                          <a:ea typeface="Cambria" panose="02040503050406030204" pitchFamily="18" charset="0"/>
                        </a:rPr>
                        <a:t>5</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smtClean="0">
                          <a:solidFill>
                            <a:srgbClr val="000000"/>
                          </a:solidFill>
                          <a:effectLst/>
                          <a:latin typeface="Cambria" panose="02040503050406030204" pitchFamily="18" charset="0"/>
                          <a:ea typeface="Cambria" panose="02040503050406030204" pitchFamily="18" charset="0"/>
                        </a:rPr>
                        <a:t>  Tập </a:t>
                      </a:r>
                      <a:r>
                        <a:rPr lang="en-US" sz="2800">
                          <a:solidFill>
                            <a:srgbClr val="000000"/>
                          </a:solidFill>
                          <a:effectLst/>
                          <a:latin typeface="Cambria" panose="02040503050406030204" pitchFamily="18" charset="0"/>
                          <a:ea typeface="Cambria" panose="02040503050406030204" pitchFamily="18" charset="0"/>
                        </a:rPr>
                        <a:t>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15</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20</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425486552"/>
                  </a:ext>
                </a:extLst>
              </a:tr>
              <a:tr h="532342">
                <a:tc>
                  <a:txBody>
                    <a:bodyPr/>
                    <a:lstStyle/>
                    <a:p>
                      <a:pPr algn="just"/>
                      <a:r>
                        <a:rPr lang="en-US" sz="2800" smtClean="0">
                          <a:solidFill>
                            <a:srgbClr val="000000"/>
                          </a:solidFill>
                          <a:effectLst/>
                          <a:latin typeface="Cambria" panose="02040503050406030204" pitchFamily="18" charset="0"/>
                          <a:ea typeface="Cambria" panose="02040503050406030204" pitchFamily="18" charset="0"/>
                        </a:rPr>
                        <a:t>  Tổng</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r>
                        <a:rPr lang="en-US" sz="2800" smtClean="0">
                          <a:solidFill>
                            <a:srgbClr val="000000"/>
                          </a:solidFill>
                          <a:effectLst/>
                          <a:latin typeface="Cambria" panose="02040503050406030204" pitchFamily="18" charset="0"/>
                          <a:ea typeface="Cambria" panose="02040503050406030204" pitchFamily="18" charset="0"/>
                        </a:rPr>
                        <a:t>5</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60</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800" smtClean="0">
                          <a:solidFill>
                            <a:srgbClr val="000000"/>
                          </a:solidFill>
                          <a:effectLst/>
                          <a:latin typeface="Cambria" panose="02040503050406030204" pitchFamily="18" charset="0"/>
                          <a:ea typeface="Cambria" panose="02040503050406030204" pitchFamily="18" charset="0"/>
                        </a:rPr>
                        <a:t>70</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2"/>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9260772"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4219933" y="1907810"/>
            <a:ext cx="6683362" cy="3170099"/>
          </a:xfrm>
          <a:prstGeom prst="rect">
            <a:avLst/>
          </a:prstGeom>
          <a:noFill/>
        </p:spPr>
        <p:txBody>
          <a:bodyPr wrap="square" rtlCol="0">
            <a:spAutoFit/>
          </a:bodyPr>
          <a:lstStyle/>
          <a:p>
            <a:pPr lvl="0" algn="ctr"/>
            <a:r>
              <a:rPr lang="en-US" sz="4000" b="1" dirty="0" err="1">
                <a:solidFill>
                  <a:srgbClr val="C00000"/>
                </a:solidFill>
                <a:latin typeface="Cambria" panose="02040503050406030204" pitchFamily="18" charset="0"/>
                <a:ea typeface="Cambria" panose="02040503050406030204" pitchFamily="18" charset="0"/>
              </a:rPr>
              <a:t>Tính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tổng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số</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thời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gian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hoạt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động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động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ngày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so </a:t>
            </a:r>
            <a:r>
              <a:rPr lang="en-US" sz="4000" b="1" dirty="0" err="1">
                <a:solidFill>
                  <a:srgbClr val="C00000"/>
                </a:solidFill>
                <a:latin typeface="Cambria" panose="02040503050406030204" pitchFamily="18" charset="0"/>
                <a:ea typeface="Cambria" panose="02040503050406030204" pitchFamily="18" charset="0"/>
              </a:rPr>
              <a:t>sánh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thời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gian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vận</a:t>
            </a:r>
            <a:r>
              <a:rPr lang="en-US" sz="4000" b="1" dirty="0">
                <a:solidFill>
                  <a:srgbClr val="C00000"/>
                </a:solidFill>
                <a:latin typeface="Cambria" panose="02040503050406030204" pitchFamily="18" charset="0"/>
                <a:ea typeface="Cambria" panose="02040503050406030204" pitchFamily="18" charset="0"/>
              </a:rPr>
              <a:t> </a:t>
            </a:r>
            <a:r>
              <a:rPr lang="en-US" sz="4000" b="1" err="1">
                <a:solidFill>
                  <a:srgbClr val="C00000"/>
                </a:solidFill>
                <a:latin typeface="Cambria" panose="02040503050406030204" pitchFamily="18" charset="0"/>
                <a:ea typeface="Cambria" panose="02040503050406030204" pitchFamily="18" charset="0"/>
              </a:rPr>
              <a:t>động</a:t>
            </a:r>
            <a:r>
              <a:rPr lang="en-US" sz="4000" b="1">
                <a:solidFill>
                  <a:srgbClr val="C00000"/>
                </a:solidFill>
                <a:latin typeface="Cambria" panose="02040503050406030204" pitchFamily="18" charset="0"/>
                <a:ea typeface="Cambria" panose="02040503050406030204" pitchFamily="18" charset="0"/>
              </a:rPr>
              <a:t> </a:t>
            </a:r>
            <a:endParaRPr lang="en-US" sz="4000" b="1" smtClean="0">
              <a:solidFill>
                <a:srgbClr val="C00000"/>
              </a:solidFill>
              <a:latin typeface="Cambria" panose="02040503050406030204" pitchFamily="18" charset="0"/>
              <a:ea typeface="Cambria" panose="02040503050406030204" pitchFamily="18" charset="0"/>
            </a:endParaRPr>
          </a:p>
          <a:p>
            <a:pPr lvl="0" algn="ctr"/>
            <a:r>
              <a:rPr lang="en-US" sz="4000" b="1" smtClean="0">
                <a:solidFill>
                  <a:srgbClr val="C00000"/>
                </a:solidFill>
                <a:latin typeface="Cambria" panose="02040503050406030204" pitchFamily="18" charset="0"/>
                <a:ea typeface="Cambria" panose="02040503050406030204" pitchFamily="18" charset="0"/>
              </a:rPr>
              <a:t>cần </a:t>
            </a:r>
            <a:r>
              <a:rPr lang="en-US" sz="4000" b="1" dirty="0" err="1">
                <a:solidFill>
                  <a:srgbClr val="C00000"/>
                </a:solidFill>
                <a:latin typeface="Cambria" panose="02040503050406030204" pitchFamily="18" charset="0"/>
                <a:ea typeface="Cambria" panose="02040503050406030204" pitchFamily="18" charset="0"/>
              </a:rPr>
              <a:t>thiết</a:t>
            </a:r>
            <a:r>
              <a:rPr lang="en-US" sz="4000" b="1" dirty="0">
                <a:solidFill>
                  <a:srgbClr val="C0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5"/>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099645" y="870059"/>
            <a:ext cx="8495030" cy="4064547"/>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Em cần </a:t>
            </a:r>
            <a:r>
              <a:rPr lang="vi-VN" sz="4400" b="1" dirty="0">
                <a:solidFill>
                  <a:srgbClr val="FF0000"/>
                </a:solidFill>
                <a:latin typeface="Cambria" panose="02040503050406030204" pitchFamily="18" charset="0"/>
                <a:ea typeface="Cambria" panose="02040503050406030204" pitchFamily="18" charset="0"/>
              </a:rPr>
              <a:t>vận động cơ thể nhiều </a:t>
            </a:r>
            <a:r>
              <a:rPr lang="vi-VN" sz="44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400" b="1" dirty="0">
                <a:solidFill>
                  <a:srgbClr val="FF0000"/>
                </a:solidFill>
                <a:latin typeface="Cambria" panose="02040503050406030204" pitchFamily="18" charset="0"/>
                <a:ea typeface="Cambria" panose="02040503050406030204" pitchFamily="18" charset="0"/>
              </a:rPr>
              <a:t>hạn chế ăn đồ ăn vặt, đồ chiên, rán</a:t>
            </a:r>
            <a:r>
              <a:rPr lang="vi-VN" sz="44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2"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3"/>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4"/>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4"/>
          <a:srcRect/>
          <a:stretch>
            <a:fillRect/>
          </a:stretch>
        </p:blipFill>
        <p:spPr>
          <a:xfrm flipH="1">
            <a:off x="473976" y="4748459"/>
            <a:ext cx="1097714" cy="1097280"/>
          </a:xfrm>
          <a:prstGeom prst="rect">
            <a:avLst/>
          </a:prstGeom>
        </p:spPr>
      </p:pic>
      <p:pic>
        <p:nvPicPr>
          <p:cNvPr id="9" name="图片 8" descr="图片1"/>
          <p:cNvPicPr>
            <a:picLocks noChangeAspect="1"/>
          </p:cNvPicPr>
          <p:nvPr/>
        </p:nvPicPr>
        <p:blipFill>
          <a:blip r:embed="rId5"/>
          <a:stretch>
            <a:fillRect/>
          </a:stretch>
        </p:blipFill>
        <p:spPr>
          <a:xfrm>
            <a:off x="9705340" y="294640"/>
            <a:ext cx="1682750" cy="237109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4" name="Picture 3">
            <a:extLst>
              <a:ext uri="{FF2B5EF4-FFF2-40B4-BE49-F238E27FC236}">
                <a16:creationId xmlns:a16="http://schemas.microsoft.com/office/drawing/2014/main" id="{729FFC91-F5E5-CE02-9410-3CD23DB80249}"/>
              </a:ext>
            </a:extLst>
          </p:cNvPr>
          <p:cNvPicPr>
            <a:picLocks noChangeAspect="1"/>
          </p:cNvPicPr>
          <p:nvPr/>
        </p:nvPicPr>
        <p:blipFill>
          <a:blip r:embed="rId7"/>
          <a:stretch>
            <a:fillRect/>
          </a:stretch>
        </p:blipFill>
        <p:spPr>
          <a:xfrm>
            <a:off x="2316348" y="2062597"/>
            <a:ext cx="8703914" cy="2685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2891118" y="1655865"/>
            <a:ext cx="8565776" cy="2585323"/>
          </a:xfrm>
          <a:prstGeom prst="rect">
            <a:avLst/>
          </a:prstGeom>
          <a:noFill/>
        </p:spPr>
        <p:txBody>
          <a:bodyPr wrap="square" rtlCol="0">
            <a:spAutoFit/>
          </a:bodyPr>
          <a:lstStyle/>
          <a:p>
            <a:pPr lvl="0" algn="ctr">
              <a:defRPr/>
            </a:pPr>
            <a:r>
              <a:rPr lang="en-US" sz="5400" b="1" u="sng" smtClean="0">
                <a:solidFill>
                  <a:srgbClr val="FF0000"/>
                </a:solidFill>
                <a:latin typeface="Arial" panose="020B0604020202020204" pitchFamily="34" charset="0"/>
                <a:cs typeface="Arial" panose="020B0604020202020204" pitchFamily="34" charset="0"/>
              </a:rPr>
              <a:t>Hoạt động 1:</a:t>
            </a:r>
          </a:p>
          <a:p>
            <a:pPr lvl="0" algn="ctr">
              <a:defRPr/>
            </a:pPr>
            <a:r>
              <a:rPr lang="en-US" sz="5400" b="1" smtClean="0">
                <a:solidFill>
                  <a:srgbClr val="FF0000"/>
                </a:solidFill>
                <a:latin typeface="Arial" panose="020B0604020202020204" pitchFamily="34" charset="0"/>
                <a:cs typeface="Arial" panose="020B0604020202020204" pitchFamily="34" charset="0"/>
              </a:rPr>
              <a:t>Khái niệm bệnh thừa cân béo phì </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40"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4C8A7D-E7B8-6BF3-D63A-8231AF2ECDC7}"/>
              </a:ext>
            </a:extLst>
          </p:cNvPr>
          <p:cNvSpPr/>
          <p:nvPr/>
        </p:nvSpPr>
        <p:spPr>
          <a:xfrm>
            <a:off x="177878" y="459504"/>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2"/>
          <a:stretch>
            <a:fillRect/>
          </a:stretch>
        </p:blipFill>
        <p:spPr>
          <a:xfrm>
            <a:off x="1572441" y="1698704"/>
            <a:ext cx="9862456" cy="4754347"/>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104503" y="4429960"/>
            <a:ext cx="3192339" cy="2344619"/>
            <a:chOff x="3601085" y="3344126"/>
            <a:chExt cx="4264742" cy="3614997"/>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3"/>
            <a:stretch>
              <a:fillRect/>
            </a:stretch>
          </p:blipFill>
          <p:spPr>
            <a:xfrm>
              <a:off x="3601085" y="3344126"/>
              <a:ext cx="4264742" cy="3614997"/>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4C8A7D-E7B8-6BF3-D63A-8231AF2ECDC7}"/>
              </a:ext>
            </a:extLst>
          </p:cNvPr>
          <p:cNvSpPr/>
          <p:nvPr/>
        </p:nvSpPr>
        <p:spPr>
          <a:xfrm>
            <a:off x="237647" y="326571"/>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2"/>
          <a:stretch>
            <a:fillRect/>
          </a:stretch>
        </p:blipFill>
        <p:spPr>
          <a:xfrm>
            <a:off x="1227909" y="614362"/>
            <a:ext cx="3139031" cy="3213054"/>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3"/>
          <a:stretch>
            <a:fillRect/>
          </a:stretch>
        </p:blipFill>
        <p:spPr>
          <a:xfrm>
            <a:off x="4366941" y="614362"/>
            <a:ext cx="2981666" cy="327020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4"/>
          <a:stretch>
            <a:fillRect/>
          </a:stretch>
        </p:blipFill>
        <p:spPr>
          <a:xfrm>
            <a:off x="7514953" y="326571"/>
            <a:ext cx="3379470" cy="3500845"/>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632857" y="4172358"/>
            <a:ext cx="9418320" cy="2306819"/>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r>
              <a:rPr kumimoji="0" lang="vi-VN" sz="32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en-US" sz="32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600" b="1" smtClean="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2"/>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9060475" cy="531006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4180767" y="2064317"/>
            <a:ext cx="6683362" cy="2585323"/>
          </a:xfrm>
          <a:prstGeom prst="rect">
            <a:avLst/>
          </a:prstGeom>
          <a:noFill/>
        </p:spPr>
        <p:txBody>
          <a:bodyPr wrap="square" rtlCol="0">
            <a:spAutoFit/>
          </a:bodyPr>
          <a:lstStyle/>
          <a:p>
            <a:pPr lvl="0" algn="ctr"/>
            <a:r>
              <a:rPr lang="en-US" sz="5400" b="1" dirty="0">
                <a:solidFill>
                  <a:srgbClr val="C00000"/>
                </a:solidFill>
                <a:latin typeface="Cambria" panose="02040503050406030204" pitchFamily="18" charset="0"/>
                <a:ea typeface="Cambria" panose="02040503050406030204" pitchFamily="18" charset="0"/>
              </a:rPr>
              <a:t>T</a:t>
            </a:r>
            <a:r>
              <a:rPr lang="vi-VN" sz="54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5400" b="1" dirty="0" err="1">
                <a:solidFill>
                  <a:srgbClr val="C00000"/>
                </a:solidFill>
                <a:latin typeface="Cambria" panose="02040503050406030204" pitchFamily="18" charset="0"/>
                <a:ea typeface="Cambria" panose="02040503050406030204" pitchFamily="18" charset="0"/>
              </a:rPr>
              <a:t>thừa</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béo</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phì</a:t>
            </a:r>
            <a:endParaRPr lang="vi-VN" sz="54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p:cNvSpPr/>
          <p:nvPr/>
        </p:nvSpPr>
        <p:spPr>
          <a:xfrm flipH="1">
            <a:off x="574765" y="757645"/>
            <a:ext cx="11038113" cy="5381897"/>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600" dirty="0">
                <a:solidFill>
                  <a:srgbClr val="002060"/>
                </a:solidFill>
                <a:latin typeface="Cambria" panose="02040503050406030204" pitchFamily="18" charset="0"/>
                <a:ea typeface="Cambria" panose="02040503050406030204" pitchFamily="18" charset="0"/>
              </a:rPr>
              <a:t>N</a:t>
            </a:r>
            <a:r>
              <a:rPr lang="vi-VN" sz="3600" dirty="0">
                <a:solidFill>
                  <a:srgbClr val="002060"/>
                </a:solidFill>
                <a:latin typeface="Cambria" panose="02040503050406030204" pitchFamily="18" charset="0"/>
                <a:ea typeface="Cambria" panose="02040503050406030204" pitchFamily="18" charset="0"/>
              </a:rPr>
              <a:t>gười được coi là béo phì </a:t>
            </a:r>
            <a:r>
              <a:rPr lang="vi-VN" sz="3600">
                <a:solidFill>
                  <a:srgbClr val="002060"/>
                </a:solidFill>
                <a:latin typeface="Cambria" panose="02040503050406030204" pitchFamily="18" charset="0"/>
                <a:ea typeface="Cambria" panose="02040503050406030204" pitchFamily="18" charset="0"/>
              </a:rPr>
              <a:t>khi </a:t>
            </a:r>
            <a:r>
              <a:rPr lang="en-US" sz="3600" smtClean="0">
                <a:solidFill>
                  <a:srgbClr val="002060"/>
                </a:solidFill>
                <a:latin typeface="Cambria" panose="02040503050406030204" pitchFamily="18" charset="0"/>
                <a:ea typeface="Cambria" panose="02040503050406030204" pitchFamily="18" charset="0"/>
              </a:rPr>
              <a:t>thừa cân nặng tính theo chiều cao</a:t>
            </a:r>
            <a:r>
              <a:rPr lang="vi-VN" sz="3600" smtClean="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kèm theo những dấu hiệu về lớp mỡ tại một số vị trí nhất định trên cơ thể;</a:t>
            </a:r>
            <a:endParaRPr lang="en-US" sz="36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600" dirty="0">
                <a:solidFill>
                  <a:srgbClr val="002060"/>
                </a:solidFill>
                <a:latin typeface="Cambria" panose="02040503050406030204" pitchFamily="18" charset="0"/>
                <a:ea typeface="Cambria" panose="02040503050406030204" pitchFamily="18" charset="0"/>
              </a:rPr>
              <a:t>M</a:t>
            </a:r>
            <a:r>
              <a:rPr lang="vi-VN" sz="36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sp>
        <p:nvSpPr>
          <p:cNvPr id="8" name="任意多边形 7"/>
          <p:cNvSpPr/>
          <p:nvPr/>
        </p:nvSpPr>
        <p:spPr>
          <a:xfrm>
            <a:off x="179981" y="274548"/>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992895" y="599829"/>
            <a:ext cx="10023330" cy="5565839"/>
            <a:chOff x="6414952" y="2915546"/>
            <a:chExt cx="5230740" cy="3568046"/>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857267" y="2915546"/>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414952" y="3286280"/>
              <a:ext cx="5078618" cy="292527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293765" y="4705796"/>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293829" y="1269539"/>
            <a:ext cx="8000999" cy="2585323"/>
          </a:xfrm>
          <a:prstGeom prst="rect">
            <a:avLst/>
          </a:prstGeom>
          <a:noFill/>
        </p:spPr>
        <p:txBody>
          <a:bodyPr wrap="square" rtlCol="0">
            <a:spAutoFit/>
          </a:bodyPr>
          <a:lstStyle/>
          <a:p>
            <a:pPr lvl="0" algn="ctr">
              <a:defRPr/>
            </a:pPr>
            <a:r>
              <a:rPr lang="en-US" sz="5400" u="sng" dirty="0" err="1">
                <a:solidFill>
                  <a:srgbClr val="FF0000"/>
                </a:solidFill>
                <a:latin typeface="Arial" panose="020B0604020202020204" pitchFamily="34" charset="0"/>
                <a:cs typeface="Arial" panose="020B0604020202020204" pitchFamily="34" charset="0"/>
              </a:rPr>
              <a:t>Hoạt</a:t>
            </a:r>
            <a:r>
              <a:rPr lang="en-US" sz="5400" u="sng" dirty="0">
                <a:solidFill>
                  <a:srgbClr val="FF0000"/>
                </a:solidFill>
                <a:latin typeface="Arial" panose="020B0604020202020204" pitchFamily="34" charset="0"/>
                <a:cs typeface="Arial" panose="020B0604020202020204" pitchFamily="34" charset="0"/>
              </a:rPr>
              <a:t> </a:t>
            </a:r>
            <a:r>
              <a:rPr lang="en-US" sz="5400" u="sng" dirty="0" err="1">
                <a:solidFill>
                  <a:srgbClr val="FF0000"/>
                </a:solidFill>
                <a:latin typeface="Arial" panose="020B0604020202020204" pitchFamily="34" charset="0"/>
                <a:cs typeface="Arial" panose="020B0604020202020204" pitchFamily="34" charset="0"/>
              </a:rPr>
              <a:t>động</a:t>
            </a:r>
            <a:r>
              <a:rPr lang="en-US" sz="5400" u="sng" dirty="0">
                <a:solidFill>
                  <a:srgbClr val="FF0000"/>
                </a:solidFill>
                <a:latin typeface="Arial" panose="020B0604020202020204" pitchFamily="34" charset="0"/>
                <a:cs typeface="Arial" panose="020B0604020202020204" pitchFamily="34" charset="0"/>
              </a:rPr>
              <a:t> 2:</a:t>
            </a:r>
          </a:p>
          <a:p>
            <a:pPr lvl="0" algn="ctr">
              <a:defRPr/>
            </a:pPr>
            <a:r>
              <a:rPr lang="en-US" sz="5400" dirty="0" err="1">
                <a:solidFill>
                  <a:srgbClr val="FF0000"/>
                </a:solidFill>
                <a:latin typeface="Arial" panose="020B0604020202020204" pitchFamily="34" charset="0"/>
                <a:cs typeface="Arial" panose="020B0604020202020204" pitchFamily="34" charset="0"/>
              </a:rPr>
              <a:t>Nguyên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nhân</a:t>
            </a:r>
            <a:r>
              <a:rPr lang="en-US" sz="5400" dirty="0">
                <a:solidFill>
                  <a:srgbClr val="FF0000"/>
                </a:solidFill>
                <a:latin typeface="Arial" panose="020B0604020202020204" pitchFamily="34" charset="0"/>
                <a:cs typeface="Arial" panose="020B0604020202020204" pitchFamily="34" charset="0"/>
              </a:rPr>
              <a:t> </a:t>
            </a:r>
          </a:p>
          <a:p>
            <a:pPr lvl="0" algn="ctr">
              <a:defRPr/>
            </a:pPr>
            <a:r>
              <a:rPr lang="en-US" sz="5400" dirty="0" err="1">
                <a:solidFill>
                  <a:srgbClr val="FF0000"/>
                </a:solidFill>
                <a:latin typeface="Arial" panose="020B0604020202020204" pitchFamily="34" charset="0"/>
                <a:cs typeface="Arial" panose="020B0604020202020204" pitchFamily="34" charset="0"/>
              </a:rPr>
              <a:t>bệnh</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thừa</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cân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béo</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phì</a:t>
            </a:r>
            <a:endParaRPr kumimoji="0" lang="en-US" sz="54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351" y="1941782"/>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785</Words>
  <Application>Microsoft Office PowerPoint</Application>
  <PresentationFormat>Widescreen</PresentationFormat>
  <Paragraphs>80</Paragraphs>
  <Slides>25</Slides>
  <Notes>11</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25</vt:i4>
      </vt:variant>
    </vt:vector>
  </HeadingPairs>
  <TitlesOfParts>
    <vt:vector size="45" baseType="lpstr">
      <vt:lpstr>微软雅黑</vt:lpstr>
      <vt:lpstr>宋体</vt:lpstr>
      <vt:lpstr>Arial</vt:lpstr>
      <vt:lpstr>Calibri</vt:lpstr>
      <vt:lpstr>Calibri Light</vt:lpstr>
      <vt:lpstr>Cambria</vt:lpstr>
      <vt:lpstr>等线</vt:lpstr>
      <vt:lpstr>等线</vt:lpstr>
      <vt:lpstr>等线 Light</vt:lpstr>
      <vt:lpstr>Fredoka One</vt:lpstr>
      <vt:lpstr>iCiel Cadena</vt:lpstr>
      <vt:lpstr>Quicksand Medium</vt:lpstr>
      <vt:lpstr>Times New Roman</vt:lpstr>
      <vt:lpstr>思源黑体 Light</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21AK22</cp:lastModifiedBy>
  <cp:revision>105</cp:revision>
  <dcterms:created xsi:type="dcterms:W3CDTF">2020-04-08T06:54:00Z</dcterms:created>
  <dcterms:modified xsi:type="dcterms:W3CDTF">2025-11-27T13:47:58Z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