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9" r:id="rId3"/>
    <p:sldId id="257" r:id="rId4"/>
    <p:sldId id="316" r:id="rId5"/>
    <p:sldId id="317" r:id="rId6"/>
    <p:sldId id="320" r:id="rId7"/>
    <p:sldId id="269" r:id="rId8"/>
    <p:sldId id="318" r:id="rId9"/>
    <p:sldId id="319" r:id="rId10"/>
    <p:sldId id="323" r:id="rId11"/>
    <p:sldId id="324" r:id="rId12"/>
    <p:sldId id="264" r:id="rId13"/>
    <p:sldId id="300" r:id="rId14"/>
    <p:sldId id="328" r:id="rId15"/>
    <p:sldId id="330" r:id="rId16"/>
    <p:sldId id="312" r:id="rId17"/>
    <p:sldId id="287" r:id="rId18"/>
    <p:sldId id="346" r:id="rId19"/>
    <p:sldId id="301" r:id="rId20"/>
    <p:sldId id="354" r:id="rId21"/>
    <p:sldId id="336" r:id="rId22"/>
    <p:sldId id="329" r:id="rId23"/>
    <p:sldId id="325" r:id="rId24"/>
    <p:sldId id="337" r:id="rId25"/>
    <p:sldId id="335" r:id="rId26"/>
    <p:sldId id="266" r:id="rId27"/>
    <p:sldId id="288" r:id="rId28"/>
    <p:sldId id="326" r:id="rId29"/>
    <p:sldId id="351" r:id="rId30"/>
    <p:sldId id="352" r:id="rId31"/>
    <p:sldId id="291" r:id="rId32"/>
    <p:sldId id="332" r:id="rId33"/>
    <p:sldId id="356" r:id="rId34"/>
    <p:sldId id="344" r:id="rId35"/>
    <p:sldId id="302" r:id="rId36"/>
    <p:sldId id="290" r:id="rId37"/>
    <p:sldId id="333" r:id="rId38"/>
    <p:sldId id="268" r:id="rId39"/>
    <p:sldId id="340" r:id="rId40"/>
    <p:sldId id="353" r:id="rId41"/>
    <p:sldId id="334" r:id="rId42"/>
    <p:sldId id="360" r:id="rId43"/>
    <p:sldId id="34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5" d="100"/>
          <a:sy n="85" d="100"/>
        </p:scale>
        <p:origin x="49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57D26-BD0E-0ECA-5C87-1FDC03A85360}"/>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5" name="Footer Placeholder 4">
            <a:extLst>
              <a:ext uri="{FF2B5EF4-FFF2-40B4-BE49-F238E27FC236}">
                <a16:creationId xmlns:a16="http://schemas.microsoft.com/office/drawing/2014/main"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73B96-7B7B-0F66-B69B-E6C547985724}"/>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5" name="Footer Placeholder 4">
            <a:extLst>
              <a:ext uri="{FF2B5EF4-FFF2-40B4-BE49-F238E27FC236}">
                <a16:creationId xmlns:a16="http://schemas.microsoft.com/office/drawing/2014/main"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9A53C-2B07-F2DD-C817-5690B9031ECE}"/>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5" name="Footer Placeholder 4">
            <a:extLst>
              <a:ext uri="{FF2B5EF4-FFF2-40B4-BE49-F238E27FC236}">
                <a16:creationId xmlns:a16="http://schemas.microsoft.com/office/drawing/2014/main"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A035F-5EE2-5D59-0DCC-4A891B104049}"/>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5" name="Footer Placeholder 4">
            <a:extLst>
              <a:ext uri="{FF2B5EF4-FFF2-40B4-BE49-F238E27FC236}">
                <a16:creationId xmlns:a16="http://schemas.microsoft.com/office/drawing/2014/main"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48EE1-1288-3659-B503-D3FF4C049EB9}"/>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5" name="Footer Placeholder 4">
            <a:extLst>
              <a:ext uri="{FF2B5EF4-FFF2-40B4-BE49-F238E27FC236}">
                <a16:creationId xmlns:a16="http://schemas.microsoft.com/office/drawing/2014/main"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25DF89-0A70-D22B-5CC7-4301A2C3C31F}"/>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6" name="Footer Placeholder 5">
            <a:extLst>
              <a:ext uri="{FF2B5EF4-FFF2-40B4-BE49-F238E27FC236}">
                <a16:creationId xmlns:a16="http://schemas.microsoft.com/office/drawing/2014/main"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A32DB-3359-62BD-E01E-9CCB54868015}"/>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8" name="Footer Placeholder 7">
            <a:extLst>
              <a:ext uri="{FF2B5EF4-FFF2-40B4-BE49-F238E27FC236}">
                <a16:creationId xmlns:a16="http://schemas.microsoft.com/office/drawing/2014/main"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991FE-07EB-EFD4-14D7-B5886C9B6CBC}"/>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4" name="Footer Placeholder 3">
            <a:extLst>
              <a:ext uri="{FF2B5EF4-FFF2-40B4-BE49-F238E27FC236}">
                <a16:creationId xmlns:a16="http://schemas.microsoft.com/office/drawing/2014/main"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6840C-3872-21C1-B42F-0E17BD7B3528}"/>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3" name="Footer Placeholder 2">
            <a:extLst>
              <a:ext uri="{FF2B5EF4-FFF2-40B4-BE49-F238E27FC236}">
                <a16:creationId xmlns:a16="http://schemas.microsoft.com/office/drawing/2014/main"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3D40A-F291-A050-B0D4-B64D3B3B4BEF}"/>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6" name="Footer Placeholder 5">
            <a:extLst>
              <a:ext uri="{FF2B5EF4-FFF2-40B4-BE49-F238E27FC236}">
                <a16:creationId xmlns:a16="http://schemas.microsoft.com/office/drawing/2014/main"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A0FC5-5F6B-38B7-EA38-806A3A9B6CB3}"/>
              </a:ext>
            </a:extLst>
          </p:cNvPr>
          <p:cNvSpPr>
            <a:spLocks noGrp="1"/>
          </p:cNvSpPr>
          <p:nvPr>
            <p:ph type="dt" sz="half" idx="10"/>
          </p:nvPr>
        </p:nvSpPr>
        <p:spPr/>
        <p:txBody>
          <a:bodyPr/>
          <a:lstStyle/>
          <a:p>
            <a:fld id="{1C796B07-568E-4358-BB84-7A21157AF5C2}" type="datetimeFigureOut">
              <a:rPr lang="en-US" smtClean="0"/>
              <a:t>2/13/2025</a:t>
            </a:fld>
            <a:endParaRPr lang="en-US"/>
          </a:p>
        </p:txBody>
      </p:sp>
      <p:sp>
        <p:nvSpPr>
          <p:cNvPr id="6" name="Footer Placeholder 5">
            <a:extLst>
              <a:ext uri="{FF2B5EF4-FFF2-40B4-BE49-F238E27FC236}">
                <a16:creationId xmlns:a16="http://schemas.microsoft.com/office/drawing/2014/main"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2/13/2025</a:t>
            </a:fld>
            <a:endParaRPr lang="en-US"/>
          </a:p>
        </p:txBody>
      </p:sp>
      <p:sp>
        <p:nvSpPr>
          <p:cNvPr id="5" name="Footer Placeholder 4">
            <a:extLst>
              <a:ext uri="{FF2B5EF4-FFF2-40B4-BE49-F238E27FC236}">
                <a16:creationId xmlns:a16="http://schemas.microsoft.com/office/drawing/2014/main"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jpe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7.GIF"/></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0.jpeg"/><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3.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B745D2-1BE5-FFCA-2501-175225BA404B}"/>
              </a:ext>
            </a:extLst>
          </p:cNvPr>
          <p:cNvSpPr txBox="1">
            <a:spLocks/>
          </p:cNvSpPr>
          <p:nvPr/>
        </p:nvSpPr>
        <p:spPr>
          <a:xfrm>
            <a:off x="510632" y="329063"/>
            <a:ext cx="10470940" cy="191511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rgbClr val="7030A0"/>
                </a:solidFill>
                <a:latin typeface="Great Vibes" pitchFamily="2" charset="0"/>
              </a:rPr>
              <a:t>HỌC TH</a:t>
            </a:r>
            <a:r>
              <a:rPr lang="vi-VN" sz="6600" b="1" dirty="0">
                <a:solidFill>
                  <a:srgbClr val="7030A0"/>
                </a:solidFill>
                <a:latin typeface="Great Vibes" pitchFamily="2" charset="0"/>
              </a:rPr>
              <a:t>Ư</a:t>
            </a:r>
            <a:r>
              <a:rPr lang="en-US" sz="6600" b="1" dirty="0">
                <a:solidFill>
                  <a:srgbClr val="7030A0"/>
                </a:solidFill>
                <a:latin typeface="Great Vibes" pitchFamily="2" charset="0"/>
              </a:rPr>
              <a:t> VIỆN - </a:t>
            </a:r>
            <a:r>
              <a:rPr lang="en-US" sz="6600" b="1" dirty="0" err="1">
                <a:solidFill>
                  <a:srgbClr val="7030A0"/>
                </a:solidFill>
                <a:latin typeface="Great Vibes" pitchFamily="2" charset="0"/>
              </a:rPr>
              <a:t>Đạo</a:t>
            </a:r>
            <a:r>
              <a:rPr lang="en-US" sz="6600" b="1" dirty="0">
                <a:solidFill>
                  <a:srgbClr val="7030A0"/>
                </a:solidFill>
                <a:latin typeface="Great Vibes" pitchFamily="2" charset="0"/>
              </a:rPr>
              <a:t> </a:t>
            </a:r>
            <a:r>
              <a:rPr lang="en-US" sz="6600" b="1" dirty="0" err="1">
                <a:solidFill>
                  <a:srgbClr val="7030A0"/>
                </a:solidFill>
                <a:latin typeface="Great Vibes" pitchFamily="2" charset="0"/>
              </a:rPr>
              <a:t>đức</a:t>
            </a:r>
            <a:endParaRPr lang="en-US" sz="6600" b="1" dirty="0">
              <a:solidFill>
                <a:srgbClr val="7030A0"/>
              </a:solidFill>
              <a:latin typeface="Great Vibes" pitchFamily="2" charset="0"/>
            </a:endParaRPr>
          </a:p>
        </p:txBody>
      </p:sp>
      <p:sp>
        <p:nvSpPr>
          <p:cNvPr id="6" name="TextBox 5">
            <a:extLst>
              <a:ext uri="{FF2B5EF4-FFF2-40B4-BE49-F238E27FC236}">
                <a16:creationId xmlns:a16="http://schemas.microsoft.com/office/drawing/2014/main" id="{6751EB78-F429-F889-2F4B-03B04D9F42ED}"/>
              </a:ext>
            </a:extLst>
          </p:cNvPr>
          <p:cNvSpPr txBox="1"/>
          <p:nvPr/>
        </p:nvSpPr>
        <p:spPr>
          <a:xfrm>
            <a:off x="2026024" y="1995755"/>
            <a:ext cx="8452253" cy="1015663"/>
          </a:xfrm>
          <a:prstGeom prst="rect">
            <a:avLst/>
          </a:prstGeom>
          <a:noFill/>
        </p:spPr>
        <p:txBody>
          <a:bodyPr wrap="square" rtlCol="0">
            <a:spAutoFit/>
          </a:bodyPr>
          <a:lstStyle/>
          <a:p>
            <a:r>
              <a:rPr lang="en-US" sz="6000" b="1" dirty="0">
                <a:solidFill>
                  <a:srgbClr val="00B050"/>
                </a:solidFill>
                <a:latin typeface="Gluten Black" pitchFamily="2" charset="0"/>
              </a:rPr>
              <a:t>CHỦ ĐỀ: HAM HỌC HỎI</a:t>
            </a:r>
          </a:p>
        </p:txBody>
      </p:sp>
      <p:pic>
        <p:nvPicPr>
          <p:cNvPr id="7" name="Picture 6">
            <a:extLst>
              <a:ext uri="{FF2B5EF4-FFF2-40B4-BE49-F238E27FC236}">
                <a16:creationId xmlns:a16="http://schemas.microsoft.com/office/drawing/2014/main" id="{0B3B0D13-97E8-0D2D-CFF6-5308BF209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9" b="99693" l="3678" r="89958">
                        <a14:foregroundMark x1="35502" y1="8589" x2="69873" y2="28528"/>
                        <a14:foregroundMark x1="8487" y1="40491" x2="44272" y2="72699"/>
                        <a14:foregroundMark x1="3678" y1="44172" x2="17115" y2="65337"/>
                        <a14:foregroundMark x1="32815" y1="76994" x2="67893" y2="88957"/>
                        <a14:foregroundMark x1="43564" y1="19632" x2="48656" y2="29141"/>
                        <a14:foregroundMark x1="21641" y1="67485" x2="41726" y2="99693"/>
                        <a14:foregroundMark x1="41726" y1="99693" x2="41726" y2="99693"/>
                        <a14:foregroundMark x1="54880" y1="65951" x2="70721" y2="65031"/>
                        <a14:foregroundMark x1="59406" y1="47239" x2="62093" y2="53067"/>
                        <a14:foregroundMark x1="71570" y1="74540" x2="75248" y2="84969"/>
                        <a14:foregroundMark x1="71711" y1="61350" x2="71994" y2="57669"/>
                        <a14:foregroundMark x1="80339" y1="65337" x2="81471" y2="66564"/>
                        <a14:foregroundMark x1="39887" y1="63497" x2="42433" y2="67485"/>
                        <a14:foregroundMark x1="31683" y1="66258" x2="34936" y2="69939"/>
                        <a14:foregroundMark x1="57426" y1="10429" x2="68458" y2="13497"/>
                        <a14:foregroundMark x1="45827" y1="33742" x2="46959" y2="38957"/>
                        <a14:foregroundMark x1="28289" y1="33436" x2="31259" y2="39571"/>
                      </a14:backgroundRemoval>
                    </a14:imgEffect>
                  </a14:imgLayer>
                </a14:imgProps>
              </a:ext>
            </a:extLst>
          </a:blip>
          <a:stretch>
            <a:fillRect/>
          </a:stretch>
        </p:blipFill>
        <p:spPr>
          <a:xfrm>
            <a:off x="643812" y="4413379"/>
            <a:ext cx="4651957" cy="2138734"/>
          </a:xfrm>
          <a:prstGeom prst="rect">
            <a:avLst/>
          </a:prstGeom>
        </p:spPr>
      </p:pic>
    </p:spTree>
    <p:extLst>
      <p:ext uri="{BB962C8B-B14F-4D97-AF65-F5344CB8AC3E}">
        <p14:creationId xmlns:p14="http://schemas.microsoft.com/office/powerpoint/2010/main" val="9524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B1EDF2B7-5F3E-0111-CA16-97F33435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83" y="31919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4962CEF-CA55-0F23-7ACD-CD126C89B026}"/>
              </a:ext>
            </a:extLst>
          </p:cNvPr>
          <p:cNvPicPr>
            <a:picLocks noChangeAspect="1"/>
          </p:cNvPicPr>
          <p:nvPr/>
        </p:nvPicPr>
        <p:blipFill>
          <a:blip r:embed="rId4"/>
          <a:stretch>
            <a:fillRect/>
          </a:stretch>
        </p:blipFill>
        <p:spPr>
          <a:xfrm>
            <a:off x="1819183" y="474691"/>
            <a:ext cx="5887272" cy="571580"/>
          </a:xfrm>
          <a:prstGeom prst="rect">
            <a:avLst/>
          </a:prstGeom>
        </p:spPr>
      </p:pic>
      <p:pic>
        <p:nvPicPr>
          <p:cNvPr id="7" name="Picture 6">
            <a:extLst>
              <a:ext uri="{FF2B5EF4-FFF2-40B4-BE49-F238E27FC236}">
                <a16:creationId xmlns:a16="http://schemas.microsoft.com/office/drawing/2014/main" id="{BE3BC91F-71AD-3733-B594-0D1C9D4EBE2C}"/>
              </a:ext>
            </a:extLst>
          </p:cNvPr>
          <p:cNvPicPr>
            <a:picLocks noChangeAspect="1"/>
          </p:cNvPicPr>
          <p:nvPr/>
        </p:nvPicPr>
        <p:blipFill>
          <a:blip r:embed="rId5"/>
          <a:stretch>
            <a:fillRect/>
          </a:stretch>
        </p:blipFill>
        <p:spPr>
          <a:xfrm>
            <a:off x="948322" y="1316874"/>
            <a:ext cx="6857841" cy="2706486"/>
          </a:xfrm>
          <a:prstGeom prst="rect">
            <a:avLst/>
          </a:prstGeom>
          <a:solidFill>
            <a:srgbClr val="FFC000"/>
          </a:solidFill>
          <a:ln w="28575">
            <a:solidFill>
              <a:srgbClr val="CF39A8"/>
            </a:solidFill>
            <a:prstDash val="lgDashDot"/>
          </a:ln>
        </p:spPr>
      </p:pic>
      <p:sp>
        <p:nvSpPr>
          <p:cNvPr id="8" name="Rectangle: Rounded Corners 7">
            <a:extLst>
              <a:ext uri="{FF2B5EF4-FFF2-40B4-BE49-F238E27FC236}">
                <a16:creationId xmlns:a16="http://schemas.microsoft.com/office/drawing/2014/main" id="{4C480464-116C-77F6-B144-A8906413BBEB}"/>
              </a:ext>
            </a:extLst>
          </p:cNvPr>
          <p:cNvSpPr/>
          <p:nvPr/>
        </p:nvSpPr>
        <p:spPr>
          <a:xfrm>
            <a:off x="2395081" y="4261114"/>
            <a:ext cx="8797183" cy="628557"/>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Ham học hỏi và đặt câu hỏi về mọi thứ xung quanh mình</a:t>
            </a:r>
            <a:r>
              <a:rPr lang="vi-VN" sz="2800" b="1">
                <a:solidFill>
                  <a:srgbClr val="002060"/>
                </a:solidFill>
              </a:rPr>
              <a:t>.</a:t>
            </a:r>
            <a:endParaRPr lang="en-US" altLang="en-US" sz="4000" b="1">
              <a:solidFill>
                <a:srgbClr val="002060"/>
              </a:solidFill>
              <a:latin typeface="Nunito Black" pitchFamily="2" charset="0"/>
            </a:endParaRPr>
          </a:p>
        </p:txBody>
      </p:sp>
      <p:sp>
        <p:nvSpPr>
          <p:cNvPr id="9" name="Arrow: Right 19">
            <a:extLst>
              <a:ext uri="{FF2B5EF4-FFF2-40B4-BE49-F238E27FC236}">
                <a16:creationId xmlns:a16="http://schemas.microsoft.com/office/drawing/2014/main" id="{6E1F24AD-F2F9-07BC-D0BF-AA8479C68701}"/>
              </a:ext>
            </a:extLst>
          </p:cNvPr>
          <p:cNvSpPr/>
          <p:nvPr/>
        </p:nvSpPr>
        <p:spPr>
          <a:xfrm>
            <a:off x="1408922" y="4261114"/>
            <a:ext cx="690465" cy="53482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93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3BF2F-DE6D-4E07-6374-9959A8E7A25F}"/>
              </a:ext>
            </a:extLst>
          </p:cNvPr>
          <p:cNvPicPr>
            <a:picLocks noChangeAspect="1"/>
          </p:cNvPicPr>
          <p:nvPr/>
        </p:nvPicPr>
        <p:blipFill>
          <a:blip r:embed="rId3"/>
          <a:stretch>
            <a:fillRect/>
          </a:stretch>
        </p:blipFill>
        <p:spPr>
          <a:xfrm>
            <a:off x="450259" y="2092959"/>
            <a:ext cx="3915321" cy="3505689"/>
          </a:xfrm>
          <a:prstGeom prst="rect">
            <a:avLst/>
          </a:prstGeom>
        </p:spPr>
      </p:pic>
      <p:sp>
        <p:nvSpPr>
          <p:cNvPr id="7" name="TextBox 6">
            <a:extLst>
              <a:ext uri="{FF2B5EF4-FFF2-40B4-BE49-F238E27FC236}">
                <a16:creationId xmlns:a16="http://schemas.microsoft.com/office/drawing/2014/main" id="{92FA207D-EA47-863B-F76E-218A4074228B}"/>
              </a:ext>
            </a:extLst>
          </p:cNvPr>
          <p:cNvSpPr txBox="1"/>
          <p:nvPr/>
        </p:nvSpPr>
        <p:spPr>
          <a:xfrm>
            <a:off x="1065914" y="2719178"/>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id="{10A8C095-D649-AF22-B85D-39A69AAB2471}"/>
              </a:ext>
            </a:extLst>
          </p:cNvPr>
          <p:cNvSpPr/>
          <p:nvPr/>
        </p:nvSpPr>
        <p:spPr>
          <a:xfrm>
            <a:off x="4744749" y="652555"/>
            <a:ext cx="5323843"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Tìm hiểu trên các trang mạng về những kiến thức mà mình chưa biết</a:t>
            </a:r>
            <a:endParaRPr lang="en-US" sz="2800"/>
          </a:p>
        </p:txBody>
      </p:sp>
      <p:pic>
        <p:nvPicPr>
          <p:cNvPr id="12" name="Graphic 11" descr="Back with solid fill">
            <a:extLst>
              <a:ext uri="{FF2B5EF4-FFF2-40B4-BE49-F238E27FC236}">
                <a16:creationId xmlns:a16="http://schemas.microsoft.com/office/drawing/2014/main" id="{71D92F55-793C-A500-ED02-73A8EBCE9C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id="{09D70A75-1236-0A7C-8C53-C9CE4382370D}"/>
              </a:ext>
            </a:extLst>
          </p:cNvPr>
          <p:cNvSpPr/>
          <p:nvPr/>
        </p:nvSpPr>
        <p:spPr>
          <a:xfrm>
            <a:off x="4493085" y="3454212"/>
            <a:ext cx="5323843"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Giao lưu văn hóa, kiến thức với các bạn trong và ngoài nước.</a:t>
            </a:r>
            <a:endParaRPr lang="en-US" sz="2800"/>
          </a:p>
        </p:txBody>
      </p:sp>
      <p:pic>
        <p:nvPicPr>
          <p:cNvPr id="14" name="Graphic 13" descr="Back with solid fill">
            <a:extLst>
              <a:ext uri="{FF2B5EF4-FFF2-40B4-BE49-F238E27FC236}">
                <a16:creationId xmlns:a16="http://schemas.microsoft.com/office/drawing/2014/main" id="{B67FA549-DE52-2748-E8BB-5C7C4EEB0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id="{92EF4BC4-6251-EC1F-6078-85C4D474E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4982B25-4C37-8375-ECAF-C0F283C74D5F}"/>
              </a:ext>
            </a:extLst>
          </p:cNvPr>
          <p:cNvPicPr>
            <a:picLocks noChangeAspect="1"/>
          </p:cNvPicPr>
          <p:nvPr/>
        </p:nvPicPr>
        <p:blipFill>
          <a:blip r:embed="rId7"/>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id="{E5DF4B5D-8174-55F1-205A-5C442790812D}"/>
              </a:ext>
            </a:extLst>
          </p:cNvPr>
          <p:cNvSpPr/>
          <p:nvPr/>
        </p:nvSpPr>
        <p:spPr>
          <a:xfrm>
            <a:off x="823112" y="1418317"/>
            <a:ext cx="9426782" cy="2592133"/>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E6227B"/>
                </a:solidFill>
                <a:latin typeface="Nunito Black" pitchFamily="2" charset="0"/>
              </a:rPr>
              <a:t>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p>
        </p:txBody>
      </p:sp>
      <p:pic>
        <p:nvPicPr>
          <p:cNvPr id="7" name="Picture 17">
            <a:extLst>
              <a:ext uri="{FF2B5EF4-FFF2-40B4-BE49-F238E27FC236}">
                <a16:creationId xmlns:a16="http://schemas.microsoft.com/office/drawing/2014/main"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153845"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A34E3-FEC3-C6B1-B12F-C9F678D8B0DA}"/>
              </a:ext>
            </a:extLst>
          </p:cNvPr>
          <p:cNvSpPr txBox="1">
            <a:spLocks noChangeArrowheads="1"/>
          </p:cNvSpPr>
          <p:nvPr/>
        </p:nvSpPr>
        <p:spPr bwMode="auto">
          <a:xfrm>
            <a:off x="3374207" y="2458938"/>
            <a:ext cx="7333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solidFill>
                  <a:srgbClr val="7030A0"/>
                </a:solidFill>
                <a:latin typeface="Gluten" pitchFamily="2" charset="0"/>
              </a:rPr>
              <a:t>Khám phá</a:t>
            </a:r>
          </a:p>
        </p:txBody>
      </p:sp>
    </p:spTree>
    <p:extLst>
      <p:ext uri="{BB962C8B-B14F-4D97-AF65-F5344CB8AC3E}">
        <p14:creationId xmlns:p14="http://schemas.microsoft.com/office/powerpoint/2010/main" val="2396232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id="{08332CC5-89A2-8F2E-9CC7-0B40A708C02E}"/>
              </a:ext>
            </a:extLst>
          </p:cNvPr>
          <p:cNvSpPr txBox="1"/>
          <p:nvPr/>
        </p:nvSpPr>
        <p:spPr>
          <a:xfrm>
            <a:off x="2895820" y="1166167"/>
            <a:ext cx="6856608" cy="584775"/>
          </a:xfrm>
          <a:prstGeom prst="rect">
            <a:avLst/>
          </a:prstGeom>
          <a:noFill/>
        </p:spPr>
        <p:txBody>
          <a:bodyPr wrap="square" rtlCol="0">
            <a:spAutoFit/>
          </a:bodyPr>
          <a:lstStyle/>
          <a:p>
            <a:r>
              <a:rPr lang="en-US" sz="3200" b="1">
                <a:solidFill>
                  <a:srgbClr val="E6227B"/>
                </a:solidFill>
                <a:latin typeface="Nunito Black" pitchFamily="2" charset="0"/>
              </a:rPr>
              <a:t>Cậu học trò nghèo ham học hỏi</a:t>
            </a:r>
          </a:p>
        </p:txBody>
      </p:sp>
      <p:pic>
        <p:nvPicPr>
          <p:cNvPr id="9" name="Picture 8">
            <a:extLst>
              <a:ext uri="{FF2B5EF4-FFF2-40B4-BE49-F238E27FC236}">
                <a16:creationId xmlns:a16="http://schemas.microsoft.com/office/drawing/2014/main" id="{EBCF0A13-3BA1-A351-A7F4-D650B473C8F3}"/>
              </a:ext>
            </a:extLst>
          </p:cNvPr>
          <p:cNvPicPr>
            <a:picLocks noChangeAspect="1"/>
          </p:cNvPicPr>
          <p:nvPr/>
        </p:nvPicPr>
        <p:blipFill>
          <a:blip r:embed="rId5"/>
          <a:stretch>
            <a:fillRect/>
          </a:stretch>
        </p:blipFill>
        <p:spPr>
          <a:xfrm>
            <a:off x="410509" y="1750942"/>
            <a:ext cx="11182051" cy="3753374"/>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rgbClr val="FFC000"/>
                </a:solidFill>
                <a:latin typeface="Nunito Black" pitchFamily="2" charset="0"/>
              </a:rPr>
              <a:t> </a:t>
            </a:r>
            <a:r>
              <a:rPr lang="en-US" sz="2800">
                <a:solidFill>
                  <a:srgbClr val="002060"/>
                </a:solidFill>
                <a:latin typeface="Nunito Black" pitchFamily="2" charset="0"/>
              </a:rPr>
              <a:t>Tinh thần ham học của cậu bé Nguyễn Hiền được thể hiện như thế nào?</a:t>
            </a:r>
            <a:endParaRPr lang="en-US" sz="3200">
              <a:solidFill>
                <a:srgbClr val="002060"/>
              </a:solidFill>
              <a:latin typeface="Nunito Black" pitchFamily="2" charset="0"/>
            </a:endParaRPr>
          </a:p>
        </p:txBody>
      </p:sp>
      <p:sp>
        <p:nvSpPr>
          <p:cNvPr id="10" name="TextBox 9">
            <a:extLst>
              <a:ext uri="{FF2B5EF4-FFF2-40B4-BE49-F238E27FC236}">
                <a16:creationId xmlns:a16="http://schemas.microsoft.com/office/drawing/2014/main" id="{8212E856-9CA8-73B2-C53B-B80870986D42}"/>
              </a:ext>
            </a:extLst>
          </p:cNvPr>
          <p:cNvSpPr txBox="1"/>
          <p:nvPr/>
        </p:nvSpPr>
        <p:spPr>
          <a:xfrm>
            <a:off x="720757" y="1713382"/>
            <a:ext cx="10931204" cy="2246769"/>
          </a:xfrm>
          <a:prstGeom prst="rect">
            <a:avLst/>
          </a:prstGeom>
          <a:noFill/>
        </p:spPr>
        <p:txBody>
          <a:bodyPr wrap="square">
            <a:spAutoFit/>
          </a:bodyPr>
          <a:lstStyle/>
          <a:p>
            <a:pPr>
              <a:defRPr/>
            </a:pPr>
            <a:r>
              <a:rPr lang="en-US" sz="2800" b="1">
                <a:solidFill>
                  <a:schemeClr val="accent2">
                    <a:lumMod val="75000"/>
                  </a:schemeClr>
                </a:solidFill>
              </a:rPr>
              <a:t>- </a:t>
            </a:r>
            <a:r>
              <a:rPr lang="vi-VN" sz="2800" b="1">
                <a:solidFill>
                  <a:schemeClr val="accent2">
                    <a:lumMod val="75000"/>
                  </a:schemeClr>
                </a:solidFill>
                <a:latin typeface="Nunito Black" pitchFamily="2" charset="0"/>
              </a:rPr>
              <a:t>Tinh thần ham học hỏi của cậu bé Nguyễn Hi</a:t>
            </a:r>
            <a:r>
              <a:rPr lang="en-US" sz="2800" b="1">
                <a:solidFill>
                  <a:schemeClr val="accent2">
                    <a:lumMod val="75000"/>
                  </a:schemeClr>
                </a:solidFill>
                <a:latin typeface="Nunito Black" pitchFamily="2" charset="0"/>
              </a:rPr>
              <a:t>ền</a:t>
            </a:r>
            <a:r>
              <a:rPr lang="vi-VN" sz="2800" b="1">
                <a:solidFill>
                  <a:schemeClr val="accent2">
                    <a:lumMod val="75000"/>
                  </a:schemeClr>
                </a:solidFill>
                <a:latin typeface="Nunito Black" pitchFamily="2"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4400" b="1">
              <a:solidFill>
                <a:schemeClr val="accent2">
                  <a:lumMod val="75000"/>
                </a:schemeClr>
              </a:solidFill>
              <a:latin typeface="Nunito Black" pitchFamily="2" charset="0"/>
            </a:endParaRPr>
          </a:p>
        </p:txBody>
      </p:sp>
      <p:sp>
        <p:nvSpPr>
          <p:cNvPr id="11" name="TextBox 10">
            <a:extLst>
              <a:ext uri="{FF2B5EF4-FFF2-40B4-BE49-F238E27FC236}">
                <a16:creationId xmlns:a16="http://schemas.microsoft.com/office/drawing/2014/main" id="{DE1B3928-804B-06CA-75DA-37113C0E3346}"/>
              </a:ext>
            </a:extLst>
          </p:cNvPr>
          <p:cNvSpPr txBox="1"/>
          <p:nvPr/>
        </p:nvSpPr>
        <p:spPr>
          <a:xfrm>
            <a:off x="540039" y="3838560"/>
            <a:ext cx="11111922" cy="523220"/>
          </a:xfrm>
          <a:prstGeom prst="rect">
            <a:avLst/>
          </a:prstGeom>
          <a:noFill/>
        </p:spPr>
        <p:txBody>
          <a:bodyPr wrap="square">
            <a:spAutoFit/>
          </a:bodyPr>
          <a:lstStyle/>
          <a:p>
            <a:pPr eaLnBrk="1" fontAlgn="auto" hangingPunct="1">
              <a:spcBef>
                <a:spcPts val="0"/>
              </a:spcBef>
              <a:spcAft>
                <a:spcPts val="0"/>
              </a:spcAft>
              <a:defRPr/>
            </a:pPr>
            <a:r>
              <a:rPr lang="vi-VN" sz="2800">
                <a:solidFill>
                  <a:srgbClr val="002060"/>
                </a:solidFill>
                <a:latin typeface="Nunito Black" pitchFamily="2" charset="0"/>
              </a:rPr>
              <a:t>-</a:t>
            </a:r>
            <a:r>
              <a:rPr lang="vi-VN" sz="2800">
                <a:solidFill>
                  <a:srgbClr val="FFC000"/>
                </a:solidFill>
                <a:latin typeface="Nunito Black" pitchFamily="2" charset="0"/>
              </a:rPr>
              <a:t> </a:t>
            </a:r>
            <a:r>
              <a:rPr lang="en-US" sz="2800">
                <a:solidFill>
                  <a:srgbClr val="002060"/>
                </a:solidFill>
                <a:latin typeface="Nunito Black" pitchFamily="2" charset="0"/>
              </a:rPr>
              <a:t>Qua câu chuyện trên, em thấy việc ham học hỏi có lợi ích gì?</a:t>
            </a:r>
          </a:p>
        </p:txBody>
      </p:sp>
      <p:sp>
        <p:nvSpPr>
          <p:cNvPr id="12" name="TextBox 11">
            <a:extLst>
              <a:ext uri="{FF2B5EF4-FFF2-40B4-BE49-F238E27FC236}">
                <a16:creationId xmlns:a16="http://schemas.microsoft.com/office/drawing/2014/main" id="{6F57E734-8B59-1052-FE8A-C02168A2A1E5}"/>
              </a:ext>
            </a:extLst>
          </p:cNvPr>
          <p:cNvSpPr txBox="1"/>
          <p:nvPr/>
        </p:nvSpPr>
        <p:spPr>
          <a:xfrm>
            <a:off x="540039" y="4315614"/>
            <a:ext cx="10481815" cy="1384995"/>
          </a:xfrm>
          <a:prstGeom prst="rect">
            <a:avLst/>
          </a:prstGeom>
          <a:noFill/>
        </p:spPr>
        <p:txBody>
          <a:bodyPr wrap="square">
            <a:spAutoFit/>
          </a:bodyPr>
          <a:lstStyle/>
          <a:p>
            <a:pPr>
              <a:defRPr/>
            </a:pPr>
            <a:r>
              <a:rPr lang="vi-VN" sz="2800">
                <a:solidFill>
                  <a:schemeClr val="accent2">
                    <a:lumMod val="75000"/>
                  </a:schemeClr>
                </a:solidFill>
                <a:latin typeface="Nunito Black" pitchFamily="2" charset="0"/>
              </a:rPr>
              <a:t>-  Qua câu chuyện trên, em thấy việc ham học hỏi giúp chúng ta mở mang kiến thức và đạt được kết quả cao trong học tập</a:t>
            </a:r>
            <a:r>
              <a:rPr lang="vi-VN"/>
              <a:t>.</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557E88-F193-EBF5-E0F3-530717D430CB}"/>
              </a:ext>
            </a:extLst>
          </p:cNvPr>
          <p:cNvSpPr/>
          <p:nvPr/>
        </p:nvSpPr>
        <p:spPr>
          <a:xfrm>
            <a:off x="521399" y="1011989"/>
            <a:ext cx="9426782" cy="3235387"/>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7030A0"/>
                </a:solidFill>
                <a:latin typeface="Nunito Black" pitchFamily="2" charset="0"/>
              </a:rPr>
              <a:t>Tinh thần ham học hỏi của Nguyễn Hiền được thể hiện qua việc: ban ngày, khi đi chăn trâu, dù mưa gió thế nào cậu cũng đứng ngoài nghe giảng nhờ, tối đến, đợi bạn học xong bài, cậu mượn vở về học, làm bài thi vào lá chuối khô, nhờ thầy chấm hộ. Ham học hỏi sẽ giúp chúng ta thêm hiểu biết và đạt được kết quả tốt trong học tập.</a:t>
            </a:r>
          </a:p>
        </p:txBody>
      </p:sp>
      <p:pic>
        <p:nvPicPr>
          <p:cNvPr id="3" name="Picture 2">
            <a:extLst>
              <a:ext uri="{FF2B5EF4-FFF2-40B4-BE49-F238E27FC236}">
                <a16:creationId xmlns:a16="http://schemas.microsoft.com/office/drawing/2014/main"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6A090-03BB-3F45-18ED-231DD51232D2}"/>
              </a:ext>
            </a:extLst>
          </p:cNvPr>
          <p:cNvSpPr txBox="1">
            <a:spLocks/>
          </p:cNvSpPr>
          <p:nvPr/>
        </p:nvSpPr>
        <p:spPr>
          <a:xfrm>
            <a:off x="1727855" y="1771707"/>
            <a:ext cx="948878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000" b="1">
                <a:solidFill>
                  <a:srgbClr val="C00000"/>
                </a:solidFill>
                <a:latin typeface="Gluten" pitchFamily="2" charset="0"/>
              </a:rPr>
              <a:t>Củng cố- dặn dò</a:t>
            </a:r>
            <a:endParaRPr lang="en-US" sz="6600" b="1">
              <a:solidFill>
                <a:srgbClr val="C00000"/>
              </a:solidFill>
              <a:latin typeface="Gluten" pitchFamily="2" charset="0"/>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8F77B053-5EFE-14DC-227A-88310A803A78}"/>
              </a:ext>
            </a:extLst>
          </p:cNvPr>
          <p:cNvGrpSpPr/>
          <p:nvPr/>
        </p:nvGrpSpPr>
        <p:grpSpPr>
          <a:xfrm>
            <a:off x="1898261" y="793101"/>
            <a:ext cx="7585788" cy="5271797"/>
            <a:chOff x="1001374" y="-370703"/>
            <a:chExt cx="6695744" cy="6175701"/>
          </a:xfrm>
        </p:grpSpPr>
        <p:pic>
          <p:nvPicPr>
            <p:cNvPr id="9"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a:solidFill>
                  <a:srgbClr val="FF0000"/>
                </a:solidFill>
                <a:latin typeface="Gluten" pitchFamily="2" charset="0"/>
              </a:rPr>
              <a:t>Bày tỏ</a:t>
            </a:r>
          </a:p>
          <a:p>
            <a:pPr eaLnBrk="1" hangingPunct="1">
              <a:lnSpc>
                <a:spcPct val="100000"/>
              </a:lnSpc>
              <a:spcBef>
                <a:spcPct val="0"/>
              </a:spcBef>
              <a:buFontTx/>
              <a:buNone/>
            </a:pPr>
            <a:r>
              <a:rPr lang="en-US" altLang="en-US" sz="7200" b="1">
                <a:solidFill>
                  <a:srgbClr val="FF0000"/>
                </a:solidFill>
                <a:latin typeface="Gluten" pitchFamily="2" charset="0"/>
              </a:rPr>
              <a:t> ý kiến</a:t>
            </a:r>
            <a:endParaRPr lang="en-US" altLang="en-US" sz="6000" b="1">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id="{00B8BFE1-601B-DBA8-4C48-9BC2414F00E7}"/>
              </a:ext>
            </a:extLst>
          </p:cNvPr>
          <p:cNvSpPr>
            <a:spLocks noGrp="1"/>
          </p:cNvSpPr>
          <p:nvPr>
            <p:ph type="title"/>
          </p:nvPr>
        </p:nvSpPr>
        <p:spPr>
          <a:xfrm>
            <a:off x="423812" y="1184745"/>
            <a:ext cx="8908026" cy="593391"/>
          </a:xfrm>
        </p:spPr>
        <p:txBody>
          <a:bodyPr>
            <a:noAutofit/>
          </a:bodyPr>
          <a:lstStyle/>
          <a:p>
            <a:pPr eaLnBrk="1" fontAlgn="auto" hangingPunct="1">
              <a:spcAft>
                <a:spcPts val="0"/>
              </a:spcAft>
              <a:defRPr/>
            </a:pPr>
            <a:r>
              <a:rPr lang="en-US" sz="3200" b="1">
                <a:solidFill>
                  <a:srgbClr val="7030A0"/>
                </a:solidFill>
                <a:latin typeface="Gill Sans MT" panose="020B0502020104020203" pitchFamily="34" charset="0"/>
              </a:rPr>
              <a:t>- Nghe bài hát: Vì sao lại thế ( </a:t>
            </a:r>
            <a:r>
              <a:rPr lang="en-US" sz="3200" b="1" i="1">
                <a:solidFill>
                  <a:srgbClr val="7030A0"/>
                </a:solidFill>
                <a:latin typeface="Gill Sans MT" panose="020B0502020104020203" pitchFamily="34" charset="0"/>
              </a:rPr>
              <a:t>Lưu Hà An</a:t>
            </a:r>
            <a:r>
              <a:rPr lang="en-US" sz="3200" b="1">
                <a:solidFill>
                  <a:srgbClr val="7030A0"/>
                </a:solidFill>
                <a:latin typeface="Gill Sans MT" panose="020B0502020104020203" pitchFamily="34" charset="0"/>
              </a:rPr>
              <a:t>)</a:t>
            </a:r>
          </a:p>
        </p:txBody>
      </p:sp>
      <p:sp>
        <p:nvSpPr>
          <p:cNvPr id="5" name="Title 1">
            <a:extLst>
              <a:ext uri="{FF2B5EF4-FFF2-40B4-BE49-F238E27FC236}">
                <a16:creationId xmlns:a16="http://schemas.microsoft.com/office/drawing/2014/main" id="{05B275FC-00C7-D4AA-9DA1-38A3FD9A69D8}"/>
              </a:ext>
            </a:extLst>
          </p:cNvPr>
          <p:cNvSpPr txBox="1">
            <a:spLocks/>
          </p:cNvSpPr>
          <p:nvPr/>
        </p:nvSpPr>
        <p:spPr>
          <a:xfrm>
            <a:off x="551631" y="3965713"/>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i="1">
                <a:solidFill>
                  <a:srgbClr val="00B050"/>
                </a:solidFill>
                <a:latin typeface="Gill Sans MT" panose="020B0502020104020203" pitchFamily="34" charset="0"/>
              </a:rPr>
              <a:t>+ Bài hát nhắn nhủ chúng ta điều gì?</a:t>
            </a:r>
          </a:p>
        </p:txBody>
      </p:sp>
      <p:sp>
        <p:nvSpPr>
          <p:cNvPr id="8" name="TextBox 7">
            <a:extLst>
              <a:ext uri="{FF2B5EF4-FFF2-40B4-BE49-F238E27FC236}">
                <a16:creationId xmlns:a16="http://schemas.microsoft.com/office/drawing/2014/main" id="{A1F66D9B-2A45-66B5-72BF-D4D9B2F20071}"/>
              </a:ext>
            </a:extLst>
          </p:cNvPr>
          <p:cNvSpPr txBox="1"/>
          <p:nvPr/>
        </p:nvSpPr>
        <p:spPr>
          <a:xfrm>
            <a:off x="551632" y="3846715"/>
            <a:ext cx="10196964" cy="1384995"/>
          </a:xfrm>
          <a:prstGeom prst="rect">
            <a:avLst/>
          </a:prstGeom>
          <a:noFill/>
        </p:spPr>
        <p:txBody>
          <a:bodyPr wrap="square">
            <a:spAutoFit/>
          </a:bodyPr>
          <a:lstStyle/>
          <a:p>
            <a:pPr>
              <a:defRPr/>
            </a:pPr>
            <a:r>
              <a:rPr lang="en-US" sz="2800" b="1" i="1">
                <a:solidFill>
                  <a:schemeClr val="accent2">
                    <a:lumMod val="50000"/>
                  </a:schemeClr>
                </a:solidFill>
                <a:latin typeface="Gill Sans MT" panose="020B0502020104020203" pitchFamily="34" charset="0"/>
              </a:rPr>
              <a:t>+ </a:t>
            </a:r>
            <a:r>
              <a:rPr lang="vi-VN" sz="2800" b="1" i="1">
                <a:solidFill>
                  <a:schemeClr val="accent2">
                    <a:lumMod val="50000"/>
                  </a:schemeClr>
                </a:solidFill>
                <a:effectLst/>
                <a:latin typeface="Open Sans" panose="020B0606030504020204" pitchFamily="34" charset="0"/>
              </a:rPr>
              <a:t>Bài hát nhắn nhủ chúng ta nên học hỏi, tìm hiểu nhiều hơn để khám phá những điều kì diệu, thú vị trong cuộc sống.</a:t>
            </a:r>
            <a:endParaRPr lang="en-US" sz="2800" b="1" i="1">
              <a:solidFill>
                <a:schemeClr val="accent2">
                  <a:lumMod val="50000"/>
                </a:schemeClr>
              </a:solidFill>
              <a:latin typeface="Gill Sans MT" panose="020B0502020104020203" pitchFamily="34"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FED91-1BC0-926E-8215-138CEF51C17C}"/>
              </a:ext>
            </a:extLst>
          </p:cNvPr>
          <p:cNvPicPr>
            <a:picLocks noChangeAspect="1"/>
          </p:cNvPicPr>
          <p:nvPr/>
        </p:nvPicPr>
        <p:blipFill>
          <a:blip r:embed="rId3"/>
          <a:stretch>
            <a:fillRect/>
          </a:stretch>
        </p:blipFill>
        <p:spPr>
          <a:xfrm>
            <a:off x="488109" y="1962291"/>
            <a:ext cx="4970300" cy="3309505"/>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id="{DFD08E35-4936-97C6-3D35-185AC1E7A2A3}"/>
              </a:ext>
            </a:extLst>
          </p:cNvPr>
          <p:cNvPicPr>
            <a:picLocks noChangeAspect="1"/>
          </p:cNvPicPr>
          <p:nvPr/>
        </p:nvPicPr>
        <p:blipFill>
          <a:blip r:embed="rId4"/>
          <a:stretch>
            <a:fillRect/>
          </a:stretch>
        </p:blipFill>
        <p:spPr>
          <a:xfrm>
            <a:off x="5738327" y="1962291"/>
            <a:ext cx="5421086" cy="3234860"/>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a:solidFill>
                  <a:schemeClr val="accent5">
                    <a:lumMod val="50000"/>
                  </a:schemeClr>
                </a:solidFill>
                <a:latin typeface="Nunito Black" pitchFamily="2" charset="0"/>
              </a:rPr>
              <a:t>Hãy luôn là người ham học hỏi. Ham học hỏi sẽ giúp em thêm hiểu biết, có thêm đam mê và niềm vui về những điều mà em yêu thích.</a:t>
            </a:r>
          </a:p>
        </p:txBody>
      </p:sp>
      <p:pic>
        <p:nvPicPr>
          <p:cNvPr id="3" name="Picture 4">
            <a:extLst>
              <a:ext uri="{FF2B5EF4-FFF2-40B4-BE49-F238E27FC236}">
                <a16:creationId xmlns:a16="http://schemas.microsoft.com/office/drawing/2014/main"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07DA14B-80AD-1612-1823-4FF1036B262A}"/>
              </a:ext>
            </a:extLst>
          </p:cNvPr>
          <p:cNvPicPr>
            <a:picLocks noChangeAspect="1"/>
          </p:cNvPicPr>
          <p:nvPr/>
        </p:nvPicPr>
        <p:blipFill>
          <a:blip r:embed="rId5"/>
          <a:stretch>
            <a:fillRect/>
          </a:stretch>
        </p:blipFill>
        <p:spPr>
          <a:xfrm>
            <a:off x="525707" y="1231592"/>
            <a:ext cx="4708309" cy="3424335"/>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id="{8DC1AA51-9996-F674-57D6-179A917A899A}"/>
              </a:ext>
            </a:extLst>
          </p:cNvPr>
          <p:cNvPicPr>
            <a:picLocks noChangeAspect="1"/>
          </p:cNvPicPr>
          <p:nvPr/>
        </p:nvPicPr>
        <p:blipFill>
          <a:blip r:embed="rId6"/>
          <a:stretch>
            <a:fillRect/>
          </a:stretch>
        </p:blipFill>
        <p:spPr>
          <a:xfrm>
            <a:off x="5685992" y="1231592"/>
            <a:ext cx="4922913" cy="3424335"/>
          </a:xfrm>
          <a:prstGeom prst="rect">
            <a:avLst/>
          </a:prstGeom>
          <a:solidFill>
            <a:srgbClr val="FFC000"/>
          </a:solidFill>
          <a:ln w="28575">
            <a:solidFill>
              <a:srgbClr val="CF39A8"/>
            </a:solidFill>
            <a:prstDash val="lgDashDot"/>
          </a:ln>
        </p:spPr>
      </p:pic>
      <p:sp>
        <p:nvSpPr>
          <p:cNvPr id="6" name="TextBox 5">
            <a:extLst>
              <a:ext uri="{FF2B5EF4-FFF2-40B4-BE49-F238E27FC236}">
                <a16:creationId xmlns:a16="http://schemas.microsoft.com/office/drawing/2014/main" id="{10D72049-35B7-B6B3-D14C-0BBE905AD850}"/>
              </a:ext>
            </a:extLst>
          </p:cNvPr>
          <p:cNvSpPr txBox="1"/>
          <p:nvPr/>
        </p:nvSpPr>
        <p:spPr>
          <a:xfrm>
            <a:off x="252723" y="5181803"/>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Hãy nêu những biểu hiện của ham học hỏi qua các bức tranh trên</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CD2F5D-72C8-E4F4-D14A-ED19A04F81A3}"/>
              </a:ext>
            </a:extLst>
          </p:cNvPr>
          <p:cNvSpPr txBox="1"/>
          <p:nvPr/>
        </p:nvSpPr>
        <p:spPr>
          <a:xfrm>
            <a:off x="383351" y="2494318"/>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Em còn biết những biểu hiện nào khác của việc ham học hỏi </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pic>
        <p:nvPicPr>
          <p:cNvPr id="8" name="Picture 17">
            <a:extLst>
              <a:ext uri="{FF2B5EF4-FFF2-40B4-BE49-F238E27FC236}">
                <a16:creationId xmlns:a16="http://schemas.microsoft.com/office/drawing/2014/main"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id="{81E8D982-16D4-00B2-5A73-6BD2EE1F52A7}"/>
              </a:ext>
            </a:extLst>
          </p:cNvPr>
          <p:cNvPicPr>
            <a:picLocks noChangeAspect="1"/>
          </p:cNvPicPr>
          <p:nvPr/>
        </p:nvPicPr>
        <p:blipFill>
          <a:blip r:embed="rId5"/>
          <a:stretch>
            <a:fillRect/>
          </a:stretch>
        </p:blipFill>
        <p:spPr>
          <a:xfrm>
            <a:off x="1068093" y="978662"/>
            <a:ext cx="6788067" cy="2749256"/>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id="{6FAA2FB4-EC61-3518-22B7-912F97E57D4A}"/>
              </a:ext>
            </a:extLst>
          </p:cNvPr>
          <p:cNvSpPr/>
          <p:nvPr/>
        </p:nvSpPr>
        <p:spPr>
          <a:xfrm>
            <a:off x="1355293" y="3988631"/>
            <a:ext cx="10235113"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2800" b="1">
                <a:solidFill>
                  <a:srgbClr val="002060"/>
                </a:solidFill>
              </a:rPr>
              <a:t>Sẵn sàng hỏi người khác về những điều mình chưa biết.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A0F8736D-771D-4D3F-7E5D-A70C13E49799}"/>
              </a:ext>
            </a:extLst>
          </p:cNvPr>
          <p:cNvSpPr/>
          <p:nvPr/>
        </p:nvSpPr>
        <p:spPr>
          <a:xfrm>
            <a:off x="530573" y="3988631"/>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74D00E-B7E1-7C65-0CE2-0B29CE95E889}"/>
              </a:ext>
            </a:extLst>
          </p:cNvPr>
          <p:cNvPicPr>
            <a:picLocks noChangeAspect="1"/>
          </p:cNvPicPr>
          <p:nvPr/>
        </p:nvPicPr>
        <p:blipFill>
          <a:blip r:embed="rId3"/>
          <a:stretch>
            <a:fillRect/>
          </a:stretch>
        </p:blipFill>
        <p:spPr>
          <a:xfrm>
            <a:off x="1319163" y="1373159"/>
            <a:ext cx="7708106" cy="2554255"/>
          </a:xfrm>
          <a:prstGeom prst="rect">
            <a:avLst/>
          </a:prstGeom>
          <a:ln w="19050">
            <a:solidFill>
              <a:srgbClr val="00B050"/>
            </a:solidFill>
            <a:prstDash val="lgDashDot"/>
          </a:ln>
        </p:spPr>
      </p:pic>
      <p:sp>
        <p:nvSpPr>
          <p:cNvPr id="10" name="Rectangle: Rounded Corners 9">
            <a:extLst>
              <a:ext uri="{FF2B5EF4-FFF2-40B4-BE49-F238E27FC236}">
                <a16:creationId xmlns:a16="http://schemas.microsoft.com/office/drawing/2014/main" id="{A2B3A078-7087-54AE-6EC7-35394845A7A3}"/>
              </a:ext>
            </a:extLst>
          </p:cNvPr>
          <p:cNvSpPr/>
          <p:nvPr/>
        </p:nvSpPr>
        <p:spPr>
          <a:xfrm>
            <a:off x="2695276" y="4208819"/>
            <a:ext cx="8467114"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Chăm chỉ đọc sách để mở rộng vốn hiểu biết của mình</a:t>
            </a:r>
            <a:r>
              <a:rPr lang="vi-VN" sz="2800" b="1">
                <a:solidFill>
                  <a:srgbClr val="002060"/>
                </a:solidFill>
              </a:rPr>
              <a:t>.</a:t>
            </a:r>
            <a:endParaRPr lang="en-US" altLang="en-US" sz="4000" b="1">
              <a:solidFill>
                <a:srgbClr val="002060"/>
              </a:solidFill>
              <a:latin typeface="Nunito Black" pitchFamily="2" charset="0"/>
            </a:endParaRPr>
          </a:p>
        </p:txBody>
      </p:sp>
      <p:pic>
        <p:nvPicPr>
          <p:cNvPr id="13" name="Picture 17">
            <a:extLst>
              <a:ext uri="{FF2B5EF4-FFF2-40B4-BE49-F238E27FC236}">
                <a16:creationId xmlns:a16="http://schemas.microsoft.com/office/drawing/2014/main" id="{FC6407E9-9563-D9EA-BE5F-054D35D34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DF2336B-F915-A283-A98D-898D856E4950}"/>
              </a:ext>
            </a:extLst>
          </p:cNvPr>
          <p:cNvPicPr>
            <a:picLocks noChangeAspect="1"/>
          </p:cNvPicPr>
          <p:nvPr/>
        </p:nvPicPr>
        <p:blipFill>
          <a:blip r:embed="rId5"/>
          <a:stretch>
            <a:fillRect/>
          </a:stretch>
        </p:blipFill>
        <p:spPr>
          <a:xfrm>
            <a:off x="1727743" y="234383"/>
            <a:ext cx="5887272" cy="571580"/>
          </a:xfrm>
          <a:prstGeom prst="rect">
            <a:avLst/>
          </a:prstGeom>
        </p:spPr>
      </p:pic>
      <p:sp>
        <p:nvSpPr>
          <p:cNvPr id="6" name="Arrow: Right 19">
            <a:extLst>
              <a:ext uri="{FF2B5EF4-FFF2-40B4-BE49-F238E27FC236}">
                <a16:creationId xmlns:a16="http://schemas.microsoft.com/office/drawing/2014/main" id="{55AA595B-69B8-9B92-36E8-16BD2E33932A}"/>
              </a:ext>
            </a:extLst>
          </p:cNvPr>
          <p:cNvSpPr/>
          <p:nvPr/>
        </p:nvSpPr>
        <p:spPr>
          <a:xfrm>
            <a:off x="1727743" y="4252539"/>
            <a:ext cx="763530" cy="57158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8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id="{FD6AE633-89B3-28C5-86C2-FA7A5AF8D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A0C15B7-7BBB-2CD1-396F-838C17350BE4}"/>
              </a:ext>
            </a:extLst>
          </p:cNvPr>
          <p:cNvPicPr>
            <a:picLocks noChangeAspect="1"/>
          </p:cNvPicPr>
          <p:nvPr/>
        </p:nvPicPr>
        <p:blipFill>
          <a:blip r:embed="rId4"/>
          <a:stretch>
            <a:fillRect/>
          </a:stretch>
        </p:blipFill>
        <p:spPr>
          <a:xfrm>
            <a:off x="1727743" y="312131"/>
            <a:ext cx="5887272" cy="571580"/>
          </a:xfrm>
          <a:prstGeom prst="rect">
            <a:avLst/>
          </a:prstGeom>
        </p:spPr>
      </p:pic>
      <p:pic>
        <p:nvPicPr>
          <p:cNvPr id="9" name="Picture 8">
            <a:extLst>
              <a:ext uri="{FF2B5EF4-FFF2-40B4-BE49-F238E27FC236}">
                <a16:creationId xmlns:a16="http://schemas.microsoft.com/office/drawing/2014/main" id="{50CD4C7D-6DF1-3BE1-DF17-BFA7C12F54A8}"/>
              </a:ext>
            </a:extLst>
          </p:cNvPr>
          <p:cNvPicPr>
            <a:picLocks noChangeAspect="1"/>
          </p:cNvPicPr>
          <p:nvPr/>
        </p:nvPicPr>
        <p:blipFill>
          <a:blip r:embed="rId5"/>
          <a:stretch>
            <a:fillRect/>
          </a:stretch>
        </p:blipFill>
        <p:spPr>
          <a:xfrm>
            <a:off x="502480" y="1039206"/>
            <a:ext cx="6327070" cy="2247178"/>
          </a:xfrm>
          <a:prstGeom prst="rect">
            <a:avLst/>
          </a:prstGeom>
          <a:ln w="19050">
            <a:solidFill>
              <a:srgbClr val="B553B0"/>
            </a:solidFill>
            <a:prstDash val="lgDashDot"/>
          </a:ln>
        </p:spPr>
      </p:pic>
      <p:sp>
        <p:nvSpPr>
          <p:cNvPr id="10" name="Rectangle: Rounded Corners 9">
            <a:extLst>
              <a:ext uri="{FF2B5EF4-FFF2-40B4-BE49-F238E27FC236}">
                <a16:creationId xmlns:a16="http://schemas.microsoft.com/office/drawing/2014/main" id="{C5CC8B63-702A-F837-44F7-572BC7D19E18}"/>
              </a:ext>
            </a:extLst>
          </p:cNvPr>
          <p:cNvSpPr/>
          <p:nvPr/>
        </p:nvSpPr>
        <p:spPr>
          <a:xfrm>
            <a:off x="1827780" y="3473044"/>
            <a:ext cx="9831173" cy="96534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Tích cực tham gia hoạt động nhóm để học hỏi từ bạn bè và tăng cường khả năng làm việc nhóm</a:t>
            </a:r>
            <a:r>
              <a:rPr lang="vi-VN" sz="2800" b="1">
                <a:solidFill>
                  <a:srgbClr val="002060"/>
                </a:solidFill>
              </a:rPr>
              <a: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26DA43AE-3893-2435-286F-60BB5E6E6E29}"/>
              </a:ext>
            </a:extLst>
          </p:cNvPr>
          <p:cNvSpPr/>
          <p:nvPr/>
        </p:nvSpPr>
        <p:spPr>
          <a:xfrm>
            <a:off x="978443" y="3571617"/>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92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1217</Words>
  <Application>Microsoft Office PowerPoint</Application>
  <PresentationFormat>Widescreen</PresentationFormat>
  <Paragraphs>94</Paragraphs>
  <Slides>43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等线</vt:lpstr>
      <vt:lpstr>Arial</vt:lpstr>
      <vt:lpstr>Calibri</vt:lpstr>
      <vt:lpstr>Calibri Light</vt:lpstr>
      <vt:lpstr>Gill Sans MT</vt:lpstr>
      <vt:lpstr>Gluten</vt:lpstr>
      <vt:lpstr>Gluten Black</vt:lpstr>
      <vt:lpstr>Great Vibes</vt:lpstr>
      <vt:lpstr>Nunito Black</vt:lpstr>
      <vt:lpstr>Open Sans</vt:lpstr>
      <vt:lpstr>Tahoma</vt:lpstr>
      <vt:lpstr>Wingdings</vt:lpstr>
      <vt:lpstr>Office Theme</vt:lpstr>
      <vt:lpstr>PowerPoint Presentation</vt:lpstr>
      <vt:lpstr>PowerPoint Presentation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DMX</cp:lastModifiedBy>
  <cp:revision>11</cp:revision>
  <dcterms:created xsi:type="dcterms:W3CDTF">2022-07-11T04:43:25Z</dcterms:created>
  <dcterms:modified xsi:type="dcterms:W3CDTF">2025-02-13T13:43:25Z</dcterms:modified>
</cp:coreProperties>
</file>