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330" r:id="rId2"/>
    <p:sldId id="258" r:id="rId3"/>
    <p:sldId id="282" r:id="rId4"/>
    <p:sldId id="284" r:id="rId5"/>
    <p:sldId id="261" r:id="rId6"/>
    <p:sldId id="285" r:id="rId7"/>
    <p:sldId id="291" r:id="rId8"/>
    <p:sldId id="332" r:id="rId9"/>
    <p:sldId id="268" r:id="rId10"/>
    <p:sldId id="331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35">
          <p15:clr>
            <a:srgbClr val="A4A3A4"/>
          </p15:clr>
        </p15:guide>
        <p15:guide id="2" pos="3863">
          <p15:clr>
            <a:srgbClr val="A4A3A4"/>
          </p15:clr>
        </p15:guide>
        <p15:guide id="3" orient="horz" pos="414">
          <p15:clr>
            <a:srgbClr val="A4A3A4"/>
          </p15:clr>
        </p15:guide>
        <p15:guide id="4" pos="1413">
          <p15:clr>
            <a:srgbClr val="A4A3A4"/>
          </p15:clr>
        </p15:guide>
        <p15:guide id="5" pos="7514">
          <p15:clr>
            <a:srgbClr val="A4A3A4"/>
          </p15:clr>
        </p15:guide>
        <p15:guide id="6" orient="horz" pos="2273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OKqY5tezpdptkcvWFO5b7z0pK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3135"/>
        <p:guide pos="3863"/>
        <p:guide orient="horz" pos="414"/>
        <p:guide pos="1413"/>
        <p:guide pos="7514"/>
        <p:guide orient="horz" pos="2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ef1ec6831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ef1ec6831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f1ec6831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ef1ec6831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ebbc6aaadd_0_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ebbc6aaadd_0_8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gebbc6aaadd_0_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ebbc6aaadd_0_1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gebbc6aaadd_0_1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ebbc6aaadd_0_11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gebbc6aaadd_0_11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gebbc6aaadd_0_1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ebbc6aaadd_0_1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ebbc6aaadd_0_1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ebbc6aaadd_0_1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ebbc6aaadd_0_8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gebbc6aaadd_0_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ebbc6aaadd_0_8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ebbc6aaadd_0_8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ebbc6aaadd_0_8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gebbc6aaadd_0_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ebbc6aaadd_0_9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ebbc6aaadd_0_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ebbc6aaadd_0_9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gebbc6aaadd_0_9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gebbc6aaadd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ebbc6aaadd_0_10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9" name="Google Shape;39;gebbc6aaadd_0_1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ebbc6aaadd_0_10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ebbc6aaadd_0_10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gebbc6aaadd_0_10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" name="Google Shape;44;gebbc6aaadd_0_10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gebbc6aaadd_0_10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ebbc6aaadd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ebbc6aaadd_0_7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ebbc6aaadd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9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4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2" name="Google Shape;252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42" descr="Logo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70294" y="5883965"/>
              <a:ext cx="621636" cy="5168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2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ADC39BAF-E97D-F943-9BF5-452AEC7DD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6F71594-E11A-2041-977B-EEB76B4A3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422" y="766718"/>
            <a:ext cx="3587578" cy="2442606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242ACD-582E-6F48-B07F-CE5271303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336" y="795637"/>
            <a:ext cx="1872000" cy="194688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7D50BBD-132C-334B-B629-22014E9D0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844" y="428711"/>
            <a:ext cx="1872000" cy="194688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2AB0F0E-92E1-FC42-9DE0-8D729BB83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423" y="3121535"/>
            <a:ext cx="1872000" cy="1946880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9BFA664F-F390-1C40-94A3-73FBAF2B8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6833" y="2742517"/>
            <a:ext cx="1872000" cy="19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D0094E8F-3019-664E-8395-1ABCF903E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63A24699-4192-5E4B-8FF0-054966DE6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971" y="537171"/>
            <a:ext cx="3793672" cy="424891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6E4FC3F-1BB8-3E4B-9B4F-0025F5F0A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150" y="537171"/>
            <a:ext cx="3794400" cy="4249728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D76B0A1C-38F7-C34A-BB0E-530C2A2F8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50" y="4368831"/>
            <a:ext cx="3557268" cy="12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743D9EC1-010F-ED4B-9190-82E3360A8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17434DD-7EAD-1B48-BD6D-5947055CC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657" y="273996"/>
            <a:ext cx="2448000" cy="252450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9F3206B-AC33-184B-829D-40FB83453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199" y="273996"/>
            <a:ext cx="2448000" cy="2524500"/>
          </a:xfrm>
          <a:prstGeom prst="rect">
            <a:avLst/>
          </a:prstGeom>
        </p:spPr>
      </p:pic>
      <p:pic>
        <p:nvPicPr>
          <p:cNvPr id="9" name="Picture 8" descr="Text, application&#10;&#10;Description automatically generated">
            <a:extLst>
              <a:ext uri="{FF2B5EF4-FFF2-40B4-BE49-F238E27FC236}">
                <a16:creationId xmlns:a16="http://schemas.microsoft.com/office/drawing/2014/main" id="{470A8218-0AEC-7544-9D6B-3F25AD177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7657" y="2961822"/>
            <a:ext cx="2448000" cy="25245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F354B25-9D15-2947-8760-A935FC2AF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199" y="2961822"/>
            <a:ext cx="2448000" cy="2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0DB05FF-60EF-EF42-B486-CBB9D80F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AB5A74-E82A-9A4C-B951-EDD50ED4BB75}"/>
              </a:ext>
            </a:extLst>
          </p:cNvPr>
          <p:cNvGrpSpPr/>
          <p:nvPr/>
        </p:nvGrpSpPr>
        <p:grpSpPr>
          <a:xfrm>
            <a:off x="6096000" y="348343"/>
            <a:ext cx="4116727" cy="2485571"/>
            <a:chOff x="6096000" y="348343"/>
            <a:chExt cx="4116727" cy="2485571"/>
          </a:xfrm>
        </p:grpSpPr>
        <p:pic>
          <p:nvPicPr>
            <p:cNvPr id="5" name="Picture 4" descr="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6221A3C5-C129-F94B-A92F-97636457C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348343"/>
              <a:ext cx="4116727" cy="2485571"/>
            </a:xfrm>
            <a:prstGeom prst="rect">
              <a:avLst/>
            </a:prstGeom>
          </p:spPr>
        </p:pic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A81D390-BC6B-CB40-BC0B-3123CCB99257}"/>
                </a:ext>
              </a:extLst>
            </p:cNvPr>
            <p:cNvSpPr/>
            <p:nvPr/>
          </p:nvSpPr>
          <p:spPr>
            <a:xfrm>
              <a:off x="6375399" y="508000"/>
              <a:ext cx="3508830" cy="1886858"/>
            </a:xfrm>
            <a:prstGeom prst="roundRect">
              <a:avLst/>
            </a:prstGeom>
            <a:solidFill>
              <a:srgbClr val="00A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7" name="Picture 6" descr="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48AAA577-DC84-3641-9063-F8050F898D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751" t="6715" r="6849" b="50657"/>
            <a:stretch/>
          </p:blipFill>
          <p:spPr>
            <a:xfrm>
              <a:off x="6206900" y="853620"/>
              <a:ext cx="3894925" cy="1173844"/>
            </a:xfrm>
            <a:prstGeom prst="round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DAE949-A2D8-B544-9B53-075478B59841}"/>
              </a:ext>
            </a:extLst>
          </p:cNvPr>
          <p:cNvGrpSpPr/>
          <p:nvPr/>
        </p:nvGrpSpPr>
        <p:grpSpPr>
          <a:xfrm>
            <a:off x="6236750" y="630463"/>
            <a:ext cx="3786127" cy="1444172"/>
            <a:chOff x="1281231" y="2410279"/>
            <a:chExt cx="3786127" cy="1444172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34353D2-3EFC-884A-8868-27AA354D2555}"/>
                </a:ext>
              </a:extLst>
            </p:cNvPr>
            <p:cNvSpPr/>
            <p:nvPr/>
          </p:nvSpPr>
          <p:spPr>
            <a:xfrm>
              <a:off x="1281231" y="2410279"/>
              <a:ext cx="3786127" cy="1444172"/>
            </a:xfrm>
            <a:prstGeom prst="roundRect">
              <a:avLst/>
            </a:prstGeom>
            <a:solidFill>
              <a:srgbClr val="00AF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" name="Picture 9" descr="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E513A6F2-B585-8C48-9FFC-792256047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35" t="49927" r="14766" b="17555"/>
            <a:stretch/>
          </p:blipFill>
          <p:spPr>
            <a:xfrm>
              <a:off x="1459354" y="2803033"/>
              <a:ext cx="3508830" cy="975809"/>
            </a:xfrm>
            <a:prstGeom prst="roundRect">
              <a:avLst/>
            </a:prstGeom>
          </p:spPr>
        </p:pic>
      </p:grpSp>
      <p:pic>
        <p:nvPicPr>
          <p:cNvPr id="11" name="Picture 1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CEA511F-8F1C-714E-92CF-506D891D9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00" y="1074057"/>
            <a:ext cx="3340413" cy="22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D2FA406-C447-0741-9E0E-541319E60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73063" y="204788"/>
            <a:ext cx="8248650" cy="3071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1700" b="1" dirty="0">
                <a:solidFill>
                  <a:schemeClr val="bg1"/>
                </a:solidFill>
              </a:rPr>
              <a:t>BƯỚC 1: </a:t>
            </a:r>
            <a:r>
              <a:rPr lang="en-US" sz="1700" b="1" dirty="0" err="1">
                <a:solidFill>
                  <a:schemeClr val="bg1"/>
                </a:solidFill>
              </a:rPr>
              <a:t>Bạn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hãy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chọn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một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trong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những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nội</a:t>
            </a:r>
            <a:r>
              <a:rPr lang="en-US" sz="1700" b="1" dirty="0">
                <a:solidFill>
                  <a:schemeClr val="bg1"/>
                </a:solidFill>
              </a:rPr>
              <a:t> dung </a:t>
            </a:r>
            <a:r>
              <a:rPr lang="en-US" sz="1700" b="1" dirty="0" err="1">
                <a:solidFill>
                  <a:schemeClr val="bg1"/>
                </a:solidFill>
              </a:rPr>
              <a:t>sau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để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tuyên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truyền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nhé</a:t>
            </a:r>
            <a:r>
              <a:rPr lang="en-US" sz="1700" b="1" dirty="0">
                <a:solidFill>
                  <a:schemeClr val="bg1"/>
                </a:solidFill>
              </a:rPr>
              <a:t>!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1700" b="1" dirty="0" err="1">
                <a:solidFill>
                  <a:schemeClr val="bg1"/>
                </a:solidFill>
              </a:rPr>
              <a:t>Tiết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kiệm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năng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lượng</a:t>
            </a:r>
            <a:endParaRPr lang="en-US" sz="1700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1700" b="1" dirty="0" err="1">
                <a:solidFill>
                  <a:schemeClr val="bg1"/>
                </a:solidFill>
              </a:rPr>
              <a:t>Các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loại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năng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lượng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xanh</a:t>
            </a:r>
            <a:endParaRPr lang="en-US" sz="1700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1700" b="1" dirty="0" err="1">
                <a:solidFill>
                  <a:schemeClr val="bg1"/>
                </a:solidFill>
              </a:rPr>
              <a:t>Lợi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ích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của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năng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lượng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xanh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đối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với</a:t>
            </a:r>
            <a:r>
              <a:rPr lang="en-US" sz="1700" b="1" dirty="0">
                <a:solidFill>
                  <a:schemeClr val="bg1"/>
                </a:solidFill>
              </a:rPr>
              <a:t>  </a:t>
            </a:r>
            <a:r>
              <a:rPr lang="en-US" sz="1700" b="1" dirty="0" err="1">
                <a:solidFill>
                  <a:schemeClr val="bg1"/>
                </a:solidFill>
              </a:rPr>
              <a:t>cuộc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sống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của</a:t>
            </a:r>
            <a:r>
              <a:rPr lang="en-US" sz="1700" b="1" dirty="0">
                <a:solidFill>
                  <a:schemeClr val="bg1"/>
                </a:solidFill>
              </a:rPr>
              <a:t> con </a:t>
            </a:r>
            <a:r>
              <a:rPr lang="en-US" sz="1700" b="1" dirty="0" err="1">
                <a:solidFill>
                  <a:schemeClr val="bg1"/>
                </a:solidFill>
              </a:rPr>
              <a:t>người</a:t>
            </a:r>
            <a:endParaRPr lang="en-US" sz="1700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1700" b="1" dirty="0" err="1">
                <a:solidFill>
                  <a:schemeClr val="bg1"/>
                </a:solidFill>
              </a:rPr>
              <a:t>Tác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hại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của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năng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lượng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hóa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thạch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đối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với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môi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trường</a:t>
            </a:r>
            <a:endParaRPr lang="en-US" sz="1700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1700" b="1" dirty="0" err="1">
                <a:solidFill>
                  <a:schemeClr val="bg1"/>
                </a:solidFill>
              </a:rPr>
              <a:t>Lợi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ích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của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năng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lượng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xanh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đối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với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môi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trường</a:t>
            </a:r>
            <a:endParaRPr lang="en-US" sz="1700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1700" b="1" dirty="0" err="1">
                <a:solidFill>
                  <a:schemeClr val="bg1"/>
                </a:solidFill>
              </a:rPr>
              <a:t>Nguồn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gốc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của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năng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lượng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xanh</a:t>
            </a:r>
            <a:endParaRPr lang="en-US" sz="1700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1700" b="1" dirty="0" err="1">
                <a:solidFill>
                  <a:schemeClr val="bg1"/>
                </a:solidFill>
              </a:rPr>
              <a:t>Các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hoạt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động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khai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thác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quá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mức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năng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lượng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xanh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và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những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tác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hại</a:t>
            </a:r>
            <a:r>
              <a:rPr lang="en-US" sz="1700" b="1" dirty="0">
                <a:solidFill>
                  <a:schemeClr val="bg1"/>
                </a:solidFill>
              </a:rPr>
              <a:t> (</a:t>
            </a:r>
            <a:r>
              <a:rPr lang="en-US" sz="1700" b="1" dirty="0" err="1">
                <a:solidFill>
                  <a:schemeClr val="bg1"/>
                </a:solidFill>
              </a:rPr>
              <a:t>chặt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phá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rừng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bừa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bãi</a:t>
            </a:r>
            <a:r>
              <a:rPr lang="en-US" sz="1700" b="1" dirty="0">
                <a:solidFill>
                  <a:schemeClr val="bg1"/>
                </a:solidFill>
              </a:rPr>
              <a:t>,….)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lang="en-US" sz="1700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lang="en-US" sz="1700" b="1" dirty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en-US" sz="17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3063" y="161925"/>
            <a:ext cx="824865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BƯỚC 2: </a:t>
            </a:r>
            <a:r>
              <a:rPr lang="en-US" sz="2000" b="1" dirty="0" err="1">
                <a:solidFill>
                  <a:schemeClr val="bg1"/>
                </a:solidFill>
              </a:rPr>
              <a:t>Lựa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chọn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thức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 err="1">
                <a:solidFill>
                  <a:schemeClr val="bg1"/>
                </a:solidFill>
              </a:rPr>
              <a:t>vẽ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tranh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làm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thơ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làm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áp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phích</a:t>
            </a:r>
            <a:r>
              <a:rPr lang="en-US" sz="2000" b="1" dirty="0">
                <a:solidFill>
                  <a:schemeClr val="bg1"/>
                </a:solidFill>
              </a:rPr>
              <a:t>,…) </a:t>
            </a:r>
            <a:r>
              <a:rPr lang="en-US" sz="2000" b="1" dirty="0" err="1">
                <a:solidFill>
                  <a:schemeClr val="bg1"/>
                </a:solidFill>
              </a:rPr>
              <a:t>theo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nội</a:t>
            </a:r>
            <a:r>
              <a:rPr lang="en-US" sz="2000" b="1" dirty="0">
                <a:solidFill>
                  <a:schemeClr val="bg1"/>
                </a:solidFill>
              </a:rPr>
              <a:t> dung </a:t>
            </a:r>
            <a:r>
              <a:rPr lang="en-US" sz="2000" b="1" dirty="0" err="1">
                <a:solidFill>
                  <a:schemeClr val="bg1"/>
                </a:solidFill>
              </a:rPr>
              <a:t>bạn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đã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lựa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chọn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063" y="176213"/>
            <a:ext cx="824865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BƯỚC 3: </a:t>
            </a:r>
            <a:r>
              <a:rPr lang="en-US" sz="2000" b="1" dirty="0" err="1">
                <a:solidFill>
                  <a:schemeClr val="bg1"/>
                </a:solidFill>
              </a:rPr>
              <a:t>Hoàn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sản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phẩm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3063" y="176213"/>
            <a:ext cx="824865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BƯỚC 4: </a:t>
            </a:r>
            <a:r>
              <a:rPr lang="en-US" sz="2000" b="1" dirty="0" err="1">
                <a:solidFill>
                  <a:schemeClr val="bg1"/>
                </a:solidFill>
              </a:rPr>
              <a:t>Trưng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bày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sản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phẩm</a:t>
            </a:r>
            <a:endParaRPr lang="LID4096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063" y="188913"/>
            <a:ext cx="824865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bg1"/>
                </a:solidFill>
              </a:rPr>
              <a:t>BƯỚC 5: </a:t>
            </a:r>
            <a:r>
              <a:rPr lang="en-US" sz="2000" b="1" dirty="0" err="1">
                <a:solidFill>
                  <a:schemeClr val="bg1"/>
                </a:solidFill>
              </a:rPr>
              <a:t>C</a:t>
            </a:r>
            <a:r>
              <a:rPr lang="en-US" altLang="en-US" sz="2000" b="1" dirty="0" err="1">
                <a:solidFill>
                  <a:schemeClr val="bg1"/>
                </a:solidFill>
              </a:rPr>
              <a:t>húng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mình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cùng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đi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tuyên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truyền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với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mọi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người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xung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quanh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về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năng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lượng</a:t>
            </a:r>
            <a:r>
              <a:rPr lang="en-US" altLang="en-US" sz="2000" b="1" dirty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</a:rPr>
              <a:t>xanh</a:t>
            </a:r>
            <a:r>
              <a:rPr lang="en-US" altLang="en-US" sz="2000" b="1" dirty="0">
                <a:solidFill>
                  <a:schemeClr val="bg1"/>
                </a:solidFill>
              </a:rPr>
              <a:t>.</a:t>
            </a:r>
            <a:endParaRPr lang="LID4096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3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ef1ec6831f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" y="0"/>
            <a:ext cx="121919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148</Words>
  <Application>Microsoft Office PowerPoint</Application>
  <PresentationFormat>Widescreen</PresentationFormat>
  <Paragraphs>16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Wingdings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NĂNG LƯỢNG XANH SCHOOL PROGRAM</dc:title>
  <dc:creator>Pham Thi Bich Phuong</dc:creator>
  <cp:lastModifiedBy>Admin</cp:lastModifiedBy>
  <cp:revision>5</cp:revision>
  <dcterms:created xsi:type="dcterms:W3CDTF">2021-07-22T18:14:46Z</dcterms:created>
  <dcterms:modified xsi:type="dcterms:W3CDTF">2021-12-13T16:33:47Z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86dc5db-1f8c-4734-9d46-86d6156fc39f_Enabled">
    <vt:lpwstr>true</vt:lpwstr>
  </property>
  <property fmtid="{D5CDD505-2E9C-101B-9397-08002B2CF9AE}" pid="3" name="MSIP_Label_786dc5db-1f8c-4734-9d46-86d6156fc39f_SetDate">
    <vt:lpwstr>2021-07-22T18:14:47Z</vt:lpwstr>
  </property>
  <property fmtid="{D5CDD505-2E9C-101B-9397-08002B2CF9AE}" pid="4" name="MSIP_Label_786dc5db-1f8c-4734-9d46-86d6156fc39f_Method">
    <vt:lpwstr>Standard</vt:lpwstr>
  </property>
  <property fmtid="{D5CDD505-2E9C-101B-9397-08002B2CF9AE}" pid="5" name="MSIP_Label_786dc5db-1f8c-4734-9d46-86d6156fc39f_Name">
    <vt:lpwstr>Confidential</vt:lpwstr>
  </property>
  <property fmtid="{D5CDD505-2E9C-101B-9397-08002B2CF9AE}" pid="6" name="MSIP_Label_786dc5db-1f8c-4734-9d46-86d6156fc39f_SiteId">
    <vt:lpwstr>e519c2e6-bc6d-4fdf-8d9c-923c2f002385</vt:lpwstr>
  </property>
  <property fmtid="{D5CDD505-2E9C-101B-9397-08002B2CF9AE}" pid="7" name="MSIP_Label_786dc5db-1f8c-4734-9d46-86d6156fc39f_ActionId">
    <vt:lpwstr>47422e4d-17b3-4029-8c04-52711380d5bb</vt:lpwstr>
  </property>
  <property fmtid="{D5CDD505-2E9C-101B-9397-08002B2CF9AE}" pid="8" name="MSIP_Label_786dc5db-1f8c-4734-9d46-86d6156fc39f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Confidential</vt:lpwstr>
  </property>
</Properties>
</file>