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30"/>
  </p:notesMasterIdLst>
  <p:sldIdLst>
    <p:sldId id="256" r:id="rId3"/>
    <p:sldId id="257" r:id="rId4"/>
    <p:sldId id="258" r:id="rId5"/>
    <p:sldId id="274" r:id="rId6"/>
    <p:sldId id="259" r:id="rId7"/>
    <p:sldId id="260" r:id="rId8"/>
    <p:sldId id="262" r:id="rId9"/>
    <p:sldId id="284" r:id="rId10"/>
    <p:sldId id="263" r:id="rId11"/>
    <p:sldId id="264" r:id="rId12"/>
    <p:sldId id="285" r:id="rId13"/>
    <p:sldId id="287" r:id="rId14"/>
    <p:sldId id="265" r:id="rId15"/>
    <p:sldId id="266" r:id="rId16"/>
    <p:sldId id="267" r:id="rId17"/>
    <p:sldId id="288" r:id="rId18"/>
    <p:sldId id="289" r:id="rId19"/>
    <p:sldId id="277" r:id="rId20"/>
    <p:sldId id="278" r:id="rId21"/>
    <p:sldId id="290" r:id="rId22"/>
    <p:sldId id="291" r:id="rId23"/>
    <p:sldId id="292" r:id="rId24"/>
    <p:sldId id="282" r:id="rId25"/>
    <p:sldId id="293" r:id="rId26"/>
    <p:sldId id="271" r:id="rId27"/>
    <p:sldId id="272" r:id="rId28"/>
    <p:sldId id="273" r:id="rId2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tIShAO3e4gWZwVGLt8E7YRr0qf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guyen gia bao" initials="" lastIdx="4" clrIdx="0"/>
  <p:cmAuthor id="1" name="Duy Nguyen" initials="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5;p1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Google Shape;176;p1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  <p:extLst>
      <p:ext uri="{BB962C8B-B14F-4D97-AF65-F5344CB8AC3E}">
        <p14:creationId xmlns:p14="http://schemas.microsoft.com/office/powerpoint/2010/main" val="373785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096504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75;p1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Google Shape;176;p1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</p:spPr>
      </p:sp>
    </p:spTree>
    <p:extLst>
      <p:ext uri="{BB962C8B-B14F-4D97-AF65-F5344CB8AC3E}">
        <p14:creationId xmlns:p14="http://schemas.microsoft.com/office/powerpoint/2010/main" val="3139930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r9EXkbAaTQY</a:t>
            </a:r>
            <a:endParaRPr dirty="0"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091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F3B27980-3477-424F-8CCB-47AF0BA50577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3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0FB89F3D-84DC-4EFB-B647-43DA6287FBF8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12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EB84FFE7-0F91-4351-ADDF-E63308FAD7CD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785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3649582C-A4FA-45C1-9245-134C9DD94903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19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6922AB15-892C-4A8A-B031-FA72C599B7EF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98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FE164896-94E2-4015-91F2-6BDD80F446EF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24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09739061-1AA4-4CEC-8C2A-374974AE7E4D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1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F53215CB-F3B0-4C6B-BA81-C29E4C7A85E8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B737F735-D0E5-416A-BAA8-3EC24EEE91A0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44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2AA1384F-0D9E-47DF-B6BD-7EB14D3138C0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38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8;p18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9;p1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;p18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508696E9-F102-4D41-8A0B-F785CBE0A403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4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V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8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Google Shape;7;p18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8" name="Google Shape;8;p18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29" name="Google Shape;9;p1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0" name="Google Shape;10;p1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sz="1200"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tabLst/>
              <a:defRPr/>
            </a:pPr>
            <a:fld id="{72647DE7-B383-4C5D-9CF8-6CFF4B373E49}" type="slidenum">
              <a:rPr kumimoji="0" lang="LID4096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ts val="1200"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10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.png"/><Relationship Id="rId7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audio" Target="../media/audio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87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6.png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7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97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2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.png"/><Relationship Id="rId7" Type="http://schemas.openxmlformats.org/officeDocument/2006/relationships/image" Target="../media/image10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87.png"/><Relationship Id="rId4" Type="http://schemas.openxmlformats.org/officeDocument/2006/relationships/image" Target="../media/image98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0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776" y="80658"/>
            <a:ext cx="1247029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928" y="4106026"/>
            <a:ext cx="4377307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0526" y="3967396"/>
            <a:ext cx="4377307" cy="294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9"/>
          <p:cNvPicPr preferRelativeResize="0"/>
          <p:nvPr/>
        </p:nvPicPr>
        <p:blipFill rotWithShape="1">
          <a:blip r:embed="rId5">
            <a:alphaModFix/>
          </a:blip>
          <a:srcRect t="4879" b="9247"/>
          <a:stretch/>
        </p:blipFill>
        <p:spPr>
          <a:xfrm>
            <a:off x="7002285" y="5455870"/>
            <a:ext cx="1224279" cy="788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5334" y="2345916"/>
            <a:ext cx="4413887" cy="52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39104" y="1446584"/>
            <a:ext cx="3964832" cy="396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11158" y="2341908"/>
            <a:ext cx="3962743" cy="396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13255" y="4086610"/>
            <a:ext cx="4529721" cy="290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02189" y="-199453"/>
            <a:ext cx="3962743" cy="396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074566">
            <a:off x="7905343" y="-89974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589063" y="-153674"/>
            <a:ext cx="4474852" cy="447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52626" y="1523502"/>
            <a:ext cx="4474852" cy="447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7076867">
            <a:off x="8577368" y="3372720"/>
            <a:ext cx="4474852" cy="447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119087">
            <a:off x="6137224" y="-1400047"/>
            <a:ext cx="4474852" cy="447485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608585" y="439356"/>
            <a:ext cx="422013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Khói làm ô nhiễm môi trường sống của chim</a:t>
            </a:r>
            <a:endParaRPr sz="4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6628" y="5515224"/>
            <a:ext cx="12192000" cy="140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857119" y="-101241"/>
            <a:ext cx="3773751" cy="2530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10"/>
          <p:cNvGrpSpPr/>
          <p:nvPr/>
        </p:nvGrpSpPr>
        <p:grpSpPr>
          <a:xfrm>
            <a:off x="3148759" y="1590261"/>
            <a:ext cx="4404980" cy="5267739"/>
            <a:chOff x="5878915" y="780319"/>
            <a:chExt cx="5266164" cy="6077681"/>
          </a:xfrm>
        </p:grpSpPr>
        <p:pic>
          <p:nvPicPr>
            <p:cNvPr id="197" name="Google Shape;197;p10"/>
            <p:cNvPicPr preferRelativeResize="0"/>
            <p:nvPr/>
          </p:nvPicPr>
          <p:blipFill rotWithShape="1">
            <a:blip r:embed="rId3">
              <a:alphaModFix/>
            </a:blip>
            <a:srcRect t="50000"/>
            <a:stretch/>
          </p:blipFill>
          <p:spPr>
            <a:xfrm rot="-6025432">
              <a:off x="5764110" y="2912311"/>
              <a:ext cx="2870016" cy="21567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75563" y="780319"/>
              <a:ext cx="4569516" cy="60776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9" name="Google Shape;19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6816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8835" y="1437090"/>
            <a:ext cx="1150673" cy="64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65636" y="5660804"/>
            <a:ext cx="1150673" cy="86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8952" y="2986345"/>
            <a:ext cx="861411" cy="66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55816" y="4120969"/>
            <a:ext cx="1904814" cy="107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77483" y="3152348"/>
            <a:ext cx="1502200" cy="100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05808" y="4130877"/>
            <a:ext cx="1502200" cy="98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80705" y="1181954"/>
            <a:ext cx="1944721" cy="121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85495" y="555218"/>
            <a:ext cx="1357352" cy="95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273516" y="1632914"/>
            <a:ext cx="2419451" cy="15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15">
            <a:alphaModFix/>
          </a:blip>
          <a:srcRect l="37036" t="8859" r="37299" b="27879"/>
          <a:stretch/>
        </p:blipFill>
        <p:spPr>
          <a:xfrm rot="-993421">
            <a:off x="4365851" y="1826380"/>
            <a:ext cx="2117084" cy="521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0"/>
          <p:cNvPicPr preferRelativeResize="0"/>
          <p:nvPr/>
        </p:nvPicPr>
        <p:blipFill rotWithShape="1">
          <a:blip r:embed="rId16">
            <a:alphaModFix/>
          </a:blip>
          <a:srcRect l="17353" t="13139" r="60992" b="17324"/>
          <a:stretch/>
        </p:blipFill>
        <p:spPr>
          <a:xfrm>
            <a:off x="5445059" y="1935189"/>
            <a:ext cx="1710201" cy="549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0"/>
          <p:cNvPicPr preferRelativeResize="0"/>
          <p:nvPr/>
        </p:nvPicPr>
        <p:blipFill rotWithShape="1">
          <a:blip r:embed="rId17">
            <a:alphaModFix/>
          </a:blip>
          <a:srcRect l="60176" t="18514" r="19422" b="7554"/>
          <a:stretch/>
        </p:blipFill>
        <p:spPr>
          <a:xfrm>
            <a:off x="6699786" y="1512554"/>
            <a:ext cx="1650050" cy="59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0"/>
          <p:cNvPicPr preferRelativeResize="0"/>
          <p:nvPr/>
        </p:nvPicPr>
        <p:blipFill rotWithShape="1">
          <a:blip r:embed="rId18">
            <a:alphaModFix/>
          </a:blip>
          <a:srcRect l="77895" t="18514" b="13587"/>
          <a:stretch/>
        </p:blipFill>
        <p:spPr>
          <a:xfrm flipH="1">
            <a:off x="3424990" y="1432361"/>
            <a:ext cx="1970338" cy="605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312028" y="1509606"/>
            <a:ext cx="1969179" cy="605385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0"/>
          <p:cNvSpPr txBox="1"/>
          <p:nvPr/>
        </p:nvSpPr>
        <p:spPr>
          <a:xfrm>
            <a:off x="51822" y="278296"/>
            <a:ext cx="2549655" cy="547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Môi trường rất quan trọng với các loài động vật</a:t>
            </a:r>
            <a:endParaRPr sz="5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 txBox="1"/>
          <p:nvPr/>
        </p:nvSpPr>
        <p:spPr>
          <a:xfrm>
            <a:off x="9281207" y="145774"/>
            <a:ext cx="2858971" cy="590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Hãy chung tay bảo vệ môi trường các bạn nhé</a:t>
            </a:r>
            <a:endParaRPr sz="5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0" y="5005820"/>
            <a:ext cx="12192000" cy="1887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4071C-D94B-49B4-9A56-87AFC888C8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658262-B79F-4C7B-901D-25E42F282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oogle Shape;102;p31" descr="Background pattern&#10;&#10;Description automatically generated">
            <a:extLst>
              <a:ext uri="{FF2B5EF4-FFF2-40B4-BE49-F238E27FC236}">
                <a16:creationId xmlns:a16="http://schemas.microsoft.com/office/drawing/2014/main" id="{CFF9B5BF-D346-4435-B4AD-B386B55731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4" y="53193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9">
            <a:extLst>
              <a:ext uri="{FF2B5EF4-FFF2-40B4-BE49-F238E27FC236}">
                <a16:creationId xmlns:a16="http://schemas.microsoft.com/office/drawing/2014/main" id="{0B237CEC-B49C-4102-B5D1-9925EAE62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52977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21;p11">
            <a:extLst>
              <a:ext uri="{FF2B5EF4-FFF2-40B4-BE49-F238E27FC236}">
                <a16:creationId xmlns:a16="http://schemas.microsoft.com/office/drawing/2014/main" id="{10311330-5599-4F47-AE9A-127F8317DB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0000" b="44348"/>
          <a:stretch/>
        </p:blipFill>
        <p:spPr>
          <a:xfrm>
            <a:off x="2055812" y="1510747"/>
            <a:ext cx="8080375" cy="505901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2;p11">
            <a:extLst>
              <a:ext uri="{FF2B5EF4-FFF2-40B4-BE49-F238E27FC236}">
                <a16:creationId xmlns:a16="http://schemas.microsoft.com/office/drawing/2014/main" id="{E17A098D-60DF-4FBA-9C94-2C9B1BB9A053}"/>
              </a:ext>
            </a:extLst>
          </p:cNvPr>
          <p:cNvSpPr/>
          <p:nvPr/>
        </p:nvSpPr>
        <p:spPr>
          <a:xfrm>
            <a:off x="0" y="-1"/>
            <a:ext cx="3485322" cy="3299791"/>
          </a:xfrm>
          <a:prstGeom prst="cloudCallout">
            <a:avLst>
              <a:gd name="adj1" fmla="val 36962"/>
              <a:gd name="adj2" fmla="val 21045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 học sinh tiểu học, chúng ta phải làm gì để </a:t>
            </a: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bảo vệ môi trường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 các loài động vật?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23;p11">
            <a:extLst>
              <a:ext uri="{FF2B5EF4-FFF2-40B4-BE49-F238E27FC236}">
                <a16:creationId xmlns:a16="http://schemas.microsoft.com/office/drawing/2014/main" id="{FCE32EE8-F285-420C-BC03-8AFECE14BA29}"/>
              </a:ext>
            </a:extLst>
          </p:cNvPr>
          <p:cNvSpPr/>
          <p:nvPr/>
        </p:nvSpPr>
        <p:spPr>
          <a:xfrm>
            <a:off x="9144000" y="3429000"/>
            <a:ext cx="2358887" cy="1557132"/>
          </a:xfrm>
          <a:prstGeom prst="cloudCallout">
            <a:avLst>
              <a:gd name="adj1" fmla="val -76342"/>
              <a:gd name="adj2" fmla="val -1500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 giản lắm các cháu ạ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4;p11">
            <a:extLst>
              <a:ext uri="{FF2B5EF4-FFF2-40B4-BE49-F238E27FC236}">
                <a16:creationId xmlns:a16="http://schemas.microsoft.com/office/drawing/2014/main" id="{84891BEC-C30B-41AB-B54D-851747D5980D}"/>
              </a:ext>
            </a:extLst>
          </p:cNvPr>
          <p:cNvSpPr/>
          <p:nvPr/>
        </p:nvSpPr>
        <p:spPr>
          <a:xfrm>
            <a:off x="8825949" y="-1"/>
            <a:ext cx="3101008" cy="2849217"/>
          </a:xfrm>
          <a:prstGeom prst="cloudCallout">
            <a:avLst>
              <a:gd name="adj1" fmla="val -59332"/>
              <a:gd name="adj2" fmla="val 34611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VỨT RÁC ĐÚNG NƠI QUY ĐỊNH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5;p11">
            <a:extLst>
              <a:ext uri="{FF2B5EF4-FFF2-40B4-BE49-F238E27FC236}">
                <a16:creationId xmlns:a16="http://schemas.microsoft.com/office/drawing/2014/main" id="{137CE84C-C999-4D41-A44E-AA0F4E7EE55C}"/>
              </a:ext>
            </a:extLst>
          </p:cNvPr>
          <p:cNvSpPr/>
          <p:nvPr/>
        </p:nvSpPr>
        <p:spPr>
          <a:xfrm>
            <a:off x="0" y="3429000"/>
            <a:ext cx="3723861" cy="2256183"/>
          </a:xfrm>
          <a:prstGeom prst="cloudCallout">
            <a:avLst>
              <a:gd name="adj1" fmla="val 51765"/>
              <a:gd name="adj2" fmla="val 53709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BẢO </a:t>
            </a:r>
            <a:r>
              <a:rPr lang="en-US" sz="3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US" sz="2800" dirty="0" smtClean="0">
                <a:solidFill>
                  <a:schemeClr val="lt1"/>
                </a:solidFill>
                <a:latin typeface="+mj-lt"/>
                <a:ea typeface="Calibri"/>
                <a:cs typeface="Calibri"/>
                <a:sym typeface="Calibri"/>
              </a:rPr>
              <a:t>Ệ</a:t>
            </a:r>
            <a:r>
              <a:rPr lang="en-US" sz="32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CÁC LOÀI ĐỘNG VẬT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9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2977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 descr="Text, chat or text messa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0582" y="2372480"/>
            <a:ext cx="4642748" cy="2240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 descr="Text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236" y="2372480"/>
            <a:ext cx="3018183" cy="1978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85"/>
            <a:ext cx="12192000" cy="685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5977" y="320528"/>
            <a:ext cx="4520390" cy="127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2EE2105-EB00-CA4F-AC2A-39BC64B29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8037" y="1664238"/>
            <a:ext cx="3201639" cy="979557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260F350-7FE3-4544-8548-2FE62A8624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037" y="2660923"/>
            <a:ext cx="3201639" cy="1111041"/>
          </a:xfrm>
          <a:prstGeom prst="rect">
            <a:avLst/>
          </a:prstGeom>
        </p:spPr>
      </p:pic>
      <p:pic>
        <p:nvPicPr>
          <p:cNvPr id="9" name="Picture 8" descr="Graphical user interface, text, chat or text message&#10;&#10;Description automatically generated">
            <a:extLst>
              <a:ext uri="{FF2B5EF4-FFF2-40B4-BE49-F238E27FC236}">
                <a16:creationId xmlns:a16="http://schemas.microsoft.com/office/drawing/2014/main" id="{F8A87E29-581A-A64A-B556-A232BF476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8037" y="3658032"/>
            <a:ext cx="3201639" cy="1115325"/>
          </a:xfrm>
          <a:prstGeom prst="rect">
            <a:avLst/>
          </a:prstGeom>
        </p:spPr>
      </p:pic>
      <p:pic>
        <p:nvPicPr>
          <p:cNvPr id="15" name="Google Shape;156;p9">
            <a:extLst>
              <a:ext uri="{FF2B5EF4-FFF2-40B4-BE49-F238E27FC236}">
                <a16:creationId xmlns:a16="http://schemas.microsoft.com/office/drawing/2014/main" id="{01969F79-24B0-524D-BB1F-E3D8254EF1A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Google Shape;181;p1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7DE55BE-B547-EA44-845E-EBD5B171C3A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A623197-C3BB-7B45-84C2-4F242B34E41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54EED8-4F74-BA4A-8955-C7F86EB9E63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22E9CEA-CE3F-4F49-9ACD-09E847FE8E2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932D7B5-96AF-C44F-AA87-37B16D87C37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5E0AB8-568C-CA4B-B50E-0776CDD108D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10E48F4-7071-2846-8C4D-D780E48EDD7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4752F71-8929-1B44-8163-2ABAE8F60C6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266AD8B-9FD8-0F40-AFB8-6FC765AA09F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4336BA4-203B-0D41-AF7C-7F74BFC6BD4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729B8AA-F264-C742-8E09-0C02EEB8265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43364F0-A372-A14F-B8A8-D8EC3C49AA1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0BDEA69-910E-8A44-B573-C4C696911AF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81B3915-FE96-E540-9618-9F91F791581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77F75E5-1250-AC4C-80C2-59035424F54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587A2FF-6B4F-B647-B595-84EF07D2FDC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C86B561-C727-B24B-9BE3-054BBCC80E7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  <p:pic>
        <p:nvPicPr>
          <p:cNvPr id="32823" name="Picture 8" descr="A picture containing bin, containe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38" y="3822700"/>
            <a:ext cx="25654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75" y="2443163"/>
            <a:ext cx="11811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894263" y="406400"/>
            <a:ext cx="39893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CÂU 1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30438" y="1219200"/>
            <a:ext cx="678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nào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đây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hành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hạ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424113" y="2317750"/>
            <a:ext cx="5791200" cy="10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   A.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Đánh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và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giựt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đuôi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mèo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441576" y="3540918"/>
            <a:ext cx="5815012" cy="8524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   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Cho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chó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ăn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424113" y="4608513"/>
            <a:ext cx="5832475" cy="9826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   C.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Đưa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mèo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dạo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2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47" grpId="0" animBg="1"/>
      <p:bldP spid="47" grpId="1" animBg="1"/>
      <p:bldP spid="48" grpId="0" animBg="1"/>
      <p:bldP spid="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Background patter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Google Shape;181;p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DA029D-0DEF-1442-A713-9131E0F478B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CDDB34-7130-A746-9BB1-321BA520AF9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1D1B5D2-CBD0-8E4D-A658-D9CEA5C771A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9E2CBBF-EEAB-CD42-99D8-C68F91ED2F2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CE7674F-E02F-8C47-919B-4D4F2505334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97CE4F-3173-7047-BE92-3923D2FB539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81F6A81-A44C-3746-8C2A-60B5642F95C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9620CF-43E6-7E42-AB61-04A6A68A634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EFA1DCF-623B-9E47-874A-4E09104322E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680B2B8-6E09-FF4B-B781-302DC180B86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E9E8A9F-96ED-614F-88B8-C77E854ABEF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2BE7190-66DA-F543-A6E3-B8249DFF460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2C5BFFE-80B3-2E4E-A131-730CC3DC5D6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FD1AF8CB-8834-6A4A-80E8-4A3860B25B3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46C3059-007A-3243-816B-705FAF01EAF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667CB1-3789-EC4D-A93E-ADC70809C3E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02E7145-2A88-524E-B639-AA959D6B706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  <p:pic>
        <p:nvPicPr>
          <p:cNvPr id="29" name="Picture 28" descr="A picture containing container, bi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063" y="3429000"/>
            <a:ext cx="2459037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 picture containing 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2813" y="1198563"/>
            <a:ext cx="172085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79850" y="354013"/>
            <a:ext cx="39893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CÂU 2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30438" y="1219200"/>
            <a:ext cx="678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 vật sống ở những nơi nào trên trái đất?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424113" y="2317750"/>
            <a:ext cx="5791200" cy="10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A.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cạn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dưới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nước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24113" y="3514725"/>
            <a:ext cx="5791200" cy="10144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B.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cạn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dưới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nước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không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trung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424113" y="4710113"/>
            <a:ext cx="5791200" cy="10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C.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cạn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dưới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nước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không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trung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và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dưới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lòng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đất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5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 animBg="1"/>
      <p:bldP spid="33" grpId="1" animBg="1"/>
      <p:bldP spid="34" grpId="0" animBg="1"/>
      <p:bldP spid="34" grpId="1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67659-0DAC-114C-9DB2-07805CDB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85223E9-3FD3-DF48-8A81-B8F34FD73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11" name="Picture 10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3278795D-AD41-C847-8C23-7B96B2A796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713" y="2352760"/>
            <a:ext cx="3149600" cy="1187450"/>
          </a:xfrm>
          <a:prstGeom prst="rect">
            <a:avLst/>
          </a:prstGeom>
        </p:spPr>
      </p:pic>
      <p:pic>
        <p:nvPicPr>
          <p:cNvPr id="14" name="Picture 13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86E54526-5A77-4F4B-B720-AEBFCDB64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475" y="3650222"/>
            <a:ext cx="3157838" cy="1190556"/>
          </a:xfrm>
          <a:prstGeom prst="rect">
            <a:avLst/>
          </a:prstGeom>
        </p:spPr>
      </p:pic>
      <p:pic>
        <p:nvPicPr>
          <p:cNvPr id="15" name="Google Shape;181;p12">
            <a:extLst>
              <a:ext uri="{FF2B5EF4-FFF2-40B4-BE49-F238E27FC236}">
                <a16:creationId xmlns:a16="http://schemas.microsoft.com/office/drawing/2014/main" id="{30D52F63-4039-3C41-9CC6-CFF6C432B7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D032FF8-BAEC-9D4B-AA9D-87A1AE22502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46CCA4-EF61-BA47-9BE2-71E2BBD87A1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C747492-CDCD-3347-869C-86EDAC7AF13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3CDAA30-C994-7F4D-B8FE-E33140AB728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D324A1A-3934-B441-83ED-1AF988779DB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1347337-0CFC-4246-9A63-226D144C870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A1DB79B-D3A6-4141-97F0-ECA8C9974C6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3B841E3-37EA-9E40-9E7D-EF58544287D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E96EA8A-0E94-EA47-A7E8-0090394D37C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4C45C2-F438-2846-B323-9D6A86104F6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902F330-66E0-8E4A-A565-569E814C8FE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4FC5FEE-503B-624A-91B9-70403B3D28B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EDC90F0-D35B-7341-B015-1BE9FF95650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1F18E42-D0AD-6F4E-B404-5697116D9EC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76BABAA-C7FF-0F46-BFBB-1A84017AB34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62F6A3B-C6CA-8A4B-921A-F9C77E1E72F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B148B08-5F21-334D-834B-6D20C6D47DC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C5D0515-30F4-6442-AB15-A81E1D3A5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049" y="2352760"/>
            <a:ext cx="2540170" cy="3612851"/>
          </a:xfrm>
          <a:prstGeom prst="rect">
            <a:avLst/>
          </a:prstGeom>
        </p:spPr>
      </p:pic>
      <p:pic>
        <p:nvPicPr>
          <p:cNvPr id="39" name="Picture 38" descr="Shape, circle&#10;&#10;Description automatically generated">
            <a:extLst>
              <a:ext uri="{FF2B5EF4-FFF2-40B4-BE49-F238E27FC236}">
                <a16:creationId xmlns:a16="http://schemas.microsoft.com/office/drawing/2014/main" id="{681347EF-5D6C-ED4D-B771-1954FEF1F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3193" y="892389"/>
            <a:ext cx="1379881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67659-0DAC-114C-9DB2-07805CDB2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4BF331D-5165-C843-B5FC-A97AA6683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8" y="18535"/>
            <a:ext cx="12187066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96888D9-7C69-0B4F-83A9-C44E288B6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924" y="2219755"/>
            <a:ext cx="5266724" cy="92860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2262772-8D94-7E4B-8AE5-B9E2E756D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5925" y="3248263"/>
            <a:ext cx="5266724" cy="928606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4FC8853-5DD7-5C4C-9F98-77F69B166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924" y="4276770"/>
            <a:ext cx="5266719" cy="928606"/>
          </a:xfrm>
          <a:prstGeom prst="rect">
            <a:avLst/>
          </a:prstGeom>
        </p:spPr>
      </p:pic>
      <p:pic>
        <p:nvPicPr>
          <p:cNvPr id="15" name="Google Shape;181;p12">
            <a:extLst>
              <a:ext uri="{FF2B5EF4-FFF2-40B4-BE49-F238E27FC236}">
                <a16:creationId xmlns:a16="http://schemas.microsoft.com/office/drawing/2014/main" id="{CBCD625E-CFAD-FF4D-99FA-B3942CDEBEB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707EAA0-ED0B-D944-B184-BA883908D21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601516C-F107-AF4C-8D21-E6565F17072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B207DCE-26B1-A348-9A09-38F26B9CF28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3ABF6F9-1E74-814C-94CA-F8B3C26CE30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81D7C7B-F6D2-2C4E-ADCF-2ACA2A16A25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06A72C8-A3F8-B343-BAE9-0E8EF6EDF24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EC780BC-8C33-2242-904D-31B8494C40B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39FB5A0-7FBA-6243-B814-A104D46D83A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EC17EA9-743B-D74F-82DB-87D8C793D7B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6A9A7AE-7DD7-F54F-94F9-C4E776BE0C8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0E6157C-1BD3-CD44-B022-69A329A1BB7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E8C0371-E896-D140-A4E3-7CDF2EA8B97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903F063-192F-2843-A912-14B32B262FC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68B4BB9-6602-DE4F-B1B1-81C2C82197C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3E9DD5D-64FF-CE45-B090-84D088677EA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FB7BC7E-2E4E-F641-8172-54A973375BF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9CC6DED-BC78-CA46-B8B1-2BF94C59C77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  <p:pic>
        <p:nvPicPr>
          <p:cNvPr id="35" name="Picture 34" descr="A picture containing plant&#10;&#10;Description automatically generated">
            <a:extLst>
              <a:ext uri="{FF2B5EF4-FFF2-40B4-BE49-F238E27FC236}">
                <a16:creationId xmlns:a16="http://schemas.microsoft.com/office/drawing/2014/main" id="{C765E21C-E6D1-AA47-B30A-2F41A4259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4605" y="2219755"/>
            <a:ext cx="2136249" cy="3791671"/>
          </a:xfrm>
          <a:prstGeom prst="rect">
            <a:avLst/>
          </a:prstGeom>
        </p:spPr>
      </p:pic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F30BB9E6-1AC4-2148-9A90-3E9CC1E2BD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4773" y="691978"/>
            <a:ext cx="1408368" cy="20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4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Google Shape;181;p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AFE1D9E-1D0D-7A48-A3E2-79123CA02B6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FB61822-06B9-7844-B8F4-AAB019924BA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31BB31B-3749-A542-A276-BC760F1E507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67AD73A-DAA2-4E43-8BFD-26D7F1F41E3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7B97D21-4828-DD41-9761-E434F7D9DA6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7E05A17-20AC-8D46-A85A-DFB69068D46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9798479-8D7D-5149-972B-0AB37314C01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0E8AB93-6214-094D-9424-69DBC7BA5E8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C0D650C-E7FA-EE43-AB25-AD6DD2995AA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D3248C1-66BC-B24C-86A7-61CA5751AC7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6008CFF-CCB7-A549-8AB1-C1741746C01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B6DBF23-A247-6C4F-AA86-E05FB24F463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FD392FE-DCCE-0846-9EFE-DF7265CEE66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5EEB75B-CF83-6940-82C7-EC0CC97029A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D6A99E-F90E-644D-96D6-49FF83C9CEF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7D01867-D780-9B4E-B1AC-5F9CDE0A120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0C3FB1D-0766-5F41-BE57-A85AEC6287B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  <p:pic>
        <p:nvPicPr>
          <p:cNvPr id="39991" name="Picture 32" descr="A picture containing plan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2125663"/>
            <a:ext cx="2192337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Shape, circl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88" y="892175"/>
            <a:ext cx="137953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4263" y="406400"/>
            <a:ext cx="39893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CÂU 6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057400" y="992188"/>
            <a:ext cx="8396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tiểu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chúng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cần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gì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bảo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vệ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môi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loài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2424113" y="2470150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A.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Chúng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mình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vứt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rác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đúng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nơi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quy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định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424113" y="3579813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B.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Bảo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vệ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các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loài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động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vật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424113" y="4779963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C.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Cả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 2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phương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án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 pitchFamily="34" charset="0"/>
              </a:rPr>
              <a:t>trên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Google Shape;181;p1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DCB8FF-5A42-5046-AEAC-33FB2D66029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B4AF547-07A4-5848-AFFE-8CEBA7953E3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8256A79-051B-184F-87C6-3B9E3360B88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FFDA2E-2500-AE43-82E3-162B71F4142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79E4A6-7610-1848-8A72-9656F9017BF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7F49168-224A-F640-A096-78186234355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93E4A86-1972-AB45-ACEC-557ADD8704C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FEF395E-FD1D-2E4B-AB63-B624C9A698F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BC8226E-B7F2-CC4C-8704-342EDA25ECA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76B8CA2-4AAD-194F-9558-A1B02D7ACE8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A5C3827-0797-D64C-A3CA-F80ACE77029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89EC3AC-B0ED-674C-BF8A-CB565BE580E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760D14-B1E8-CE45-990F-139ECCD47A5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B60E54E-868F-0C4B-95CC-94CC992A923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95D44F8-BC76-C542-8C9B-FBCE34850BE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2CF6D20-4B57-AE47-A41F-4009293DD3A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DCF034F-D038-6C4A-85CA-82D45425438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  <p:pic>
        <p:nvPicPr>
          <p:cNvPr id="41015" name="Picture 30" descr="A picture containing plan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238" y="2219325"/>
            <a:ext cx="213518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picture containing 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3" y="692150"/>
            <a:ext cx="14097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894263" y="406400"/>
            <a:ext cx="39893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CÂU 7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057400" y="992188"/>
            <a:ext cx="67881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Hàng xóm nuôi 1 con mèo. Hôm nay họ đi vắng. Con mèo bị đói, bạn nên làm gì?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424113" y="2470150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A.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Lờ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đi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vì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đó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không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phải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mèo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nhà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mình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424113" y="3463925"/>
            <a:ext cx="5791200" cy="101441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Cho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mèo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424113" y="4638675"/>
            <a:ext cx="5791200" cy="10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2500" b="1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500" b="1" kern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C.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Gọi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điện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thoại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cho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hàng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xóm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để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họ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nghĩ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cách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822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 animBg="1"/>
      <p:bldP spid="37" grpId="1" animBg="1"/>
      <p:bldP spid="38" grpId="0" animBg="1"/>
      <p:bldP spid="39" grpId="0" animBg="1"/>
      <p:bldP spid="3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7" name="Subtitle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06400" eaLnBrk="1" hangingPunct="1">
              <a:spcAft>
                <a:spcPct val="0"/>
              </a:spcAft>
              <a:buClr>
                <a:srgbClr val="000000"/>
              </a:buClr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313" y="2390775"/>
            <a:ext cx="2039937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hape, circl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88" y="892175"/>
            <a:ext cx="137953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Google Shape;181;p1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94263" y="406400"/>
            <a:ext cx="39893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chemeClr val="bg1"/>
                </a:solidFill>
              </a:rPr>
              <a:t>CÂU 8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57400" y="992188"/>
            <a:ext cx="678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C000"/>
                </a:solidFill>
              </a:rPr>
              <a:t>Hành động nào là hành động gây hại cho loài chim?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159000" y="2141538"/>
            <a:ext cx="5791200" cy="862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A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59000" y="3338513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30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B. Cho </a:t>
            </a:r>
            <a:r>
              <a:rPr lang="en-US" sz="30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chim</a:t>
            </a:r>
            <a:r>
              <a:rPr lang="en-US" sz="30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000" b="1" kern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ăn</a:t>
            </a:r>
            <a:endParaRPr lang="en-US" sz="30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59000" y="4564063"/>
            <a:ext cx="5791200" cy="863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en-US" altLang="en-US" sz="3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endParaRPr lang="en-US" altLang="en-US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endParaRPr lang="en-US" altLang="en-US" sz="25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CAC7F34-F023-954C-8534-E3C5AA7DCD0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734A2B-12FB-C142-8C90-77E09E4BBF6F}"/>
              </a:ext>
            </a:extLst>
          </p:cNvPr>
          <p:cNvSpPr/>
          <p:nvPr/>
        </p:nvSpPr>
        <p:spPr>
          <a:xfrm>
            <a:off x="438986" y="298332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540311-193C-7A4D-81E9-015D5858D5C9}"/>
              </a:ext>
            </a:extLst>
          </p:cNvPr>
          <p:cNvSpPr/>
          <p:nvPr/>
        </p:nvSpPr>
        <p:spPr>
          <a:xfrm>
            <a:off x="438986" y="287648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E0D64EE-8728-1545-8D96-7D7D8449D1F4}"/>
              </a:ext>
            </a:extLst>
          </p:cNvPr>
          <p:cNvSpPr/>
          <p:nvPr/>
        </p:nvSpPr>
        <p:spPr>
          <a:xfrm>
            <a:off x="438986" y="307028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DF61673-1885-BD44-8886-EC0DDCB2996A}"/>
              </a:ext>
            </a:extLst>
          </p:cNvPr>
          <p:cNvSpPr/>
          <p:nvPr/>
        </p:nvSpPr>
        <p:spPr>
          <a:xfrm>
            <a:off x="436519" y="284756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B97C591-EDDE-4248-9322-15CFF638C81A}"/>
              </a:ext>
            </a:extLst>
          </p:cNvPr>
          <p:cNvSpPr/>
          <p:nvPr/>
        </p:nvSpPr>
        <p:spPr>
          <a:xfrm>
            <a:off x="434052" y="279924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029BAD4-9A16-DA42-9A3D-8C0A9302FB69}"/>
              </a:ext>
            </a:extLst>
          </p:cNvPr>
          <p:cNvSpPr/>
          <p:nvPr/>
        </p:nvSpPr>
        <p:spPr>
          <a:xfrm>
            <a:off x="429118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2CEFC70-C921-4F4E-9D1B-1E9D8BCF08C1}"/>
              </a:ext>
            </a:extLst>
          </p:cNvPr>
          <p:cNvSpPr/>
          <p:nvPr/>
        </p:nvSpPr>
        <p:spPr>
          <a:xfrm>
            <a:off x="419250" y="30702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A63E9DB-3EC2-4446-8DB6-72B57052E52F}"/>
              </a:ext>
            </a:extLst>
          </p:cNvPr>
          <p:cNvSpPr/>
          <p:nvPr/>
        </p:nvSpPr>
        <p:spPr>
          <a:xfrm>
            <a:off x="426651" y="292989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2636A08-C491-2643-92C5-5DD8707B81AA}"/>
              </a:ext>
            </a:extLst>
          </p:cNvPr>
          <p:cNvSpPr/>
          <p:nvPr/>
        </p:nvSpPr>
        <p:spPr>
          <a:xfrm>
            <a:off x="409382" y="292988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68D29D1-838C-424A-A684-BD959C692F37}"/>
              </a:ext>
            </a:extLst>
          </p:cNvPr>
          <p:cNvSpPr/>
          <p:nvPr/>
        </p:nvSpPr>
        <p:spPr>
          <a:xfrm>
            <a:off x="431585" y="298332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114AB1A-6EFE-E548-85E9-9C8321F2788B}"/>
              </a:ext>
            </a:extLst>
          </p:cNvPr>
          <p:cNvSpPr/>
          <p:nvPr/>
        </p:nvSpPr>
        <p:spPr>
          <a:xfrm>
            <a:off x="409381" y="284756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193FB85-A259-7E42-98EB-91D592D6BBE1}"/>
              </a:ext>
            </a:extLst>
          </p:cNvPr>
          <p:cNvSpPr/>
          <p:nvPr/>
        </p:nvSpPr>
        <p:spPr>
          <a:xfrm>
            <a:off x="431585" y="273609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F71FD8A-B281-6847-B9E2-9EA17D8F650F}"/>
              </a:ext>
            </a:extLst>
          </p:cNvPr>
          <p:cNvSpPr/>
          <p:nvPr/>
        </p:nvSpPr>
        <p:spPr>
          <a:xfrm>
            <a:off x="411849" y="280411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A553580-9802-ED43-A157-71C0365B0067}"/>
              </a:ext>
            </a:extLst>
          </p:cNvPr>
          <p:cNvSpPr/>
          <p:nvPr/>
        </p:nvSpPr>
        <p:spPr>
          <a:xfrm>
            <a:off x="397046" y="280411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D418F95-6945-E844-A0C8-B69E62F2AB4D}"/>
              </a:ext>
            </a:extLst>
          </p:cNvPr>
          <p:cNvSpPr/>
          <p:nvPr/>
        </p:nvSpPr>
        <p:spPr>
          <a:xfrm>
            <a:off x="421717" y="258774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128D08A-E090-544B-944E-41E4BB793FBE}"/>
              </a:ext>
            </a:extLst>
          </p:cNvPr>
          <p:cNvSpPr/>
          <p:nvPr/>
        </p:nvSpPr>
        <p:spPr>
          <a:xfrm>
            <a:off x="409382" y="277881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kern="0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lang="en-US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lang="en-US" kern="0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lang="en-US" kern="0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55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67659-0DAC-114C-9DB2-07805CDB2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0E53334-9866-0B42-A80A-813108DDA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CB52FB0E-86DE-8F43-AE3B-34828F48C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844" y="1861580"/>
            <a:ext cx="5455508" cy="997815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D1187E-4E59-4E42-B5BC-BE165CB0D7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3844" y="2927140"/>
            <a:ext cx="5455509" cy="1003719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6E9BC6-5924-7F4E-97D6-D7C038ED3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3844" y="3998604"/>
            <a:ext cx="5455508" cy="997815"/>
          </a:xfrm>
          <a:prstGeom prst="rect">
            <a:avLst/>
          </a:prstGeom>
        </p:spPr>
      </p:pic>
      <p:pic>
        <p:nvPicPr>
          <p:cNvPr id="14" name="Google Shape;181;p12">
            <a:extLst>
              <a:ext uri="{FF2B5EF4-FFF2-40B4-BE49-F238E27FC236}">
                <a16:creationId xmlns:a16="http://schemas.microsoft.com/office/drawing/2014/main" id="{0F481E4A-E8B6-CB4A-AB85-003A5F2F62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1A2FF3B-671A-B946-A8B6-03C192BB41D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BẮT ĐẦU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F3FBA9-3E0E-E34F-9077-2D97C3B9B3B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00:15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396008B-3609-5C4B-A564-43D9209C576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00:14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3AB0933-9A87-B345-A821-851C870E30E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6C90EF2-74AD-DB49-BB37-CDFF5B21E235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00:12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CA245AF-A653-1D4D-9891-E1C593FAA133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00:11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301DFD4-5B54-7D49-88A2-678D659C6DA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00:10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E567B2D-AEF7-6F47-BA9B-649A14B0BDB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00:09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AA17771-D806-AC45-87C3-DB16BA209AA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00:08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BFE92D4-ED7D-0044-A9E2-757CA7630C5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00:07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E4DA9CB-6427-DB47-AD74-4E90333C896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00:06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6E31E15-7F80-F34B-A36C-B8B9E3A944CF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17DFCE-D4DD-1D4B-B7FF-1F96D916DE0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00:04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C12A0ED-E26D-F542-8CC2-48E09568B02B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00:03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DE9426F-D0DB-F440-9E20-873C96515762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00:02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434247D-107E-B24D-9B13-335C781E6C5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00:01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C62335F-DF78-D147-9B64-8B8C75222D4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Kết</a:t>
            </a:r>
            <a:r>
              <a:rPr lang="en-US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 </a:t>
            </a:r>
            <a:r>
              <a:rPr lang="en-US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</a:rPr>
              <a:t>thúc</a:t>
            </a:r>
            <a:endParaRPr lang="en-US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</a:endParaRPr>
          </a:p>
        </p:txBody>
      </p:sp>
      <p:pic>
        <p:nvPicPr>
          <p:cNvPr id="33" name="Picture 32" descr="A picture containing plant&#10;&#10;Description automatically generated">
            <a:extLst>
              <a:ext uri="{FF2B5EF4-FFF2-40B4-BE49-F238E27FC236}">
                <a16:creationId xmlns:a16="http://schemas.microsoft.com/office/drawing/2014/main" id="{5A40B4C4-0415-DA49-A7B7-AE2E2ECB49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4605" y="2219755"/>
            <a:ext cx="2136249" cy="3791671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68D33802-B4EE-B245-82C9-1F0A79DCA0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44773" y="691978"/>
            <a:ext cx="1408368" cy="205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2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ackground patter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7938"/>
            <a:ext cx="121856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Google Shape;181;p1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2275"/>
            <a:ext cx="121920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7DE55BE-B547-EA44-845E-EBD5B171C3A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BẮT ĐẦU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A623197-C3BB-7B45-84C2-4F242B34E41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00:15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254EED8-4F74-BA4A-8955-C7F86EB9E637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00:14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22E9CEA-CE3F-4F49-9ACD-09E847FE8E2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00:13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932D7B5-96AF-C44F-AA87-37B16D87C37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00:12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5E0AB8-568C-CA4B-B50E-0776CDD108DE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00:11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10E48F4-7071-2846-8C4D-D780E48EDD7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00:10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4752F71-8929-1B44-8163-2ABAE8F60C61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00:09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266AD8B-9FD8-0F40-AFB8-6FC765AA09F8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00:08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4336BA4-203B-0D41-AF7C-7F74BFC6BD4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00:07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729B8AA-F264-C742-8E09-0C02EEB8265D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00:06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43364F0-A372-A14F-B8A8-D8EC3C49AA10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00:05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E0BDEA69-910E-8A44-B573-C4C696911AFA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00:04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81B3915-FE96-E540-9618-9F91F791581C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00:03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77F75E5-1250-AC4C-80C2-59035424F546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00:02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587A2FF-6B4F-B647-B595-84EF07D2FDC4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00:01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C86B561-C727-B24B-9BE3-054BBCC80E79}"/>
              </a:ext>
            </a:extLst>
          </p:cNvPr>
          <p:cNvSpPr/>
          <p:nvPr/>
        </p:nvSpPr>
        <p:spPr>
          <a:xfrm>
            <a:off x="438986" y="297357"/>
            <a:ext cx="1399429" cy="667909"/>
          </a:xfrm>
          <a:prstGeom prst="roundRect">
            <a:avLst/>
          </a:prstGeom>
          <a:solidFill>
            <a:srgbClr val="10325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107950" h="63500" prst="artDeco"/>
            <a:bevelB w="2540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kern="0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Kết</a:t>
            </a:r>
            <a:r>
              <a:rPr lang="en-US" kern="0" dirty="0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 </a:t>
            </a:r>
            <a:r>
              <a:rPr lang="en-US" kern="0" dirty="0" err="1">
                <a:latin typeface="SF PRO ROUNDED SEMIBOLD" pitchFamily="2" charset="0"/>
                <a:ea typeface="SF PRO ROUNDED SEMIBOLD" pitchFamily="2" charset="0"/>
                <a:cs typeface="SF PRO ROUNDED SEMIBOLD" pitchFamily="2" charset="0"/>
                <a:sym typeface="Arial"/>
              </a:rPr>
              <a:t>thúc</a:t>
            </a:r>
            <a:endParaRPr lang="en-US" kern="0" dirty="0">
              <a:latin typeface="SF PRO ROUNDED SEMIBOLD" pitchFamily="2" charset="0"/>
              <a:ea typeface="SF PRO ROUNDED SEMIBOLD" pitchFamily="2" charset="0"/>
              <a:cs typeface="SF PRO ROUNDED SEMIBOLD" pitchFamily="2" charset="0"/>
              <a:sym typeface="Arial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233863" y="133350"/>
            <a:ext cx="3990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chemeClr val="bg1"/>
                </a:solidFill>
              </a:rPr>
              <a:t>CÂU 10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08213" y="695325"/>
            <a:ext cx="6788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C000"/>
                </a:solidFill>
              </a:rPr>
              <a:t>Biện pháp nào là biện pháp bảo vệ vật nuôi?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4800" y="1901825"/>
            <a:ext cx="4067175" cy="1016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A.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bẩn</a:t>
            </a:r>
            <a:endParaRPr lang="en-US" altLang="en-US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09563" y="3465513"/>
            <a:ext cx="4062412" cy="12311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Cho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endParaRPr lang="en-US" altLang="en-US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827713" y="1919288"/>
            <a:ext cx="4081462" cy="9810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chuồng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endParaRPr lang="en-US" altLang="en-US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A picture containing plan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00" y="2344738"/>
            <a:ext cx="2039938" cy="36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Shape, circl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88" y="892175"/>
            <a:ext cx="1379537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5768975" y="3495675"/>
            <a:ext cx="4140200" cy="1201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500" b="1" dirty="0">
                <a:solidFill>
                  <a:schemeClr val="tx1"/>
                </a:solidFill>
              </a:rPr>
              <a:t>D. </a:t>
            </a:r>
            <a:r>
              <a:rPr lang="en-US" altLang="en-US" sz="2500" b="1" dirty="0" err="1">
                <a:solidFill>
                  <a:schemeClr val="tx1"/>
                </a:solidFill>
              </a:rPr>
              <a:t>Tất</a:t>
            </a:r>
            <a:r>
              <a:rPr lang="en-US" altLang="en-US" sz="2500" b="1" dirty="0">
                <a:solidFill>
                  <a:schemeClr val="tx1"/>
                </a:solidFill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</a:rPr>
              <a:t>cả</a:t>
            </a:r>
            <a:r>
              <a:rPr lang="en-US" altLang="en-US" sz="2500" b="1" dirty="0">
                <a:solidFill>
                  <a:schemeClr val="tx1"/>
                </a:solidFill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</a:rPr>
              <a:t>các</a:t>
            </a:r>
            <a:r>
              <a:rPr lang="en-US" altLang="en-US" sz="2500" b="1" dirty="0">
                <a:solidFill>
                  <a:schemeClr val="tx1"/>
                </a:solidFill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</a:rPr>
              <a:t>phương</a:t>
            </a:r>
            <a:r>
              <a:rPr lang="en-US" altLang="en-US" sz="2500" b="1" dirty="0">
                <a:solidFill>
                  <a:schemeClr val="tx1"/>
                </a:solidFill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</a:rPr>
              <a:t>án</a:t>
            </a:r>
            <a:r>
              <a:rPr lang="en-US" altLang="en-US" sz="2500" b="1" dirty="0">
                <a:solidFill>
                  <a:schemeClr val="tx1"/>
                </a:solidFill>
              </a:rPr>
              <a:t> </a:t>
            </a:r>
            <a:r>
              <a:rPr lang="en-US" altLang="en-US" sz="2500" b="1" dirty="0" err="1">
                <a:solidFill>
                  <a:schemeClr val="tx1"/>
                </a:solidFill>
              </a:rPr>
              <a:t>trên</a:t>
            </a:r>
            <a:r>
              <a:rPr lang="en-US" altLang="en-US" sz="25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521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Mantle TL02_4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6" grpId="1" animBg="1"/>
      <p:bldP spid="47" grpId="0" animBg="1"/>
      <p:bldP spid="47" grpId="1" animBg="1"/>
      <p:bldP spid="48" grpId="0" animBg="1"/>
      <p:bldP spid="48" grpId="1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7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7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360" y="1035326"/>
            <a:ext cx="4938091" cy="172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4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74" name="Google Shape;274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5" descr="Logo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8D10DDB-D3ED-5D4A-8A37-4A25DC45E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 descr="A yellow sign with black 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81" y="756607"/>
            <a:ext cx="5229411" cy="2915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487E15E-28A8-334F-91ED-C0C72F6E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6" name="Picture 45" descr="Shape&#10;&#10;Description automatically generated">
            <a:extLst>
              <a:ext uri="{FF2B5EF4-FFF2-40B4-BE49-F238E27FC236}">
                <a16:creationId xmlns:a16="http://schemas.microsoft.com/office/drawing/2014/main" id="{42FE84F9-9C60-4140-839D-8BE216D01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823" y="974674"/>
            <a:ext cx="10056759" cy="5099814"/>
          </a:xfrm>
          <a:prstGeom prst="rect">
            <a:avLst/>
          </a:prstGeom>
        </p:spPr>
      </p:pic>
      <p:pic>
        <p:nvPicPr>
          <p:cNvPr id="25" name="Google Shape;356;p17">
            <a:extLst>
              <a:ext uri="{FF2B5EF4-FFF2-40B4-BE49-F238E27FC236}">
                <a16:creationId xmlns:a16="http://schemas.microsoft.com/office/drawing/2014/main" id="{10B642C4-90A6-8745-BEC7-D96EAA3E8E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7184" t="36679" r="48093" b="37514"/>
          <a:stretch/>
        </p:blipFill>
        <p:spPr>
          <a:xfrm>
            <a:off x="1438095" y="5070924"/>
            <a:ext cx="286043" cy="2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57;p17">
            <a:extLst>
              <a:ext uri="{FF2B5EF4-FFF2-40B4-BE49-F238E27FC236}">
                <a16:creationId xmlns:a16="http://schemas.microsoft.com/office/drawing/2014/main" id="{9297453E-5102-264E-85A1-F0463AEFCF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0748" y="5007326"/>
            <a:ext cx="384208" cy="388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58;p17">
            <a:extLst>
              <a:ext uri="{FF2B5EF4-FFF2-40B4-BE49-F238E27FC236}">
                <a16:creationId xmlns:a16="http://schemas.microsoft.com/office/drawing/2014/main" id="{FBFBBD95-F5CC-7F42-82B4-E9C12A0BB19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11116" y="5004382"/>
            <a:ext cx="403529" cy="2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359;p17">
            <a:extLst>
              <a:ext uri="{FF2B5EF4-FFF2-40B4-BE49-F238E27FC236}">
                <a16:creationId xmlns:a16="http://schemas.microsoft.com/office/drawing/2014/main" id="{C23C0805-EEF1-0C4E-9A9A-90AE8072DA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66979" y="4890162"/>
            <a:ext cx="575577" cy="5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60;p17">
            <a:extLst>
              <a:ext uri="{FF2B5EF4-FFF2-40B4-BE49-F238E27FC236}">
                <a16:creationId xmlns:a16="http://schemas.microsoft.com/office/drawing/2014/main" id="{0A2B79B9-E24B-E041-AE14-940CDD2FD6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44596" y="4923502"/>
            <a:ext cx="586509" cy="52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61;p17">
            <a:extLst>
              <a:ext uri="{FF2B5EF4-FFF2-40B4-BE49-F238E27FC236}">
                <a16:creationId xmlns:a16="http://schemas.microsoft.com/office/drawing/2014/main" id="{F88799E3-D457-7747-9CB9-7BFF216A1B8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87236" y="4845546"/>
            <a:ext cx="864490" cy="54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62;p17">
            <a:extLst>
              <a:ext uri="{FF2B5EF4-FFF2-40B4-BE49-F238E27FC236}">
                <a16:creationId xmlns:a16="http://schemas.microsoft.com/office/drawing/2014/main" id="{4B94937F-E2B0-8049-B951-3CC94D4C488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92196" y="4823312"/>
            <a:ext cx="1089207" cy="6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63;p17">
            <a:extLst>
              <a:ext uri="{FF2B5EF4-FFF2-40B4-BE49-F238E27FC236}">
                <a16:creationId xmlns:a16="http://schemas.microsoft.com/office/drawing/2014/main" id="{03FBB537-AD17-5647-B8B2-EE6E12C7039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0221967">
            <a:off x="5701198" y="5010234"/>
            <a:ext cx="1485215" cy="43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65;p17">
            <a:extLst>
              <a:ext uri="{FF2B5EF4-FFF2-40B4-BE49-F238E27FC236}">
                <a16:creationId xmlns:a16="http://schemas.microsoft.com/office/drawing/2014/main" id="{8444CB38-6A78-6846-896E-13628C2FF145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20260460">
            <a:off x="8071203" y="4701350"/>
            <a:ext cx="2203375" cy="78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66;p17">
            <a:extLst>
              <a:ext uri="{FF2B5EF4-FFF2-40B4-BE49-F238E27FC236}">
                <a16:creationId xmlns:a16="http://schemas.microsoft.com/office/drawing/2014/main" id="{2BD1CCAF-3317-D54C-B22E-1A723BD642A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337632" flipH="1">
            <a:off x="8801156" y="3713050"/>
            <a:ext cx="2463587" cy="90681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5" name="Google Shape;367;p17">
            <a:extLst>
              <a:ext uri="{FF2B5EF4-FFF2-40B4-BE49-F238E27FC236}">
                <a16:creationId xmlns:a16="http://schemas.microsoft.com/office/drawing/2014/main" id="{069CFFCF-5CFF-604D-99F7-EF1171DF2412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6526872" y="3452926"/>
            <a:ext cx="2425720" cy="1023002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6" name="Google Shape;368;p17">
            <a:extLst>
              <a:ext uri="{FF2B5EF4-FFF2-40B4-BE49-F238E27FC236}">
                <a16:creationId xmlns:a16="http://schemas.microsoft.com/office/drawing/2014/main" id="{5BA746E5-FBB1-FD43-8D7E-CBBB752038C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11248" y="3379452"/>
            <a:ext cx="2567915" cy="1378054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7" name="Google Shape;369;p17">
            <a:extLst>
              <a:ext uri="{FF2B5EF4-FFF2-40B4-BE49-F238E27FC236}">
                <a16:creationId xmlns:a16="http://schemas.microsoft.com/office/drawing/2014/main" id="{60DFE8EE-175A-0B4D-8738-6B013C38E6A8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flipH="1">
            <a:off x="3492070" y="2930963"/>
            <a:ext cx="3454241" cy="192441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8" name="Google Shape;370;p17">
            <a:extLst>
              <a:ext uri="{FF2B5EF4-FFF2-40B4-BE49-F238E27FC236}">
                <a16:creationId xmlns:a16="http://schemas.microsoft.com/office/drawing/2014/main" id="{B4FA19E8-A742-9246-9BD0-1AF393319BFA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2358208">
            <a:off x="1721161" y="1609447"/>
            <a:ext cx="2167248" cy="1972984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371;p17">
            <a:extLst>
              <a:ext uri="{FF2B5EF4-FFF2-40B4-BE49-F238E27FC236}">
                <a16:creationId xmlns:a16="http://schemas.microsoft.com/office/drawing/2014/main" id="{B474DF42-D542-7841-82C6-78432DB01AC6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658995">
            <a:off x="4118338" y="1644532"/>
            <a:ext cx="2114166" cy="1727375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0" name="Google Shape;372;p17">
            <a:extLst>
              <a:ext uri="{FF2B5EF4-FFF2-40B4-BE49-F238E27FC236}">
                <a16:creationId xmlns:a16="http://schemas.microsoft.com/office/drawing/2014/main" id="{D784EACC-A98A-DA43-9CC9-1A7D484DDE2F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430589" y="1754714"/>
            <a:ext cx="2124918" cy="1531729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1" name="Google Shape;373;p17">
            <a:extLst>
              <a:ext uri="{FF2B5EF4-FFF2-40B4-BE49-F238E27FC236}">
                <a16:creationId xmlns:a16="http://schemas.microsoft.com/office/drawing/2014/main" id="{A06487D2-4855-B441-803E-4660537A5A49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836245" y="960438"/>
            <a:ext cx="1431159" cy="2463006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51" name="Google Shape;364;p17">
            <a:extLst>
              <a:ext uri="{FF2B5EF4-FFF2-40B4-BE49-F238E27FC236}">
                <a16:creationId xmlns:a16="http://schemas.microsoft.com/office/drawing/2014/main" id="{E4CA00ED-4857-754E-8B78-BD3CF2F9F53F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2069880">
            <a:off x="6447297" y="4758184"/>
            <a:ext cx="2794969" cy="80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0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1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14068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AD8FBD1-C444-4BC9-B97F-A2CF2A99763F}"/>
              </a:ext>
            </a:extLst>
          </p:cNvPr>
          <p:cNvSpPr/>
          <p:nvPr/>
        </p:nvSpPr>
        <p:spPr>
          <a:xfrm>
            <a:off x="4445391" y="323557"/>
            <a:ext cx="3770141" cy="362946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2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Các loài động vật đều có môi trường sống phù hợp với mình</a:t>
            </a:r>
            <a:endParaRPr lang="vi-VN" sz="2000" b="0" dirty="0">
              <a:solidFill>
                <a:schemeClr val="tx1"/>
              </a:solidFill>
              <a:effectLst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2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31AF0-09C9-4B20-95D2-6C4154FF0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2" y="-19495"/>
            <a:ext cx="12187066" cy="687749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748262-7CAC-4DB5-ACAD-AF658985268F}"/>
              </a:ext>
            </a:extLst>
          </p:cNvPr>
          <p:cNvSpPr txBox="1"/>
          <p:nvPr/>
        </p:nvSpPr>
        <p:spPr>
          <a:xfrm>
            <a:off x="3056206" y="3271595"/>
            <a:ext cx="611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" y="0"/>
            <a:ext cx="1218072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5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4383" y="495853"/>
            <a:ext cx="5559287" cy="18530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5ABC8-14DE-46BF-A4C1-344923CFF3D8}"/>
              </a:ext>
            </a:extLst>
          </p:cNvPr>
          <p:cNvSpPr txBox="1"/>
          <p:nvPr/>
        </p:nvSpPr>
        <p:spPr>
          <a:xfrm>
            <a:off x="3049172" y="3271595"/>
            <a:ext cx="6098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FBBAB-E643-4923-9CEB-AFFA272DFC0B}"/>
              </a:ext>
            </a:extLst>
          </p:cNvPr>
          <p:cNvSpPr txBox="1"/>
          <p:nvPr/>
        </p:nvSpPr>
        <p:spPr>
          <a:xfrm>
            <a:off x="3049172" y="3271595"/>
            <a:ext cx="60983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8207" y="1502265"/>
            <a:ext cx="6940336" cy="465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3457" y="3802604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2020" y="1934942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05" y="3969116"/>
            <a:ext cx="4377307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9419" y="1320466"/>
            <a:ext cx="4377307" cy="2938527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1083213" y="271871"/>
            <a:ext cx="10775851" cy="227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Sao lại </a:t>
            </a:r>
            <a:r>
              <a:rPr lang="en-US" sz="4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rác</a:t>
            </a: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thế này? Rác có ảnh hưởng gì đến cuộc sống của các sinh vật sống trên trái đất không?</a:t>
            </a: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4328" y="1424727"/>
            <a:ext cx="3907875" cy="5462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03" y="4568320"/>
            <a:ext cx="12192000" cy="230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 t="15539" b="17382"/>
          <a:stretch/>
        </p:blipFill>
        <p:spPr>
          <a:xfrm>
            <a:off x="8564217" y="1205948"/>
            <a:ext cx="3773557" cy="253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625626">
            <a:off x="4601426" y="635766"/>
            <a:ext cx="3773751" cy="25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7235" y="237437"/>
            <a:ext cx="3773751" cy="25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8602">
            <a:off x="-79245" y="768389"/>
            <a:ext cx="3773751" cy="25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3059" y="3197986"/>
            <a:ext cx="3773558" cy="253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73433" y="3884567"/>
            <a:ext cx="3586530" cy="241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29204" y="4255884"/>
            <a:ext cx="1900994" cy="190099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/>
          <p:nvPr/>
        </p:nvSpPr>
        <p:spPr>
          <a:xfrm>
            <a:off x="2076679" y="855105"/>
            <a:ext cx="8038641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Rác xuất hiện, làm ô nhiễm </a:t>
            </a: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không khí 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bởi mùi hôi của nó. Nước thải chảy ra ngấm vào </a:t>
            </a: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đất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hòa vào </a:t>
            </a:r>
            <a:r>
              <a:rPr lang="en-US" sz="4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nước</a:t>
            </a:r>
            <a:r>
              <a:rPr lang="en-US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55555" y="3457990"/>
            <a:ext cx="3584759" cy="24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969" y="4499261"/>
            <a:ext cx="2530059" cy="253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8444006" y="4306267"/>
            <a:ext cx="3773559" cy="287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5729150"/>
            <a:ext cx="12192000" cy="1334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586</Words>
  <Application>Microsoft Office PowerPoint</Application>
  <PresentationFormat>Widescreen</PresentationFormat>
  <Paragraphs>200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SF PRO ROUNDED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Nhan Van Anh</dc:creator>
  <cp:lastModifiedBy>Admin</cp:lastModifiedBy>
  <cp:revision>11</cp:revision>
  <dcterms:created xsi:type="dcterms:W3CDTF">2021-07-20T03:53:20Z</dcterms:created>
  <dcterms:modified xsi:type="dcterms:W3CDTF">2021-12-13T16:20:52Z</dcterms:modified>
</cp:coreProperties>
</file>