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</p:sldIdLst>
  <p:sldSz cx="18288000" cy="10287000"/>
  <p:notesSz cx="6858000" cy="9144000"/>
  <p:embeddedFontLst>
    <p:embeddedFont>
      <p:font typeface="Bungee" panose="020B0604020202020204" charset="0"/>
      <p:regular r:id="rId23"/>
    </p:embeddedFont>
    <p:embeddedFont>
      <p:font typeface="DejaVu Serif Bold" panose="020B0604020202020204" charset="0"/>
      <p:regular r:id="rId24"/>
    </p:embeddedFont>
    <p:embeddedFont>
      <p:font typeface="TT Norms" panose="020B0604020202020204" charset="0"/>
      <p:regular r:id="rId25"/>
    </p:embeddedFont>
    <p:embeddedFont>
      <p:font typeface="Crimson Pro" panose="020B0604020202020204" charset="0"/>
      <p:regular r:id="rId26"/>
    </p:embeddedFont>
    <p:embeddedFont>
      <p:font typeface="TT Phobos Inline" panose="020B0604020202020204" charset="0"/>
      <p:regular r:id="rId27"/>
    </p:embeddedFont>
    <p:embeddedFont>
      <p:font typeface="Bogart" panose="020B0604020202020204" charset="0"/>
      <p:regular r:id="rId28"/>
    </p:embeddedFont>
    <p:embeddedFont>
      <p:font typeface="Crimson Pro Bold" panose="020B0604020202020204" charset="0"/>
      <p:regular r:id="rId29"/>
    </p:embeddedFont>
    <p:embeddedFont>
      <p:font typeface="DejaVu Serif Italics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rimson Roman" panose="020B0604020202020204" charset="0"/>
      <p:regular r:id="rId35"/>
    </p:embeddedFont>
    <p:embeddedFont>
      <p:font typeface="Noto Serif Display Bold" panose="020B0604020202020204"/>
      <p:regular r:id="rId36"/>
    </p:embeddedFont>
    <p:embeddedFont>
      <p:font typeface="Inter Bold" panose="020B0604020202020204" charset="0"/>
      <p:regular r:id="rId37"/>
    </p:embeddedFont>
    <p:embeddedFont>
      <p:font typeface="Noto Serif Display" panose="020B0604020202020204"/>
      <p:regular r:id="rId38"/>
    </p:embeddedFont>
    <p:embeddedFont>
      <p:font typeface="Crimson Roman Italics" panose="020B0604020202020204" charset="0"/>
      <p:regular r:id="rId39"/>
    </p:embeddedFont>
    <p:embeddedFont>
      <p:font typeface="Crimson Roman Bold" panose="020B0604020202020204" charset="0"/>
      <p:regular r:id="rId40"/>
    </p:embeddedFont>
    <p:embeddedFont>
      <p:font typeface="TT Phobos Bold" panose="020B0604020202020204" charset="0"/>
      <p:regular r:id="rId41"/>
    </p:embeddedFont>
    <p:embeddedFont>
      <p:font typeface="Inter Bold Italics" panose="020B0604020202020204" charset="0"/>
      <p:regular r:id="rId42"/>
    </p:embeddedFont>
    <p:embeddedFont>
      <p:font typeface="DejaVu Serif" panose="020B0604020202020204" charset="0"/>
      <p:regular r:id="rId43"/>
    </p:embeddedFont>
    <p:embeddedFont>
      <p:font typeface="Bogart Bold" panose="020B0604020202020204" charset="0"/>
      <p:regular r:id="rId44"/>
    </p:embeddedFont>
    <p:embeddedFont>
      <p:font typeface="Paytone One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9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3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9.svg"/><Relationship Id="rId7" Type="http://schemas.openxmlformats.org/officeDocument/2006/relationships/image" Target="../media/image46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71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51.png"/><Relationship Id="rId4" Type="http://schemas.openxmlformats.org/officeDocument/2006/relationships/image" Target="../media/image7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84.sv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94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03.svg"/><Relationship Id="rId4" Type="http://schemas.openxmlformats.org/officeDocument/2006/relationships/image" Target="../media/image77.png"/><Relationship Id="rId9" Type="http://schemas.openxmlformats.org/officeDocument/2006/relationships/image" Target="../media/image10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0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9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094" y="7911947"/>
            <a:ext cx="19388189" cy="4750106"/>
          </a:xfrm>
          <a:custGeom>
            <a:avLst/>
            <a:gdLst/>
            <a:ahLst/>
            <a:cxnLst/>
            <a:rect l="l" t="t" r="r" b="b"/>
            <a:pathLst>
              <a:path w="19388189" h="4750106">
                <a:moveTo>
                  <a:pt x="0" y="0"/>
                </a:moveTo>
                <a:lnTo>
                  <a:pt x="19388188" y="0"/>
                </a:lnTo>
                <a:lnTo>
                  <a:pt x="19388188" y="4750106"/>
                </a:lnTo>
                <a:lnTo>
                  <a:pt x="0" y="475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37701" y="4724604"/>
            <a:ext cx="10385485" cy="580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FF914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ĐẾN VỚI THƯ VIỆN TRƯỜNG THCS PHẠM TRẤN</a:t>
            </a:r>
          </a:p>
        </p:txBody>
      </p:sp>
      <p:sp>
        <p:nvSpPr>
          <p:cNvPr id="4" name="Freeform 4"/>
          <p:cNvSpPr/>
          <p:nvPr/>
        </p:nvSpPr>
        <p:spPr>
          <a:xfrm>
            <a:off x="-3998880" y="-456218"/>
            <a:ext cx="8762237" cy="8998446"/>
          </a:xfrm>
          <a:custGeom>
            <a:avLst/>
            <a:gdLst/>
            <a:ahLst/>
            <a:cxnLst/>
            <a:rect l="l" t="t" r="r" b="b"/>
            <a:pathLst>
              <a:path w="8762237" h="8998446">
                <a:moveTo>
                  <a:pt x="0" y="0"/>
                </a:moveTo>
                <a:lnTo>
                  <a:pt x="8762237" y="0"/>
                </a:lnTo>
                <a:lnTo>
                  <a:pt x="8762237" y="8998446"/>
                </a:lnTo>
                <a:lnTo>
                  <a:pt x="0" y="899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36114" y="2924178"/>
            <a:ext cx="5589960" cy="56180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632997" y="2595042"/>
            <a:ext cx="7994894" cy="165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7302" dirty="0">
                <a:solidFill>
                  <a:srgbClr val="F2CB36"/>
                </a:solidFill>
                <a:latin typeface="Paytone One"/>
                <a:ea typeface="Paytone One"/>
                <a:cs typeface="Paytone One"/>
                <a:sym typeface="Paytone One"/>
              </a:rPr>
              <a:t>CHÀO MỪNG QUÝ BẠN ĐỌC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39237" y="6985051"/>
            <a:ext cx="6404831" cy="5459057"/>
            <a:chOff x="0" y="0"/>
            <a:chExt cx="8539775" cy="7278743"/>
          </a:xfrm>
        </p:grpSpPr>
        <p:sp>
          <p:nvSpPr>
            <p:cNvPr id="3" name="Freeform 3"/>
            <p:cNvSpPr/>
            <p:nvPr/>
          </p:nvSpPr>
          <p:spPr>
            <a:xfrm>
              <a:off x="0" y="2900168"/>
              <a:ext cx="8539775" cy="4378575"/>
            </a:xfrm>
            <a:custGeom>
              <a:avLst/>
              <a:gdLst/>
              <a:ahLst/>
              <a:cxnLst/>
              <a:rect l="l" t="t" r="r" b="b"/>
              <a:pathLst>
                <a:path w="8539775" h="4378575">
                  <a:moveTo>
                    <a:pt x="0" y="0"/>
                  </a:moveTo>
                  <a:lnTo>
                    <a:pt x="8539775" y="0"/>
                  </a:lnTo>
                  <a:lnTo>
                    <a:pt x="8539775" y="4378575"/>
                  </a:lnTo>
                  <a:lnTo>
                    <a:pt x="0" y="4378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850132" y="1652696"/>
              <a:ext cx="1540297" cy="2071305"/>
            </a:xfrm>
            <a:custGeom>
              <a:avLst/>
              <a:gdLst/>
              <a:ahLst/>
              <a:cxnLst/>
              <a:rect l="l" t="t" r="r" b="b"/>
              <a:pathLst>
                <a:path w="1540297" h="2071305">
                  <a:moveTo>
                    <a:pt x="0" y="0"/>
                  </a:moveTo>
                  <a:lnTo>
                    <a:pt x="1540298" y="0"/>
                  </a:lnTo>
                  <a:lnTo>
                    <a:pt x="1540298" y="2071304"/>
                  </a:lnTo>
                  <a:lnTo>
                    <a:pt x="0" y="2071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53929" y="2688348"/>
              <a:ext cx="2075661" cy="1206478"/>
            </a:xfrm>
            <a:custGeom>
              <a:avLst/>
              <a:gdLst/>
              <a:ahLst/>
              <a:cxnLst/>
              <a:rect l="l" t="t" r="r" b="b"/>
              <a:pathLst>
                <a:path w="2075661" h="1206478">
                  <a:moveTo>
                    <a:pt x="0" y="0"/>
                  </a:moveTo>
                  <a:lnTo>
                    <a:pt x="2075661" y="0"/>
                  </a:lnTo>
                  <a:lnTo>
                    <a:pt x="2075661" y="1206478"/>
                  </a:lnTo>
                  <a:lnTo>
                    <a:pt x="0" y="1206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269887" y="0"/>
              <a:ext cx="1578045" cy="3724000"/>
            </a:xfrm>
            <a:custGeom>
              <a:avLst/>
              <a:gdLst/>
              <a:ahLst/>
              <a:cxnLst/>
              <a:rect l="l" t="t" r="r" b="b"/>
              <a:pathLst>
                <a:path w="1578045" h="3724000">
                  <a:moveTo>
                    <a:pt x="0" y="0"/>
                  </a:moveTo>
                  <a:lnTo>
                    <a:pt x="1578046" y="0"/>
                  </a:lnTo>
                  <a:lnTo>
                    <a:pt x="1578046" y="3724000"/>
                  </a:lnTo>
                  <a:lnTo>
                    <a:pt x="0" y="37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276478" y="2107547"/>
            <a:ext cx="10377161" cy="603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  </a:t>
            </a:r>
            <a:r>
              <a:rPr lang="en-US" sz="2400" dirty="0" err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400" dirty="0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400" dirty="0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Hai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do First News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mất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mát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tổn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thăng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trầm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dõi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ước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mơ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hay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nhấn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chứ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xung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…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gẫm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chiêm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phá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châm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ngôn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!</a:t>
            </a:r>
          </a:p>
          <a:p>
            <a:pPr algn="just">
              <a:lnSpc>
                <a:spcPts val="2832"/>
              </a:lnSpc>
            </a:pP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Qua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gởi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tặng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Mong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rằng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sức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dũng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nhắc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nhở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ngừng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rằng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đủ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sức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tất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đạt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ước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mơ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dù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chăng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nữa</a:t>
            </a:r>
            <a:r>
              <a:rPr lang="en-US" sz="2400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62922" y="2359725"/>
            <a:ext cx="4143706" cy="5640412"/>
            <a:chOff x="0" y="0"/>
            <a:chExt cx="6350000" cy="86436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9C1E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8"/>
              <a:stretch>
                <a:fillRect t="-666" b="-1301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162922" y="604942"/>
            <a:ext cx="16096378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7. </a:t>
            </a:r>
            <a:r>
              <a:rPr lang="en-US" sz="3227" dirty="0" err="1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F232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T.7.- </a:t>
            </a:r>
            <a:r>
              <a:rPr lang="en-US" sz="3227" dirty="0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, 2021.- </a:t>
            </a:r>
            <a:r>
              <a:rPr lang="en-US" sz="3227" dirty="0" err="1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0F232D"/>
                </a:solidFill>
                <a:latin typeface="DejaVu Serif"/>
                <a:ea typeface="DejaVu Serif"/>
                <a:cs typeface="DejaVu Serif"/>
                <a:sym typeface="DejaVu Serif"/>
              </a:rPr>
              <a:t> 8.- 159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058275"/>
            <a:ext cx="10160039" cy="0"/>
          </a:xfrm>
          <a:prstGeom prst="line">
            <a:avLst/>
          </a:prstGeom>
          <a:ln w="200025" cap="flat">
            <a:solidFill>
              <a:srgbClr val="FBC29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2881795">
            <a:off x="9377405" y="5130585"/>
            <a:ext cx="10717491" cy="0"/>
          </a:xfrm>
          <a:prstGeom prst="line">
            <a:avLst/>
          </a:prstGeom>
          <a:ln w="200025" cap="flat">
            <a:solidFill>
              <a:srgbClr val="FBC29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509588" y="8539163"/>
            <a:ext cx="1038225" cy="10382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669626" y="8539163"/>
            <a:ext cx="1038225" cy="10382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0" y="-1783380"/>
            <a:ext cx="5637120" cy="3566759"/>
          </a:xfrm>
          <a:custGeom>
            <a:avLst/>
            <a:gdLst/>
            <a:ahLst/>
            <a:cxnLst/>
            <a:rect l="l" t="t" r="r" b="b"/>
            <a:pathLst>
              <a:path w="5637120" h="3566759">
                <a:moveTo>
                  <a:pt x="0" y="0"/>
                </a:moveTo>
                <a:lnTo>
                  <a:pt x="5637120" y="0"/>
                </a:lnTo>
                <a:lnTo>
                  <a:pt x="5637120" y="3566760"/>
                </a:lnTo>
                <a:lnTo>
                  <a:pt x="0" y="356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51291" y="8854546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5"/>
                </a:lnTo>
                <a:lnTo>
                  <a:pt x="0" y="3817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31192" y="2516129"/>
            <a:ext cx="4143706" cy="5640412"/>
            <a:chOff x="0" y="0"/>
            <a:chExt cx="6350000" cy="86436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t="-2676" b="-1242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32615" y="2146061"/>
            <a:ext cx="11726685" cy="626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7"/>
              </a:lnSpc>
            </a:pP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</a:t>
            </a:r>
            <a:r>
              <a:rPr lang="en-US" sz="2605" dirty="0" err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605" dirty="0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605" dirty="0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074"/>
              </a:lnSpc>
            </a:pP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Hai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bộ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đồng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hành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thử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do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ngục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tù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trí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…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khiến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tổn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thương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mất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tưởng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còn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điểm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nghị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lực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qua.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Trước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thử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ấy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chọn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đối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đầu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hướng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riêng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phận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chìm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biển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thương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phận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rồi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ngã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gục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giông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;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trốn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chạy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nơi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trú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ẩn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;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thay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đổi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thích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mới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;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dám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đường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đầu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thử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cất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bước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lên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…</a:t>
            </a:r>
          </a:p>
          <a:p>
            <a:pPr algn="just">
              <a:lnSpc>
                <a:spcPts val="3074"/>
              </a:lnSpc>
            </a:pP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bất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ai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đáy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lòng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tồn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tại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mãnh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liệt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-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-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ấy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khiến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bao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trái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trăn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trở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thao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thức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sức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thần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hướng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đuổi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bão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ước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mơ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sao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ngập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tràn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sợ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hãi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oán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hờn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hay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chấp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vui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lên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tùy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đối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mặt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200" y="680910"/>
            <a:ext cx="16096378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8.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T.8.- 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2021.-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10.- 156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99261" y="9058275"/>
            <a:ext cx="10160039" cy="0"/>
          </a:xfrm>
          <a:prstGeom prst="line">
            <a:avLst/>
          </a:prstGeom>
          <a:ln w="200025" cap="flat">
            <a:solidFill>
              <a:srgbClr val="ECD2D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822958">
            <a:off x="-1834138" y="5167860"/>
            <a:ext cx="10717491" cy="0"/>
          </a:xfrm>
          <a:prstGeom prst="line">
            <a:avLst/>
          </a:prstGeom>
          <a:ln w="200025" cap="flat">
            <a:solidFill>
              <a:srgbClr val="ECD2D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-519112" y="1028700"/>
            <a:ext cx="1038225" cy="10382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C0C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80149" y="8539162"/>
            <a:ext cx="1038225" cy="10382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C0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40188" y="8639175"/>
            <a:ext cx="1038225" cy="10382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C0C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056327" y="8817323"/>
            <a:ext cx="3150878" cy="1993647"/>
          </a:xfrm>
          <a:custGeom>
            <a:avLst/>
            <a:gdLst/>
            <a:ahLst/>
            <a:cxnLst/>
            <a:rect l="l" t="t" r="r" b="b"/>
            <a:pathLst>
              <a:path w="3150878" h="1993647">
                <a:moveTo>
                  <a:pt x="0" y="0"/>
                </a:moveTo>
                <a:lnTo>
                  <a:pt x="3150879" y="0"/>
                </a:lnTo>
                <a:lnTo>
                  <a:pt x="3150879" y="1993647"/>
                </a:lnTo>
                <a:lnTo>
                  <a:pt x="0" y="1993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8700" y="2778681"/>
            <a:ext cx="4143706" cy="5640412"/>
            <a:chOff x="0" y="0"/>
            <a:chExt cx="6350000" cy="8643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4F4D7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b="-994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92492" y="929711"/>
            <a:ext cx="16103017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9. </a:t>
            </a:r>
            <a:r>
              <a:rPr lang="en-US" sz="3227" dirty="0" err="1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A82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T.9.- </a:t>
            </a:r>
            <a:r>
              <a:rPr lang="en-US" sz="3227" dirty="0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, 2019.- </a:t>
            </a:r>
            <a:r>
              <a:rPr lang="en-US" sz="3227" dirty="0" err="1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0A82FF"/>
                </a:solidFill>
                <a:latin typeface="DejaVu Serif"/>
                <a:ea typeface="DejaVu Serif"/>
                <a:cs typeface="DejaVu Serif"/>
                <a:sym typeface="DejaVu Serif"/>
              </a:rPr>
              <a:t> 11.- 175 tr.; 21cm.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12404" y="2463928"/>
            <a:ext cx="11046896" cy="620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8"/>
              </a:lnSpc>
            </a:pP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 </a:t>
            </a:r>
            <a:r>
              <a:rPr lang="en-US" sz="2727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27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27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  <a:p>
            <a:pPr algn="just">
              <a:lnSpc>
                <a:spcPts val="3818"/>
              </a:lnSpc>
              <a:spcBef>
                <a:spcPct val="0"/>
              </a:spcBef>
            </a:pP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đặc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biệt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đánh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giá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cao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bởi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Stephen R. Covey –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nổi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tiếng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từng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cuốn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bán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chạy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nhất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“7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thói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quen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thành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đạt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”.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trang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đưa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hứng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đầy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hậu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kiên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trì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cống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hiến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muốn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chia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sẻ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nguồn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hứng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độc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tập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7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7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just">
              <a:lnSpc>
                <a:spcPts val="3258"/>
              </a:lnSpc>
              <a:spcBef>
                <a:spcPct val="0"/>
              </a:spcBef>
            </a:pP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Hạt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Giống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–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Tập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9: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Vượt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Thử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Thách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cuốn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ai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kiếm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tin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lực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Cuốn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sẽ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giúp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bạn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rằng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ai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chúng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ta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trở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thành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nguồn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hứng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khác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rằng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vượt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nếu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ta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đủ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quyết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Hãy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đón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nguồn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hứng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mọi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3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445" y="8682334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2585" y="-1008732"/>
            <a:ext cx="4973429" cy="3146824"/>
          </a:xfrm>
          <a:custGeom>
            <a:avLst/>
            <a:gdLst/>
            <a:ahLst/>
            <a:cxnLst/>
            <a:rect l="l" t="t" r="r" b="b"/>
            <a:pathLst>
              <a:path w="4973429" h="3146824">
                <a:moveTo>
                  <a:pt x="0" y="0"/>
                </a:moveTo>
                <a:lnTo>
                  <a:pt x="4973430" y="0"/>
                </a:lnTo>
                <a:lnTo>
                  <a:pt x="4973430" y="3146825"/>
                </a:lnTo>
                <a:lnTo>
                  <a:pt x="0" y="3146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759" y="84375"/>
            <a:ext cx="1682097" cy="1320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79408" y="8682334"/>
            <a:ext cx="2129184" cy="174593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7015411" y="7283840"/>
            <a:ext cx="1272589" cy="3003160"/>
          </a:xfrm>
          <a:custGeom>
            <a:avLst/>
            <a:gdLst/>
            <a:ahLst/>
            <a:cxnLst/>
            <a:rect l="l" t="t" r="r" b="b"/>
            <a:pathLst>
              <a:path w="1272589" h="3003160">
                <a:moveTo>
                  <a:pt x="0" y="0"/>
                </a:moveTo>
                <a:lnTo>
                  <a:pt x="1272589" y="0"/>
                </a:lnTo>
                <a:lnTo>
                  <a:pt x="1272589" y="3003160"/>
                </a:lnTo>
                <a:lnTo>
                  <a:pt x="0" y="3003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11302" y="2882327"/>
            <a:ext cx="4143706" cy="5640412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5EC8D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9"/>
              <a:stretch>
                <a:fillRect l="-19053" r="-1995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740294" y="2503078"/>
            <a:ext cx="11058788" cy="617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2"/>
              </a:lnSpc>
            </a:pP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</a:t>
            </a:r>
            <a:r>
              <a:rPr lang="en-US" sz="2716" dirty="0">
                <a:solidFill>
                  <a:srgbClr val="FF914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   </a:t>
            </a:r>
            <a:r>
              <a:rPr lang="en-US" sz="2716" dirty="0" err="1">
                <a:solidFill>
                  <a:srgbClr val="FF914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716" dirty="0">
                <a:solidFill>
                  <a:srgbClr val="FF914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716" dirty="0">
                <a:solidFill>
                  <a:srgbClr val="FF914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xã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hội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đầy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biến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tiêu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cực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bủa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vây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“Theo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Dòng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Gian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chốn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an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toàn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tránh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bão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bến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đỗ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thật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việc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thật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khía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cạnh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tích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cực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-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rất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đỗi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dám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sinh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mặc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gặp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nguy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hiểm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vẫn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chọn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đẹp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dẫu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vô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khuất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phục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trước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bệnh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khiếm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khuyến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trên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cơ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quyết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trọn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vẹn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cống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hiến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xã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hội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đại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đình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nhau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bị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đe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dọa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nghiêm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trọng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vẫn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thật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đẹp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Hazel Miner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mười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lăm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tuổi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dũng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sinh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vệ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em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sót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cơn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bão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tuyết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;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huấn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luyện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Joe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chối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lời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nghị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triệu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đô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rằng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tiền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mua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kỷ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niệm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vợ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quá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trình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chứng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kiến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lớp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trò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trưởng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thành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từng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ngày</a:t>
            </a:r>
            <a:r>
              <a:rPr lang="en-US" sz="2716" dirty="0">
                <a:solidFill>
                  <a:srgbClr val="FF914D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1302" y="1000879"/>
            <a:ext cx="15687780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10. </a:t>
            </a:r>
            <a:r>
              <a:rPr lang="en-US" sz="3227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T.10.- </a:t>
            </a:r>
            <a:r>
              <a:rPr lang="en-US" sz="32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, 2021- </a:t>
            </a:r>
            <a:r>
              <a:rPr lang="en-US" sz="32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7.- 175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73264"/>
            <a:ext cx="2231864" cy="1863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61146" y="8155570"/>
            <a:ext cx="2526854" cy="213143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5932" y="3034727"/>
            <a:ext cx="4143706" cy="5640412"/>
            <a:chOff x="0" y="0"/>
            <a:chExt cx="6350000" cy="86436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EAEA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892694" y="2703393"/>
            <a:ext cx="11058788" cy="617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2"/>
              </a:lnSpc>
            </a:pP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</a:t>
            </a:r>
            <a:r>
              <a:rPr lang="en-US" sz="2716" dirty="0">
                <a:solidFill>
                  <a:srgbClr val="008425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   </a:t>
            </a:r>
            <a:r>
              <a:rPr lang="en-US" sz="2716" dirty="0" err="1">
                <a:solidFill>
                  <a:srgbClr val="008425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716" dirty="0">
                <a:solidFill>
                  <a:srgbClr val="008425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716" dirty="0">
                <a:solidFill>
                  <a:srgbClr val="008425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chứa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đựng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vui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nỗi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buồn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biết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bao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kiện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biến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cố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rất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diễn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ngập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trạn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vui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nặng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trĩu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lo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âu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dù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diễn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nữa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thì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: "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Đằng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sau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tất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gì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xảy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ẩn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chứa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suy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ngẫm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".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giọt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nước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mắt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đâu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chỉ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biểu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hiện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khổ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phúc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mừng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vui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!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Đôi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phút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giây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khổ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tuyệt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mới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phát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hiện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đẹp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quý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11 -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bao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rất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đầy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súc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tích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sâu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sắc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giới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riêng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cập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đến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khía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cạnh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yêu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nồng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ấm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chân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thành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cử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nhân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ái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đầy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008425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2439" y="952500"/>
            <a:ext cx="15679043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11.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T.11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.- Tp. HCM: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, 2018.-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9.- 175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19206" y="1981334"/>
            <a:ext cx="10096820" cy="6886507"/>
            <a:chOff x="0" y="0"/>
            <a:chExt cx="4552145" cy="3104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145" cy="3104777"/>
            </a:xfrm>
            <a:custGeom>
              <a:avLst/>
              <a:gdLst/>
              <a:ahLst/>
              <a:cxnLst/>
              <a:rect l="l" t="t" r="r" b="b"/>
              <a:pathLst>
                <a:path w="4552145" h="3104777">
                  <a:moveTo>
                    <a:pt x="0" y="0"/>
                  </a:moveTo>
                  <a:lnTo>
                    <a:pt x="4552145" y="0"/>
                  </a:lnTo>
                  <a:lnTo>
                    <a:pt x="4552145" y="3104777"/>
                  </a:lnTo>
                  <a:lnTo>
                    <a:pt x="0" y="3104777"/>
                  </a:lnTo>
                  <a:close/>
                </a:path>
              </a:pathLst>
            </a:custGeom>
            <a:solidFill>
              <a:srgbClr val="FCEEE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36094" y="1981334"/>
            <a:ext cx="5302087" cy="6886507"/>
            <a:chOff x="0" y="0"/>
            <a:chExt cx="2390443" cy="31047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0443" cy="3104777"/>
            </a:xfrm>
            <a:custGeom>
              <a:avLst/>
              <a:gdLst/>
              <a:ahLst/>
              <a:cxnLst/>
              <a:rect l="l" t="t" r="r" b="b"/>
              <a:pathLst>
                <a:path w="2390443" h="3104777">
                  <a:moveTo>
                    <a:pt x="0" y="0"/>
                  </a:moveTo>
                  <a:lnTo>
                    <a:pt x="2390443" y="0"/>
                  </a:lnTo>
                  <a:lnTo>
                    <a:pt x="2390443" y="3104777"/>
                  </a:lnTo>
                  <a:lnTo>
                    <a:pt x="0" y="3104777"/>
                  </a:lnTo>
                  <a:close/>
                </a:path>
              </a:pathLst>
            </a:custGeom>
            <a:solidFill>
              <a:srgbClr val="FCEEE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09952" y="8436226"/>
            <a:ext cx="2598571" cy="21308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-417153" y="8665337"/>
            <a:ext cx="1445853" cy="2891706"/>
          </a:xfrm>
          <a:custGeom>
            <a:avLst/>
            <a:gdLst/>
            <a:ahLst/>
            <a:cxnLst/>
            <a:rect l="l" t="t" r="r" b="b"/>
            <a:pathLst>
              <a:path w="1445853" h="2891706">
                <a:moveTo>
                  <a:pt x="0" y="0"/>
                </a:moveTo>
                <a:lnTo>
                  <a:pt x="1445853" y="0"/>
                </a:lnTo>
                <a:lnTo>
                  <a:pt x="1445853" y="2891706"/>
                </a:lnTo>
                <a:lnTo>
                  <a:pt x="0" y="2891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85320" y="8665337"/>
            <a:ext cx="1211292" cy="2345811"/>
          </a:xfrm>
          <a:custGeom>
            <a:avLst/>
            <a:gdLst/>
            <a:ahLst/>
            <a:cxnLst/>
            <a:rect l="l" t="t" r="r" b="b"/>
            <a:pathLst>
              <a:path w="1211292" h="2345811">
                <a:moveTo>
                  <a:pt x="0" y="0"/>
                </a:moveTo>
                <a:lnTo>
                  <a:pt x="1211292" y="0"/>
                </a:lnTo>
                <a:lnTo>
                  <a:pt x="1211292" y="2345811"/>
                </a:lnTo>
                <a:lnTo>
                  <a:pt x="0" y="2345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5285" y="2619869"/>
            <a:ext cx="4143706" cy="5640412"/>
            <a:chOff x="0" y="0"/>
            <a:chExt cx="6350000" cy="8643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B0827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7"/>
              <a:stretch>
                <a:fillRect b="-1509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032125" y="1888485"/>
            <a:ext cx="9856195" cy="697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2"/>
              </a:lnSpc>
            </a:pP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</a:t>
            </a:r>
            <a:r>
              <a:rPr lang="en-US" sz="2716" dirty="0">
                <a:solidFill>
                  <a:srgbClr val="95695F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   </a:t>
            </a:r>
            <a:r>
              <a:rPr lang="en-US" sz="2716" dirty="0" err="1">
                <a:solidFill>
                  <a:srgbClr val="95695F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716" dirty="0">
                <a:solidFill>
                  <a:srgbClr val="95695F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716" dirty="0">
                <a:solidFill>
                  <a:srgbClr val="95695F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Nghệ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thuật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tạo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77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ngắn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gọn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sâu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sắc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đúc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kết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quý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hệ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nền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văn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hóa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nhau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Điểm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toàn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diện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sâu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sắc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chất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mối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hệ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thiện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phải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vấp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ngã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rút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chiêm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rút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hoặc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trang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bước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lựa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chọn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cha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mẹ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hoặc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nơi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sinh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quyền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tạo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con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trở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thành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bằng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chọn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ứng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xử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ngay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mối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hệ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nhỏ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nhặt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ngày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Cuốn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lựa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chọn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đúng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đắn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gợi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đáng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nhắc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lời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khuyên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suốt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95695F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21993"/>
            <a:ext cx="16087326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8"/>
              </a:lnSpc>
            </a:pPr>
            <a:r>
              <a:rPr lang="en-US" sz="3227" dirty="0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12. </a:t>
            </a:r>
            <a:r>
              <a:rPr lang="en-US" sz="3227" dirty="0" err="1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1B6B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T.12.- </a:t>
            </a:r>
            <a:r>
              <a:rPr lang="en-US" sz="3227" dirty="0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, 2019- </a:t>
            </a:r>
            <a:r>
              <a:rPr lang="en-US" sz="3227" dirty="0" err="1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1B6BAD"/>
                </a:solidFill>
                <a:latin typeface="DejaVu Serif"/>
                <a:ea typeface="DejaVu Serif"/>
                <a:cs typeface="DejaVu Serif"/>
                <a:sym typeface="DejaVu Serif"/>
              </a:rPr>
              <a:t> 8.- 151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8306" y="8175139"/>
            <a:ext cx="5795631" cy="3024266"/>
          </a:xfrm>
          <a:custGeom>
            <a:avLst/>
            <a:gdLst/>
            <a:ahLst/>
            <a:cxnLst/>
            <a:rect l="l" t="t" r="r" b="b"/>
            <a:pathLst>
              <a:path w="5795631" h="3024266">
                <a:moveTo>
                  <a:pt x="0" y="0"/>
                </a:moveTo>
                <a:lnTo>
                  <a:pt x="5795631" y="0"/>
                </a:lnTo>
                <a:lnTo>
                  <a:pt x="5795631" y="3024266"/>
                </a:lnTo>
                <a:lnTo>
                  <a:pt x="0" y="302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62687" y="-762449"/>
            <a:ext cx="5231360" cy="3310024"/>
          </a:xfrm>
          <a:custGeom>
            <a:avLst/>
            <a:gdLst/>
            <a:ahLst/>
            <a:cxnLst/>
            <a:rect l="l" t="t" r="r" b="b"/>
            <a:pathLst>
              <a:path w="5231360" h="3310024">
                <a:moveTo>
                  <a:pt x="0" y="0"/>
                </a:moveTo>
                <a:lnTo>
                  <a:pt x="5231360" y="0"/>
                </a:lnTo>
                <a:lnTo>
                  <a:pt x="5231360" y="3310024"/>
                </a:lnTo>
                <a:lnTo>
                  <a:pt x="0" y="3310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2993" y="2771749"/>
            <a:ext cx="4143706" cy="5640412"/>
            <a:chOff x="0" y="0"/>
            <a:chExt cx="6350000" cy="86436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D69DB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t="-4065" b="-148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803481" y="2638399"/>
            <a:ext cx="9856195" cy="563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2"/>
              </a:lnSpc>
            </a:pP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</a:t>
            </a:r>
            <a:r>
              <a:rPr lang="en-US" sz="2816" dirty="0">
                <a:solidFill>
                  <a:srgbClr val="7A60F6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   </a:t>
            </a:r>
            <a:r>
              <a:rPr lang="en-US" sz="2816" dirty="0" err="1">
                <a:solidFill>
                  <a:srgbClr val="7A60F6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816" dirty="0">
                <a:solidFill>
                  <a:srgbClr val="7A60F6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816" dirty="0">
                <a:solidFill>
                  <a:srgbClr val="7A60F6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322"/>
              </a:lnSpc>
            </a:pP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Mở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Đường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(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tái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Quyết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Định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Hướng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”,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chỉnh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sửa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bổ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sung)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nhỏ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quý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đúc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kết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bởi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hệ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tầm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trọng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việc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tích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lũy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kiến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thức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vững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quyết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cao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đuổi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lý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tưởng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đẹp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322"/>
              </a:lnSpc>
            </a:pP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suốt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hành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trình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phải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nhắc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nhở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đừng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bao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giờ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nản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lòng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trước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ngủ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quên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chiến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thắng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đầy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bất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ngờ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Đồng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thời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sau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chặng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đường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hãy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dành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thời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gian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chiêm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suốt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nhất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tương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lai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Mở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Đường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mang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hành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trang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cần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thiết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muôn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816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màu</a:t>
            </a:r>
            <a:r>
              <a:rPr lang="en-US" sz="2816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1100" y="574393"/>
            <a:ext cx="16087326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8"/>
              </a:lnSpc>
            </a:pP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13.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T.13.- 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, 2021-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7.- 151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6633" y="6973271"/>
            <a:ext cx="12125181" cy="8002916"/>
            <a:chOff x="0" y="0"/>
            <a:chExt cx="16166908" cy="10670555"/>
          </a:xfrm>
        </p:grpSpPr>
        <p:sp>
          <p:nvSpPr>
            <p:cNvPr id="3" name="Freeform 3"/>
            <p:cNvSpPr/>
            <p:nvPr/>
          </p:nvSpPr>
          <p:spPr>
            <a:xfrm>
              <a:off x="0" y="3233778"/>
              <a:ext cx="16166908" cy="7436778"/>
            </a:xfrm>
            <a:custGeom>
              <a:avLst/>
              <a:gdLst/>
              <a:ahLst/>
              <a:cxnLst/>
              <a:rect l="l" t="t" r="r" b="b"/>
              <a:pathLst>
                <a:path w="16166908" h="7436778">
                  <a:moveTo>
                    <a:pt x="0" y="0"/>
                  </a:moveTo>
                  <a:lnTo>
                    <a:pt x="16166908" y="0"/>
                  </a:lnTo>
                  <a:lnTo>
                    <a:pt x="16166908" y="7436777"/>
                  </a:lnTo>
                  <a:lnTo>
                    <a:pt x="0" y="7436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948247" y="0"/>
              <a:ext cx="2453123" cy="4628534"/>
            </a:xfrm>
            <a:custGeom>
              <a:avLst/>
              <a:gdLst/>
              <a:ahLst/>
              <a:cxnLst/>
              <a:rect l="l" t="t" r="r" b="b"/>
              <a:pathLst>
                <a:path w="2453123" h="4628534">
                  <a:moveTo>
                    <a:pt x="0" y="0"/>
                  </a:moveTo>
                  <a:lnTo>
                    <a:pt x="2453123" y="0"/>
                  </a:lnTo>
                  <a:lnTo>
                    <a:pt x="2453123" y="4628534"/>
                  </a:lnTo>
                  <a:lnTo>
                    <a:pt x="0" y="4628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567900" y="2603762"/>
              <a:ext cx="3546577" cy="2024773"/>
            </a:xfrm>
            <a:custGeom>
              <a:avLst/>
              <a:gdLst/>
              <a:ahLst/>
              <a:cxnLst/>
              <a:rect l="l" t="t" r="r" b="b"/>
              <a:pathLst>
                <a:path w="3546577" h="2024773">
                  <a:moveTo>
                    <a:pt x="0" y="0"/>
                  </a:moveTo>
                  <a:lnTo>
                    <a:pt x="3546577" y="0"/>
                  </a:lnTo>
                  <a:lnTo>
                    <a:pt x="3546577" y="2024772"/>
                  </a:lnTo>
                  <a:lnTo>
                    <a:pt x="0" y="202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020085" y="2708412"/>
            <a:ext cx="4143706" cy="5640412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DEFFF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b="-133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062190" y="2071707"/>
            <a:ext cx="9856195" cy="679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62"/>
              </a:lnSpc>
            </a:pP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</a:t>
            </a:r>
            <a:r>
              <a:rPr lang="en-US" sz="2616" dirty="0">
                <a:solidFill>
                  <a:srgbClr val="FF8438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   </a:t>
            </a:r>
            <a:r>
              <a:rPr lang="en-US" sz="2616" dirty="0" err="1">
                <a:solidFill>
                  <a:srgbClr val="FF8438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616" dirty="0">
                <a:solidFill>
                  <a:srgbClr val="FF8438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616" dirty="0">
                <a:solidFill>
                  <a:srgbClr val="FF8438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086"/>
              </a:lnSpc>
            </a:pP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Góc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Diệu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bộ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sưu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lăng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kính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hình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dạng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lăng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kính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ngắn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kể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góc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nhân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vật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nghe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nhân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vật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xuất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nhau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thời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đại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nhau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kể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cơ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hội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chiêm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ngưỡng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ở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khía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cạnh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lòng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thấy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nếu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giới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điểm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086"/>
              </a:lnSpc>
            </a:pP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Hãy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tưởng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tượng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sở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hữu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lọ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đựng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Đối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trăm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con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trăm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tượng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trưng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hảo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Rủi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thay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lo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sợ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nếu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lọ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thiếu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mất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thì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phá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vỡ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hoàn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hảo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bao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giờ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dám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ăn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tặng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bất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ai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thay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đổi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góc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rằng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nhờ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chỗ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trống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dâu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mất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bỏ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lọ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táo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lọ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thêm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mùi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vị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trông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rực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rỡ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thoải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mái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ăn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tặng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thưởng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thức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hương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vị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ngọt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ngào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cử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16" dirty="0" err="1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616" dirty="0">
                <a:solidFill>
                  <a:srgbClr val="FF8438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3500" y="726793"/>
            <a:ext cx="15584885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8"/>
              </a:lnSpc>
            </a:pP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14.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F13F3A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T.14.- 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, 2021-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F13F3A"/>
                </a:solidFill>
                <a:latin typeface="DejaVu Serif"/>
                <a:ea typeface="DejaVu Serif"/>
                <a:cs typeface="DejaVu Serif"/>
                <a:sym typeface="DejaVu Serif"/>
              </a:rPr>
              <a:t> 6.- 151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58103" y="7971190"/>
            <a:ext cx="3156312" cy="2465869"/>
          </a:xfrm>
          <a:custGeom>
            <a:avLst/>
            <a:gdLst/>
            <a:ahLst/>
            <a:cxnLst/>
            <a:rect l="l" t="t" r="r" b="b"/>
            <a:pathLst>
              <a:path w="3156312" h="2465869">
                <a:moveTo>
                  <a:pt x="0" y="0"/>
                </a:moveTo>
                <a:lnTo>
                  <a:pt x="3156312" y="0"/>
                </a:lnTo>
                <a:lnTo>
                  <a:pt x="3156312" y="2465869"/>
                </a:lnTo>
                <a:lnTo>
                  <a:pt x="0" y="2465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86719" y="2520315"/>
            <a:ext cx="3854224" cy="5246370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B38B6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/>
              <a:stretch>
                <a:fillRect t="-1504" b="-1562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485900" y="879193"/>
            <a:ext cx="16087326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8"/>
              </a:lnSpc>
            </a:pPr>
            <a:r>
              <a:rPr lang="en-US" sz="3227">
                <a:solidFill>
                  <a:srgbClr val="FFF5D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14. Hạt giống tâm hồn: T.14.- </a:t>
            </a:r>
            <a:r>
              <a:rPr lang="en-US" sz="3227">
                <a:solidFill>
                  <a:srgbClr val="FFF5D6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Tổng hợp, 2021- Tái bản lần 6.- 151 tr.; 21cm.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2384" y="2387530"/>
            <a:ext cx="11173876" cy="537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2"/>
              </a:lnSpc>
            </a:pP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</a:t>
            </a:r>
            <a:r>
              <a:rPr lang="en-US" sz="2716" dirty="0">
                <a:solidFill>
                  <a:srgbClr val="004AA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   </a:t>
            </a:r>
            <a:r>
              <a:rPr lang="en-US" sz="2716" dirty="0" err="1">
                <a:solidFill>
                  <a:srgbClr val="004AA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716" dirty="0">
                <a:solidFill>
                  <a:srgbClr val="004AA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716" dirty="0">
                <a:solidFill>
                  <a:srgbClr val="004AA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ai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đủ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lâu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mọi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thăng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trầm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trên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tất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trải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tồn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tại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thực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hiện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sứ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mệnh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cao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“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(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tái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chỉnh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sửa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bổ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sung)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nhỏ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chứa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đựng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chia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sẻ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khoảnh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khắc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nhìn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thấy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nhiều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khía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cạnh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thú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vị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rút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yêu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thương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204"/>
              </a:lnSpc>
            </a:pP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thông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điệp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nhẹ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nhàng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sâu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sắc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giọt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nước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tưới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mát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lớn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lên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tươi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nội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thêm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phong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phú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sau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đọc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dẫu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phúc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khổ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thì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biết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ơn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trân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trọng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mọi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khoảnh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khắc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kỳ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716" dirty="0" err="1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diệu</a:t>
            </a:r>
            <a:r>
              <a:rPr lang="en-US" sz="2716" dirty="0">
                <a:solidFill>
                  <a:srgbClr val="004AAD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5900" y="879193"/>
            <a:ext cx="16087326" cy="5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8"/>
              </a:lnSpc>
            </a:pP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15.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T.15.- 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, 2021- 151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39969" y="251439"/>
            <a:ext cx="6946890" cy="3625014"/>
          </a:xfrm>
          <a:custGeom>
            <a:avLst/>
            <a:gdLst/>
            <a:ahLst/>
            <a:cxnLst/>
            <a:rect l="l" t="t" r="r" b="b"/>
            <a:pathLst>
              <a:path w="6946890" h="3625014">
                <a:moveTo>
                  <a:pt x="0" y="0"/>
                </a:moveTo>
                <a:lnTo>
                  <a:pt x="6946890" y="0"/>
                </a:lnTo>
                <a:lnTo>
                  <a:pt x="6946890" y="3625014"/>
                </a:lnTo>
                <a:lnTo>
                  <a:pt x="0" y="3625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01488" y="251439"/>
            <a:ext cx="4137687" cy="2618027"/>
          </a:xfrm>
          <a:custGeom>
            <a:avLst/>
            <a:gdLst/>
            <a:ahLst/>
            <a:cxnLst/>
            <a:rect l="l" t="t" r="r" b="b"/>
            <a:pathLst>
              <a:path w="4137687" h="2618027">
                <a:moveTo>
                  <a:pt x="0" y="0"/>
                </a:moveTo>
                <a:lnTo>
                  <a:pt x="4137687" y="0"/>
                </a:lnTo>
                <a:lnTo>
                  <a:pt x="4137687" y="2618027"/>
                </a:lnTo>
                <a:lnTo>
                  <a:pt x="0" y="2618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6115" y="8211980"/>
            <a:ext cx="3741598" cy="2952461"/>
          </a:xfrm>
          <a:custGeom>
            <a:avLst/>
            <a:gdLst/>
            <a:ahLst/>
            <a:cxnLst/>
            <a:rect l="l" t="t" r="r" b="b"/>
            <a:pathLst>
              <a:path w="3741598" h="2952461">
                <a:moveTo>
                  <a:pt x="0" y="0"/>
                </a:moveTo>
                <a:lnTo>
                  <a:pt x="3741598" y="0"/>
                </a:lnTo>
                <a:lnTo>
                  <a:pt x="3741598" y="2952461"/>
                </a:lnTo>
                <a:lnTo>
                  <a:pt x="0" y="2952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02201" y="7419194"/>
            <a:ext cx="4848971" cy="3041627"/>
          </a:xfrm>
          <a:custGeom>
            <a:avLst/>
            <a:gdLst/>
            <a:ahLst/>
            <a:cxnLst/>
            <a:rect l="l" t="t" r="r" b="b"/>
            <a:pathLst>
              <a:path w="4848971" h="3041627">
                <a:moveTo>
                  <a:pt x="0" y="0"/>
                </a:moveTo>
                <a:lnTo>
                  <a:pt x="4848971" y="0"/>
                </a:lnTo>
                <a:lnTo>
                  <a:pt x="4848971" y="3041627"/>
                </a:lnTo>
                <a:lnTo>
                  <a:pt x="0" y="3041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59680" y="2817468"/>
            <a:ext cx="3854224" cy="5246370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0BEB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10"/>
              <a:stretch>
                <a:fillRect b="-1027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792733" y="1998635"/>
            <a:ext cx="11217679" cy="682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772C9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</a:t>
            </a:r>
            <a:r>
              <a:rPr lang="en-US" sz="2400" dirty="0" err="1">
                <a:solidFill>
                  <a:srgbClr val="772C9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2400" dirty="0">
                <a:solidFill>
                  <a:srgbClr val="772C9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00" dirty="0" err="1">
                <a:solidFill>
                  <a:srgbClr val="772C9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2400" dirty="0">
                <a:solidFill>
                  <a:srgbClr val="772C9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  <a:p>
            <a:pPr algn="just">
              <a:lnSpc>
                <a:spcPts val="3220"/>
              </a:lnSpc>
            </a:pPr>
            <a:r>
              <a:rPr lang="en-US" sz="2300" dirty="0">
                <a:solidFill>
                  <a:srgbClr val="772C9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cầm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tay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Hạt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giống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16 “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yên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bạn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sẽ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bắt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rất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nhiều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lứa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tuổi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khác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nhau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hệ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thanh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niên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sung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nỗ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lực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bước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phía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dốc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kia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Ở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nếp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nhăn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nhiều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giàm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sút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khỏe,cũng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chất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chứa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đau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khôn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nguôi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dẫu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tuổi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hãy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còn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rất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ít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Song,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gian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đau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đớn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ấy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phải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phai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nhạt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xác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lẫn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phải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lãng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quên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bởi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điều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cốt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lõi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Bởi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mối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dây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liên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kết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bền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chặt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mọi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xung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quanh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mối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dây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tồn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tại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dưới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gọi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"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",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tên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gọi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"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tưởng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nhớ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",...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tất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đều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khẳng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ý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nghĩa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thân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mắt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nối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yêu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gian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bao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la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nhờ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an,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chan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hòa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thả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dòng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vương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vấn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chút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nuối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tiếc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Họ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trẻ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tươi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sáng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hướng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điều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tươi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Tất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nhờ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kỳ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diệu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nơi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300" dirty="0" err="1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300" dirty="0">
                <a:solidFill>
                  <a:srgbClr val="772C92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6586" y="554638"/>
            <a:ext cx="15743826" cy="110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sz="3187" dirty="0">
                <a:solidFill>
                  <a:srgbClr val="008425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 </a:t>
            </a:r>
            <a:r>
              <a:rPr lang="en-US" sz="3187" dirty="0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16. </a:t>
            </a:r>
            <a:r>
              <a:rPr lang="en-US" sz="3187" dirty="0" err="1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187" dirty="0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187" dirty="0" err="1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187" dirty="0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187" dirty="0" err="1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187" dirty="0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187" dirty="0" err="1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187" dirty="0">
                <a:solidFill>
                  <a:srgbClr val="00842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T.16</a:t>
            </a:r>
            <a:r>
              <a:rPr lang="en-US" sz="3187" dirty="0">
                <a:solidFill>
                  <a:srgbClr val="008425"/>
                </a:solidFill>
                <a:latin typeface="DejaVu Serif"/>
                <a:ea typeface="DejaVu Serif"/>
                <a:cs typeface="DejaVu Serif"/>
                <a:sym typeface="DejaVu Serif"/>
              </a:rPr>
              <a:t>.- Tp. HCM: </a:t>
            </a:r>
            <a:r>
              <a:rPr lang="en-US" sz="3187" dirty="0" err="1">
                <a:solidFill>
                  <a:srgbClr val="008425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187" dirty="0">
                <a:solidFill>
                  <a:srgbClr val="008425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187" dirty="0" err="1">
                <a:solidFill>
                  <a:srgbClr val="008425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187" dirty="0">
                <a:solidFill>
                  <a:srgbClr val="008425"/>
                </a:solidFill>
                <a:latin typeface="DejaVu Serif"/>
                <a:ea typeface="DejaVu Serif"/>
                <a:cs typeface="DejaVu Serif"/>
                <a:sym typeface="DejaVu Serif"/>
              </a:rPr>
              <a:t>, 2021.- 151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76940" y="2694163"/>
            <a:ext cx="12723871" cy="163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9315" dirty="0">
                <a:solidFill>
                  <a:srgbClr val="253943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THƯ MỤC CHUYÊN ĐỀ</a:t>
            </a:r>
          </a:p>
        </p:txBody>
      </p:sp>
      <p:sp>
        <p:nvSpPr>
          <p:cNvPr id="3" name="Freeform 3"/>
          <p:cNvSpPr/>
          <p:nvPr/>
        </p:nvSpPr>
        <p:spPr>
          <a:xfrm>
            <a:off x="164078" y="7376845"/>
            <a:ext cx="2023554" cy="2721161"/>
          </a:xfrm>
          <a:custGeom>
            <a:avLst/>
            <a:gdLst/>
            <a:ahLst/>
            <a:cxnLst/>
            <a:rect l="l" t="t" r="r" b="b"/>
            <a:pathLst>
              <a:path w="2023554" h="2721161">
                <a:moveTo>
                  <a:pt x="0" y="0"/>
                </a:moveTo>
                <a:lnTo>
                  <a:pt x="2023554" y="0"/>
                </a:lnTo>
                <a:lnTo>
                  <a:pt x="2023554" y="2721161"/>
                </a:lnTo>
                <a:lnTo>
                  <a:pt x="0" y="272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00719" y="8385762"/>
            <a:ext cx="3068063" cy="1751585"/>
          </a:xfrm>
          <a:custGeom>
            <a:avLst/>
            <a:gdLst/>
            <a:ahLst/>
            <a:cxnLst/>
            <a:rect l="l" t="t" r="r" b="b"/>
            <a:pathLst>
              <a:path w="3068063" h="1751585">
                <a:moveTo>
                  <a:pt x="0" y="0"/>
                </a:moveTo>
                <a:lnTo>
                  <a:pt x="3068063" y="0"/>
                </a:lnTo>
                <a:lnTo>
                  <a:pt x="3068063" y="1751585"/>
                </a:lnTo>
                <a:lnTo>
                  <a:pt x="0" y="1751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55692" y="6427168"/>
            <a:ext cx="532307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253943"/>
                </a:solidFill>
                <a:latin typeface="TT Phobos Bold"/>
                <a:ea typeface="TT Phobos Bold"/>
                <a:cs typeface="TT Phobos Bold"/>
                <a:sym typeface="TT Phobos Bold"/>
              </a:rPr>
              <a:t>NĂM HỌC: 2024 - 2025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50405" y="4737206"/>
            <a:ext cx="15027195" cy="128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9315" dirty="0">
                <a:solidFill>
                  <a:srgbClr val="253943"/>
                </a:solidFill>
                <a:latin typeface="Bungee"/>
                <a:ea typeface="Bungee"/>
                <a:cs typeface="Bungee"/>
                <a:sym typeface="Bungee"/>
              </a:rPr>
              <a:t>“HẠT GIỐNG TÂM HỒN”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91447" y="8205520"/>
            <a:ext cx="2651567" cy="2081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767" y="155735"/>
            <a:ext cx="2204400" cy="184067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506493" y="6568936"/>
            <a:ext cx="1053505" cy="2107010"/>
          </a:xfrm>
          <a:custGeom>
            <a:avLst/>
            <a:gdLst/>
            <a:ahLst/>
            <a:cxnLst/>
            <a:rect l="l" t="t" r="r" b="b"/>
            <a:pathLst>
              <a:path w="1053505" h="2107010">
                <a:moveTo>
                  <a:pt x="0" y="0"/>
                </a:moveTo>
                <a:lnTo>
                  <a:pt x="1053505" y="0"/>
                </a:lnTo>
                <a:lnTo>
                  <a:pt x="1053505" y="2107010"/>
                </a:lnTo>
                <a:lnTo>
                  <a:pt x="0" y="2107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026740" y="610851"/>
            <a:ext cx="7580980" cy="49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6"/>
              </a:lnSpc>
            </a:pPr>
            <a:r>
              <a:rPr lang="en-US" sz="2975" dirty="0">
                <a:solidFill>
                  <a:srgbClr val="253943"/>
                </a:solidFill>
                <a:latin typeface="TT Phobos Bold"/>
                <a:ea typeface="TT Phobos Bold"/>
                <a:cs typeface="TT Phobos Bold"/>
                <a:sym typeface="TT Phobos Bold"/>
              </a:rPr>
              <a:t>THƯ VIỆN TRƯỜNG THCS PHẠM TRẤN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034316"/>
            <a:ext cx="18288000" cy="7252684"/>
          </a:xfrm>
          <a:custGeom>
            <a:avLst/>
            <a:gdLst/>
            <a:ahLst/>
            <a:cxnLst/>
            <a:rect l="l" t="t" r="r" b="b"/>
            <a:pathLst>
              <a:path w="18288000" h="7252684">
                <a:moveTo>
                  <a:pt x="0" y="0"/>
                </a:moveTo>
                <a:lnTo>
                  <a:pt x="18288000" y="0"/>
                </a:lnTo>
                <a:lnTo>
                  <a:pt x="18288000" y="7252684"/>
                </a:lnTo>
                <a:lnTo>
                  <a:pt x="0" y="7252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008" r="-8938" b="-534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15551" y="8724104"/>
            <a:ext cx="2768971" cy="1475370"/>
          </a:xfrm>
          <a:custGeom>
            <a:avLst/>
            <a:gdLst/>
            <a:ahLst/>
            <a:cxnLst/>
            <a:rect l="l" t="t" r="r" b="b"/>
            <a:pathLst>
              <a:path w="2768971" h="1475370">
                <a:moveTo>
                  <a:pt x="0" y="0"/>
                </a:moveTo>
                <a:lnTo>
                  <a:pt x="2768971" y="0"/>
                </a:lnTo>
                <a:lnTo>
                  <a:pt x="2768971" y="1475369"/>
                </a:lnTo>
                <a:lnTo>
                  <a:pt x="0" y="147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90" b="-16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724104"/>
            <a:ext cx="2872220" cy="1682642"/>
          </a:xfrm>
          <a:custGeom>
            <a:avLst/>
            <a:gdLst/>
            <a:ahLst/>
            <a:cxnLst/>
            <a:rect l="l" t="t" r="r" b="b"/>
            <a:pathLst>
              <a:path w="2872220" h="1682642">
                <a:moveTo>
                  <a:pt x="0" y="0"/>
                </a:moveTo>
                <a:lnTo>
                  <a:pt x="2872220" y="0"/>
                </a:lnTo>
                <a:lnTo>
                  <a:pt x="2872220" y="1682642"/>
                </a:lnTo>
                <a:lnTo>
                  <a:pt x="0" y="1682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24882" y="1802051"/>
            <a:ext cx="7838237" cy="8151498"/>
          </a:xfrm>
          <a:custGeom>
            <a:avLst/>
            <a:gdLst/>
            <a:ahLst/>
            <a:cxnLst/>
            <a:rect l="l" t="t" r="r" b="b"/>
            <a:pathLst>
              <a:path w="7838237" h="8151498">
                <a:moveTo>
                  <a:pt x="0" y="0"/>
                </a:moveTo>
                <a:lnTo>
                  <a:pt x="7838236" y="0"/>
                </a:lnTo>
                <a:lnTo>
                  <a:pt x="7838236" y="8151498"/>
                </a:lnTo>
                <a:lnTo>
                  <a:pt x="0" y="8151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0" t="-3238" r="-540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-1695036" y="1669649"/>
            <a:ext cx="5978435" cy="4578605"/>
            <a:chOff x="-1695036" y="1669649"/>
            <a:chExt cx="5978435" cy="4578605"/>
          </a:xfrm>
        </p:grpSpPr>
        <p:sp>
          <p:nvSpPr>
            <p:cNvPr id="7" name="Freeform 7"/>
            <p:cNvSpPr/>
            <p:nvPr/>
          </p:nvSpPr>
          <p:spPr>
            <a:xfrm>
              <a:off x="-1695036" y="1669649"/>
              <a:ext cx="4567256" cy="3622510"/>
            </a:xfrm>
            <a:custGeom>
              <a:avLst/>
              <a:gdLst/>
              <a:ahLst/>
              <a:cxnLst/>
              <a:rect l="l" t="t" r="r" b="b"/>
              <a:pathLst>
                <a:path w="4567256" h="3622510">
                  <a:moveTo>
                    <a:pt x="0" y="0"/>
                  </a:moveTo>
                  <a:lnTo>
                    <a:pt x="4567256" y="0"/>
                  </a:lnTo>
                  <a:lnTo>
                    <a:pt x="4567256" y="3622510"/>
                  </a:lnTo>
                  <a:lnTo>
                    <a:pt x="0" y="3622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607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05251" y="4038747"/>
              <a:ext cx="3578148" cy="2209507"/>
            </a:xfrm>
            <a:custGeom>
              <a:avLst/>
              <a:gdLst/>
              <a:ahLst/>
              <a:cxnLst/>
              <a:rect l="l" t="t" r="r" b="b"/>
              <a:pathLst>
                <a:path w="3578148" h="2209507">
                  <a:moveTo>
                    <a:pt x="0" y="0"/>
                  </a:moveTo>
                  <a:lnTo>
                    <a:pt x="3578148" y="0"/>
                  </a:lnTo>
                  <a:lnTo>
                    <a:pt x="3578148" y="2209506"/>
                  </a:lnTo>
                  <a:lnTo>
                    <a:pt x="0" y="2209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295259">
              <a:off x="699395" y="2856653"/>
              <a:ext cx="1473431" cy="1862156"/>
            </a:xfrm>
            <a:custGeom>
              <a:avLst/>
              <a:gdLst/>
              <a:ahLst/>
              <a:cxnLst/>
              <a:rect l="l" t="t" r="r" b="b"/>
              <a:pathLst>
                <a:path w="1473431" h="1862156">
                  <a:moveTo>
                    <a:pt x="0" y="0"/>
                  </a:moveTo>
                  <a:lnTo>
                    <a:pt x="1473431" y="0"/>
                  </a:lnTo>
                  <a:lnTo>
                    <a:pt x="1473431" y="1862156"/>
                  </a:lnTo>
                  <a:lnTo>
                    <a:pt x="0" y="1862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4373015" y="2438455"/>
            <a:ext cx="4654043" cy="2844622"/>
            <a:chOff x="14373015" y="2438455"/>
            <a:chExt cx="4654043" cy="2844622"/>
          </a:xfrm>
        </p:grpSpPr>
        <p:sp>
          <p:nvSpPr>
            <p:cNvPr id="10" name="Freeform 10"/>
            <p:cNvSpPr/>
            <p:nvPr/>
          </p:nvSpPr>
          <p:spPr>
            <a:xfrm>
              <a:off x="14520221" y="2438455"/>
              <a:ext cx="3564301" cy="2486100"/>
            </a:xfrm>
            <a:custGeom>
              <a:avLst/>
              <a:gdLst/>
              <a:ahLst/>
              <a:cxnLst/>
              <a:rect l="l" t="t" r="r" b="b"/>
              <a:pathLst>
                <a:path w="3564301" h="2486100">
                  <a:moveTo>
                    <a:pt x="0" y="0"/>
                  </a:moveTo>
                  <a:lnTo>
                    <a:pt x="3564301" y="0"/>
                  </a:lnTo>
                  <a:lnTo>
                    <a:pt x="3564301" y="2486100"/>
                  </a:lnTo>
                  <a:lnTo>
                    <a:pt x="0" y="248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1601255">
              <a:off x="14373015" y="3782148"/>
              <a:ext cx="4654043" cy="1500929"/>
            </a:xfrm>
            <a:custGeom>
              <a:avLst/>
              <a:gdLst/>
              <a:ahLst/>
              <a:cxnLst/>
              <a:rect l="l" t="t" r="r" b="b"/>
              <a:pathLst>
                <a:path w="4654043" h="1500929">
                  <a:moveTo>
                    <a:pt x="0" y="0"/>
                  </a:moveTo>
                  <a:lnTo>
                    <a:pt x="4654043" y="0"/>
                  </a:lnTo>
                  <a:lnTo>
                    <a:pt x="4654043" y="1500929"/>
                  </a:lnTo>
                  <a:lnTo>
                    <a:pt x="0" y="1500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849555">
              <a:off x="16069332" y="2539016"/>
              <a:ext cx="1632998" cy="2284979"/>
            </a:xfrm>
            <a:custGeom>
              <a:avLst/>
              <a:gdLst/>
              <a:ahLst/>
              <a:cxnLst/>
              <a:rect l="l" t="t" r="r" b="b"/>
              <a:pathLst>
                <a:path w="1632998" h="2284979">
                  <a:moveTo>
                    <a:pt x="0" y="0"/>
                  </a:moveTo>
                  <a:lnTo>
                    <a:pt x="1632998" y="0"/>
                  </a:lnTo>
                  <a:lnTo>
                    <a:pt x="1632998" y="2284978"/>
                  </a:lnTo>
                  <a:lnTo>
                    <a:pt x="0" y="2284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772425" y="553568"/>
            <a:ext cx="8743149" cy="703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5"/>
              </a:lnSpc>
            </a:pPr>
            <a:r>
              <a:rPr lang="en-US" sz="4646" dirty="0">
                <a:solidFill>
                  <a:srgbClr val="310AED"/>
                </a:solidFill>
                <a:latin typeface="Chonburi"/>
                <a:ea typeface="Chonburi"/>
                <a:cs typeface="Chonburi"/>
                <a:sym typeface="Chonburi"/>
              </a:rPr>
              <a:t>BẢNG TRA TÊN SÁCH</a:t>
            </a:r>
          </a:p>
        </p:txBody>
      </p:sp>
    </p:spTree>
    <p:extLst>
      <p:ext uri="{BB962C8B-B14F-4D97-AF65-F5344CB8AC3E}">
        <p14:creationId xmlns:p14="http://schemas.microsoft.com/office/powerpoint/2010/main" val="33027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53453"/>
            <a:ext cx="16230600" cy="226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1"/>
              </a:lnSpc>
            </a:pPr>
            <a:r>
              <a:rPr lang="en-US" sz="9990" dirty="0">
                <a:solidFill>
                  <a:srgbClr val="0A82FF"/>
                </a:solidFill>
                <a:latin typeface="TT Phobos Inline"/>
                <a:ea typeface="TT Phobos Inline"/>
                <a:cs typeface="TT Phobos Inline"/>
                <a:sym typeface="TT Phobos Inline"/>
              </a:rPr>
              <a:t>THANK YOU FOR WATCH!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1957" y="6686903"/>
            <a:ext cx="12988664" cy="62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3659">
                <a:solidFill>
                  <a:srgbClr val="035746"/>
                </a:solidFill>
                <a:latin typeface="TT Norms"/>
                <a:ea typeface="TT Norms"/>
                <a:cs typeface="TT Norms"/>
                <a:sym typeface="TT Norms"/>
              </a:rPr>
              <a:t>Don't hesitate to ask any questions!</a:t>
            </a:r>
          </a:p>
        </p:txBody>
      </p:sp>
      <p:sp>
        <p:nvSpPr>
          <p:cNvPr id="4" name="Freeform 4"/>
          <p:cNvSpPr/>
          <p:nvPr/>
        </p:nvSpPr>
        <p:spPr>
          <a:xfrm>
            <a:off x="10633671" y="-879902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91271" y="5315398"/>
            <a:ext cx="5469886" cy="3431110"/>
          </a:xfrm>
          <a:custGeom>
            <a:avLst/>
            <a:gdLst/>
            <a:ahLst/>
            <a:cxnLst/>
            <a:rect l="l" t="t" r="r" b="b"/>
            <a:pathLst>
              <a:path w="5469886" h="3431110">
                <a:moveTo>
                  <a:pt x="0" y="0"/>
                </a:moveTo>
                <a:lnTo>
                  <a:pt x="5469886" y="0"/>
                </a:lnTo>
                <a:lnTo>
                  <a:pt x="5469886" y="3431110"/>
                </a:lnTo>
                <a:lnTo>
                  <a:pt x="0" y="3431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6818" y="-943727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4"/>
                </a:lnTo>
                <a:lnTo>
                  <a:pt x="0" y="3944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5257800" y="599840"/>
            <a:ext cx="6993919" cy="71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4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253943"/>
                </a:solidFill>
                <a:latin typeface="Bungee"/>
                <a:ea typeface="Bungee"/>
                <a:cs typeface="Bungee"/>
                <a:sym typeface="Bungee"/>
              </a:rPr>
              <a:t>LỜI GIỚI THIỆU</a:t>
            </a:r>
          </a:p>
        </p:txBody>
      </p:sp>
      <p:sp>
        <p:nvSpPr>
          <p:cNvPr id="4" name="Freeform 4"/>
          <p:cNvSpPr/>
          <p:nvPr/>
        </p:nvSpPr>
        <p:spPr>
          <a:xfrm>
            <a:off x="1989928" y="7344100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752600" y="1505334"/>
            <a:ext cx="14834894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            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nền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tảng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xã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hội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nguồn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gốc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yêu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thương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sự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yên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mỗi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người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được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xây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dựng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từ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yêu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thương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vô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kiện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cùng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ý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thức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trách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nhiệm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sự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hi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sinh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thầm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lặng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mỗi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thành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Thế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nhưng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hợp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vì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lí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do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khác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nhau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yếu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tố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này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đôi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lúc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trở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thành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nguyên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nhân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dẫn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đến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chạm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không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đáng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từ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từ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một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môi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đầy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căng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thẳng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luôn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gặp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khăn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chúng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ta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phải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xuyên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đối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mặt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Sẽ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điểm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chúng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ta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thấy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lo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buồn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phiền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nặng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nề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vì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áp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lực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phải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gánh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vác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Dù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vậy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ngay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lúc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ấy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ta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vẫn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thể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được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ý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nghĩa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bằng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chuyển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biến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nhỏ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đôi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bước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ngoặt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ứng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xử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thành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khác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Thật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vậy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chúng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ta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hoàn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toàn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thể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nâng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cao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chất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lượng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nói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riêng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cũng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như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nói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chung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chỉ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bằng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một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độ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thấu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hiểu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yêu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thương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Hẳn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cũng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nhận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thấy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rằng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người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bao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dung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rộng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lượng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rất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lợi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thế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Ít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thấy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bực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bội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phiền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muộn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họ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năng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lượng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để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vui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vẻ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việc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quả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thân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mọi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người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xung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quanh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Thay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vì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thấy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mệt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mỏi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trước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áp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lực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họ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biết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sử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dụng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sức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lực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việc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sáng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trải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nghiệm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khoảnh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khắc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vui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vẻ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ngày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đương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không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để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nhỏ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nhặt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ảnh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hưởng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quá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đến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không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mang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niềm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vui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bản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thân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còn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giúp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hứng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trở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thành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người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ra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nguồn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hạnh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phúc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thành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còn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sẽ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hòa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hợp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mọi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người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lòng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kiên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nhẫn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biết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cư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xử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khoan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dung.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Khi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áp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dụng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ý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tưởng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này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nghĩa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đã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bắt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đầu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dựng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được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một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đình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thuận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hòa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gắn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niềm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hạnh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phúc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Cảm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những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điều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tốt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đẹp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bộ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sách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này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mang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chính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vì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lí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do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đó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hôm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nay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viện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THCS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Phạm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Trấn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xin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mục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chuyên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đề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: “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Hạt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tâm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hồn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”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mục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đích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để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phục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vụ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cầu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đọc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viên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,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học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sinh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trường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Nhằm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tạo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sự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thuận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lợi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đọc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dễ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dàng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cứu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tài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nhanh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chóng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Bản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mục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gồm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3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phần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: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-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Lời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-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Nội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dung.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-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Bảng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Thư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mục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gồm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16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tài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được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sắp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xếp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theo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vần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chữ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của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tiêu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đề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mô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tả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để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tiện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việc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sử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dụng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tra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cứu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Hi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vọng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bộ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sách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sẽ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là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tài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liệu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quý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em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học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sinh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Giúp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cho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các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em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trưởng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thành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hơn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trong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cuộc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sống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.</a:t>
            </a:r>
          </a:p>
          <a:p>
            <a:pPr marL="0" lvl="0" indent="0" algn="just">
              <a:lnSpc>
                <a:spcPts val="2372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               Xin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trân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trọng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giới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thiệu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cùng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bạn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 </a:t>
            </a:r>
            <a:r>
              <a:rPr lang="en-US" sz="2200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đọc</a:t>
            </a:r>
            <a:r>
              <a:rPr lang="en-US" sz="2200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 panose="020B0604020202020204" charset="0"/>
                <a:cs typeface="Times New Roman" panose="02020603050405020304" pitchFamily="18" charset="0"/>
                <a:sym typeface="Inter Bold Italics"/>
              </a:rPr>
              <a:t>!.</a:t>
            </a:r>
          </a:p>
          <a:p>
            <a:pPr marL="0" lvl="0" indent="0" algn="ctr">
              <a:lnSpc>
                <a:spcPts val="2372"/>
              </a:lnSpc>
              <a:spcBef>
                <a:spcPct val="0"/>
              </a:spcBef>
            </a:pPr>
            <a:r>
              <a:rPr lang="en-US" sz="2200" b="1" i="1" u="none" strike="noStrike" dirty="0" err="1" smtClean="0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Thư</a:t>
            </a:r>
            <a:r>
              <a:rPr lang="en-US" sz="2200" b="1" i="1" u="none" strike="noStrike" dirty="0" smtClean="0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2200" b="1" i="1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viện</a:t>
            </a:r>
            <a:r>
              <a:rPr lang="en-US" sz="2200" b="1" i="1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2200" b="1" i="1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trường</a:t>
            </a:r>
            <a:r>
              <a:rPr lang="en-US" sz="2200" b="1" i="1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THCS </a:t>
            </a:r>
            <a:r>
              <a:rPr lang="en-US" sz="2200" b="1" i="1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Phạm</a:t>
            </a:r>
            <a:r>
              <a:rPr lang="en-US" sz="2200" b="1" i="1" u="none" strike="noStrike" dirty="0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 </a:t>
            </a:r>
            <a:r>
              <a:rPr lang="en-US" sz="2200" b="1" i="1" u="none" strike="noStrike" dirty="0" err="1">
                <a:solidFill>
                  <a:srgbClr val="0A82FF"/>
                </a:solidFill>
                <a:latin typeface="Times New Roman" panose="02020603050405020304" pitchFamily="18" charset="0"/>
                <a:ea typeface="Inter Bold"/>
                <a:cs typeface="Times New Roman" panose="02020603050405020304" pitchFamily="18" charset="0"/>
                <a:sym typeface="Inter Bold"/>
              </a:rPr>
              <a:t>Trấn</a:t>
            </a:r>
            <a:endParaRPr lang="en-US" sz="2200" b="1" i="1" u="none" strike="noStrike" dirty="0">
              <a:solidFill>
                <a:srgbClr val="0A82FF"/>
              </a:solidFill>
              <a:latin typeface="Times New Roman" panose="02020603050405020304" pitchFamily="18" charset="0"/>
              <a:ea typeface="Inter Bold"/>
              <a:cs typeface="Times New Roman" panose="02020603050405020304" pitchFamily="18" charset="0"/>
              <a:sym typeface="Inter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55756" y="8534688"/>
            <a:ext cx="2232244" cy="1752312"/>
          </a:xfrm>
          <a:prstGeom prst="rect">
            <a:avLst/>
          </a:prstGeom>
          <a:ln cap="sq">
            <a:noFill/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3703" y="7386175"/>
            <a:ext cx="4107396" cy="3208903"/>
          </a:xfrm>
          <a:custGeom>
            <a:avLst/>
            <a:gdLst/>
            <a:ahLst/>
            <a:cxnLst/>
            <a:rect l="l" t="t" r="r" b="b"/>
            <a:pathLst>
              <a:path w="4107396" h="3208903">
                <a:moveTo>
                  <a:pt x="0" y="0"/>
                </a:moveTo>
                <a:lnTo>
                  <a:pt x="4107396" y="0"/>
                </a:lnTo>
                <a:lnTo>
                  <a:pt x="4107396" y="3208903"/>
                </a:lnTo>
                <a:lnTo>
                  <a:pt x="0" y="3208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3450" y="3498679"/>
            <a:ext cx="3854224" cy="5246370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B38B6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/>
              <a:stretch>
                <a:fillRect l="-39602" t="-4202" r="-35629" b="-2185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582163" y="617788"/>
            <a:ext cx="3123674" cy="563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6"/>
              </a:lnSpc>
            </a:pPr>
            <a:r>
              <a:rPr lang="en-US" sz="4101" dirty="0">
                <a:solidFill>
                  <a:srgbClr val="253943"/>
                </a:solidFill>
                <a:latin typeface="Bungee"/>
                <a:ea typeface="Bungee"/>
                <a:cs typeface="Bungee"/>
                <a:sym typeface="Bungee"/>
              </a:rPr>
              <a:t>NỘI DUNG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86741" y="2557926"/>
            <a:ext cx="10293708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4"/>
              </a:lnSpc>
            </a:pP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    </a:t>
            </a:r>
            <a:r>
              <a:rPr lang="en-US" sz="2517" dirty="0">
                <a:solidFill>
                  <a:srgbClr val="25394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</a:t>
            </a:r>
            <a:r>
              <a:rPr lang="en-US" sz="2517" dirty="0" err="1">
                <a:solidFill>
                  <a:srgbClr val="25394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2517" dirty="0">
                <a:solidFill>
                  <a:srgbClr val="25394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2517" dirty="0">
                <a:solidFill>
                  <a:srgbClr val="25394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  <a:p>
            <a:pPr algn="just">
              <a:lnSpc>
                <a:spcPts val="3524"/>
              </a:lnSpc>
            </a:pP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Cuốn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“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Hạt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giống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tâm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hồn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-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Tập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1 - Cho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lòng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dũng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cảm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và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tình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yêu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cuộc</a:t>
            </a:r>
            <a:r>
              <a:rPr lang="en-US" sz="2517" dirty="0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sống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” do First News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bộ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Hạt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giống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sẽ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bạn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đồng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hành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độc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vượt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khó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khăn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thử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thách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ngày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mất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mát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đau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tổn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tinh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tin,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bệnh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tật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thăng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trầm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bước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đường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đuổi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hay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vươn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lên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tốt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hơn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just">
              <a:lnSpc>
                <a:spcPts val="3524"/>
              </a:lnSpc>
            </a:pP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Qua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kiện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dị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đều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nhấn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mạnh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tinh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vượt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lên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chứ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phải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điều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lạ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Bạn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bắt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chính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xung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quanh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hay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hoàn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toàn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xa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lạ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...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suy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gẫm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chiêm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nghiệm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khám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phá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châm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ngôn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17" dirty="0" err="1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517" dirty="0">
                <a:solidFill>
                  <a:srgbClr val="253943"/>
                </a:solidFill>
                <a:latin typeface="DejaVu Serif"/>
                <a:ea typeface="DejaVu Serif"/>
                <a:cs typeface="DejaVu Serif"/>
                <a:sym typeface="DejaVu Serif"/>
              </a:rPr>
              <a:t>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4391" y="1300746"/>
            <a:ext cx="14446058" cy="109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4"/>
              </a:lnSpc>
            </a:pP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         </a:t>
            </a:r>
            <a:r>
              <a:rPr lang="en-US" sz="3210" dirty="0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1. </a:t>
            </a:r>
            <a:r>
              <a:rPr lang="en-US" sz="3210" dirty="0" err="1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Hạt</a:t>
            </a:r>
            <a:r>
              <a:rPr lang="en-US" sz="3210" dirty="0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giống</a:t>
            </a:r>
            <a:r>
              <a:rPr lang="en-US" sz="3210" dirty="0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tâm</a:t>
            </a:r>
            <a:r>
              <a:rPr lang="en-US" sz="3210" dirty="0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hồn</a:t>
            </a:r>
            <a:r>
              <a:rPr lang="en-US" sz="3210" dirty="0">
                <a:solidFill>
                  <a:srgbClr val="772C92"/>
                </a:solidFill>
                <a:latin typeface="Bogart Bold"/>
                <a:ea typeface="Bogart Bold"/>
                <a:cs typeface="Bogart Bold"/>
                <a:sym typeface="Bogart Bold"/>
              </a:rPr>
              <a:t>: T.1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.- Tp. HCM: </a:t>
            </a:r>
            <a:r>
              <a:rPr lang="en-US" sz="3210" dirty="0" err="1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Tổng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hợp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, 2018. - </a:t>
            </a:r>
            <a:r>
              <a:rPr lang="en-US" sz="3210" dirty="0" err="1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Tái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bản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lần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 </a:t>
            </a:r>
            <a:r>
              <a:rPr lang="en-US" sz="3210" dirty="0" err="1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thứ</a:t>
            </a:r>
            <a:r>
              <a:rPr lang="en-US" sz="3210" dirty="0">
                <a:solidFill>
                  <a:srgbClr val="772C92"/>
                </a:solidFill>
                <a:latin typeface="Bogart"/>
                <a:ea typeface="Bogart"/>
                <a:cs typeface="Bogart"/>
                <a:sym typeface="Bogart"/>
              </a:rPr>
              <a:t> 17.- 167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61046" y="718698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01488" y="251439"/>
            <a:ext cx="4860375" cy="3075292"/>
          </a:xfrm>
          <a:custGeom>
            <a:avLst/>
            <a:gdLst/>
            <a:ahLst/>
            <a:cxnLst/>
            <a:rect l="l" t="t" r="r" b="b"/>
            <a:pathLst>
              <a:path w="4860375" h="3075292">
                <a:moveTo>
                  <a:pt x="0" y="0"/>
                </a:moveTo>
                <a:lnTo>
                  <a:pt x="4860376" y="0"/>
                </a:lnTo>
                <a:lnTo>
                  <a:pt x="4860376" y="3075292"/>
                </a:lnTo>
                <a:lnTo>
                  <a:pt x="0" y="3075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6115" y="7579152"/>
            <a:ext cx="4543570" cy="3585290"/>
          </a:xfrm>
          <a:custGeom>
            <a:avLst/>
            <a:gdLst/>
            <a:ahLst/>
            <a:cxnLst/>
            <a:rect l="l" t="t" r="r" b="b"/>
            <a:pathLst>
              <a:path w="4543570" h="3585290">
                <a:moveTo>
                  <a:pt x="0" y="0"/>
                </a:moveTo>
                <a:lnTo>
                  <a:pt x="4543569" y="0"/>
                </a:lnTo>
                <a:lnTo>
                  <a:pt x="4543569" y="3585289"/>
                </a:lnTo>
                <a:lnTo>
                  <a:pt x="0" y="3585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75469" y="5940686"/>
            <a:ext cx="5469886" cy="3431110"/>
          </a:xfrm>
          <a:custGeom>
            <a:avLst/>
            <a:gdLst/>
            <a:ahLst/>
            <a:cxnLst/>
            <a:rect l="l" t="t" r="r" b="b"/>
            <a:pathLst>
              <a:path w="5469886" h="3431110">
                <a:moveTo>
                  <a:pt x="0" y="0"/>
                </a:moveTo>
                <a:lnTo>
                  <a:pt x="5469886" y="0"/>
                </a:lnTo>
                <a:lnTo>
                  <a:pt x="5469886" y="3431111"/>
                </a:lnTo>
                <a:lnTo>
                  <a:pt x="0" y="3431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76119" y="2834430"/>
            <a:ext cx="3854224" cy="5246370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10"/>
              <a:stretch>
                <a:fillRect b="-1437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041621" y="1731935"/>
            <a:ext cx="11077025" cy="795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2400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2400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</a:t>
            </a:r>
            <a:r>
              <a:rPr lang="en-US" sz="2400" dirty="0" err="1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Hạt</a:t>
            </a:r>
            <a:r>
              <a:rPr lang="en-US" sz="2400" dirty="0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Giống</a:t>
            </a:r>
            <a:r>
              <a:rPr lang="en-US" sz="2400" dirty="0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Tâm</a:t>
            </a:r>
            <a:r>
              <a:rPr lang="en-US" sz="2400" dirty="0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Hồn</a:t>
            </a:r>
            <a:r>
              <a:rPr lang="en-US" sz="2400" dirty="0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- </a:t>
            </a:r>
            <a:r>
              <a:rPr lang="en-US" sz="2400" dirty="0" err="1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Tập</a:t>
            </a:r>
            <a:r>
              <a:rPr lang="en-US" sz="2400" dirty="0">
                <a:solidFill>
                  <a:srgbClr val="310AED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 2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: Cho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dũng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Yêu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endParaRPr lang="en-US" sz="2400" dirty="0">
              <a:solidFill>
                <a:srgbClr val="310AED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 “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vốn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nhiều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khó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khăn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thử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thách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vọng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buồn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Dũng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vượt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chính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đừng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điều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che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khuất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tin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hoài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bão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”.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chính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ý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tưởng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chính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tập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Hạt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giống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tâm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hồn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: Cho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Dũng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Yêu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do First News (NXB TP. HCM)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phát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hành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Tập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gồm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100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bài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ngắn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hay,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ý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nghĩa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sắc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mỗi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tập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50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gần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gũi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mang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thức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dục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cao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chúng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ta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ai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ngày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mai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thật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dù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dị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hay phi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cậu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mồ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côi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mong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ngày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chăm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sóc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vòng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tay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chú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tật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nguyền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bao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khác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nhìn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ánh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sáng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mù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làm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trai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nghiệp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…;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hoặc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chinh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phục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vượt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thử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thách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vươn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lên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khẳng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trở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thành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từng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ao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00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ước</a:t>
            </a:r>
            <a:r>
              <a:rPr lang="en-US" sz="2400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…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7436" y="444024"/>
            <a:ext cx="15332977" cy="110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sz="318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         </a:t>
            </a:r>
            <a:r>
              <a:rPr lang="en-US" sz="318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18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18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18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18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18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18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18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18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T.2</a:t>
            </a:r>
            <a:r>
              <a:rPr lang="en-US" sz="318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.- Tp. HCM: </a:t>
            </a:r>
            <a:r>
              <a:rPr lang="en-US" sz="318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18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18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18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2021.- 167 tr.; 21cm.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C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10149" y="6578997"/>
            <a:ext cx="9356387" cy="6591107"/>
            <a:chOff x="0" y="0"/>
            <a:chExt cx="12475183" cy="8788143"/>
          </a:xfrm>
        </p:grpSpPr>
        <p:sp>
          <p:nvSpPr>
            <p:cNvPr id="3" name="Freeform 3"/>
            <p:cNvSpPr/>
            <p:nvPr/>
          </p:nvSpPr>
          <p:spPr>
            <a:xfrm>
              <a:off x="0" y="3049559"/>
              <a:ext cx="12475183" cy="5738584"/>
            </a:xfrm>
            <a:custGeom>
              <a:avLst/>
              <a:gdLst/>
              <a:ahLst/>
              <a:cxnLst/>
              <a:rect l="l" t="t" r="r" b="b"/>
              <a:pathLst>
                <a:path w="12475183" h="5738584">
                  <a:moveTo>
                    <a:pt x="0" y="0"/>
                  </a:moveTo>
                  <a:lnTo>
                    <a:pt x="12475183" y="0"/>
                  </a:lnTo>
                  <a:lnTo>
                    <a:pt x="12475183" y="5738584"/>
                  </a:lnTo>
                  <a:lnTo>
                    <a:pt x="0" y="5738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129919" y="0"/>
              <a:ext cx="2165036" cy="4192851"/>
            </a:xfrm>
            <a:custGeom>
              <a:avLst/>
              <a:gdLst/>
              <a:ahLst/>
              <a:cxnLst/>
              <a:rect l="l" t="t" r="r" b="b"/>
              <a:pathLst>
                <a:path w="2165036" h="4192851">
                  <a:moveTo>
                    <a:pt x="0" y="0"/>
                  </a:moveTo>
                  <a:lnTo>
                    <a:pt x="2165036" y="0"/>
                  </a:lnTo>
                  <a:lnTo>
                    <a:pt x="2165036" y="4192851"/>
                  </a:lnTo>
                  <a:lnTo>
                    <a:pt x="0" y="4192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589223" y="2151733"/>
              <a:ext cx="1527765" cy="2054451"/>
            </a:xfrm>
            <a:custGeom>
              <a:avLst/>
              <a:gdLst/>
              <a:ahLst/>
              <a:cxnLst/>
              <a:rect l="l" t="t" r="r" b="b"/>
              <a:pathLst>
                <a:path w="1527765" h="2054451">
                  <a:moveTo>
                    <a:pt x="0" y="0"/>
                  </a:moveTo>
                  <a:lnTo>
                    <a:pt x="1527764" y="0"/>
                  </a:lnTo>
                  <a:lnTo>
                    <a:pt x="1527764" y="2054451"/>
                  </a:lnTo>
                  <a:lnTo>
                    <a:pt x="0" y="2054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197521" y="7191177"/>
            <a:ext cx="3090479" cy="3255356"/>
          </a:xfrm>
          <a:custGeom>
            <a:avLst/>
            <a:gdLst/>
            <a:ahLst/>
            <a:cxnLst/>
            <a:rect l="l" t="t" r="r" b="b"/>
            <a:pathLst>
              <a:path w="3090479" h="3255356">
                <a:moveTo>
                  <a:pt x="0" y="0"/>
                </a:moveTo>
                <a:lnTo>
                  <a:pt x="3090479" y="0"/>
                </a:lnTo>
                <a:lnTo>
                  <a:pt x="3090479" y="3255356"/>
                </a:lnTo>
                <a:lnTo>
                  <a:pt x="0" y="325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6" r="-193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344649" y="2520315"/>
            <a:ext cx="3854224" cy="524637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E5D9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8"/>
              <a:stretch>
                <a:fillRect t="-2427" b="-1726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803937" y="1891716"/>
            <a:ext cx="9588792" cy="645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1"/>
              </a:lnSpc>
            </a:pPr>
            <a:r>
              <a:rPr lang="en-US" sz="2372" dirty="0" err="1">
                <a:solidFill>
                  <a:srgbClr val="310AE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372" dirty="0">
                <a:solidFill>
                  <a:srgbClr val="310AE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372" dirty="0">
                <a:solidFill>
                  <a:srgbClr val="310AED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Hạt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Giống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Tâm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Hồn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-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Tập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3 -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Từ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Điều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Bình</a:t>
            </a:r>
            <a:r>
              <a:rPr lang="en-US" sz="2372" dirty="0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Dị</a:t>
            </a:r>
            <a:endParaRPr lang="en-US" sz="2372" dirty="0">
              <a:solidFill>
                <a:srgbClr val="310AED"/>
              </a:solidFill>
              <a:latin typeface="Crimson Roman Italics"/>
              <a:ea typeface="Crimson Roman Italics"/>
              <a:cs typeface="Crimson Roman Italics"/>
              <a:sym typeface="Crimson Roman Italics"/>
            </a:endParaRPr>
          </a:p>
          <a:p>
            <a:pPr algn="just">
              <a:lnSpc>
                <a:spcPts val="3461"/>
              </a:lnSpc>
            </a:pP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Giữa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nhịp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hối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hả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ít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lần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bị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cuốn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lo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toan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rồi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mắc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kẹt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giữa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vòng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xoáy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cơm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–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áo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–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gạo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–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tiền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vậy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việc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khoảnh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khắc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pháp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yên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cơ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hội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khám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phá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góc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cạnh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mới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4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4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321"/>
              </a:lnSpc>
            </a:pP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Tuyển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2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cuốn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(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3,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4)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nằm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bộ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16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Chung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chủ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hai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dung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rất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đỗi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Đôi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cậu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bé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chó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nhỏ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khuyết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Đôi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lúc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cô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gái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không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thích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tiếng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hát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cha, hay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bác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nông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dân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sẵn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lòng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chia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sẻ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ngô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mọi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xung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…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Điểm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chứa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đựng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học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mang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tin,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yêu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thêm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trân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trọng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gì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372" dirty="0" err="1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372" dirty="0">
                <a:solidFill>
                  <a:srgbClr val="310AED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4099" y="421993"/>
            <a:ext cx="14259803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3.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T.3.- 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2017.-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1.- 167 tr.; 21cm.</a:t>
            </a:r>
            <a:r>
              <a:rPr lang="en-US" sz="3227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1325" y="-812075"/>
            <a:ext cx="6570435" cy="3428572"/>
          </a:xfrm>
          <a:custGeom>
            <a:avLst/>
            <a:gdLst/>
            <a:ahLst/>
            <a:cxnLst/>
            <a:rect l="l" t="t" r="r" b="b"/>
            <a:pathLst>
              <a:path w="6570435" h="3428572">
                <a:moveTo>
                  <a:pt x="0" y="0"/>
                </a:moveTo>
                <a:lnTo>
                  <a:pt x="6570435" y="0"/>
                </a:lnTo>
                <a:lnTo>
                  <a:pt x="6570435" y="3428572"/>
                </a:lnTo>
                <a:lnTo>
                  <a:pt x="0" y="3428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71262" y="1028700"/>
            <a:ext cx="5599925" cy="3543225"/>
          </a:xfrm>
          <a:custGeom>
            <a:avLst/>
            <a:gdLst/>
            <a:ahLst/>
            <a:cxnLst/>
            <a:rect l="l" t="t" r="r" b="b"/>
            <a:pathLst>
              <a:path w="5599925" h="3543225">
                <a:moveTo>
                  <a:pt x="0" y="0"/>
                </a:moveTo>
                <a:lnTo>
                  <a:pt x="5599924" y="0"/>
                </a:lnTo>
                <a:lnTo>
                  <a:pt x="5599924" y="3543225"/>
                </a:lnTo>
                <a:lnTo>
                  <a:pt x="0" y="3543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5768" y="7645784"/>
            <a:ext cx="4704978" cy="3712655"/>
          </a:xfrm>
          <a:custGeom>
            <a:avLst/>
            <a:gdLst/>
            <a:ahLst/>
            <a:cxnLst/>
            <a:rect l="l" t="t" r="r" b="b"/>
            <a:pathLst>
              <a:path w="4704978" h="3712655">
                <a:moveTo>
                  <a:pt x="0" y="0"/>
                </a:moveTo>
                <a:lnTo>
                  <a:pt x="4704978" y="0"/>
                </a:lnTo>
                <a:lnTo>
                  <a:pt x="4704978" y="3712655"/>
                </a:lnTo>
                <a:lnTo>
                  <a:pt x="0" y="3712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40035" y="5141803"/>
            <a:ext cx="4912993" cy="3081787"/>
          </a:xfrm>
          <a:custGeom>
            <a:avLst/>
            <a:gdLst/>
            <a:ahLst/>
            <a:cxnLst/>
            <a:rect l="l" t="t" r="r" b="b"/>
            <a:pathLst>
              <a:path w="4912993" h="3081787">
                <a:moveTo>
                  <a:pt x="0" y="0"/>
                </a:moveTo>
                <a:lnTo>
                  <a:pt x="4912993" y="0"/>
                </a:lnTo>
                <a:lnTo>
                  <a:pt x="4912993" y="3081787"/>
                </a:lnTo>
                <a:lnTo>
                  <a:pt x="0" y="3081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65075" y="3078173"/>
            <a:ext cx="3854224" cy="5246370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3FB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10"/>
              <a:stretch>
                <a:fillRect b="-1437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962814" y="2549822"/>
            <a:ext cx="11296486" cy="623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1"/>
              </a:lnSpc>
            </a:pPr>
            <a:r>
              <a:rPr lang="en-US" sz="2772" dirty="0" err="1">
                <a:solidFill>
                  <a:srgbClr val="004AAD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Tóm</a:t>
            </a:r>
            <a:r>
              <a:rPr lang="en-US" sz="2772" dirty="0">
                <a:solidFill>
                  <a:srgbClr val="004AAD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tắt</a:t>
            </a:r>
            <a:r>
              <a:rPr lang="en-US" sz="2772" dirty="0">
                <a:solidFill>
                  <a:srgbClr val="004AAD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:</a:t>
            </a:r>
          </a:p>
          <a:p>
            <a:pPr algn="just">
              <a:lnSpc>
                <a:spcPts val="3881"/>
              </a:lnSpc>
            </a:pPr>
            <a:r>
              <a:rPr lang="en-US" sz="2772" dirty="0">
                <a:solidFill>
                  <a:srgbClr val="004AAD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         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Cuộc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sống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vốn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dĩ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không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bằng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phẳng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.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Trên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con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đường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bạn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sẽ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không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thiếu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những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chông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chênh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trở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ngại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.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Tập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sách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này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sẽ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người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bạn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đồng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hành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truyền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động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lực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giúp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bạn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vượt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qua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khó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khăn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thử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thách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để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theo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đuổi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ước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mơ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vươn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đến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cuộc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sống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tốt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đẹp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hơn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  <a:p>
            <a:pPr algn="just">
              <a:lnSpc>
                <a:spcPts val="3881"/>
              </a:lnSpc>
            </a:pP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       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Một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thông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điệp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quan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trọng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khác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tuyển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tập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Từ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những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điều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bình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dị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muốn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gửi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gắm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đó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hãy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sẵn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sàng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dang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tay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giúp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đỡ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chở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che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người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khác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sẵn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lòng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chia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sẻ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những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nỗi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buồn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bất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hạnh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…,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bởi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hạnh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phúc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thật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sự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không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chỉ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nhận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còn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là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khi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ta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biết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cho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7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đi</a:t>
            </a:r>
            <a:r>
              <a:rPr lang="en-US" sz="27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  <a:p>
            <a:pPr algn="just">
              <a:lnSpc>
                <a:spcPts val="3741"/>
              </a:lnSpc>
            </a:pP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          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Trong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lần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tái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bản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này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tuyển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tập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Từ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những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điều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bình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dị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có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thay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đổi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về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thiết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kế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và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chỉnh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sửa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bổ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sung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nội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dung.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Mong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rằng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cuốn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sách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tiếp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tục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là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món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quà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tinh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thần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ý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nghĩa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để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bạn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đọc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được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tiếp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thêm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sức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mạnh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niềm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tin,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lòng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dũng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cảm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và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tình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yêu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cuộc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sống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từ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chính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những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mối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quan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hệ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bình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dị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gần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gũi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nhất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trong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cuộc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2672" dirty="0" err="1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sống</a:t>
            </a:r>
            <a:r>
              <a:rPr lang="en-US" sz="2672" dirty="0">
                <a:solidFill>
                  <a:srgbClr val="004AAD"/>
                </a:solidFill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5075" y="574393"/>
            <a:ext cx="15880092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4.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T.4.- 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, 2019.-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070503"/>
                </a:solidFill>
                <a:latin typeface="DejaVu Serif"/>
                <a:ea typeface="DejaVu Serif"/>
                <a:cs typeface="DejaVu Serif"/>
                <a:sym typeface="DejaVu Serif"/>
              </a:rPr>
              <a:t> 13.- 167 tr.; 21cm.</a:t>
            </a:r>
            <a:r>
              <a:rPr lang="en-US" sz="3227" dirty="0">
                <a:solidFill>
                  <a:srgbClr val="07050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7696" y="-514350"/>
            <a:ext cx="14369609" cy="11293305"/>
            <a:chOff x="0" y="0"/>
            <a:chExt cx="2435235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5235" cy="1913890"/>
            </a:xfrm>
            <a:custGeom>
              <a:avLst/>
              <a:gdLst/>
              <a:ahLst/>
              <a:cxnLst/>
              <a:rect l="l" t="t" r="r" b="b"/>
              <a:pathLst>
                <a:path w="2435235" h="1913890">
                  <a:moveTo>
                    <a:pt x="0" y="0"/>
                  </a:moveTo>
                  <a:lnTo>
                    <a:pt x="2435235" y="0"/>
                  </a:lnTo>
                  <a:lnTo>
                    <a:pt x="2435235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CEDC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4601" y="8469932"/>
            <a:ext cx="4239535" cy="250392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5472842" y="-234864"/>
            <a:ext cx="3855686" cy="2418567"/>
          </a:xfrm>
          <a:custGeom>
            <a:avLst/>
            <a:gdLst/>
            <a:ahLst/>
            <a:cxnLst/>
            <a:rect l="l" t="t" r="r" b="b"/>
            <a:pathLst>
              <a:path w="3855686" h="2418567">
                <a:moveTo>
                  <a:pt x="0" y="0"/>
                </a:moveTo>
                <a:lnTo>
                  <a:pt x="3855686" y="0"/>
                </a:lnTo>
                <a:lnTo>
                  <a:pt x="3855686" y="2418567"/>
                </a:lnTo>
                <a:lnTo>
                  <a:pt x="0" y="241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2514313"/>
            <a:ext cx="4143706" cy="5640412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DCEDC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5"/>
              <a:stretch>
                <a:fillRect t="-359" b="-1301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272317" y="1737245"/>
            <a:ext cx="10785341" cy="708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Tóm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tắt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: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500" dirty="0" err="1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Và</a:t>
            </a:r>
            <a:r>
              <a:rPr lang="en-US" sz="2500" dirty="0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Ý </a:t>
            </a:r>
            <a:r>
              <a:rPr lang="en-US" sz="2500" dirty="0" err="1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Nghĩa</a:t>
            </a:r>
            <a:r>
              <a:rPr lang="en-US" sz="2500" dirty="0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Cuộc</a:t>
            </a:r>
            <a:r>
              <a:rPr lang="en-US" sz="2500" dirty="0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Sống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hợp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nhỏ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trị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vĩnh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hằng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truyền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tải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thông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điệp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gần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gũi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gợi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nhớ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trị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trọng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đối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vô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lãng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quên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rút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kết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riêng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Thông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rất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đỗi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thường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tiết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gây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xúc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quyển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tựa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nhắc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nhở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chân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thành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rằng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đủ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sức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tất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thử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Dù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diễn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nữa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hãy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luôn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kiên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cường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nuôi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dưỡng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tinh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thần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lên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nghịch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giữ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 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đọc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“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”,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bắt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gặp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ảnh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xung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chính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góc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-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góc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ngoài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-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hiểu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về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nhân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vật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truyện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gặp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phải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vấn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hay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quen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biết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bằng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suy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ngẫm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chiêm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nghiệm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xem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nhân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vật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xử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lý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vấn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thế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ra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cách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quyết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phù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hợp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vấn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đề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đồng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hiểu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gặp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phải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đó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biết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thông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bao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 dung </a:t>
            </a:r>
            <a:r>
              <a:rPr lang="en-US" sz="2500" dirty="0" err="1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500" dirty="0">
                <a:solidFill>
                  <a:srgbClr val="7A60F6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21993"/>
            <a:ext cx="16028958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5. </a:t>
            </a:r>
            <a:r>
              <a:rPr lang="en-US" sz="3227" dirty="0" err="1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T.5.- </a:t>
            </a:r>
            <a:r>
              <a:rPr lang="en-US" sz="3227" dirty="0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, 2018.- </a:t>
            </a:r>
            <a:r>
              <a:rPr lang="en-US" sz="3227" dirty="0" err="1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FF914D"/>
                </a:solidFill>
                <a:latin typeface="DejaVu Serif"/>
                <a:ea typeface="DejaVu Serif"/>
                <a:cs typeface="DejaVu Serif"/>
                <a:sym typeface="DejaVu Serif"/>
              </a:rPr>
              <a:t> 10.- 167 tr.; 21cm.</a:t>
            </a:r>
            <a:r>
              <a:rPr lang="en-US" sz="3227" dirty="0">
                <a:solidFill>
                  <a:srgbClr val="FF914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C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37684" y="8323741"/>
            <a:ext cx="7010611" cy="3658265"/>
          </a:xfrm>
          <a:custGeom>
            <a:avLst/>
            <a:gdLst/>
            <a:ahLst/>
            <a:cxnLst/>
            <a:rect l="l" t="t" r="r" b="b"/>
            <a:pathLst>
              <a:path w="7010611" h="3658265">
                <a:moveTo>
                  <a:pt x="0" y="0"/>
                </a:moveTo>
                <a:lnTo>
                  <a:pt x="7010612" y="0"/>
                </a:lnTo>
                <a:lnTo>
                  <a:pt x="7010612" y="3658264"/>
                </a:lnTo>
                <a:lnTo>
                  <a:pt x="0" y="3658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88975" y="-2359766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1" y="0"/>
                </a:lnTo>
                <a:lnTo>
                  <a:pt x="6234681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12788" y="-88027"/>
            <a:ext cx="4046491" cy="2538253"/>
          </a:xfrm>
          <a:custGeom>
            <a:avLst/>
            <a:gdLst/>
            <a:ahLst/>
            <a:cxnLst/>
            <a:rect l="l" t="t" r="r" b="b"/>
            <a:pathLst>
              <a:path w="4046491" h="2538253">
                <a:moveTo>
                  <a:pt x="0" y="0"/>
                </a:moveTo>
                <a:lnTo>
                  <a:pt x="4046491" y="0"/>
                </a:lnTo>
                <a:lnTo>
                  <a:pt x="4046491" y="2538254"/>
                </a:lnTo>
                <a:lnTo>
                  <a:pt x="0" y="2538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8166" y="8512695"/>
            <a:ext cx="3368839" cy="2131556"/>
          </a:xfrm>
          <a:custGeom>
            <a:avLst/>
            <a:gdLst/>
            <a:ahLst/>
            <a:cxnLst/>
            <a:rect l="l" t="t" r="r" b="b"/>
            <a:pathLst>
              <a:path w="3368839" h="2131556">
                <a:moveTo>
                  <a:pt x="0" y="0"/>
                </a:moveTo>
                <a:lnTo>
                  <a:pt x="3368839" y="0"/>
                </a:lnTo>
                <a:lnTo>
                  <a:pt x="3368839" y="2131556"/>
                </a:lnTo>
                <a:lnTo>
                  <a:pt x="0" y="2131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75159" y="2666713"/>
            <a:ext cx="4143706" cy="5640412"/>
            <a:chOff x="0" y="0"/>
            <a:chExt cx="6350000" cy="86436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75159" y="2683328"/>
            <a:ext cx="4143706" cy="5640412"/>
            <a:chOff x="0" y="0"/>
            <a:chExt cx="6350000" cy="8643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25394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8"/>
              <a:stretch>
                <a:fillRect t="-1530" b="-1270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75159" y="952500"/>
            <a:ext cx="15891380" cy="113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322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6. </a:t>
            </a:r>
            <a:r>
              <a:rPr lang="en-US" sz="322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Hạt</a:t>
            </a:r>
            <a:r>
              <a:rPr lang="en-US" sz="322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giống</a:t>
            </a:r>
            <a:r>
              <a:rPr lang="en-US" sz="322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tâm</a:t>
            </a:r>
            <a:r>
              <a:rPr lang="en-US" sz="322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27" dirty="0" err="1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22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T.6.- </a:t>
            </a:r>
            <a:r>
              <a:rPr lang="en-US" sz="322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Tp. HCM: </a:t>
            </a:r>
            <a:r>
              <a:rPr lang="en-US" sz="322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Tổng</a:t>
            </a:r>
            <a:r>
              <a:rPr lang="en-US" sz="322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322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, 2021.- </a:t>
            </a:r>
            <a:r>
              <a:rPr lang="en-US" sz="322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Tái</a:t>
            </a:r>
            <a:r>
              <a:rPr lang="en-US" sz="322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22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227" dirty="0" err="1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3227" dirty="0">
                <a:solidFill>
                  <a:srgbClr val="310AED"/>
                </a:solidFill>
                <a:latin typeface="DejaVu Serif"/>
                <a:ea typeface="DejaVu Serif"/>
                <a:cs typeface="DejaVu Serif"/>
                <a:sym typeface="DejaVu Serif"/>
              </a:rPr>
              <a:t> 11.- 165 tr.; 21cm.</a:t>
            </a:r>
            <a:r>
              <a:rPr lang="en-US" sz="3227" dirty="0">
                <a:solidFill>
                  <a:srgbClr val="310AE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37090" y="2627447"/>
            <a:ext cx="10677098" cy="588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7"/>
              </a:lnSpc>
            </a:pP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 </a:t>
            </a:r>
            <a:r>
              <a:rPr lang="en-US" sz="2605" dirty="0" err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Tóm</a:t>
            </a:r>
            <a:r>
              <a:rPr lang="en-US" sz="2605" dirty="0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tắt</a:t>
            </a:r>
            <a:r>
              <a:rPr lang="en-US" sz="2605" dirty="0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:</a:t>
            </a:r>
          </a:p>
          <a:p>
            <a:pPr algn="just">
              <a:lnSpc>
                <a:spcPts val="3074"/>
              </a:lnSpc>
            </a:pP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Hạt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tiếp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gồm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trị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vĩnh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hằng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con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tập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nhận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giá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trị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của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bản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thân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ý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đôi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vì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băng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quá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nhanh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đã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vô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lãng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quên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Ý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nghĩa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sâu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sắc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từ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ngắn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bàn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tay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xoa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tiếp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thêm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nguồn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viên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sức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mạnh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giúp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trở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ngại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tinh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thần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khăn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thử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trong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cuộc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sống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khẳng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định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đuổi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ước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mơ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đến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tốt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đẹp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  <a:p>
            <a:pPr algn="just">
              <a:lnSpc>
                <a:spcPts val="3074"/>
              </a:lnSpc>
            </a:pP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Mong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câu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chuyện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giản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dị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này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động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lực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khuyến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khích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đưa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tay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khác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cũng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mở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rộng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lòng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với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những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ai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cần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bờ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vai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chia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sẻ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nỗi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đau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vọng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rằng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chúng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mang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đến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cho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lạc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quan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niềm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tin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sự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thanh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thản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tâm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hồn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mỗi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trở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ngại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thử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thách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như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điều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cần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phải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có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,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để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sẽ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mỉm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cười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thấy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mình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ở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một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bậc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cao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hơn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khi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vượt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qua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được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và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đứng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trên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nghịch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</a:t>
            </a:r>
            <a:r>
              <a:rPr lang="en-US" sz="2605" dirty="0" err="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cảnh</a:t>
            </a:r>
            <a:r>
              <a:rPr lang="en-US" sz="2605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5037</Words>
  <Application>Microsoft Office PowerPoint</Application>
  <PresentationFormat>Custom</PresentationFormat>
  <Paragraphs>89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Bungee</vt:lpstr>
      <vt:lpstr>DejaVu Serif Bold</vt:lpstr>
      <vt:lpstr>TT Norms</vt:lpstr>
      <vt:lpstr>Times New Roman</vt:lpstr>
      <vt:lpstr>Arial</vt:lpstr>
      <vt:lpstr>Crimson Pro</vt:lpstr>
      <vt:lpstr>TT Phobos Inline</vt:lpstr>
      <vt:lpstr>Bogart</vt:lpstr>
      <vt:lpstr>Crimson Pro Bold</vt:lpstr>
      <vt:lpstr>DejaVu Serif Italics</vt:lpstr>
      <vt:lpstr>Calibri</vt:lpstr>
      <vt:lpstr>Crimson Roman</vt:lpstr>
      <vt:lpstr>Noto Serif Display Bold</vt:lpstr>
      <vt:lpstr>Inter Bold</vt:lpstr>
      <vt:lpstr>Noto Serif Display</vt:lpstr>
      <vt:lpstr>Crimson Roman Italics</vt:lpstr>
      <vt:lpstr>Crimson Roman Bold</vt:lpstr>
      <vt:lpstr>TT Phobos Bold</vt:lpstr>
      <vt:lpstr>Inter Bold Italics</vt:lpstr>
      <vt:lpstr>DejaVu Serif</vt:lpstr>
      <vt:lpstr>Bogart Bold</vt:lpstr>
      <vt:lpstr>Chonburi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 "HẠT GIỐNG TÂM HỒN" _Hường TV THCS PT</dc:title>
  <cp:lastModifiedBy>Admin</cp:lastModifiedBy>
  <cp:revision>7</cp:revision>
  <dcterms:created xsi:type="dcterms:W3CDTF">2006-08-16T00:00:00Z</dcterms:created>
  <dcterms:modified xsi:type="dcterms:W3CDTF">2024-08-25T07:53:30Z</dcterms:modified>
  <dc:identifier>DAGOq-Nd7rM</dc:identifier>
</cp:coreProperties>
</file>