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455" r:id="rId2"/>
    <p:sldId id="418" r:id="rId3"/>
    <p:sldId id="366" r:id="rId4"/>
    <p:sldId id="425" r:id="rId5"/>
    <p:sldId id="456" r:id="rId6"/>
    <p:sldId id="420" r:id="rId7"/>
    <p:sldId id="427" r:id="rId8"/>
    <p:sldId id="421" r:id="rId9"/>
    <p:sldId id="458" r:id="rId10"/>
    <p:sldId id="430" r:id="rId11"/>
    <p:sldId id="371" r:id="rId12"/>
    <p:sldId id="268" r:id="rId13"/>
    <p:sldId id="457" r:id="rId14"/>
    <p:sldId id="433" r:id="rId15"/>
    <p:sldId id="459" r:id="rId16"/>
    <p:sldId id="437" r:id="rId17"/>
    <p:sldId id="434" r:id="rId18"/>
    <p:sldId id="431" r:id="rId19"/>
    <p:sldId id="357" r:id="rId20"/>
    <p:sldId id="460" r:id="rId21"/>
    <p:sldId id="440" r:id="rId22"/>
    <p:sldId id="444" r:id="rId23"/>
    <p:sldId id="441" r:id="rId24"/>
    <p:sldId id="461" r:id="rId25"/>
    <p:sldId id="358" r:id="rId26"/>
    <p:sldId id="447" r:id="rId27"/>
    <p:sldId id="448" r:id="rId28"/>
    <p:sldId id="445" r:id="rId29"/>
    <p:sldId id="446" r:id="rId30"/>
    <p:sldId id="362" r:id="rId31"/>
    <p:sldId id="364" r:id="rId32"/>
    <p:sldId id="451" r:id="rId33"/>
    <p:sldId id="454" r:id="rId34"/>
    <p:sldId id="450" r:id="rId35"/>
    <p:sldId id="462" r:id="rId36"/>
    <p:sldId id="367" r:id="rId37"/>
  </p:sldIdLst>
  <p:sldSz cx="12192000" cy="6858000"/>
  <p:notesSz cx="6858000" cy="9144000"/>
  <p:embeddedFontLst>
    <p:embeddedFont>
      <p:font typeface="SimSun" panose="02010600030101010101" pitchFamily="2" charset="-122"/>
      <p:regular r:id="rId39"/>
    </p:embeddedFont>
    <p:embeddedFont>
      <p:font typeface="Calisto MT" panose="02040603050505030304" pitchFamily="18" charset="0"/>
      <p:regular r:id="rId40"/>
      <p:bold r:id="rId41"/>
      <p:italic r:id="rId42"/>
      <p:boldItalic r:id="rId43"/>
    </p:embeddedFont>
    <p:embeddedFont>
      <p:font typeface="Gadugi" panose="020B0502040204020203" pitchFamily="34" charset="0"/>
      <p:regular r:id="rId44"/>
      <p:bold r:id="rId45"/>
    </p:embeddedFont>
    <p:embeddedFont>
      <p:font typeface="Calibri" panose="020F0502020204030204" pitchFamily="34" charset="0"/>
      <p:regular r:id="rId46"/>
      <p:bold r:id="rId47"/>
      <p:italic r:id="rId48"/>
      <p:boldItalic r:id="rId49"/>
    </p:embeddedFont>
    <p:embeddedFont>
      <p:font typeface="Microsoft YaHei" panose="020B0503020204020204" pitchFamily="34" charset="-122"/>
      <p:regular r:id="rId50"/>
      <p:bold r:id="rId51"/>
    </p:embeddedFont>
    <p:embeddedFont>
      <p:font typeface="Montserrat" panose="020B0604020202020204" charset="0"/>
      <p:regular r:id="rId52"/>
      <p:bold r:id="rId53"/>
      <p:italic r:id="rId54"/>
      <p:boldItalic r:id="rId55"/>
    </p:embeddedFont>
    <p:embeddedFont>
      <p:font typeface="SimSun" panose="02010600030101010101" pitchFamily="2" charset="-122"/>
      <p:regular r:id="rId39"/>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78AB1D"/>
    <a:srgbClr val="F193A7"/>
    <a:srgbClr val="438742"/>
    <a:srgbClr val="7A6294"/>
    <a:srgbClr val="17AD86"/>
    <a:srgbClr val="ABA0BC"/>
    <a:srgbClr val="F4F4F6"/>
    <a:srgbClr val="FF617B"/>
    <a:srgbClr val="A3C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4" autoAdjust="0"/>
    <p:restoredTop sz="93039" autoAdjust="0"/>
  </p:normalViewPr>
  <p:slideViewPr>
    <p:cSldViewPr snapToGrid="0">
      <p:cViewPr varScale="1">
        <p:scale>
          <a:sx n="69" d="100"/>
          <a:sy n="69" d="100"/>
        </p:scale>
        <p:origin x="676" y="4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8B012-D35F-FA41-AC43-DC7686CD2DB1}" type="doc">
      <dgm:prSet loTypeId="urn:microsoft.com/office/officeart/2008/layout/VerticalCurvedList" loCatId="" qsTypeId="urn:microsoft.com/office/officeart/2005/8/quickstyle/simple1" qsCatId="simple" csTypeId="urn:microsoft.com/office/officeart/2005/8/colors/colorful4" csCatId="colorful" phldr="1"/>
      <dgm:spPr/>
      <dgm:t>
        <a:bodyPr/>
        <a:lstStyle/>
        <a:p>
          <a:endParaRPr lang="en-US"/>
        </a:p>
      </dgm:t>
    </dgm:pt>
    <dgm:pt modelId="{A20C9090-909E-FC4F-A7CE-CF27BABD1EEC}">
      <dgm:prSet phldrT="[Text]" custT="1"/>
      <dgm:spPr/>
      <dgm:t>
        <a:bodyPr/>
        <a:lstStyle/>
        <a:p>
          <a:r>
            <a:rPr lang="en-US" sz="2800" dirty="0">
              <a:solidFill>
                <a:schemeClr val="tx1"/>
              </a:solidFill>
              <a:latin typeface="Times New Roman" panose="02020603050405020304" pitchFamily="18" charset="0"/>
              <a:cs typeface="Times New Roman" panose="02020603050405020304" pitchFamily="18" charset="0"/>
            </a:rPr>
            <a:t>Hung </a:t>
          </a:r>
          <a:r>
            <a:rPr lang="en-US" sz="2800" dirty="0" err="1">
              <a:solidFill>
                <a:schemeClr val="tx1"/>
              </a:solidFill>
              <a:latin typeface="Times New Roman" panose="02020603050405020304" pitchFamily="18" charset="0"/>
              <a:cs typeface="Times New Roman" panose="02020603050405020304" pitchFamily="18" charset="0"/>
            </a:rPr>
            <a:t>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thôi</a:t>
          </a:r>
          <a:r>
            <a:rPr lang="en-US" sz="2800" dirty="0">
              <a:solidFill>
                <a:schemeClr val="tx1"/>
              </a:solidFill>
              <a:latin typeface="Times New Roman" panose="02020603050405020304" pitchFamily="18" charset="0"/>
              <a:cs typeface="Times New Roman" panose="02020603050405020304" pitchFamily="18" charset="0"/>
            </a:rPr>
            <a:t>.</a:t>
          </a:r>
        </a:p>
      </dgm:t>
    </dgm:pt>
    <dgm:pt modelId="{A3226FCB-151E-F142-826F-8B1FF43702F4}" type="parTrans" cxnId="{1B90AA86-F54C-774B-A442-8AE5105A8FD5}">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628F0B22-DA67-2842-B3A4-8C0DF8DDD8EE}" type="sibTrans" cxnId="{1B90AA86-F54C-774B-A442-8AE5105A8FD5}">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70D2E8B-B077-084C-BE47-56DBB5B59206}">
      <dgm:prSet phldrT="[Text]" custT="1"/>
      <dgm:spPr/>
      <dgm:t>
        <a:bodyPr/>
        <a:lstStyle/>
        <a:p>
          <a:r>
            <a:rPr lang="en-US" sz="2800" dirty="0" err="1">
              <a:solidFill>
                <a:schemeClr val="tx1"/>
              </a:solidFill>
              <a:latin typeface="Times New Roman" panose="02020603050405020304" pitchFamily="18" charset="0"/>
              <a:cs typeface="Times New Roman" panose="02020603050405020304" pitchFamily="18" charset="0"/>
            </a:rPr>
            <a:t>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thói</a:t>
          </a:r>
          <a:r>
            <a:rPr lang="en-US" sz="2800" dirty="0">
              <a:solidFill>
                <a:schemeClr val="tx1"/>
              </a:solidFill>
              <a:latin typeface="Times New Roman" panose="02020603050405020304" pitchFamily="18" charset="0"/>
              <a:cs typeface="Times New Roman" panose="02020603050405020304" pitchFamily="18" charset="0"/>
            </a:rPr>
            <a:t> hung </a:t>
          </a:r>
          <a:r>
            <a:rPr lang="en-US" sz="2800" dirty="0" err="1">
              <a:solidFill>
                <a:schemeClr val="tx1"/>
              </a:solidFill>
              <a:latin typeface="Times New Roman" panose="02020603050405020304" pitchFamily="18" charset="0"/>
              <a:cs typeface="Times New Roman" panose="02020603050405020304" pitchFamily="18" charset="0"/>
            </a:rPr>
            <a:t>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sớm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muộn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đấy</a:t>
          </a:r>
          <a:r>
            <a:rPr lang="en-US" sz="2800" dirty="0">
              <a:solidFill>
                <a:schemeClr val="tx1"/>
              </a:solidFill>
              <a:latin typeface="Times New Roman" panose="02020603050405020304" pitchFamily="18" charset="0"/>
              <a:cs typeface="Times New Roman" panose="02020603050405020304" pitchFamily="18" charset="0"/>
            </a:rPr>
            <a:t>.</a:t>
          </a:r>
        </a:p>
      </dgm:t>
    </dgm:pt>
    <dgm:pt modelId="{03900BC1-6678-AF40-A8DF-7AE6E3593540}" type="parTrans" cxnId="{F8844693-1E74-8F46-801F-717964B4AFE7}">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28831452-DBFC-9244-A1DC-D88328F16639}" type="sibTrans" cxnId="{F8844693-1E74-8F46-801F-717964B4AFE7}">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9D3A0980-6C82-3A46-805A-27BE0A9A3056}">
      <dgm:prSet phldrT="[Text]" custT="1"/>
      <dgm:spPr/>
      <dgm:t>
        <a:bodyPr/>
        <a:lstStyle/>
        <a:p>
          <a:pPr>
            <a:buFont typeface="Symbol" pitchFamily="2" charset="2"/>
            <a:buChar char=""/>
          </a:pPr>
          <a:r>
            <a:rPr lang="en-VN" sz="2800" dirty="0">
              <a:solidFill>
                <a:schemeClr val="tx1"/>
              </a:solidFill>
              <a:latin typeface="Times New Roman" panose="02020603050405020304" pitchFamily="18" charset="0"/>
              <a:cs typeface="Times New Roman" panose="02020603050405020304" pitchFamily="18" charset="0"/>
            </a:rPr>
            <a:t>Bài học về cách ứng xử, sống khiêm tốn, biết tôn trọng người khác.</a:t>
          </a:r>
          <a:endParaRPr lang="en-US" sz="2800" dirty="0">
            <a:solidFill>
              <a:schemeClr val="tx1"/>
            </a:solidFill>
            <a:latin typeface="Times New Roman" panose="02020603050405020304" pitchFamily="18" charset="0"/>
            <a:cs typeface="Times New Roman" panose="02020603050405020304" pitchFamily="18" charset="0"/>
          </a:endParaRPr>
        </a:p>
      </dgm:t>
    </dgm:pt>
    <dgm:pt modelId="{A20CB4C9-7AB3-3440-842B-DB3FA7CBC262}" type="parTrans" cxnId="{C21F3BC7-2916-0B40-89BD-4C93DE997CBC}">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434C052-A2E5-F244-B3AC-71083314020E}" type="sibTrans" cxnId="{C21F3BC7-2916-0B40-89BD-4C93DE997CBC}">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13F140C1-9DE7-7047-8BA1-EE1CE5FD5586}">
      <dgm:prSet phldrT="[Text]" custT="1"/>
      <dgm:spPr/>
      <dgm:t>
        <a:bodyPr/>
        <a:lstStyle/>
        <a:p>
          <a:r>
            <a:rPr lang="en-VN" sz="2800">
              <a:solidFill>
                <a:schemeClr val="tx1"/>
              </a:solidFill>
              <a:latin typeface="Times New Roman" panose="02020603050405020304" pitchFamily="18" charset="0"/>
              <a:cs typeface="Times New Roman" panose="02020603050405020304" pitchFamily="18" charset="0"/>
            </a:rPr>
            <a:t>Bài học về tình thân ái, chan hòa</a:t>
          </a:r>
          <a:endParaRPr lang="en-US" sz="2800" dirty="0">
            <a:solidFill>
              <a:schemeClr val="tx1"/>
            </a:solidFill>
            <a:latin typeface="Times New Roman" panose="02020603050405020304" pitchFamily="18" charset="0"/>
            <a:cs typeface="Times New Roman" panose="02020603050405020304" pitchFamily="18" charset="0"/>
          </a:endParaRPr>
        </a:p>
      </dgm:t>
    </dgm:pt>
    <dgm:pt modelId="{6ACF787E-BBAC-DE40-A07F-14B07721EEB5}" type="parTrans" cxnId="{F062BB16-8D64-3842-8A12-01F37F48FD50}">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DE0D99A-71A0-D64E-98ED-C243FB065AC6}" type="sibTrans" cxnId="{F062BB16-8D64-3842-8A12-01F37F48FD50}">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3FE96164-5917-D04C-985E-1FAD47531B6F}" type="pres">
      <dgm:prSet presAssocID="{D668B012-D35F-FA41-AC43-DC7686CD2DB1}" presName="Name0" presStyleCnt="0">
        <dgm:presLayoutVars>
          <dgm:chMax val="7"/>
          <dgm:chPref val="7"/>
          <dgm:dir/>
        </dgm:presLayoutVars>
      </dgm:prSet>
      <dgm:spPr/>
      <dgm:t>
        <a:bodyPr/>
        <a:lstStyle/>
        <a:p>
          <a:endParaRPr lang="en-US"/>
        </a:p>
      </dgm:t>
    </dgm:pt>
    <dgm:pt modelId="{4745E747-8E3A-9743-84DF-56278B1CFFCA}" type="pres">
      <dgm:prSet presAssocID="{D668B012-D35F-FA41-AC43-DC7686CD2DB1}" presName="Name1" presStyleCnt="0"/>
      <dgm:spPr/>
    </dgm:pt>
    <dgm:pt modelId="{3E72D664-0C6E-FF47-97B0-6317F8010E87}" type="pres">
      <dgm:prSet presAssocID="{D668B012-D35F-FA41-AC43-DC7686CD2DB1}" presName="cycle" presStyleCnt="0"/>
      <dgm:spPr/>
    </dgm:pt>
    <dgm:pt modelId="{E01B9FCC-9239-8144-B22E-98245DC43CFA}" type="pres">
      <dgm:prSet presAssocID="{D668B012-D35F-FA41-AC43-DC7686CD2DB1}" presName="srcNode" presStyleLbl="node1" presStyleIdx="0" presStyleCnt="4"/>
      <dgm:spPr/>
    </dgm:pt>
    <dgm:pt modelId="{B6FA8EF5-A414-F34E-9EB3-281664C1FD10}" type="pres">
      <dgm:prSet presAssocID="{D668B012-D35F-FA41-AC43-DC7686CD2DB1}" presName="conn" presStyleLbl="parChTrans1D2" presStyleIdx="0" presStyleCnt="1"/>
      <dgm:spPr/>
      <dgm:t>
        <a:bodyPr/>
        <a:lstStyle/>
        <a:p>
          <a:endParaRPr lang="en-US"/>
        </a:p>
      </dgm:t>
    </dgm:pt>
    <dgm:pt modelId="{16CDFD1A-D28A-EA42-AA73-3D77DB346637}" type="pres">
      <dgm:prSet presAssocID="{D668B012-D35F-FA41-AC43-DC7686CD2DB1}" presName="extraNode" presStyleLbl="node1" presStyleIdx="0" presStyleCnt="4"/>
      <dgm:spPr/>
    </dgm:pt>
    <dgm:pt modelId="{9EA6E2BF-01D8-4641-B083-C4DCD074E6EE}" type="pres">
      <dgm:prSet presAssocID="{D668B012-D35F-FA41-AC43-DC7686CD2DB1}" presName="dstNode" presStyleLbl="node1" presStyleIdx="0" presStyleCnt="4"/>
      <dgm:spPr/>
    </dgm:pt>
    <dgm:pt modelId="{3D45C3BC-6852-4549-8B71-0284AA80E27B}" type="pres">
      <dgm:prSet presAssocID="{A20C9090-909E-FC4F-A7CE-CF27BABD1EEC}" presName="text_1" presStyleLbl="node1" presStyleIdx="0" presStyleCnt="4" custScaleY="147837">
        <dgm:presLayoutVars>
          <dgm:bulletEnabled val="1"/>
        </dgm:presLayoutVars>
      </dgm:prSet>
      <dgm:spPr/>
      <dgm:t>
        <a:bodyPr/>
        <a:lstStyle/>
        <a:p>
          <a:endParaRPr lang="en-US"/>
        </a:p>
      </dgm:t>
    </dgm:pt>
    <dgm:pt modelId="{75022447-D85A-5746-A9DF-6EBF9EB3CF45}" type="pres">
      <dgm:prSet presAssocID="{A20C9090-909E-FC4F-A7CE-CF27BABD1EEC}" presName="accent_1" presStyleCnt="0"/>
      <dgm:spPr/>
    </dgm:pt>
    <dgm:pt modelId="{D1E54A05-B8F9-154C-8019-0F78E5FF2371}" type="pres">
      <dgm:prSet presAssocID="{A20C9090-909E-FC4F-A7CE-CF27BABD1EEC}" presName="accentRepeatNode" presStyleLbl="solidFgAcc1" presStyleIdx="0" presStyleCnt="4"/>
      <dgm:spPr/>
    </dgm:pt>
    <dgm:pt modelId="{85EDA087-C767-4345-9258-296763EE60FF}" type="pres">
      <dgm:prSet presAssocID="{D70D2E8B-B077-084C-BE47-56DBB5B59206}" presName="text_2" presStyleLbl="node1" presStyleIdx="1" presStyleCnt="4" custScaleY="115123">
        <dgm:presLayoutVars>
          <dgm:bulletEnabled val="1"/>
        </dgm:presLayoutVars>
      </dgm:prSet>
      <dgm:spPr/>
      <dgm:t>
        <a:bodyPr/>
        <a:lstStyle/>
        <a:p>
          <a:endParaRPr lang="en-US"/>
        </a:p>
      </dgm:t>
    </dgm:pt>
    <dgm:pt modelId="{CD530D23-2545-E14E-A076-3B7B076FB11F}" type="pres">
      <dgm:prSet presAssocID="{D70D2E8B-B077-084C-BE47-56DBB5B59206}" presName="accent_2" presStyleCnt="0"/>
      <dgm:spPr/>
    </dgm:pt>
    <dgm:pt modelId="{F03C4417-EB72-3B4E-857B-B283226AABA1}" type="pres">
      <dgm:prSet presAssocID="{D70D2E8B-B077-084C-BE47-56DBB5B59206}" presName="accentRepeatNode" presStyleLbl="solidFgAcc1" presStyleIdx="1" presStyleCnt="4"/>
      <dgm:spPr/>
    </dgm:pt>
    <dgm:pt modelId="{B01406A3-7CC0-4742-AF30-DB6AB95412FE}" type="pres">
      <dgm:prSet presAssocID="{9D3A0980-6C82-3A46-805A-27BE0A9A3056}" presName="text_3" presStyleLbl="node1" presStyleIdx="2" presStyleCnt="4" custScaleY="115123">
        <dgm:presLayoutVars>
          <dgm:bulletEnabled val="1"/>
        </dgm:presLayoutVars>
      </dgm:prSet>
      <dgm:spPr/>
      <dgm:t>
        <a:bodyPr/>
        <a:lstStyle/>
        <a:p>
          <a:endParaRPr lang="en-US"/>
        </a:p>
      </dgm:t>
    </dgm:pt>
    <dgm:pt modelId="{82BDA46B-1C02-AC47-8931-6883E541D7C7}" type="pres">
      <dgm:prSet presAssocID="{9D3A0980-6C82-3A46-805A-27BE0A9A3056}" presName="accent_3" presStyleCnt="0"/>
      <dgm:spPr/>
    </dgm:pt>
    <dgm:pt modelId="{B2A22C97-044F-C54F-9345-DC450F370C23}" type="pres">
      <dgm:prSet presAssocID="{9D3A0980-6C82-3A46-805A-27BE0A9A3056}" presName="accentRepeatNode" presStyleLbl="solidFgAcc1" presStyleIdx="2" presStyleCnt="4"/>
      <dgm:spPr/>
    </dgm:pt>
    <dgm:pt modelId="{5B5721FF-9703-9141-A4D8-9559B473A462}" type="pres">
      <dgm:prSet presAssocID="{13F140C1-9DE7-7047-8BA1-EE1CE5FD5586}" presName="text_4" presStyleLbl="node1" presStyleIdx="3" presStyleCnt="4">
        <dgm:presLayoutVars>
          <dgm:bulletEnabled val="1"/>
        </dgm:presLayoutVars>
      </dgm:prSet>
      <dgm:spPr/>
      <dgm:t>
        <a:bodyPr/>
        <a:lstStyle/>
        <a:p>
          <a:endParaRPr lang="en-US"/>
        </a:p>
      </dgm:t>
    </dgm:pt>
    <dgm:pt modelId="{2C3A1E4A-8EEC-0649-9417-1370B314F51E}" type="pres">
      <dgm:prSet presAssocID="{13F140C1-9DE7-7047-8BA1-EE1CE5FD5586}" presName="accent_4" presStyleCnt="0"/>
      <dgm:spPr/>
    </dgm:pt>
    <dgm:pt modelId="{9EA99C93-F9AC-294B-947B-1712C1475BC5}" type="pres">
      <dgm:prSet presAssocID="{13F140C1-9DE7-7047-8BA1-EE1CE5FD5586}" presName="accentRepeatNode" presStyleLbl="solidFgAcc1" presStyleIdx="3" presStyleCnt="4"/>
      <dgm:spPr/>
    </dgm:pt>
  </dgm:ptLst>
  <dgm:cxnLst>
    <dgm:cxn modelId="{F062BB16-8D64-3842-8A12-01F37F48FD50}" srcId="{D668B012-D35F-FA41-AC43-DC7686CD2DB1}" destId="{13F140C1-9DE7-7047-8BA1-EE1CE5FD5586}" srcOrd="3" destOrd="0" parTransId="{6ACF787E-BBAC-DE40-A07F-14B07721EEB5}" sibTransId="{4DE0D99A-71A0-D64E-98ED-C243FB065AC6}"/>
    <dgm:cxn modelId="{F8844693-1E74-8F46-801F-717964B4AFE7}" srcId="{D668B012-D35F-FA41-AC43-DC7686CD2DB1}" destId="{D70D2E8B-B077-084C-BE47-56DBB5B59206}" srcOrd="1" destOrd="0" parTransId="{03900BC1-6678-AF40-A8DF-7AE6E3593540}" sibTransId="{28831452-DBFC-9244-A1DC-D88328F16639}"/>
    <dgm:cxn modelId="{70A05F79-36C8-7049-9C92-1FC64AE6BC18}" type="presOf" srcId="{D70D2E8B-B077-084C-BE47-56DBB5B59206}" destId="{85EDA087-C767-4345-9258-296763EE60FF}" srcOrd="0" destOrd="0" presId="urn:microsoft.com/office/officeart/2008/layout/VerticalCurvedList"/>
    <dgm:cxn modelId="{D0092C10-18D6-9240-B48A-FCE66759C462}" type="presOf" srcId="{13F140C1-9DE7-7047-8BA1-EE1CE5FD5586}" destId="{5B5721FF-9703-9141-A4D8-9559B473A462}" srcOrd="0" destOrd="0" presId="urn:microsoft.com/office/officeart/2008/layout/VerticalCurvedList"/>
    <dgm:cxn modelId="{1B90AA86-F54C-774B-A442-8AE5105A8FD5}" srcId="{D668B012-D35F-FA41-AC43-DC7686CD2DB1}" destId="{A20C9090-909E-FC4F-A7CE-CF27BABD1EEC}" srcOrd="0" destOrd="0" parTransId="{A3226FCB-151E-F142-826F-8B1FF43702F4}" sibTransId="{628F0B22-DA67-2842-B3A4-8C0DF8DDD8EE}"/>
    <dgm:cxn modelId="{35E70867-8070-E446-AD35-7D7B2FC59F0D}" type="presOf" srcId="{D668B012-D35F-FA41-AC43-DC7686CD2DB1}" destId="{3FE96164-5917-D04C-985E-1FAD47531B6F}" srcOrd="0" destOrd="0" presId="urn:microsoft.com/office/officeart/2008/layout/VerticalCurvedList"/>
    <dgm:cxn modelId="{C21F3BC7-2916-0B40-89BD-4C93DE997CBC}" srcId="{D668B012-D35F-FA41-AC43-DC7686CD2DB1}" destId="{9D3A0980-6C82-3A46-805A-27BE0A9A3056}" srcOrd="2" destOrd="0" parTransId="{A20CB4C9-7AB3-3440-842B-DB3FA7CBC262}" sibTransId="{C434C052-A2E5-F244-B3AC-71083314020E}"/>
    <dgm:cxn modelId="{872EDC4B-D42D-A54E-84EB-49E4A3CB1ED9}" type="presOf" srcId="{A20C9090-909E-FC4F-A7CE-CF27BABD1EEC}" destId="{3D45C3BC-6852-4549-8B71-0284AA80E27B}" srcOrd="0" destOrd="0" presId="urn:microsoft.com/office/officeart/2008/layout/VerticalCurvedList"/>
    <dgm:cxn modelId="{4706464A-5B8A-9C4C-9E8A-60D57FEA74E1}" type="presOf" srcId="{628F0B22-DA67-2842-B3A4-8C0DF8DDD8EE}" destId="{B6FA8EF5-A414-F34E-9EB3-281664C1FD10}" srcOrd="0" destOrd="0" presId="urn:microsoft.com/office/officeart/2008/layout/VerticalCurvedList"/>
    <dgm:cxn modelId="{CFB5FB38-8AF8-2B42-A860-76181B901B4C}" type="presOf" srcId="{9D3A0980-6C82-3A46-805A-27BE0A9A3056}" destId="{B01406A3-7CC0-4742-AF30-DB6AB95412FE}" srcOrd="0" destOrd="0" presId="urn:microsoft.com/office/officeart/2008/layout/VerticalCurvedList"/>
    <dgm:cxn modelId="{5777AA92-83FD-0A4E-B6E0-A5317D13C0BC}" type="presParOf" srcId="{3FE96164-5917-D04C-985E-1FAD47531B6F}" destId="{4745E747-8E3A-9743-84DF-56278B1CFFCA}" srcOrd="0" destOrd="0" presId="urn:microsoft.com/office/officeart/2008/layout/VerticalCurvedList"/>
    <dgm:cxn modelId="{9671E7E2-7670-424F-B313-27963F0E1C1B}" type="presParOf" srcId="{4745E747-8E3A-9743-84DF-56278B1CFFCA}" destId="{3E72D664-0C6E-FF47-97B0-6317F8010E87}" srcOrd="0" destOrd="0" presId="urn:microsoft.com/office/officeart/2008/layout/VerticalCurvedList"/>
    <dgm:cxn modelId="{1B1B6B2C-182B-5947-BB4B-7AC19368DC71}" type="presParOf" srcId="{3E72D664-0C6E-FF47-97B0-6317F8010E87}" destId="{E01B9FCC-9239-8144-B22E-98245DC43CFA}" srcOrd="0" destOrd="0" presId="urn:microsoft.com/office/officeart/2008/layout/VerticalCurvedList"/>
    <dgm:cxn modelId="{82CA4027-897F-B04A-BA7B-C2B43E529169}" type="presParOf" srcId="{3E72D664-0C6E-FF47-97B0-6317F8010E87}" destId="{B6FA8EF5-A414-F34E-9EB3-281664C1FD10}" srcOrd="1" destOrd="0" presId="urn:microsoft.com/office/officeart/2008/layout/VerticalCurvedList"/>
    <dgm:cxn modelId="{DD17B0A8-B38F-AE49-8731-10B8374DF22B}" type="presParOf" srcId="{3E72D664-0C6E-FF47-97B0-6317F8010E87}" destId="{16CDFD1A-D28A-EA42-AA73-3D77DB346637}" srcOrd="2" destOrd="0" presId="urn:microsoft.com/office/officeart/2008/layout/VerticalCurvedList"/>
    <dgm:cxn modelId="{8507862E-249A-4F46-A5A9-C8F42BF80C44}" type="presParOf" srcId="{3E72D664-0C6E-FF47-97B0-6317F8010E87}" destId="{9EA6E2BF-01D8-4641-B083-C4DCD074E6EE}" srcOrd="3" destOrd="0" presId="urn:microsoft.com/office/officeart/2008/layout/VerticalCurvedList"/>
    <dgm:cxn modelId="{2079805D-28C0-AA4D-B524-62A8DAF2E48E}" type="presParOf" srcId="{4745E747-8E3A-9743-84DF-56278B1CFFCA}" destId="{3D45C3BC-6852-4549-8B71-0284AA80E27B}" srcOrd="1" destOrd="0" presId="urn:microsoft.com/office/officeart/2008/layout/VerticalCurvedList"/>
    <dgm:cxn modelId="{797B773D-3E1D-3447-B4FD-FC1FF72B3CF0}" type="presParOf" srcId="{4745E747-8E3A-9743-84DF-56278B1CFFCA}" destId="{75022447-D85A-5746-A9DF-6EBF9EB3CF45}" srcOrd="2" destOrd="0" presId="urn:microsoft.com/office/officeart/2008/layout/VerticalCurvedList"/>
    <dgm:cxn modelId="{A12CB5E6-7E9E-B34B-9CBD-5315F715F396}" type="presParOf" srcId="{75022447-D85A-5746-A9DF-6EBF9EB3CF45}" destId="{D1E54A05-B8F9-154C-8019-0F78E5FF2371}" srcOrd="0" destOrd="0" presId="urn:microsoft.com/office/officeart/2008/layout/VerticalCurvedList"/>
    <dgm:cxn modelId="{B80FFBA6-F7AE-3B47-9610-28768A703518}" type="presParOf" srcId="{4745E747-8E3A-9743-84DF-56278B1CFFCA}" destId="{85EDA087-C767-4345-9258-296763EE60FF}" srcOrd="3" destOrd="0" presId="urn:microsoft.com/office/officeart/2008/layout/VerticalCurvedList"/>
    <dgm:cxn modelId="{3E60B529-B708-2E42-A67C-A86656141EB1}" type="presParOf" srcId="{4745E747-8E3A-9743-84DF-56278B1CFFCA}" destId="{CD530D23-2545-E14E-A076-3B7B076FB11F}" srcOrd="4" destOrd="0" presId="urn:microsoft.com/office/officeart/2008/layout/VerticalCurvedList"/>
    <dgm:cxn modelId="{6DBA2777-D906-254F-8ABB-07E20CF81D0C}" type="presParOf" srcId="{CD530D23-2545-E14E-A076-3B7B076FB11F}" destId="{F03C4417-EB72-3B4E-857B-B283226AABA1}" srcOrd="0" destOrd="0" presId="urn:microsoft.com/office/officeart/2008/layout/VerticalCurvedList"/>
    <dgm:cxn modelId="{E384E95B-C755-F042-A135-63E906FFA1E3}" type="presParOf" srcId="{4745E747-8E3A-9743-84DF-56278B1CFFCA}" destId="{B01406A3-7CC0-4742-AF30-DB6AB95412FE}" srcOrd="5" destOrd="0" presId="urn:microsoft.com/office/officeart/2008/layout/VerticalCurvedList"/>
    <dgm:cxn modelId="{DB0C677B-D13B-1040-B5C8-AD4A2D0AE30E}" type="presParOf" srcId="{4745E747-8E3A-9743-84DF-56278B1CFFCA}" destId="{82BDA46B-1C02-AC47-8931-6883E541D7C7}" srcOrd="6" destOrd="0" presId="urn:microsoft.com/office/officeart/2008/layout/VerticalCurvedList"/>
    <dgm:cxn modelId="{A2FF2351-D366-C343-B3B8-8957BAD142FF}" type="presParOf" srcId="{82BDA46B-1C02-AC47-8931-6883E541D7C7}" destId="{B2A22C97-044F-C54F-9345-DC450F370C23}" srcOrd="0" destOrd="0" presId="urn:microsoft.com/office/officeart/2008/layout/VerticalCurvedList"/>
    <dgm:cxn modelId="{6F4B4472-542F-0243-8AFF-7C734BFFFEBF}" type="presParOf" srcId="{4745E747-8E3A-9743-84DF-56278B1CFFCA}" destId="{5B5721FF-9703-9141-A4D8-9559B473A462}" srcOrd="7" destOrd="0" presId="urn:microsoft.com/office/officeart/2008/layout/VerticalCurvedList"/>
    <dgm:cxn modelId="{FDD0C4DA-2262-484F-B425-82323D465E0C}" type="presParOf" srcId="{4745E747-8E3A-9743-84DF-56278B1CFFCA}" destId="{2C3A1E4A-8EEC-0649-9417-1370B314F51E}" srcOrd="8" destOrd="0" presId="urn:microsoft.com/office/officeart/2008/layout/VerticalCurvedList"/>
    <dgm:cxn modelId="{22E56C32-C4F2-1044-B303-C6862359D291}" type="presParOf" srcId="{2C3A1E4A-8EEC-0649-9417-1370B314F51E}" destId="{9EA99C93-F9AC-294B-947B-1712C1475BC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A8EF5-A414-F34E-9EB3-281664C1FD10}">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45C3BC-6852-4549-8B71-0284AA80E27B}">
      <dsp:nvSpPr>
        <dsp:cNvPr id="0" name=""/>
        <dsp:cNvSpPr/>
      </dsp:nvSpPr>
      <dsp:spPr>
        <a:xfrm>
          <a:off x="610504" y="217200"/>
          <a:ext cx="7049048" cy="123238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Hung </a:t>
          </a:r>
          <a:r>
            <a:rPr lang="en-US" sz="2800" kern="1200" dirty="0" err="1">
              <a:solidFill>
                <a:schemeClr val="tx1"/>
              </a:solidFill>
              <a:latin typeface="Times New Roman" panose="02020603050405020304" pitchFamily="18" charset="0"/>
              <a:cs typeface="Times New Roman" panose="02020603050405020304" pitchFamily="18" charset="0"/>
            </a:rPr>
            <a:t>hăng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hống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hách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láo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chỉ</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tổ</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đem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chỉ</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dại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thôi</a:t>
          </a:r>
          <a:r>
            <a:rPr lang="en-US" sz="2800" kern="1200" dirty="0">
              <a:solidFill>
                <a:schemeClr val="tx1"/>
              </a:solidFill>
              <a:latin typeface="Times New Roman" panose="02020603050405020304" pitchFamily="18" charset="0"/>
              <a:cs typeface="Times New Roman" panose="02020603050405020304" pitchFamily="18" charset="0"/>
            </a:rPr>
            <a:t>.</a:t>
          </a:r>
        </a:p>
      </dsp:txBody>
      <dsp:txXfrm>
        <a:off x="610504" y="217200"/>
        <a:ext cx="7049048" cy="1232380"/>
      </dsp:txXfrm>
    </dsp:sp>
    <dsp:sp modelId="{D1E54A05-B8F9-154C-8019-0F78E5FF2371}">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EDA087-C767-4345-9258-296763EE60FF}">
      <dsp:nvSpPr>
        <dsp:cNvPr id="0" name=""/>
        <dsp:cNvSpPr/>
      </dsp:nvSpPr>
      <dsp:spPr>
        <a:xfrm>
          <a:off x="1088431" y="1604182"/>
          <a:ext cx="6571121" cy="959674"/>
        </a:xfrm>
        <a:prstGeom prst="rect">
          <a:avLst/>
        </a:prstGeom>
        <a:solidFill>
          <a:schemeClr val="accent4">
            <a:hueOff val="6276797"/>
            <a:satOff val="0"/>
            <a:lumOff val="86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thói</a:t>
          </a:r>
          <a:r>
            <a:rPr lang="en-US" sz="2800" kern="1200" dirty="0">
              <a:solidFill>
                <a:schemeClr val="tx1"/>
              </a:solidFill>
              <a:latin typeface="Times New Roman" panose="02020603050405020304" pitchFamily="18" charset="0"/>
              <a:cs typeface="Times New Roman" panose="02020603050405020304" pitchFamily="18" charset="0"/>
            </a:rPr>
            <a:t> hung </a:t>
          </a:r>
          <a:r>
            <a:rPr lang="en-US" sz="2800" kern="1200" dirty="0" err="1">
              <a:solidFill>
                <a:schemeClr val="tx1"/>
              </a:solidFill>
              <a:latin typeface="Times New Roman" panose="02020603050405020304" pitchFamily="18" charset="0"/>
              <a:cs typeface="Times New Roman" panose="02020603050405020304" pitchFamily="18" charset="0"/>
            </a:rPr>
            <a:t>hăng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bậy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bạ</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sớm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muộn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cũng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mang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vạ</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đấy</a:t>
          </a:r>
          <a:r>
            <a:rPr lang="en-US" sz="2800" kern="1200" dirty="0">
              <a:solidFill>
                <a:schemeClr val="tx1"/>
              </a:solidFill>
              <a:latin typeface="Times New Roman" panose="02020603050405020304" pitchFamily="18" charset="0"/>
              <a:cs typeface="Times New Roman" panose="02020603050405020304" pitchFamily="18" charset="0"/>
            </a:rPr>
            <a:t>.</a:t>
          </a:r>
        </a:p>
      </dsp:txBody>
      <dsp:txXfrm>
        <a:off x="1088431" y="1604182"/>
        <a:ext cx="6571121" cy="959674"/>
      </dsp:txXfrm>
    </dsp:sp>
    <dsp:sp modelId="{F03C4417-EB72-3B4E-857B-B283226AABA1}">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4">
              <a:hueOff val="6276797"/>
              <a:satOff val="0"/>
              <a:lumOff val="86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1406A3-7CC0-4742-AF30-DB6AB95412FE}">
      <dsp:nvSpPr>
        <dsp:cNvPr id="0" name=""/>
        <dsp:cNvSpPr/>
      </dsp:nvSpPr>
      <dsp:spPr>
        <a:xfrm>
          <a:off x="1088431" y="2854810"/>
          <a:ext cx="6571121" cy="959674"/>
        </a:xfrm>
        <a:prstGeom prst="rect">
          <a:avLst/>
        </a:prstGeom>
        <a:solidFill>
          <a:schemeClr val="accent4">
            <a:hueOff val="12553594"/>
            <a:satOff val="0"/>
            <a:lumOff val="17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buFont typeface="Symbol" pitchFamily="2" charset="2"/>
            <a:buChar char=""/>
          </a:pPr>
          <a:r>
            <a:rPr lang="en-VN" sz="2800" kern="1200" dirty="0">
              <a:solidFill>
                <a:schemeClr val="tx1"/>
              </a:solidFill>
              <a:latin typeface="Times New Roman" panose="02020603050405020304" pitchFamily="18" charset="0"/>
              <a:cs typeface="Times New Roman" panose="02020603050405020304" pitchFamily="18" charset="0"/>
            </a:rPr>
            <a:t>Bài học về cách ứng xử, sống khiêm tốn, biết tôn trọng người khác.</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1088431" y="2854810"/>
        <a:ext cx="6571121" cy="959674"/>
      </dsp:txXfrm>
    </dsp:sp>
    <dsp:sp modelId="{B2A22C97-044F-C54F-9345-DC450F370C23}">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4">
              <a:hueOff val="12553594"/>
              <a:satOff val="0"/>
              <a:lumOff val="173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5721FF-9703-9141-A4D8-9559B473A462}">
      <dsp:nvSpPr>
        <dsp:cNvPr id="0" name=""/>
        <dsp:cNvSpPr/>
      </dsp:nvSpPr>
      <dsp:spPr>
        <a:xfrm>
          <a:off x="610504" y="4168472"/>
          <a:ext cx="7049048" cy="833607"/>
        </a:xfrm>
        <a:prstGeom prst="rect">
          <a:avLst/>
        </a:prstGeom>
        <a:solidFill>
          <a:schemeClr val="accent4">
            <a:hueOff val="18830391"/>
            <a:satOff val="0"/>
            <a:lumOff val="2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lvl="0" algn="l" defTabSz="1244600">
            <a:lnSpc>
              <a:spcPct val="90000"/>
            </a:lnSpc>
            <a:spcBef>
              <a:spcPct val="0"/>
            </a:spcBef>
            <a:spcAft>
              <a:spcPct val="35000"/>
            </a:spcAft>
          </a:pPr>
          <a:r>
            <a:rPr lang="en-VN" sz="2800" kern="1200">
              <a:solidFill>
                <a:schemeClr val="tx1"/>
              </a:solidFill>
              <a:latin typeface="Times New Roman" panose="02020603050405020304" pitchFamily="18" charset="0"/>
              <a:cs typeface="Times New Roman" panose="02020603050405020304" pitchFamily="18" charset="0"/>
            </a:rPr>
            <a:t>Bài học về tình thân ái, chan hòa</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10504" y="4168472"/>
        <a:ext cx="7049048" cy="833607"/>
      </dsp:txXfrm>
    </dsp:sp>
    <dsp:sp modelId="{9EA99C93-F9AC-294B-947B-1712C1475BC5}">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4">
              <a:hueOff val="18830391"/>
              <a:satOff val="0"/>
              <a:lumOff val="2607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DEC11-7793-4414-86BE-607D22153275}" type="datetimeFigureOut">
              <a:rPr lang="zh-CN" altLang="en-US" smtClean="0"/>
              <a:t>2024/9/11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615B9-4A25-40E3-B596-8A84D61ADC4C}" type="slidenum">
              <a:rPr lang="zh-CN" altLang="en-US" smtClean="0"/>
              <a:t>‹#›</a:t>
            </a:fld>
            <a:endParaRPr lang="zh-CN" altLang="en-US"/>
          </a:p>
        </p:txBody>
      </p:sp>
    </p:spTree>
    <p:extLst>
      <p:ext uri="{BB962C8B-B14F-4D97-AF65-F5344CB8AC3E}">
        <p14:creationId xmlns:p14="http://schemas.microsoft.com/office/powerpoint/2010/main" val="171389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3</a:t>
            </a:fld>
            <a:endParaRPr lang="zh-CN" altLang="en-US"/>
          </a:p>
        </p:txBody>
      </p:sp>
    </p:spTree>
    <p:extLst>
      <p:ext uri="{BB962C8B-B14F-4D97-AF65-F5344CB8AC3E}">
        <p14:creationId xmlns:p14="http://schemas.microsoft.com/office/powerpoint/2010/main" val="368227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11</a:t>
            </a:fld>
            <a:endParaRPr lang="zh-CN" altLang="en-US"/>
          </a:p>
        </p:txBody>
      </p:sp>
    </p:spTree>
    <p:extLst>
      <p:ext uri="{BB962C8B-B14F-4D97-AF65-F5344CB8AC3E}">
        <p14:creationId xmlns:p14="http://schemas.microsoft.com/office/powerpoint/2010/main" val="213704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68017510"/>
      </p:ext>
    </p:extLst>
  </p:cSld>
  <p:clrMapOvr>
    <a:masterClrMapping/>
  </p:clrMapOvr>
  <p:transition spd="slow" advTm="0">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073781541"/>
      </p:ext>
    </p:extLst>
  </p:cSld>
  <p:clrMapOvr>
    <a:masterClrMapping/>
  </p:clrMapOvr>
  <p:transition spd="slow" advTm="0">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019359833"/>
      </p:ext>
    </p:extLst>
  </p:cSld>
  <p:clrMapOvr>
    <a:masterClrMapping/>
  </p:clrMapOvr>
  <p:transition spd="slow" advTm="0">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p>
        </p:txBody>
      </p:sp>
      <p:sp>
        <p:nvSpPr>
          <p:cNvPr id="9" name="Slide Number Placeholder 4"/>
          <p:cNvSpPr txBox="1">
            <a:spLocks/>
          </p:cNvSpPr>
          <p:nvPr userDrawn="1"/>
        </p:nvSpPr>
        <p:spPr>
          <a:xfrm>
            <a:off x="11636729" y="6340868"/>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Tree>
    <p:extLst>
      <p:ext uri="{BB962C8B-B14F-4D97-AF65-F5344CB8AC3E}">
        <p14:creationId xmlns:p14="http://schemas.microsoft.com/office/powerpoint/2010/main" val="1282910042"/>
      </p:ext>
    </p:extLst>
  </p:cSld>
  <p:clrMapOvr>
    <a:masterClrMapping/>
  </p:clrMapOvr>
  <p:transition spd="slow" advTm="0">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p>
        </p:txBody>
      </p:sp>
      <p:sp>
        <p:nvSpPr>
          <p:cNvPr id="9" name="Slide Number Placeholder 4"/>
          <p:cNvSpPr txBox="1">
            <a:spLocks/>
          </p:cNvSpPr>
          <p:nvPr userDrawn="1"/>
        </p:nvSpPr>
        <p:spPr>
          <a:xfrm>
            <a:off x="11667901" y="6337836"/>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1600" smtClean="0"/>
              <a:pPr/>
              <a:t>‹#›</a:t>
            </a:fld>
            <a:endParaRPr lang="en-US" sz="1600" dirty="0"/>
          </a:p>
        </p:txBody>
      </p:sp>
    </p:spTree>
    <p:extLst>
      <p:ext uri="{BB962C8B-B14F-4D97-AF65-F5344CB8AC3E}">
        <p14:creationId xmlns:p14="http://schemas.microsoft.com/office/powerpoint/2010/main" val="1718016908"/>
      </p:ext>
    </p:extLst>
  </p:cSld>
  <p:clrMapOvr>
    <a:masterClrMapping/>
  </p:clrMapOvr>
  <p:transition spd="slow" advTm="0">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5"/>
          <p:cNvSpPr txBox="1">
            <a:spLocks/>
          </p:cNvSpPr>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rgbClr val="FEFEFE"/>
                </a:solidFill>
                <a:latin typeface="Montserrat" charset="0"/>
                <a:ea typeface="Montserrat" charset="0"/>
                <a:cs typeface="Montserrat" charset="0"/>
              </a:rPr>
              <a:pPr algn="ctr"/>
              <a:t>‹#›</a:t>
            </a:fld>
            <a:endParaRPr lang="en-US" sz="8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815801450"/>
      </p:ext>
    </p:extLst>
  </p:cSld>
  <p:clrMapOvr>
    <a:masterClrMapping/>
  </p:clrMapOvr>
  <p:transition spd="slow" advTm="0">
    <p:sndAc>
      <p:endSnd/>
    </p:sndAc>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69998127"/>
      </p:ext>
    </p:extLst>
  </p:cSld>
  <p:clrMapOvr>
    <a:masterClrMapping/>
  </p:clrMapOvr>
  <p:transition spd="slow" advTm="0">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218561373"/>
      </p:ext>
    </p:extLst>
  </p:cSld>
  <p:clrMapOvr>
    <a:masterClrMapping/>
  </p:clrMapOvr>
  <p:transition spd="slow" advTm="0">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6916832"/>
      </p:ext>
    </p:extLst>
  </p:cSld>
  <p:clrMapOvr>
    <a:masterClrMapping/>
  </p:clrMapOvr>
  <p:transition spd="slow" advTm="0">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332747928"/>
      </p:ext>
    </p:extLst>
  </p:cSld>
  <p:clrMapOvr>
    <a:masterClrMapping/>
  </p:clrMapOvr>
  <p:transition spd="slow" advTm="0">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2403637"/>
      </p:ext>
    </p:extLst>
  </p:cSld>
  <p:clrMapOvr>
    <a:masterClrMapping/>
  </p:clrMapOvr>
  <p:transition spd="slow" advTm="0">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21225"/>
      </p:ext>
    </p:extLst>
  </p:cSld>
  <p:clrMapOvr>
    <a:masterClrMapping/>
  </p:clrMapOvr>
  <p:transition spd="slow" advTm="0">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4186020147"/>
      </p:ext>
    </p:extLst>
  </p:cSld>
  <p:clrMapOvr>
    <a:masterClrMapping/>
  </p:clrMapOvr>
  <p:transition spd="slow" advTm="0">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792810743"/>
      </p:ext>
    </p:extLst>
  </p:cSld>
  <p:clrMapOvr>
    <a:masterClrMapping/>
  </p:clrMapOvr>
  <p:transition spd="slow" advTm="0">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t>2024/9/11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73000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advTm="0">
    <p:sndAc>
      <p:end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https://scontent.xx.fbcdn.net/v/t1.15752-0/s280x280/202693206_207432537902477_2266693071052359687_n.jpg?_nc_cat=102&amp;ccb=1-3&amp;_nc_sid=aee45a&amp;_nc_ohc=-7yVGxVScsAAX_KhoDQ&amp;_nc_ad=z-m&amp;_nc_cid=0&amp;_nc_ht=scontent.xx&amp;tp=7&amp;oh=ca8d0ead7dbd05cf478fd85410b72bd3&amp;oe=60D39796"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https://scontent.xx.fbcdn.net/v/t1.15752-0/p206x206/202188716_336628277873639_7630871952293552088_n.jpg?_nc_cat=102&amp;ccb=1-3&amp;_nc_sid=aee45a&amp;_nc_ohc=NVQ76pwK5nMAX_GkY9N&amp;_nc_ad=z-m&amp;_nc_cid=0&amp;_nc_ht=scontent.xx&amp;tp=6&amp;oh=f78ced7761592c6b24f0cb1fdfad051d&amp;oe=60D73AF5"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5925" y="1960523"/>
            <a:ext cx="5551056" cy="969962"/>
          </a:xfrm>
        </p:spPr>
        <p:txBody>
          <a:bodyPr>
            <a:noAutofit/>
          </a:bodyPr>
          <a:lstStyle/>
          <a:p>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 </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75450" y="3229837"/>
            <a:ext cx="2160475" cy="2168817"/>
          </a:xfrm>
          <a:prstGeom prst="rect">
            <a:avLst/>
          </a:prstGeom>
        </p:spPr>
      </p:pic>
      <p:sp>
        <p:nvSpPr>
          <p:cNvPr id="5" name="TextBox 4"/>
          <p:cNvSpPr txBox="1"/>
          <p:nvPr/>
        </p:nvSpPr>
        <p:spPr>
          <a:xfrm>
            <a:off x="4855568" y="489528"/>
            <a:ext cx="7010400" cy="461665"/>
          </a:xfrm>
          <a:prstGeom prst="rect">
            <a:avLst/>
          </a:prstGeom>
          <a:noFill/>
        </p:spPr>
        <p:txBody>
          <a:bodyPr wrap="square" rtlCol="0">
            <a:spAutoFit/>
          </a:bodyPr>
          <a:lstStyle/>
          <a:p>
            <a:pPr algn="ctr"/>
            <a:r>
              <a:rPr lang="en-US" sz="2400" i="1" dirty="0" err="1" smtClean="0">
                <a:effectLst>
                  <a:outerShdw blurRad="38100" dist="38100" dir="2700000" algn="tl">
                    <a:srgbClr val="000000">
                      <a:alpha val="43137"/>
                    </a:srgbClr>
                  </a:outerShdw>
                </a:effectLst>
                <a:latin typeface="Calisto MT" panose="02040603050505030304" pitchFamily="18" charset="0"/>
              </a:rPr>
              <a:t>Trường</a:t>
            </a:r>
            <a:r>
              <a:rPr lang="en-US" sz="2400" i="1" dirty="0" smtClean="0">
                <a:effectLst>
                  <a:outerShdw blurRad="38100" dist="38100" dir="2700000" algn="tl">
                    <a:srgbClr val="000000">
                      <a:alpha val="43137"/>
                    </a:srgbClr>
                  </a:outerShdw>
                </a:effectLst>
                <a:latin typeface="Calisto MT" panose="02040603050505030304" pitchFamily="18" charset="0"/>
              </a:rPr>
              <a:t> THCS </a:t>
            </a:r>
            <a:r>
              <a:rPr lang="en-US" sz="2400" i="1" dirty="0" err="1" smtClean="0">
                <a:effectLst>
                  <a:outerShdw blurRad="38100" dist="38100" dir="2700000" algn="tl">
                    <a:srgbClr val="000000">
                      <a:alpha val="43137"/>
                    </a:srgbClr>
                  </a:outerShdw>
                </a:effectLst>
                <a:latin typeface="Calisto MT" panose="02040603050505030304" pitchFamily="18" charset="0"/>
              </a:rPr>
              <a:t>Phạm</a:t>
            </a:r>
            <a:r>
              <a:rPr lang="en-US" sz="2400" i="1" dirty="0" smtClean="0">
                <a:effectLst>
                  <a:outerShdw blurRad="38100" dist="38100" dir="2700000" algn="tl">
                    <a:srgbClr val="000000">
                      <a:alpha val="43137"/>
                    </a:srgbClr>
                  </a:outerShdw>
                </a:effectLst>
                <a:latin typeface="Calisto MT" panose="02040603050505030304" pitchFamily="18" charset="0"/>
              </a:rPr>
              <a:t> </a:t>
            </a:r>
            <a:r>
              <a:rPr lang="en-US" sz="2400" i="1" dirty="0" err="1" smtClean="0">
                <a:effectLst>
                  <a:outerShdw blurRad="38100" dist="38100" dir="2700000" algn="tl">
                    <a:srgbClr val="000000">
                      <a:alpha val="43137"/>
                    </a:srgbClr>
                  </a:outerShdw>
                </a:effectLst>
                <a:latin typeface="Calisto MT" panose="02040603050505030304" pitchFamily="18" charset="0"/>
              </a:rPr>
              <a:t>Trấn</a:t>
            </a:r>
            <a:r>
              <a:rPr lang="en-US" sz="2400" i="1" dirty="0" smtClean="0">
                <a:effectLst>
                  <a:outerShdw blurRad="38100" dist="38100" dir="2700000" algn="tl">
                    <a:srgbClr val="000000">
                      <a:alpha val="43137"/>
                    </a:srgbClr>
                  </a:outerShdw>
                </a:effectLst>
                <a:latin typeface="Calisto MT" panose="02040603050505030304" pitchFamily="18" charset="0"/>
              </a:rPr>
              <a:t> – </a:t>
            </a:r>
            <a:r>
              <a:rPr lang="en-US" sz="2400" i="1" dirty="0" err="1" smtClean="0">
                <a:effectLst>
                  <a:outerShdw blurRad="38100" dist="38100" dir="2700000" algn="tl">
                    <a:srgbClr val="000000">
                      <a:alpha val="43137"/>
                    </a:srgbClr>
                  </a:outerShdw>
                </a:effectLst>
                <a:latin typeface="Calisto MT" panose="02040603050505030304" pitchFamily="18" charset="0"/>
              </a:rPr>
              <a:t>Học</a:t>
            </a:r>
            <a:r>
              <a:rPr lang="en-US" sz="2400" i="1" dirty="0" smtClean="0">
                <a:effectLst>
                  <a:outerShdw blurRad="38100" dist="38100" dir="2700000" algn="tl">
                    <a:srgbClr val="000000">
                      <a:alpha val="43137"/>
                    </a:srgbClr>
                  </a:outerShdw>
                </a:effectLst>
                <a:latin typeface="Calisto MT" panose="02040603050505030304" pitchFamily="18" charset="0"/>
              </a:rPr>
              <a:t> </a:t>
            </a:r>
            <a:r>
              <a:rPr lang="en-US" sz="2400" i="1" dirty="0" err="1" smtClean="0">
                <a:effectLst>
                  <a:outerShdw blurRad="38100" dist="38100" dir="2700000" algn="tl">
                    <a:srgbClr val="000000">
                      <a:alpha val="43137"/>
                    </a:srgbClr>
                  </a:outerShdw>
                </a:effectLst>
                <a:latin typeface="Calisto MT" panose="02040603050505030304" pitchFamily="18" charset="0"/>
              </a:rPr>
              <a:t>Văn</a:t>
            </a:r>
            <a:r>
              <a:rPr lang="en-US" sz="2400" i="1" dirty="0" smtClean="0">
                <a:effectLst>
                  <a:outerShdw blurRad="38100" dist="38100" dir="2700000" algn="tl">
                    <a:srgbClr val="000000">
                      <a:alpha val="43137"/>
                    </a:srgbClr>
                  </a:outerShdw>
                </a:effectLst>
                <a:latin typeface="Calisto MT" panose="02040603050505030304" pitchFamily="18" charset="0"/>
              </a:rPr>
              <a:t> </a:t>
            </a:r>
            <a:r>
              <a:rPr lang="en-US" sz="2400" i="1" dirty="0" err="1" smtClean="0">
                <a:effectLst>
                  <a:outerShdw blurRad="38100" dist="38100" dir="2700000" algn="tl">
                    <a:srgbClr val="000000">
                      <a:alpha val="43137"/>
                    </a:srgbClr>
                  </a:outerShdw>
                </a:effectLst>
                <a:latin typeface="Calisto MT" panose="02040603050505030304" pitchFamily="18" charset="0"/>
              </a:rPr>
              <a:t>cùng</a:t>
            </a:r>
            <a:r>
              <a:rPr lang="en-US" sz="2400" i="1" dirty="0" smtClean="0">
                <a:effectLst>
                  <a:outerShdw blurRad="38100" dist="38100" dir="2700000" algn="tl">
                    <a:srgbClr val="000000">
                      <a:alpha val="43137"/>
                    </a:srgbClr>
                  </a:outerShdw>
                </a:effectLst>
                <a:latin typeface="Calisto MT" panose="02040603050505030304" pitchFamily="18" charset="0"/>
              </a:rPr>
              <a:t> </a:t>
            </a:r>
            <a:r>
              <a:rPr lang="en-US" sz="2400" i="1" dirty="0" err="1" smtClean="0">
                <a:effectLst>
                  <a:outerShdw blurRad="38100" dist="38100" dir="2700000" algn="tl">
                    <a:srgbClr val="000000">
                      <a:alpha val="43137"/>
                    </a:srgbClr>
                  </a:outerShdw>
                </a:effectLst>
                <a:latin typeface="Calisto MT" panose="02040603050505030304" pitchFamily="18" charset="0"/>
              </a:rPr>
              <a:t>cô</a:t>
            </a:r>
            <a:r>
              <a:rPr lang="en-US" sz="2400" i="1" dirty="0" smtClean="0">
                <a:effectLst>
                  <a:outerShdw blurRad="38100" dist="38100" dir="2700000" algn="tl">
                    <a:srgbClr val="000000">
                      <a:alpha val="43137"/>
                    </a:srgbClr>
                  </a:outerShdw>
                </a:effectLst>
                <a:latin typeface="Calisto MT" panose="02040603050505030304" pitchFamily="18" charset="0"/>
              </a:rPr>
              <a:t> </a:t>
            </a:r>
            <a:r>
              <a:rPr lang="en-US" sz="2400" i="1" dirty="0" err="1" smtClean="0">
                <a:effectLst>
                  <a:outerShdw blurRad="38100" dist="38100" dir="2700000" algn="tl">
                    <a:srgbClr val="000000">
                      <a:alpha val="43137"/>
                    </a:srgbClr>
                  </a:outerShdw>
                </a:effectLst>
                <a:latin typeface="Calisto MT" panose="02040603050505030304" pitchFamily="18" charset="0"/>
              </a:rPr>
              <a:t>Thảo</a:t>
            </a:r>
            <a:r>
              <a:rPr lang="en-US" sz="2400" i="1" dirty="0" smtClean="0">
                <a:effectLst>
                  <a:outerShdw blurRad="38100" dist="38100" dir="2700000" algn="tl">
                    <a:srgbClr val="000000">
                      <a:alpha val="43137"/>
                    </a:srgbClr>
                  </a:outerShdw>
                </a:effectLst>
                <a:latin typeface="Calisto MT" panose="02040603050505030304" pitchFamily="18" charset="0"/>
              </a:rPr>
              <a:t> </a:t>
            </a:r>
            <a:endParaRPr lang="en-US" sz="2400" i="1" dirty="0">
              <a:effectLst>
                <a:outerShdw blurRad="38100" dist="38100" dir="2700000" algn="tl">
                  <a:srgbClr val="000000">
                    <a:alpha val="43137"/>
                  </a:srgbClr>
                </a:outerShdw>
              </a:effectLst>
              <a:latin typeface="Calisto MT" panose="02040603050505030304" pitchFamily="18" charset="0"/>
            </a:endParaRPr>
          </a:p>
        </p:txBody>
      </p:sp>
      <p:sp>
        <p:nvSpPr>
          <p:cNvPr id="7" name="Cloud 6"/>
          <p:cNvSpPr/>
          <p:nvPr/>
        </p:nvSpPr>
        <p:spPr>
          <a:xfrm>
            <a:off x="295564" y="239993"/>
            <a:ext cx="2863271" cy="157018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latin typeface="Gadugi" panose="020B0502040204020203" pitchFamily="34" charset="0"/>
                <a:ea typeface="Gadugi" panose="020B0502040204020203" pitchFamily="34" charset="0"/>
              </a:rPr>
              <a:t>Ngữ</a:t>
            </a:r>
            <a:r>
              <a:rPr lang="en-US" dirty="0" smtClean="0">
                <a:latin typeface="Gadugi" panose="020B0502040204020203" pitchFamily="34" charset="0"/>
                <a:ea typeface="Gadugi" panose="020B0502040204020203" pitchFamily="34" charset="0"/>
              </a:rPr>
              <a:t> </a:t>
            </a:r>
            <a:r>
              <a:rPr lang="en-US" dirty="0" err="1" smtClean="0">
                <a:latin typeface="Gadugi" panose="020B0502040204020203" pitchFamily="34" charset="0"/>
                <a:ea typeface="Gadugi" panose="020B0502040204020203" pitchFamily="34" charset="0"/>
              </a:rPr>
              <a:t>Văn</a:t>
            </a:r>
            <a:r>
              <a:rPr lang="en-US" dirty="0" smtClean="0">
                <a:latin typeface="Gadugi" panose="020B0502040204020203" pitchFamily="34" charset="0"/>
                <a:ea typeface="Gadugi" panose="020B0502040204020203" pitchFamily="34" charset="0"/>
              </a:rPr>
              <a:t> 6</a:t>
            </a:r>
          </a:p>
          <a:p>
            <a:pPr algn="ctr"/>
            <a:r>
              <a:rPr lang="en-US" dirty="0" err="1" smtClean="0">
                <a:latin typeface="Gadugi" panose="020B0502040204020203" pitchFamily="34" charset="0"/>
                <a:ea typeface="Gadugi" panose="020B0502040204020203" pitchFamily="34" charset="0"/>
              </a:rPr>
              <a:t>Kết</a:t>
            </a:r>
            <a:r>
              <a:rPr lang="en-US" dirty="0" smtClean="0">
                <a:latin typeface="Gadugi" panose="020B0502040204020203" pitchFamily="34" charset="0"/>
                <a:ea typeface="Gadugi" panose="020B0502040204020203" pitchFamily="34" charset="0"/>
              </a:rPr>
              <a:t> </a:t>
            </a:r>
            <a:r>
              <a:rPr lang="en-US" dirty="0" err="1" smtClean="0">
                <a:latin typeface="Gadugi" panose="020B0502040204020203" pitchFamily="34" charset="0"/>
                <a:ea typeface="Gadugi" panose="020B0502040204020203" pitchFamily="34" charset="0"/>
              </a:rPr>
              <a:t>nối</a:t>
            </a:r>
            <a:r>
              <a:rPr lang="en-US" dirty="0" smtClean="0">
                <a:latin typeface="Gadugi" panose="020B0502040204020203" pitchFamily="34" charset="0"/>
                <a:ea typeface="Gadugi" panose="020B0502040204020203" pitchFamily="34" charset="0"/>
              </a:rPr>
              <a:t> tri </a:t>
            </a:r>
            <a:r>
              <a:rPr lang="en-US" dirty="0" err="1" smtClean="0">
                <a:latin typeface="Gadugi" panose="020B0502040204020203" pitchFamily="34" charset="0"/>
                <a:ea typeface="Gadugi" panose="020B0502040204020203" pitchFamily="34" charset="0"/>
              </a:rPr>
              <a:t>thức</a:t>
            </a:r>
            <a:r>
              <a:rPr lang="en-US" dirty="0" smtClean="0">
                <a:latin typeface="Gadugi" panose="020B0502040204020203" pitchFamily="34" charset="0"/>
                <a:ea typeface="Gadugi" panose="020B0502040204020203" pitchFamily="34" charset="0"/>
              </a:rPr>
              <a:t> </a:t>
            </a:r>
            <a:r>
              <a:rPr lang="en-US" dirty="0" err="1" smtClean="0">
                <a:latin typeface="Gadugi" panose="020B0502040204020203" pitchFamily="34" charset="0"/>
                <a:ea typeface="Gadugi" panose="020B0502040204020203" pitchFamily="34" charset="0"/>
              </a:rPr>
              <a:t>với</a:t>
            </a:r>
            <a:r>
              <a:rPr lang="en-US" dirty="0" smtClean="0">
                <a:latin typeface="Gadugi" panose="020B0502040204020203" pitchFamily="34" charset="0"/>
                <a:ea typeface="Gadugi" panose="020B0502040204020203" pitchFamily="34" charset="0"/>
              </a:rPr>
              <a:t> </a:t>
            </a:r>
            <a:r>
              <a:rPr lang="en-US" dirty="0" err="1" smtClean="0">
                <a:latin typeface="Gadugi" panose="020B0502040204020203" pitchFamily="34" charset="0"/>
                <a:ea typeface="Gadugi" panose="020B0502040204020203" pitchFamily="34" charset="0"/>
              </a:rPr>
              <a:t>cuộc</a:t>
            </a:r>
            <a:r>
              <a:rPr lang="en-US" dirty="0" smtClean="0">
                <a:latin typeface="Gadugi" panose="020B0502040204020203" pitchFamily="34" charset="0"/>
                <a:ea typeface="Gadugi" panose="020B0502040204020203" pitchFamily="34" charset="0"/>
              </a:rPr>
              <a:t> </a:t>
            </a:r>
            <a:r>
              <a:rPr lang="en-US" dirty="0" err="1" smtClean="0">
                <a:latin typeface="Gadugi" panose="020B0502040204020203" pitchFamily="34" charset="0"/>
                <a:ea typeface="Gadugi" panose="020B0502040204020203" pitchFamily="34" charset="0"/>
              </a:rPr>
              <a:t>sống</a:t>
            </a:r>
            <a:r>
              <a:rPr lang="en-US" dirty="0" smtClean="0">
                <a:latin typeface="Gadugi" panose="020B0502040204020203" pitchFamily="34" charset="0"/>
                <a:ea typeface="Gadugi" panose="020B0502040204020203" pitchFamily="34" charset="0"/>
              </a:rPr>
              <a:t> </a:t>
            </a:r>
            <a:endParaRPr lang="en-US" dirty="0">
              <a:latin typeface="Gadugi" panose="020B0502040204020203" pitchFamily="34" charset="0"/>
              <a:ea typeface="Gadugi" panose="020B0502040204020203" pitchFamily="34" charset="0"/>
            </a:endParaRPr>
          </a:p>
        </p:txBody>
      </p:sp>
      <p:pic>
        <p:nvPicPr>
          <p:cNvPr id="8" name="Picture 7"/>
          <p:cNvPicPr>
            <a:picLocks noChangeAspect="1"/>
          </p:cNvPicPr>
          <p:nvPr/>
        </p:nvPicPr>
        <p:blipFill>
          <a:blip r:embed="rId3"/>
          <a:stretch>
            <a:fillRect/>
          </a:stretch>
        </p:blipFill>
        <p:spPr>
          <a:xfrm>
            <a:off x="11018551" y="4085837"/>
            <a:ext cx="847417" cy="914479"/>
          </a:xfrm>
          <a:prstGeom prst="rect">
            <a:avLst/>
          </a:prstGeom>
        </p:spPr>
      </p:pic>
      <p:pic>
        <p:nvPicPr>
          <p:cNvPr id="9" name="Picture 8"/>
          <p:cNvPicPr>
            <a:picLocks noChangeAspect="1"/>
          </p:cNvPicPr>
          <p:nvPr/>
        </p:nvPicPr>
        <p:blipFill>
          <a:blip r:embed="rId4"/>
          <a:stretch>
            <a:fillRect/>
          </a:stretch>
        </p:blipFill>
        <p:spPr>
          <a:xfrm>
            <a:off x="9699778" y="4999770"/>
            <a:ext cx="1548518" cy="1347333"/>
          </a:xfrm>
          <a:prstGeom prst="rect">
            <a:avLst/>
          </a:prstGeom>
        </p:spPr>
      </p:pic>
    </p:spTree>
    <p:extLst>
      <p:ext uri="{BB962C8B-B14F-4D97-AF65-F5344CB8AC3E}">
        <p14:creationId xmlns:p14="http://schemas.microsoft.com/office/powerpoint/2010/main" val="305947317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60B0EFB-53ED-4F35-B05D-F658EA021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a:extLst>
              <a:ext uri="{FF2B5EF4-FFF2-40B4-BE49-F238E27FC236}">
                <a16:creationId xmlns:a16="http://schemas.microsoft.com/office/drawing/2014/main" id="{F43E7870-4E73-7C4D-A723-3FD9C7993690}"/>
              </a:ext>
            </a:extLst>
          </p:cNvPr>
          <p:cNvPicPr>
            <a:picLocks noChangeAspect="1"/>
          </p:cNvPicPr>
          <p:nvPr/>
        </p:nvPicPr>
        <p:blipFill rotWithShape="1">
          <a:blip r:embed="rId2">
            <a:extLst>
              <a:ext uri="{28A0092B-C50C-407E-A947-70E740481C1C}">
                <a14:useLocalDpi xmlns:a14="http://schemas.microsoft.com/office/drawing/2010/main" val="0"/>
              </a:ext>
            </a:extLst>
          </a:blip>
          <a:srcRect t="1101" r="-1" b="1959"/>
          <a:stretch/>
        </p:blipFill>
        <p:spPr>
          <a:xfrm>
            <a:off x="263020" y="2218341"/>
            <a:ext cx="2794216" cy="3946523"/>
          </a:xfrm>
          <a:custGeom>
            <a:avLst/>
            <a:gdLst/>
            <a:ahLst/>
            <a:cxnLst/>
            <a:rect l="l" t="t" r="r" b="b"/>
            <a:pathLst>
              <a:path w="4636517" h="6858000">
                <a:moveTo>
                  <a:pt x="0" y="0"/>
                </a:moveTo>
                <a:lnTo>
                  <a:pt x="4636517" y="0"/>
                </a:lnTo>
                <a:lnTo>
                  <a:pt x="4636517" y="6858000"/>
                </a:lnTo>
                <a:lnTo>
                  <a:pt x="0" y="6858000"/>
                </a:lnTo>
                <a:close/>
              </a:path>
            </a:pathLst>
          </a:custGeom>
        </p:spPr>
      </p:pic>
      <p:sp>
        <p:nvSpPr>
          <p:cNvPr id="28" name="!!Arc">
            <a:extLst>
              <a:ext uri="{FF2B5EF4-FFF2-40B4-BE49-F238E27FC236}">
                <a16:creationId xmlns:a16="http://schemas.microsoft.com/office/drawing/2014/main" id="{835EF3DD-7D43-4A27-8967-A92FD8CC93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p:cNvSpPr txBox="1"/>
          <p:nvPr/>
        </p:nvSpPr>
        <p:spPr>
          <a:xfrm>
            <a:off x="3057236" y="1070939"/>
            <a:ext cx="6530109"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Mèn</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1</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979248" y="2152960"/>
            <a:ext cx="8682182"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Choắt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Cốc</a:t>
            </a:r>
            <a:r>
              <a:rPr lang="en-US" sz="2400" dirty="0" smtClean="0">
                <a:latin typeface="Times New Roman" panose="02020603050405020304" pitchFamily="18" charset="0"/>
                <a:cs typeface="Times New Roman" panose="02020603050405020304" pitchFamily="18" charset="0"/>
              </a:rPr>
              <a:t>, a </a:t>
            </a:r>
            <a:r>
              <a:rPr lang="en-US" sz="2400" dirty="0" err="1" smtClean="0">
                <a:latin typeface="Times New Roman" panose="02020603050405020304" pitchFamily="18" charset="0"/>
                <a:cs typeface="Times New Roman" panose="02020603050405020304" pitchFamily="18" charset="0"/>
              </a:rPr>
              <a:t>Gọng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Cào</a:t>
            </a:r>
            <a:r>
              <a:rPr lang="en-US" sz="2400" dirty="0" smtClean="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à"/>
            </a:pP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Nhân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chính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Dế</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Mèn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việc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chính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(3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đoạn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SGK)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057236" y="3603325"/>
            <a:ext cx="8072582" cy="1938992"/>
          </a:xfrm>
          <a:prstGeom prst="rect">
            <a:avLst/>
          </a:prstGeom>
          <a:noFill/>
        </p:spPr>
        <p:txBody>
          <a:bodyPr wrap="square" rtlCol="0">
            <a:spAutoFit/>
          </a:bodyPr>
          <a:lstStyle/>
          <a:p>
            <a:pPr marL="285750" indent="-285750">
              <a:buFontTx/>
              <a:buChar char="-"/>
            </a:pPr>
            <a:r>
              <a:rPr lang="en-US" sz="2400" dirty="0" err="1" smtClean="0">
                <a:latin typeface="Times New Roman" panose="02020603050405020304" pitchFamily="18" charset="0"/>
                <a:cs typeface="Times New Roman" panose="02020603050405020304" pitchFamily="18" charset="0"/>
              </a:rPr>
              <a:t>Bố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phần</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rồi</a:t>
            </a:r>
            <a:r>
              <a:rPr lang="en-US" sz="2400"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à"/>
            </a:pP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chân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dung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họa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Dế</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Mèn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Phần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2: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Còn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lại</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Bài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học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đời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đầu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tiên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Dế</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Mèn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5" name="Picture 4"/>
          <p:cNvPicPr>
            <a:picLocks noChangeAspect="1"/>
          </p:cNvPicPr>
          <p:nvPr/>
        </p:nvPicPr>
        <p:blipFill>
          <a:blip r:embed="rId3"/>
          <a:stretch>
            <a:fillRect/>
          </a:stretch>
        </p:blipFill>
        <p:spPr>
          <a:xfrm flipH="1">
            <a:off x="10012217" y="4413216"/>
            <a:ext cx="1939635" cy="2339802"/>
          </a:xfrm>
          <a:prstGeom prst="rect">
            <a:avLst/>
          </a:prstGeom>
        </p:spPr>
      </p:pic>
      <p:sp>
        <p:nvSpPr>
          <p:cNvPr id="6" name="Rectangle 5"/>
          <p:cNvSpPr/>
          <p:nvPr/>
        </p:nvSpPr>
        <p:spPr>
          <a:xfrm>
            <a:off x="605503" y="403269"/>
            <a:ext cx="5523345" cy="460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định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yếu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truyện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thoại</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9674969" y="761732"/>
            <a:ext cx="1822862" cy="963251"/>
          </a:xfrm>
          <a:prstGeom prst="rect">
            <a:avLst/>
          </a:prstGeom>
        </p:spPr>
      </p:pic>
    </p:spTree>
    <p:extLst>
      <p:ext uri="{BB962C8B-B14F-4D97-AF65-F5344CB8AC3E}">
        <p14:creationId xmlns:p14="http://schemas.microsoft.com/office/powerpoint/2010/main" val="184580690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文本框 83">
            <a:extLst>
              <a:ext uri="{FF2B5EF4-FFF2-40B4-BE49-F238E27FC236}">
                <a16:creationId xmlns:a16="http://schemas.microsoft.com/office/drawing/2014/main" id="{E0715DAA-2F44-6C43-AEB7-139D4DACB412}"/>
              </a:ext>
            </a:extLst>
          </p:cNvPr>
          <p:cNvSpPr txBox="1"/>
          <p:nvPr/>
        </p:nvSpPr>
        <p:spPr>
          <a:xfrm>
            <a:off x="1123452" y="2043252"/>
            <a:ext cx="9778839" cy="830997"/>
          </a:xfrm>
          <a:prstGeom prst="rect">
            <a:avLst/>
          </a:prstGeom>
          <a:noFill/>
        </p:spPr>
        <p:txBody>
          <a:bodyPr wrap="square" rtlCol="0">
            <a:spAutoFit/>
          </a:bodyPr>
          <a:lstStyle/>
          <a:p>
            <a:pPr algn="ctr"/>
            <a:r>
              <a:rPr lang="vi-VN"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II.</a:t>
            </a:r>
            <a:r>
              <a:rPr lang="en-US"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Tìm</a:t>
            </a:r>
            <a:r>
              <a:rPr lang="en-US"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r>
              <a:rPr lang="en-US"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chi </a:t>
            </a:r>
            <a:r>
              <a:rPr lang="en-US" altLang="zh-CN" sz="4800" b="1"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tiết</a:t>
            </a:r>
            <a:r>
              <a:rPr lang="en-US"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văn</a:t>
            </a:r>
            <a:r>
              <a:rPr lang="en-US"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bản</a:t>
            </a:r>
            <a:r>
              <a:rPr lang="en-US" altLang="zh-CN" sz="4800" b="1"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endParaRPr lang="zh-CN" altLang="en-US" sz="4800" b="1"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117560365"/>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3227339" y="-184728"/>
            <a:ext cx="5288588" cy="5288588"/>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4740563" y="990543"/>
            <a:ext cx="2452255" cy="1631216"/>
          </a:xfrm>
          <a:prstGeom prst="rect">
            <a:avLst/>
          </a:prstGeom>
          <a:noFill/>
        </p:spPr>
        <p:txBody>
          <a:bodyPr wrap="square" rtlCol="0">
            <a:spAutoFit/>
          </a:bodyPr>
          <a:lstStyle/>
          <a:p>
            <a:pPr algn="ctr"/>
            <a:r>
              <a:rPr lang="en-VN" sz="10000" dirty="0">
                <a:solidFill>
                  <a:schemeClr val="bg1"/>
                </a:solidFill>
              </a:rPr>
              <a:t>1</a:t>
            </a:r>
          </a:p>
        </p:txBody>
      </p:sp>
      <p:sp>
        <p:nvSpPr>
          <p:cNvPr id="6" name="TextBox 5">
            <a:extLst>
              <a:ext uri="{FF2B5EF4-FFF2-40B4-BE49-F238E27FC236}">
                <a16:creationId xmlns:a16="http://schemas.microsoft.com/office/drawing/2014/main" id="{9B7B84D2-4627-104C-B269-5A8DE2C8F4D0}"/>
              </a:ext>
            </a:extLst>
          </p:cNvPr>
          <p:cNvSpPr txBox="1"/>
          <p:nvPr/>
        </p:nvSpPr>
        <p:spPr>
          <a:xfrm>
            <a:off x="1139535" y="3843211"/>
            <a:ext cx="10416069" cy="830997"/>
          </a:xfrm>
          <a:prstGeom prst="rect">
            <a:avLst/>
          </a:prstGeom>
          <a:noFill/>
        </p:spPr>
        <p:txBody>
          <a:bodyPr wrap="square" rtlCol="0">
            <a:spAutoFit/>
          </a:bodyPr>
          <a:lstStyle/>
          <a:p>
            <a:pPr algn="ctr"/>
            <a:r>
              <a:rPr lang="en-US" sz="4800" b="1" i="1" dirty="0" err="1" smtClean="0">
                <a:solidFill>
                  <a:srgbClr val="355E3E"/>
                </a:solidFill>
                <a:latin typeface="Times New Roman" panose="02020603050405020304" pitchFamily="18" charset="0"/>
                <a:cs typeface="Times New Roman" panose="02020603050405020304" pitchFamily="18" charset="0"/>
              </a:rPr>
              <a:t>Bức</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chân</a:t>
            </a:r>
            <a:r>
              <a:rPr lang="en-US" sz="4800" b="1" i="1" dirty="0" smtClean="0">
                <a:solidFill>
                  <a:srgbClr val="355E3E"/>
                </a:solidFill>
                <a:latin typeface="Times New Roman" panose="02020603050405020304" pitchFamily="18" charset="0"/>
                <a:cs typeface="Times New Roman" panose="02020603050405020304" pitchFamily="18" charset="0"/>
              </a:rPr>
              <a:t> dung </a:t>
            </a:r>
            <a:r>
              <a:rPr lang="en-US" sz="4800" b="1" i="1" dirty="0" err="1" smtClean="0">
                <a:solidFill>
                  <a:srgbClr val="355E3E"/>
                </a:solidFill>
                <a:latin typeface="Times New Roman" panose="02020603050405020304" pitchFamily="18" charset="0"/>
                <a:cs typeface="Times New Roman" panose="02020603050405020304" pitchFamily="18" charset="0"/>
              </a:rPr>
              <a:t>tự</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họa</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của</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Dế</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Mèn</a:t>
            </a:r>
            <a:r>
              <a:rPr lang="en-US" sz="4800" b="1" i="1" dirty="0" smtClean="0">
                <a:solidFill>
                  <a:srgbClr val="355E3E"/>
                </a:solidFill>
                <a:latin typeface="Times New Roman" panose="02020603050405020304" pitchFamily="18" charset="0"/>
                <a:cs typeface="Times New Roman" panose="02020603050405020304" pitchFamily="18" charset="0"/>
              </a:rPr>
              <a:t>. </a:t>
            </a:r>
            <a:endParaRPr lang="en-VN" sz="4800" b="1" i="1" dirty="0">
              <a:solidFill>
                <a:srgbClr val="355E3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33696" y="434520"/>
            <a:ext cx="2341067" cy="3310415"/>
          </a:xfrm>
          <a:prstGeom prst="rect">
            <a:avLst/>
          </a:prstGeom>
        </p:spPr>
      </p:pic>
    </p:spTree>
    <p:extLst>
      <p:ext uri="{BB962C8B-B14F-4D97-AF65-F5344CB8AC3E}">
        <p14:creationId xmlns:p14="http://schemas.microsoft.com/office/powerpoint/2010/main" val="2310450322"/>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0" y="886690"/>
            <a:ext cx="6206836"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a. </a:t>
            </a:r>
            <a:r>
              <a:rPr lang="en-US" sz="2000" b="1" dirty="0" err="1" smtClean="0">
                <a:latin typeface="Times New Roman" panose="02020603050405020304" pitchFamily="18" charset="0"/>
                <a:cs typeface="Times New Roman" panose="02020603050405020304" pitchFamily="18" charset="0"/>
              </a:rPr>
              <a:t>Đặc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điểm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ngoại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hành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động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tính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Dế</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Mèn</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06581" y="332510"/>
            <a:ext cx="7790873" cy="461665"/>
          </a:xfrm>
          <a:prstGeom prst="rect">
            <a:avLst/>
          </a:prstGeom>
          <a:noFill/>
        </p:spPr>
        <p:txBody>
          <a:bodyPr wrap="square" rtlCol="0">
            <a:spAutoFit/>
          </a:bodyPr>
          <a:lstStyle/>
          <a:p>
            <a:r>
              <a:rPr lang="en-US" sz="2400" b="1" dirty="0" smtClean="0">
                <a:solidFill>
                  <a:srgbClr val="FF0000"/>
                </a:solidFill>
              </a:rPr>
              <a:t>1. </a:t>
            </a:r>
            <a:r>
              <a:rPr lang="en-US" sz="2400" b="1" dirty="0" err="1" smtClean="0">
                <a:solidFill>
                  <a:srgbClr val="FF0000"/>
                </a:solidFill>
              </a:rPr>
              <a:t>Bức</a:t>
            </a:r>
            <a:r>
              <a:rPr lang="en-US" sz="2400" b="1" dirty="0" smtClean="0">
                <a:solidFill>
                  <a:srgbClr val="FF0000"/>
                </a:solidFill>
              </a:rPr>
              <a:t> </a:t>
            </a:r>
            <a:r>
              <a:rPr lang="en-US" sz="2400" b="1" dirty="0" err="1" smtClean="0">
                <a:solidFill>
                  <a:srgbClr val="FF0000"/>
                </a:solidFill>
              </a:rPr>
              <a:t>chân</a:t>
            </a:r>
            <a:r>
              <a:rPr lang="en-US" sz="2400" b="1" dirty="0" smtClean="0">
                <a:solidFill>
                  <a:srgbClr val="FF0000"/>
                </a:solidFill>
              </a:rPr>
              <a:t> dung </a:t>
            </a:r>
            <a:r>
              <a:rPr lang="en-US" sz="2400" b="1" dirty="0" err="1" smtClean="0">
                <a:solidFill>
                  <a:srgbClr val="FF0000"/>
                </a:solidFill>
              </a:rPr>
              <a:t>tự</a:t>
            </a:r>
            <a:r>
              <a:rPr lang="en-US" sz="2400" b="1" dirty="0" smtClean="0">
                <a:solidFill>
                  <a:srgbClr val="FF0000"/>
                </a:solidFill>
              </a:rPr>
              <a:t> </a:t>
            </a:r>
            <a:r>
              <a:rPr lang="en-US" sz="2400" b="1" dirty="0" err="1" smtClean="0">
                <a:solidFill>
                  <a:srgbClr val="FF0000"/>
                </a:solidFill>
              </a:rPr>
              <a:t>họa</a:t>
            </a:r>
            <a:r>
              <a:rPr lang="en-US" sz="2400" b="1" dirty="0" smtClean="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Dế</a:t>
            </a:r>
            <a:r>
              <a:rPr lang="en-US" sz="2400" b="1" dirty="0" smtClean="0">
                <a:solidFill>
                  <a:srgbClr val="FF0000"/>
                </a:solidFill>
              </a:rPr>
              <a:t> </a:t>
            </a:r>
            <a:r>
              <a:rPr lang="en-US" sz="2400" b="1" dirty="0" err="1" smtClean="0">
                <a:solidFill>
                  <a:srgbClr val="FF0000"/>
                </a:solidFill>
              </a:rPr>
              <a:t>Mèn</a:t>
            </a:r>
            <a:r>
              <a:rPr lang="en-US" sz="2400" b="1" dirty="0" smtClean="0">
                <a:solidFill>
                  <a:srgbClr val="FF0000"/>
                </a:solidFill>
              </a:rPr>
              <a:t>.</a:t>
            </a:r>
            <a:endParaRPr lang="en-US" sz="2400" b="1" dirty="0">
              <a:solidFill>
                <a:srgbClr val="FF0000"/>
              </a:solidFill>
            </a:endParaRPr>
          </a:p>
        </p:txBody>
      </p:sp>
      <p:sp>
        <p:nvSpPr>
          <p:cNvPr id="4" name="Cloud 3"/>
          <p:cNvSpPr/>
          <p:nvPr/>
        </p:nvSpPr>
        <p:spPr>
          <a:xfrm>
            <a:off x="461818" y="2160776"/>
            <a:ext cx="3205018" cy="1948822"/>
          </a:xfrm>
          <a:prstGeom prst="cloud">
            <a:avLst/>
          </a:prstGeom>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dirty="0"/>
          </a:p>
        </p:txBody>
      </p:sp>
      <p:sp>
        <p:nvSpPr>
          <p:cNvPr id="5" name="TextBox 4"/>
          <p:cNvSpPr txBox="1"/>
          <p:nvPr/>
        </p:nvSpPr>
        <p:spPr>
          <a:xfrm>
            <a:off x="766619" y="2761195"/>
            <a:ext cx="2807854" cy="646331"/>
          </a:xfrm>
          <a:prstGeom prst="rect">
            <a:avLst/>
          </a:prstGeom>
          <a:noFill/>
        </p:spPr>
        <p:txBody>
          <a:bodyPr wrap="square" rtlCol="0">
            <a:spAutoFit/>
          </a:bodyPr>
          <a:lstStyle/>
          <a:p>
            <a:r>
              <a:rPr lang="en-US" b="1" dirty="0" err="1" smtClean="0"/>
              <a:t>Em</a:t>
            </a:r>
            <a:r>
              <a:rPr lang="en-US" b="1" dirty="0" smtClean="0"/>
              <a:t> </a:t>
            </a:r>
            <a:r>
              <a:rPr lang="en-US" b="1" dirty="0" err="1" smtClean="0"/>
              <a:t>hãy</a:t>
            </a:r>
            <a:r>
              <a:rPr lang="en-US" b="1" dirty="0" smtClean="0"/>
              <a:t> </a:t>
            </a:r>
            <a:r>
              <a:rPr lang="en-US" b="1" dirty="0" err="1" smtClean="0"/>
              <a:t>hoàn</a:t>
            </a:r>
            <a:r>
              <a:rPr lang="en-US" b="1" dirty="0" smtClean="0"/>
              <a:t> </a:t>
            </a:r>
            <a:r>
              <a:rPr lang="en-US" b="1" dirty="0" err="1" smtClean="0"/>
              <a:t>thiện</a:t>
            </a:r>
            <a:r>
              <a:rPr lang="en-US" b="1" dirty="0" smtClean="0"/>
              <a:t> PHT </a:t>
            </a:r>
            <a:r>
              <a:rPr lang="en-US" b="1" dirty="0" err="1" smtClean="0"/>
              <a:t>số</a:t>
            </a:r>
            <a:r>
              <a:rPr lang="en-US" b="1" dirty="0" smtClean="0"/>
              <a:t> 1 </a:t>
            </a:r>
            <a:r>
              <a:rPr lang="en-US" b="1" dirty="0" err="1" smtClean="0"/>
              <a:t>dưới</a:t>
            </a:r>
            <a:r>
              <a:rPr lang="en-US" b="1" dirty="0" smtClean="0"/>
              <a:t> </a:t>
            </a:r>
            <a:r>
              <a:rPr lang="en-US" b="1" dirty="0" err="1" smtClean="0"/>
              <a:t>đây</a:t>
            </a:r>
            <a:r>
              <a:rPr lang="en-US" b="1" dirty="0" smtClean="0"/>
              <a:t>: </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2702462290"/>
              </p:ext>
            </p:extLst>
          </p:nvPr>
        </p:nvGraphicFramePr>
        <p:xfrm>
          <a:off x="4119418" y="1505049"/>
          <a:ext cx="7084291" cy="370840"/>
        </p:xfrm>
        <a:graphic>
          <a:graphicData uri="http://schemas.openxmlformats.org/drawingml/2006/table">
            <a:tbl>
              <a:tblPr firstRow="1" bandRow="1">
                <a:tableStyleId>{5C22544A-7EE6-4342-B048-85BDC9FD1C3A}</a:tableStyleId>
              </a:tblPr>
              <a:tblGrid>
                <a:gridCol w="7084291">
                  <a:extLst>
                    <a:ext uri="{9D8B030D-6E8A-4147-A177-3AD203B41FA5}">
                      <a16:colId xmlns:a16="http://schemas.microsoft.com/office/drawing/2014/main" val="2202687476"/>
                    </a:ext>
                  </a:extLst>
                </a:gridCol>
              </a:tblGrid>
              <a:tr h="370840">
                <a:tc>
                  <a:txBody>
                    <a:bodyPr/>
                    <a:lstStyle/>
                    <a:p>
                      <a:pPr algn="ctr"/>
                      <a:r>
                        <a:rPr lang="en-US" dirty="0" smtClean="0">
                          <a:solidFill>
                            <a:schemeClr val="bg2"/>
                          </a:solidFill>
                        </a:rPr>
                        <a:t>BỨC</a:t>
                      </a:r>
                      <a:r>
                        <a:rPr lang="en-US" baseline="0" dirty="0" smtClean="0">
                          <a:solidFill>
                            <a:schemeClr val="bg2"/>
                          </a:solidFill>
                        </a:rPr>
                        <a:t> CHÂN DUNG TỰ HỌA CỦA DẾ MÈN</a:t>
                      </a:r>
                      <a:endParaRPr lang="en-US" dirty="0">
                        <a:solidFill>
                          <a:schemeClr val="bg2"/>
                        </a:solidFill>
                      </a:endParaRPr>
                    </a:p>
                  </a:txBody>
                  <a:tcPr/>
                </a:tc>
                <a:extLst>
                  <a:ext uri="{0D108BD9-81ED-4DB2-BD59-A6C34878D82A}">
                    <a16:rowId xmlns:a16="http://schemas.microsoft.com/office/drawing/2014/main" val="389477866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35858898"/>
              </p:ext>
            </p:extLst>
          </p:nvPr>
        </p:nvGraphicFramePr>
        <p:xfrm>
          <a:off x="4119418" y="1865319"/>
          <a:ext cx="7084290" cy="2383527"/>
        </p:xfrm>
        <a:graphic>
          <a:graphicData uri="http://schemas.openxmlformats.org/drawingml/2006/table">
            <a:tbl>
              <a:tblPr firstRow="1" bandRow="1">
                <a:tableStyleId>{5C22544A-7EE6-4342-B048-85BDC9FD1C3A}</a:tableStyleId>
              </a:tblPr>
              <a:tblGrid>
                <a:gridCol w="2361430">
                  <a:extLst>
                    <a:ext uri="{9D8B030D-6E8A-4147-A177-3AD203B41FA5}">
                      <a16:colId xmlns:a16="http://schemas.microsoft.com/office/drawing/2014/main" val="3008280664"/>
                    </a:ext>
                  </a:extLst>
                </a:gridCol>
                <a:gridCol w="2361430">
                  <a:extLst>
                    <a:ext uri="{9D8B030D-6E8A-4147-A177-3AD203B41FA5}">
                      <a16:colId xmlns:a16="http://schemas.microsoft.com/office/drawing/2014/main" val="2163827400"/>
                    </a:ext>
                  </a:extLst>
                </a:gridCol>
                <a:gridCol w="2361430">
                  <a:extLst>
                    <a:ext uri="{9D8B030D-6E8A-4147-A177-3AD203B41FA5}">
                      <a16:colId xmlns:a16="http://schemas.microsoft.com/office/drawing/2014/main" val="1878800233"/>
                    </a:ext>
                  </a:extLst>
                </a:gridCol>
              </a:tblGrid>
              <a:tr h="514927">
                <a:tc>
                  <a:txBody>
                    <a:bodyPr/>
                    <a:lstStyle/>
                    <a:p>
                      <a:pPr algn="ctr"/>
                      <a:r>
                        <a:rPr lang="en-US" dirty="0" err="1" smtClean="0">
                          <a:solidFill>
                            <a:schemeClr val="bg2"/>
                          </a:solidFill>
                        </a:rPr>
                        <a:t>Ngoại</a:t>
                      </a:r>
                      <a:r>
                        <a:rPr lang="en-US" baseline="0" dirty="0" smtClean="0">
                          <a:solidFill>
                            <a:schemeClr val="bg2"/>
                          </a:solidFill>
                        </a:rPr>
                        <a:t> </a:t>
                      </a:r>
                      <a:r>
                        <a:rPr lang="en-US" baseline="0" dirty="0" err="1" smtClean="0">
                          <a:solidFill>
                            <a:schemeClr val="bg2"/>
                          </a:solidFill>
                        </a:rPr>
                        <a:t>hình</a:t>
                      </a:r>
                      <a:r>
                        <a:rPr lang="en-US" baseline="0" dirty="0" smtClean="0">
                          <a:solidFill>
                            <a:schemeClr val="bg2"/>
                          </a:solidFill>
                        </a:rPr>
                        <a:t> </a:t>
                      </a:r>
                      <a:endParaRPr lang="en-US" dirty="0">
                        <a:solidFill>
                          <a:schemeClr val="bg2"/>
                        </a:solidFill>
                      </a:endParaRPr>
                    </a:p>
                  </a:txBody>
                  <a:tcPr/>
                </a:tc>
                <a:tc>
                  <a:txBody>
                    <a:bodyPr/>
                    <a:lstStyle/>
                    <a:p>
                      <a:pPr algn="ctr"/>
                      <a:r>
                        <a:rPr lang="en-US" dirty="0" err="1" smtClean="0">
                          <a:solidFill>
                            <a:schemeClr val="bg2"/>
                          </a:solidFill>
                        </a:rPr>
                        <a:t>Hành</a:t>
                      </a:r>
                      <a:r>
                        <a:rPr lang="en-US" baseline="0" dirty="0" smtClean="0">
                          <a:solidFill>
                            <a:schemeClr val="bg2"/>
                          </a:solidFill>
                        </a:rPr>
                        <a:t> </a:t>
                      </a:r>
                      <a:r>
                        <a:rPr lang="en-US" baseline="0" dirty="0" err="1" smtClean="0">
                          <a:solidFill>
                            <a:schemeClr val="bg2"/>
                          </a:solidFill>
                        </a:rPr>
                        <a:t>động</a:t>
                      </a:r>
                      <a:r>
                        <a:rPr lang="en-US" baseline="0" dirty="0" smtClean="0">
                          <a:solidFill>
                            <a:schemeClr val="bg2"/>
                          </a:solidFill>
                        </a:rPr>
                        <a:t> </a:t>
                      </a:r>
                      <a:endParaRPr lang="en-US" dirty="0">
                        <a:solidFill>
                          <a:schemeClr val="bg2"/>
                        </a:solidFill>
                      </a:endParaRPr>
                    </a:p>
                  </a:txBody>
                  <a:tcPr/>
                </a:tc>
                <a:tc>
                  <a:txBody>
                    <a:bodyPr/>
                    <a:lstStyle/>
                    <a:p>
                      <a:pPr algn="ctr"/>
                      <a:r>
                        <a:rPr lang="en-US" dirty="0" err="1" smtClean="0">
                          <a:solidFill>
                            <a:schemeClr val="bg2"/>
                          </a:solidFill>
                        </a:rPr>
                        <a:t>Tính</a:t>
                      </a:r>
                      <a:r>
                        <a:rPr lang="en-US" baseline="0" dirty="0" smtClean="0">
                          <a:solidFill>
                            <a:schemeClr val="bg2"/>
                          </a:solidFill>
                        </a:rPr>
                        <a:t> </a:t>
                      </a:r>
                      <a:r>
                        <a:rPr lang="en-US" baseline="0" dirty="0" err="1" smtClean="0">
                          <a:solidFill>
                            <a:schemeClr val="bg2"/>
                          </a:solidFill>
                        </a:rPr>
                        <a:t>cách</a:t>
                      </a:r>
                      <a:r>
                        <a:rPr lang="en-US" baseline="0" dirty="0" smtClean="0">
                          <a:solidFill>
                            <a:schemeClr val="bg2"/>
                          </a:solidFill>
                        </a:rPr>
                        <a:t> </a:t>
                      </a:r>
                      <a:endParaRPr lang="en-US" dirty="0">
                        <a:solidFill>
                          <a:schemeClr val="bg2"/>
                        </a:solidFill>
                      </a:endParaRPr>
                    </a:p>
                  </a:txBody>
                  <a:tcPr/>
                </a:tc>
                <a:extLst>
                  <a:ext uri="{0D108BD9-81ED-4DB2-BD59-A6C34878D82A}">
                    <a16:rowId xmlns:a16="http://schemas.microsoft.com/office/drawing/2014/main" val="109742666"/>
                  </a:ext>
                </a:extLst>
              </a:tr>
              <a:tr h="1868600">
                <a:tc>
                  <a:txBody>
                    <a:bodyPr/>
                    <a:lstStyle/>
                    <a:p>
                      <a:r>
                        <a:rPr lang="en-US" dirty="0" smtClean="0"/>
                        <a:t>+ </a:t>
                      </a:r>
                      <a:r>
                        <a:rPr lang="en-US" dirty="0" err="1" smtClean="0"/>
                        <a:t>Càng</a:t>
                      </a:r>
                      <a:endParaRPr lang="en-US" dirty="0" smtClean="0"/>
                    </a:p>
                    <a:p>
                      <a:r>
                        <a:rPr lang="en-US" dirty="0" smtClean="0"/>
                        <a:t>+</a:t>
                      </a:r>
                      <a:r>
                        <a:rPr lang="en-US" baseline="0" dirty="0" smtClean="0"/>
                        <a:t> </a:t>
                      </a:r>
                      <a:r>
                        <a:rPr lang="en-US" baseline="0" dirty="0" err="1" smtClean="0"/>
                        <a:t>Vuốt</a:t>
                      </a:r>
                      <a:endParaRPr lang="en-US" baseline="0" dirty="0" smtClean="0"/>
                    </a:p>
                    <a:p>
                      <a:r>
                        <a:rPr lang="en-US" baseline="0" dirty="0" smtClean="0"/>
                        <a:t>+ </a:t>
                      </a:r>
                      <a:r>
                        <a:rPr lang="en-US" baseline="0" dirty="0" err="1" smtClean="0"/>
                        <a:t>Cánh</a:t>
                      </a:r>
                      <a:endParaRPr lang="en-US" baseline="0" dirty="0" smtClean="0"/>
                    </a:p>
                    <a:p>
                      <a:r>
                        <a:rPr lang="en-US" baseline="0" dirty="0" smtClean="0"/>
                        <a:t>+ </a:t>
                      </a:r>
                      <a:r>
                        <a:rPr lang="en-US" baseline="0" dirty="0" err="1" smtClean="0"/>
                        <a:t>Đầu</a:t>
                      </a:r>
                      <a:endParaRPr lang="en-US" baseline="0" dirty="0" smtClean="0"/>
                    </a:p>
                    <a:p>
                      <a:r>
                        <a:rPr lang="en-US" baseline="0" dirty="0" smtClean="0"/>
                        <a:t>+ </a:t>
                      </a:r>
                      <a:r>
                        <a:rPr lang="en-US" baseline="0" dirty="0" err="1" smtClean="0"/>
                        <a:t>Răng</a:t>
                      </a:r>
                      <a:endParaRPr lang="en-US" baseline="0" dirty="0" smtClean="0"/>
                    </a:p>
                    <a:p>
                      <a:r>
                        <a:rPr lang="en-US" baseline="0" dirty="0" smtClean="0"/>
                        <a:t>+ </a:t>
                      </a:r>
                      <a:r>
                        <a:rPr lang="en-US" baseline="0" dirty="0" err="1" smtClean="0"/>
                        <a:t>Râu</a:t>
                      </a:r>
                      <a:r>
                        <a:rPr lang="en-US" baseline="0" dirty="0" smtClean="0"/>
                        <a:t> </a:t>
                      </a:r>
                      <a:endParaRPr lang="en-US" dirty="0"/>
                    </a:p>
                  </a:txBody>
                  <a:tcPr/>
                </a:tc>
                <a:tc>
                  <a:txBody>
                    <a:bodyPr/>
                    <a:lstStyle/>
                    <a:p>
                      <a:endParaRPr lang="en-US" dirty="0"/>
                    </a:p>
                  </a:txBody>
                  <a:tcPr/>
                </a:tc>
                <a:tc>
                  <a:txBody>
                    <a:bodyPr/>
                    <a:lstStyle/>
                    <a:p>
                      <a:r>
                        <a:rPr lang="en-US" dirty="0" smtClean="0"/>
                        <a:t>+ </a:t>
                      </a:r>
                      <a:r>
                        <a:rPr lang="en-US" dirty="0" err="1" smtClean="0"/>
                        <a:t>Tự</a:t>
                      </a:r>
                      <a:r>
                        <a:rPr lang="en-US" baseline="0" dirty="0" smtClean="0"/>
                        <a:t> </a:t>
                      </a:r>
                      <a:r>
                        <a:rPr lang="en-US" baseline="0" dirty="0" err="1" smtClean="0"/>
                        <a:t>đánh</a:t>
                      </a:r>
                      <a:r>
                        <a:rPr lang="en-US" baseline="0" dirty="0" smtClean="0"/>
                        <a:t> </a:t>
                      </a:r>
                      <a:r>
                        <a:rPr lang="en-US" baseline="0" dirty="0" err="1" smtClean="0"/>
                        <a:t>giá</a:t>
                      </a:r>
                      <a:r>
                        <a:rPr lang="en-US" baseline="0" dirty="0" smtClean="0"/>
                        <a:t> </a:t>
                      </a:r>
                      <a:r>
                        <a:rPr lang="en-US" baseline="0" dirty="0" err="1" smtClean="0"/>
                        <a:t>bản</a:t>
                      </a:r>
                      <a:r>
                        <a:rPr lang="en-US" baseline="0" dirty="0" smtClean="0"/>
                        <a:t> </a:t>
                      </a:r>
                      <a:r>
                        <a:rPr lang="en-US" baseline="0" dirty="0" err="1" smtClean="0"/>
                        <a:t>thân</a:t>
                      </a:r>
                      <a:r>
                        <a:rPr lang="en-US" baseline="0" dirty="0" smtClean="0"/>
                        <a:t>.</a:t>
                      </a:r>
                    </a:p>
                    <a:p>
                      <a:r>
                        <a:rPr lang="en-US" baseline="0" dirty="0" smtClean="0"/>
                        <a:t>+ </a:t>
                      </a:r>
                      <a:r>
                        <a:rPr lang="en-US" baseline="0" dirty="0" err="1" smtClean="0"/>
                        <a:t>Quan</a:t>
                      </a:r>
                      <a:r>
                        <a:rPr lang="en-US" baseline="0" dirty="0" smtClean="0"/>
                        <a:t> </a:t>
                      </a:r>
                      <a:r>
                        <a:rPr lang="en-US" baseline="0" dirty="0" err="1" smtClean="0"/>
                        <a:t>hệ</a:t>
                      </a:r>
                      <a:r>
                        <a:rPr lang="en-US" baseline="0" dirty="0" smtClean="0"/>
                        <a:t> </a:t>
                      </a:r>
                      <a:r>
                        <a:rPr lang="en-US" baseline="0" dirty="0" err="1" smtClean="0"/>
                        <a:t>với</a:t>
                      </a:r>
                      <a:r>
                        <a:rPr lang="en-US" baseline="0" dirty="0" smtClean="0"/>
                        <a:t> </a:t>
                      </a:r>
                      <a:r>
                        <a:rPr lang="en-US" baseline="0" dirty="0" err="1" smtClean="0"/>
                        <a:t>hàng</a:t>
                      </a:r>
                      <a:r>
                        <a:rPr lang="en-US" baseline="0" dirty="0" smtClean="0"/>
                        <a:t> </a:t>
                      </a:r>
                      <a:r>
                        <a:rPr lang="en-US" baseline="0" dirty="0" err="1" smtClean="0"/>
                        <a:t>xóm</a:t>
                      </a:r>
                      <a:r>
                        <a:rPr lang="en-US" baseline="0" dirty="0" smtClean="0"/>
                        <a:t>.</a:t>
                      </a:r>
                    </a:p>
                  </a:txBody>
                  <a:tcPr/>
                </a:tc>
                <a:extLst>
                  <a:ext uri="{0D108BD9-81ED-4DB2-BD59-A6C34878D82A}">
                    <a16:rowId xmlns:a16="http://schemas.microsoft.com/office/drawing/2014/main" val="257186314"/>
                  </a:ext>
                </a:extLst>
              </a:tr>
            </a:tbl>
          </a:graphicData>
        </a:graphic>
      </p:graphicFrame>
      <p:sp>
        <p:nvSpPr>
          <p:cNvPr id="9" name="Right Arrow 8"/>
          <p:cNvSpPr/>
          <p:nvPr/>
        </p:nvSpPr>
        <p:spPr>
          <a:xfrm>
            <a:off x="2170546" y="4281502"/>
            <a:ext cx="803565" cy="534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01817" y="4281502"/>
            <a:ext cx="9458036" cy="1338828"/>
          </a:xfrm>
          <a:prstGeom prst="rect">
            <a:avLst/>
          </a:prstGeom>
          <a:noFill/>
        </p:spPr>
        <p:txBody>
          <a:bodyPr wrap="square" rtlCol="0">
            <a:spAutoFit/>
          </a:bodyPr>
          <a:lstStyle/>
          <a:p>
            <a:pPr>
              <a:lnSpc>
                <a:spcPct val="150000"/>
              </a:lnSpc>
            </a:pPr>
            <a:r>
              <a:rPr lang="en-US" b="1" dirty="0" err="1" smtClean="0">
                <a:solidFill>
                  <a:schemeClr val="accent2">
                    <a:lumMod val="50000"/>
                  </a:schemeClr>
                </a:solidFill>
              </a:rPr>
              <a:t>Nhận</a:t>
            </a:r>
            <a:r>
              <a:rPr lang="en-US" b="1" dirty="0" smtClean="0">
                <a:solidFill>
                  <a:schemeClr val="accent2">
                    <a:lumMod val="50000"/>
                  </a:schemeClr>
                </a:solidFill>
              </a:rPr>
              <a:t> </a:t>
            </a:r>
            <a:r>
              <a:rPr lang="en-US" b="1" dirty="0" err="1" smtClean="0">
                <a:solidFill>
                  <a:schemeClr val="accent2">
                    <a:lumMod val="50000"/>
                  </a:schemeClr>
                </a:solidFill>
              </a:rPr>
              <a:t>xét</a:t>
            </a:r>
            <a:r>
              <a:rPr lang="en-US" b="1" dirty="0" smtClean="0">
                <a:solidFill>
                  <a:schemeClr val="accent2">
                    <a:lumMod val="50000"/>
                  </a:schemeClr>
                </a:solidFill>
              </a:rPr>
              <a:t>: </a:t>
            </a:r>
          </a:p>
          <a:p>
            <a:pPr marL="285750" indent="-285750">
              <a:lnSpc>
                <a:spcPct val="150000"/>
              </a:lnSpc>
              <a:buFontTx/>
              <a:buChar char="-"/>
            </a:pPr>
            <a:r>
              <a:rPr lang="en-US" b="1" dirty="0" err="1" smtClean="0">
                <a:solidFill>
                  <a:schemeClr val="accent2">
                    <a:lumMod val="50000"/>
                  </a:schemeClr>
                </a:solidFill>
              </a:rPr>
              <a:t>Nét</a:t>
            </a:r>
            <a:r>
              <a:rPr lang="en-US" b="1" dirty="0" smtClean="0">
                <a:solidFill>
                  <a:schemeClr val="accent2">
                    <a:lumMod val="50000"/>
                  </a:schemeClr>
                </a:solidFill>
              </a:rPr>
              <a:t> </a:t>
            </a:r>
            <a:r>
              <a:rPr lang="en-US" b="1" dirty="0" err="1" smtClean="0">
                <a:solidFill>
                  <a:schemeClr val="accent2">
                    <a:lumMod val="50000"/>
                  </a:schemeClr>
                </a:solidFill>
              </a:rPr>
              <a:t>đẹp</a:t>
            </a:r>
            <a:r>
              <a:rPr lang="en-US" b="1" dirty="0" smtClean="0">
                <a:solidFill>
                  <a:schemeClr val="accent2">
                    <a:lumMod val="50000"/>
                  </a:schemeClr>
                </a:solidFill>
              </a:rPr>
              <a:t>: </a:t>
            </a:r>
            <a:r>
              <a:rPr lang="en-US" b="1" dirty="0" err="1" smtClean="0">
                <a:solidFill>
                  <a:schemeClr val="accent2">
                    <a:lumMod val="50000"/>
                  </a:schemeClr>
                </a:solidFill>
              </a:rPr>
              <a:t>là</a:t>
            </a:r>
            <a:r>
              <a:rPr lang="en-US" b="1" dirty="0" smtClean="0">
                <a:solidFill>
                  <a:schemeClr val="accent2">
                    <a:lumMod val="50000"/>
                  </a:schemeClr>
                </a:solidFill>
              </a:rPr>
              <a:t> </a:t>
            </a:r>
            <a:r>
              <a:rPr lang="en-US" b="1" dirty="0" err="1" smtClean="0">
                <a:solidFill>
                  <a:schemeClr val="accent2">
                    <a:lumMod val="50000"/>
                  </a:schemeClr>
                </a:solidFill>
              </a:rPr>
              <a:t>chàng</a:t>
            </a:r>
            <a:r>
              <a:rPr lang="en-US" b="1" dirty="0" smtClean="0">
                <a:solidFill>
                  <a:schemeClr val="accent2">
                    <a:lumMod val="50000"/>
                  </a:schemeClr>
                </a:solidFill>
              </a:rPr>
              <a:t> </a:t>
            </a:r>
            <a:r>
              <a:rPr lang="en-US" b="1" dirty="0" err="1" smtClean="0">
                <a:solidFill>
                  <a:schemeClr val="accent2">
                    <a:lumMod val="50000"/>
                  </a:schemeClr>
                </a:solidFill>
              </a:rPr>
              <a:t>dế</a:t>
            </a:r>
            <a:r>
              <a:rPr lang="en-US" b="1" dirty="0" smtClean="0">
                <a:solidFill>
                  <a:schemeClr val="accent2">
                    <a:lumMod val="50000"/>
                  </a:schemeClr>
                </a:solidFill>
              </a:rPr>
              <a:t> </a:t>
            </a:r>
            <a:r>
              <a:rPr lang="en-US" b="1" dirty="0" err="1" smtClean="0">
                <a:solidFill>
                  <a:schemeClr val="accent2">
                    <a:lumMod val="50000"/>
                  </a:schemeClr>
                </a:solidFill>
              </a:rPr>
              <a:t>khỏe</a:t>
            </a:r>
            <a:r>
              <a:rPr lang="en-US" b="1" dirty="0" smtClean="0">
                <a:solidFill>
                  <a:schemeClr val="accent2">
                    <a:lumMod val="50000"/>
                  </a:schemeClr>
                </a:solidFill>
              </a:rPr>
              <a:t> </a:t>
            </a:r>
            <a:r>
              <a:rPr lang="en-US" b="1" dirty="0" err="1" smtClean="0">
                <a:solidFill>
                  <a:schemeClr val="accent2">
                    <a:lumMod val="50000"/>
                  </a:schemeClr>
                </a:solidFill>
              </a:rPr>
              <a:t>mạnh</a:t>
            </a:r>
            <a:r>
              <a:rPr lang="en-US" b="1" dirty="0" smtClean="0">
                <a:solidFill>
                  <a:schemeClr val="accent2">
                    <a:lumMod val="50000"/>
                  </a:schemeClr>
                </a:solidFill>
              </a:rPr>
              <a:t>, </a:t>
            </a:r>
            <a:r>
              <a:rPr lang="en-US" b="1" dirty="0" err="1" smtClean="0">
                <a:solidFill>
                  <a:schemeClr val="accent2">
                    <a:lumMod val="50000"/>
                  </a:schemeClr>
                </a:solidFill>
              </a:rPr>
              <a:t>cường</a:t>
            </a:r>
            <a:r>
              <a:rPr lang="en-US" b="1" dirty="0" smtClean="0">
                <a:solidFill>
                  <a:schemeClr val="accent2">
                    <a:lumMod val="50000"/>
                  </a:schemeClr>
                </a:solidFill>
              </a:rPr>
              <a:t> </a:t>
            </a:r>
            <a:r>
              <a:rPr lang="en-US" b="1" dirty="0" err="1" smtClean="0">
                <a:solidFill>
                  <a:schemeClr val="accent2">
                    <a:lumMod val="50000"/>
                  </a:schemeClr>
                </a:solidFill>
              </a:rPr>
              <a:t>tráng</a:t>
            </a:r>
            <a:r>
              <a:rPr lang="en-US" b="1" dirty="0" smtClean="0">
                <a:solidFill>
                  <a:schemeClr val="accent2">
                    <a:lumMod val="50000"/>
                  </a:schemeClr>
                </a:solidFill>
              </a:rPr>
              <a:t>, </a:t>
            </a:r>
            <a:r>
              <a:rPr lang="en-US" b="1" dirty="0" err="1" smtClean="0">
                <a:solidFill>
                  <a:schemeClr val="accent2">
                    <a:lumMod val="50000"/>
                  </a:schemeClr>
                </a:solidFill>
              </a:rPr>
              <a:t>tự</a:t>
            </a:r>
            <a:r>
              <a:rPr lang="en-US" b="1" dirty="0" smtClean="0">
                <a:solidFill>
                  <a:schemeClr val="accent2">
                    <a:lumMod val="50000"/>
                  </a:schemeClr>
                </a:solidFill>
              </a:rPr>
              <a:t> tin, </a:t>
            </a:r>
            <a:r>
              <a:rPr lang="en-US" b="1" dirty="0" err="1" smtClean="0">
                <a:solidFill>
                  <a:schemeClr val="accent2">
                    <a:lumMod val="50000"/>
                  </a:schemeClr>
                </a:solidFill>
              </a:rPr>
              <a:t>biết</a:t>
            </a:r>
            <a:r>
              <a:rPr lang="en-US" b="1" dirty="0" smtClean="0">
                <a:solidFill>
                  <a:schemeClr val="accent2">
                    <a:lumMod val="50000"/>
                  </a:schemeClr>
                </a:solidFill>
              </a:rPr>
              <a:t> </a:t>
            </a:r>
            <a:r>
              <a:rPr lang="en-US" b="1" dirty="0" err="1" smtClean="0">
                <a:solidFill>
                  <a:schemeClr val="accent2">
                    <a:lumMod val="50000"/>
                  </a:schemeClr>
                </a:solidFill>
              </a:rPr>
              <a:t>chăm</a:t>
            </a:r>
            <a:r>
              <a:rPr lang="en-US" b="1" dirty="0" smtClean="0">
                <a:solidFill>
                  <a:schemeClr val="accent2">
                    <a:lumMod val="50000"/>
                  </a:schemeClr>
                </a:solidFill>
              </a:rPr>
              <a:t> </a:t>
            </a:r>
            <a:r>
              <a:rPr lang="en-US" b="1" dirty="0" err="1" smtClean="0">
                <a:solidFill>
                  <a:schemeClr val="accent2">
                    <a:lumMod val="50000"/>
                  </a:schemeClr>
                </a:solidFill>
              </a:rPr>
              <a:t>sóc</a:t>
            </a:r>
            <a:r>
              <a:rPr lang="en-US" b="1" dirty="0" smtClean="0">
                <a:solidFill>
                  <a:schemeClr val="accent2">
                    <a:lumMod val="50000"/>
                  </a:schemeClr>
                </a:solidFill>
              </a:rPr>
              <a:t> </a:t>
            </a:r>
            <a:r>
              <a:rPr lang="en-US" b="1" dirty="0" err="1" smtClean="0">
                <a:solidFill>
                  <a:schemeClr val="accent2">
                    <a:lumMod val="50000"/>
                  </a:schemeClr>
                </a:solidFill>
              </a:rPr>
              <a:t>bản</a:t>
            </a:r>
            <a:r>
              <a:rPr lang="en-US" b="1" dirty="0" smtClean="0">
                <a:solidFill>
                  <a:schemeClr val="accent2">
                    <a:lumMod val="50000"/>
                  </a:schemeClr>
                </a:solidFill>
              </a:rPr>
              <a:t> </a:t>
            </a:r>
            <a:r>
              <a:rPr lang="en-US" b="1" dirty="0" err="1" smtClean="0">
                <a:solidFill>
                  <a:schemeClr val="accent2">
                    <a:lumMod val="50000"/>
                  </a:schemeClr>
                </a:solidFill>
              </a:rPr>
              <a:t>thân</a:t>
            </a:r>
            <a:r>
              <a:rPr lang="en-US" b="1" dirty="0" smtClean="0">
                <a:solidFill>
                  <a:schemeClr val="accent2">
                    <a:lumMod val="50000"/>
                  </a:schemeClr>
                </a:solidFill>
              </a:rPr>
              <a:t>…</a:t>
            </a:r>
          </a:p>
          <a:p>
            <a:pPr marL="285750" indent="-285750">
              <a:lnSpc>
                <a:spcPct val="150000"/>
              </a:lnSpc>
              <a:buFontTx/>
              <a:buChar char="-"/>
            </a:pPr>
            <a:r>
              <a:rPr lang="en-US" b="1" dirty="0" err="1" smtClean="0">
                <a:solidFill>
                  <a:schemeClr val="accent2">
                    <a:lumMod val="50000"/>
                  </a:schemeClr>
                </a:solidFill>
              </a:rPr>
              <a:t>Nét</a:t>
            </a:r>
            <a:r>
              <a:rPr lang="en-US" b="1" dirty="0" smtClean="0">
                <a:solidFill>
                  <a:schemeClr val="accent2">
                    <a:lumMod val="50000"/>
                  </a:schemeClr>
                </a:solidFill>
              </a:rPr>
              <a:t> </a:t>
            </a:r>
            <a:r>
              <a:rPr lang="en-US" b="1" dirty="0" err="1" smtClean="0">
                <a:solidFill>
                  <a:schemeClr val="accent2">
                    <a:lumMod val="50000"/>
                  </a:schemeClr>
                </a:solidFill>
              </a:rPr>
              <a:t>chưa</a:t>
            </a:r>
            <a:r>
              <a:rPr lang="en-US" b="1" dirty="0" smtClean="0">
                <a:solidFill>
                  <a:schemeClr val="accent2">
                    <a:lumMod val="50000"/>
                  </a:schemeClr>
                </a:solidFill>
              </a:rPr>
              <a:t> </a:t>
            </a:r>
            <a:r>
              <a:rPr lang="en-US" b="1" dirty="0" err="1" smtClean="0">
                <a:solidFill>
                  <a:schemeClr val="accent2">
                    <a:lumMod val="50000"/>
                  </a:schemeClr>
                </a:solidFill>
              </a:rPr>
              <a:t>đẹp</a:t>
            </a:r>
            <a:r>
              <a:rPr lang="en-US" b="1" dirty="0" smtClean="0">
                <a:solidFill>
                  <a:schemeClr val="accent2">
                    <a:lumMod val="50000"/>
                  </a:schemeClr>
                </a:solidFill>
              </a:rPr>
              <a:t>” </a:t>
            </a:r>
            <a:r>
              <a:rPr lang="en-US" b="1" dirty="0" err="1" smtClean="0">
                <a:solidFill>
                  <a:schemeClr val="accent2">
                    <a:lumMod val="50000"/>
                  </a:schemeClr>
                </a:solidFill>
              </a:rPr>
              <a:t>kiêu</a:t>
            </a:r>
            <a:r>
              <a:rPr lang="en-US" b="1" dirty="0" smtClean="0">
                <a:solidFill>
                  <a:schemeClr val="accent2">
                    <a:lumMod val="50000"/>
                  </a:schemeClr>
                </a:solidFill>
              </a:rPr>
              <a:t> </a:t>
            </a:r>
            <a:r>
              <a:rPr lang="en-US" b="1" dirty="0" err="1" smtClean="0">
                <a:solidFill>
                  <a:schemeClr val="accent2">
                    <a:lumMod val="50000"/>
                  </a:schemeClr>
                </a:solidFill>
              </a:rPr>
              <a:t>ngạo</a:t>
            </a:r>
            <a:r>
              <a:rPr lang="en-US" b="1" dirty="0" smtClean="0">
                <a:solidFill>
                  <a:schemeClr val="accent2">
                    <a:lumMod val="50000"/>
                  </a:schemeClr>
                </a:solidFill>
              </a:rPr>
              <a:t>, hung hang, hay </a:t>
            </a:r>
            <a:r>
              <a:rPr lang="en-US" b="1" dirty="0" err="1" smtClean="0">
                <a:solidFill>
                  <a:schemeClr val="accent2">
                    <a:lumMod val="50000"/>
                  </a:schemeClr>
                </a:solidFill>
              </a:rPr>
              <a:t>bắt</a:t>
            </a:r>
            <a:r>
              <a:rPr lang="en-US" b="1" dirty="0" smtClean="0">
                <a:solidFill>
                  <a:schemeClr val="accent2">
                    <a:lumMod val="50000"/>
                  </a:schemeClr>
                </a:solidFill>
              </a:rPr>
              <a:t> </a:t>
            </a:r>
            <a:r>
              <a:rPr lang="en-US" b="1" dirty="0" err="1" smtClean="0">
                <a:solidFill>
                  <a:schemeClr val="accent2">
                    <a:lumMod val="50000"/>
                  </a:schemeClr>
                </a:solidFill>
              </a:rPr>
              <a:t>nạt</a:t>
            </a:r>
            <a:r>
              <a:rPr lang="en-US" b="1" dirty="0" smtClean="0">
                <a:solidFill>
                  <a:schemeClr val="accent2">
                    <a:lumMod val="50000"/>
                  </a:schemeClr>
                </a:solidFill>
              </a:rPr>
              <a:t> </a:t>
            </a:r>
            <a:r>
              <a:rPr lang="en-US" b="1" dirty="0" err="1" smtClean="0">
                <a:solidFill>
                  <a:schemeClr val="accent2">
                    <a:lumMod val="50000"/>
                  </a:schemeClr>
                </a:solidFill>
              </a:rPr>
              <a:t>kẻ</a:t>
            </a:r>
            <a:r>
              <a:rPr lang="en-US" b="1" dirty="0" smtClean="0">
                <a:solidFill>
                  <a:schemeClr val="accent2">
                    <a:lumMod val="50000"/>
                  </a:schemeClr>
                </a:solidFill>
              </a:rPr>
              <a:t> </a:t>
            </a:r>
            <a:r>
              <a:rPr lang="en-US" b="1" dirty="0" err="1" smtClean="0">
                <a:solidFill>
                  <a:schemeClr val="accent2">
                    <a:lumMod val="50000"/>
                  </a:schemeClr>
                </a:solidFill>
              </a:rPr>
              <a:t>yếu</a:t>
            </a:r>
            <a:r>
              <a:rPr lang="en-US" b="1" dirty="0" smtClean="0">
                <a:solidFill>
                  <a:schemeClr val="accent2">
                    <a:lumMod val="50000"/>
                  </a:schemeClr>
                </a:solidFill>
              </a:rPr>
              <a:t>…</a:t>
            </a:r>
          </a:p>
        </p:txBody>
      </p:sp>
    </p:spTree>
    <p:extLst>
      <p:ext uri="{BB962C8B-B14F-4D97-AF65-F5344CB8AC3E}">
        <p14:creationId xmlns:p14="http://schemas.microsoft.com/office/powerpoint/2010/main" val="378513682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ọc sách truyện Dế mèn phiêu lưu ký - Tô Hoài online | Full Văn học Việt  Nam hay tại Gacsach.com">
            <a:extLst>
              <a:ext uri="{FF2B5EF4-FFF2-40B4-BE49-F238E27FC236}">
                <a16:creationId xmlns:a16="http://schemas.microsoft.com/office/drawing/2014/main" id="{1C1C07A1-F726-854A-9C93-F6BE1CC7D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887" y="243126"/>
            <a:ext cx="4040046" cy="5930838"/>
          </a:xfrm>
          <a:prstGeom prst="rect">
            <a:avLst/>
          </a:prstGeom>
          <a:noFill/>
          <a:extLst>
            <a:ext uri="{909E8E84-426E-40DD-AFC4-6F175D3DCCD1}">
              <a14:hiddenFill xmlns:a14="http://schemas.microsoft.com/office/drawing/2010/main">
                <a:solidFill>
                  <a:srgbClr val="FFFFFF"/>
                </a:solidFill>
              </a14:hiddenFill>
            </a:ext>
          </a:extLst>
        </p:spPr>
      </p:pic>
      <p:sp>
        <p:nvSpPr>
          <p:cNvPr id="6" name="Round Diagonal Corner Rectangle 5">
            <a:extLst>
              <a:ext uri="{FF2B5EF4-FFF2-40B4-BE49-F238E27FC236}">
                <a16:creationId xmlns:a16="http://schemas.microsoft.com/office/drawing/2014/main" id="{88ED90B4-ACB5-0543-9B47-9B34930BAF5C}"/>
              </a:ext>
            </a:extLst>
          </p:cNvPr>
          <p:cNvSpPr/>
          <p:nvPr/>
        </p:nvSpPr>
        <p:spPr>
          <a:xfrm rot="5400000">
            <a:off x="8686460" y="460374"/>
            <a:ext cx="2457451" cy="3038890"/>
          </a:xfrm>
          <a:prstGeom prst="round2DiagRect">
            <a:avLst/>
          </a:prstGeom>
          <a:ln w="19050">
            <a:solidFill>
              <a:schemeClr val="accent2">
                <a:lumMod val="75000"/>
              </a:schemeClr>
            </a:solidFill>
            <a:prstDash val="solid"/>
          </a:ln>
        </p:spPr>
        <p:style>
          <a:lnRef idx="2">
            <a:schemeClr val="accent1"/>
          </a:lnRef>
          <a:fillRef idx="1">
            <a:schemeClr val="lt1"/>
          </a:fillRef>
          <a:effectRef idx="0">
            <a:schemeClr val="accent1"/>
          </a:effectRef>
          <a:fontRef idx="minor">
            <a:schemeClr val="dk1"/>
          </a:fontRef>
        </p:style>
        <p:txBody>
          <a:bodyPr vert="vert270" rtlCol="0" anchor="ctr"/>
          <a:lstStyle/>
          <a:p>
            <a:pPr algn="ctr">
              <a:lnSpc>
                <a:spcPct val="150000"/>
              </a:lnSpc>
            </a:pPr>
            <a:r>
              <a:rPr lang="en-VN" sz="1800" dirty="0"/>
              <a:t>Hành động của Dế Mèn:</a:t>
            </a:r>
          </a:p>
          <a:p>
            <a:pPr algn="ctr">
              <a:lnSpc>
                <a:spcPct val="150000"/>
              </a:lnSpc>
            </a:pPr>
            <a:endParaRPr lang="en-VN" sz="1800" dirty="0"/>
          </a:p>
          <a:p>
            <a:pPr algn="ctr">
              <a:lnSpc>
                <a:spcPct val="150000"/>
              </a:lnSpc>
            </a:pPr>
            <a:endParaRPr lang="en-VN" sz="1800" dirty="0"/>
          </a:p>
          <a:p>
            <a:pPr algn="ctr">
              <a:lnSpc>
                <a:spcPct val="150000"/>
              </a:lnSpc>
            </a:pPr>
            <a:endParaRPr lang="en-VN" sz="1800" dirty="0"/>
          </a:p>
          <a:p>
            <a:pPr algn="ctr">
              <a:lnSpc>
                <a:spcPct val="150000"/>
              </a:lnSpc>
            </a:pPr>
            <a:endParaRPr lang="en-VN" sz="1800" dirty="0"/>
          </a:p>
          <a:p>
            <a:pPr algn="ctr">
              <a:lnSpc>
                <a:spcPct val="150000"/>
              </a:lnSpc>
            </a:pPr>
            <a:endParaRPr lang="en-VN" sz="1800" dirty="0"/>
          </a:p>
        </p:txBody>
      </p:sp>
      <p:sp>
        <p:nvSpPr>
          <p:cNvPr id="8" name="Round Diagonal Corner Rectangle 7">
            <a:extLst>
              <a:ext uri="{FF2B5EF4-FFF2-40B4-BE49-F238E27FC236}">
                <a16:creationId xmlns:a16="http://schemas.microsoft.com/office/drawing/2014/main" id="{40ED9862-9C01-7D46-8E90-534E14951D6B}"/>
              </a:ext>
            </a:extLst>
          </p:cNvPr>
          <p:cNvSpPr/>
          <p:nvPr/>
        </p:nvSpPr>
        <p:spPr>
          <a:xfrm>
            <a:off x="5229064" y="751092"/>
            <a:ext cx="3038889" cy="2462319"/>
          </a:xfrm>
          <a:prstGeom prst="round2DiagRect">
            <a:avLst/>
          </a:prstGeom>
          <a:ln w="19050">
            <a:solidFill>
              <a:schemeClr val="accent6">
                <a:lumMod val="25000"/>
              </a:schemeClr>
            </a:solidFill>
            <a:prstDash val="solid"/>
          </a:ln>
        </p:spPr>
        <p:style>
          <a:lnRef idx="2">
            <a:schemeClr val="accent1"/>
          </a:lnRef>
          <a:fillRef idx="1">
            <a:schemeClr val="lt1"/>
          </a:fillRef>
          <a:effectRef idx="0">
            <a:schemeClr val="accent1"/>
          </a:effectRef>
          <a:fontRef idx="minor">
            <a:schemeClr val="dk1"/>
          </a:fontRef>
        </p:style>
        <p:txBody>
          <a:bodyPr rtlCol="0" anchor="t"/>
          <a:lstStyle/>
          <a:p>
            <a:pPr algn="just">
              <a:lnSpc>
                <a:spcPct val="114000"/>
              </a:lnSpc>
            </a:pPr>
            <a:r>
              <a:rPr lang="en-VN" sz="1800" dirty="0"/>
              <a:t>Dế Mèn tự miêu tả hình thức của mình:</a:t>
            </a:r>
          </a:p>
          <a:p>
            <a:pPr algn="just">
              <a:lnSpc>
                <a:spcPct val="114000"/>
              </a:lnSpc>
            </a:pPr>
            <a:r>
              <a:rPr lang="en-VN" sz="1800" dirty="0"/>
              <a:t>- càng: </a:t>
            </a:r>
          </a:p>
          <a:p>
            <a:pPr algn="just">
              <a:lnSpc>
                <a:spcPct val="114000"/>
              </a:lnSpc>
            </a:pPr>
            <a:r>
              <a:rPr lang="en-VN" sz="1800" dirty="0"/>
              <a:t>- vuốt:</a:t>
            </a:r>
          </a:p>
          <a:p>
            <a:pPr algn="just">
              <a:lnSpc>
                <a:spcPct val="114000"/>
              </a:lnSpc>
            </a:pPr>
            <a:r>
              <a:rPr lang="en-VN" sz="1800" dirty="0"/>
              <a:t>- cánh:</a:t>
            </a:r>
          </a:p>
          <a:p>
            <a:pPr algn="just">
              <a:lnSpc>
                <a:spcPct val="114000"/>
              </a:lnSpc>
            </a:pPr>
            <a:r>
              <a:rPr lang="en-VN" sz="1800" dirty="0"/>
              <a:t>- răng:</a:t>
            </a:r>
          </a:p>
          <a:p>
            <a:pPr algn="just">
              <a:lnSpc>
                <a:spcPct val="114000"/>
              </a:lnSpc>
            </a:pPr>
            <a:r>
              <a:rPr lang="en-VN" sz="1800" dirty="0"/>
              <a:t>- râu:</a:t>
            </a:r>
          </a:p>
        </p:txBody>
      </p:sp>
      <p:sp>
        <p:nvSpPr>
          <p:cNvPr id="10" name="Round Diagonal Corner Rectangle 9">
            <a:extLst>
              <a:ext uri="{FF2B5EF4-FFF2-40B4-BE49-F238E27FC236}">
                <a16:creationId xmlns:a16="http://schemas.microsoft.com/office/drawing/2014/main" id="{223B40A1-FDEE-804B-AC00-F5A99092BC88}"/>
              </a:ext>
            </a:extLst>
          </p:cNvPr>
          <p:cNvSpPr/>
          <p:nvPr/>
        </p:nvSpPr>
        <p:spPr>
          <a:xfrm rot="10800000">
            <a:off x="8395740" y="3391168"/>
            <a:ext cx="3038889" cy="2301637"/>
          </a:xfrm>
          <a:prstGeom prst="round2DiagRect">
            <a:avLst/>
          </a:prstGeom>
          <a:ln w="19050">
            <a:solidFill>
              <a:schemeClr val="accent6">
                <a:lumMod val="50000"/>
              </a:schemeClr>
            </a:solidFill>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lnSpc>
                <a:spcPct val="150000"/>
              </a:lnSpc>
            </a:pPr>
            <a:endParaRPr lang="en-VN" sz="1800" dirty="0"/>
          </a:p>
        </p:txBody>
      </p:sp>
      <p:sp>
        <p:nvSpPr>
          <p:cNvPr id="12" name="Round Diagonal Corner Rectangle 11">
            <a:extLst>
              <a:ext uri="{FF2B5EF4-FFF2-40B4-BE49-F238E27FC236}">
                <a16:creationId xmlns:a16="http://schemas.microsoft.com/office/drawing/2014/main" id="{AF6B198B-C6FE-9241-9E2E-7C83667169D7}"/>
              </a:ext>
            </a:extLst>
          </p:cNvPr>
          <p:cNvSpPr/>
          <p:nvPr/>
        </p:nvSpPr>
        <p:spPr>
          <a:xfrm rot="5400000">
            <a:off x="5570876" y="3022543"/>
            <a:ext cx="2355263" cy="3038888"/>
          </a:xfrm>
          <a:prstGeom prst="round2DiagRect">
            <a:avLst/>
          </a:prstGeom>
          <a:ln w="19050">
            <a:solidFill>
              <a:srgbClr val="FF0000"/>
            </a:solidFill>
            <a:prstDash val="solid"/>
          </a:ln>
        </p:spPr>
        <p:style>
          <a:lnRef idx="2">
            <a:schemeClr val="accent1"/>
          </a:lnRef>
          <a:fillRef idx="1">
            <a:schemeClr val="lt1"/>
          </a:fillRef>
          <a:effectRef idx="0">
            <a:schemeClr val="accent1"/>
          </a:effectRef>
          <a:fontRef idx="minor">
            <a:schemeClr val="dk1"/>
          </a:fontRef>
        </p:style>
        <p:txBody>
          <a:bodyPr vert="vert270" rtlCol="0" anchor="ctr"/>
          <a:lstStyle/>
          <a:p>
            <a:pPr>
              <a:lnSpc>
                <a:spcPct val="114000"/>
              </a:lnSpc>
            </a:pPr>
            <a:r>
              <a:rPr lang="en-VN" sz="1800" dirty="0"/>
              <a:t>Dế Mèn tự đánh giá </a:t>
            </a:r>
          </a:p>
          <a:p>
            <a:pPr>
              <a:lnSpc>
                <a:spcPct val="114000"/>
              </a:lnSpc>
            </a:pPr>
            <a:r>
              <a:rPr lang="en-VN" sz="1800" dirty="0"/>
              <a:t>về bản thân:</a:t>
            </a:r>
          </a:p>
          <a:p>
            <a:pPr algn="ctr">
              <a:lnSpc>
                <a:spcPct val="114000"/>
              </a:lnSpc>
            </a:pPr>
            <a:endParaRPr lang="en-VN" sz="1800" dirty="0"/>
          </a:p>
          <a:p>
            <a:pPr algn="ctr">
              <a:lnSpc>
                <a:spcPct val="114000"/>
              </a:lnSpc>
            </a:pPr>
            <a:endParaRPr lang="en-VN" sz="1800" dirty="0"/>
          </a:p>
          <a:p>
            <a:pPr algn="ctr">
              <a:lnSpc>
                <a:spcPct val="114000"/>
              </a:lnSpc>
            </a:pPr>
            <a:endParaRPr lang="en-VN" sz="1800" dirty="0"/>
          </a:p>
          <a:p>
            <a:pPr algn="ctr">
              <a:lnSpc>
                <a:spcPct val="114000"/>
              </a:lnSpc>
            </a:pPr>
            <a:endParaRPr lang="en-VN" sz="1800" dirty="0"/>
          </a:p>
        </p:txBody>
      </p:sp>
      <p:sp>
        <p:nvSpPr>
          <p:cNvPr id="13" name="Oval 12">
            <a:extLst>
              <a:ext uri="{FF2B5EF4-FFF2-40B4-BE49-F238E27FC236}">
                <a16:creationId xmlns:a16="http://schemas.microsoft.com/office/drawing/2014/main" id="{13355B07-719A-9045-9651-5208F676A5AE}"/>
              </a:ext>
            </a:extLst>
          </p:cNvPr>
          <p:cNvSpPr/>
          <p:nvPr/>
        </p:nvSpPr>
        <p:spPr>
          <a:xfrm>
            <a:off x="7494324" y="2450339"/>
            <a:ext cx="1736276" cy="1519087"/>
          </a:xfrm>
          <a:prstGeom prst="ellipse">
            <a:avLst/>
          </a:prstGeom>
          <a:ln>
            <a:solidFill>
              <a:schemeClr val="accent5">
                <a:lumMod val="75000"/>
              </a:schemeClr>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VN" sz="1600" b="1" dirty="0">
                <a:latin typeface="Times New Roman" panose="02020603050405020304" pitchFamily="18" charset="0"/>
                <a:cs typeface="Times New Roman" panose="02020603050405020304" pitchFamily="18" charset="0"/>
              </a:rPr>
              <a:t>Chàng dế thanh niên cường tráng</a:t>
            </a:r>
          </a:p>
        </p:txBody>
      </p:sp>
      <p:sp>
        <p:nvSpPr>
          <p:cNvPr id="14" name="TextBox 13">
            <a:extLst>
              <a:ext uri="{FF2B5EF4-FFF2-40B4-BE49-F238E27FC236}">
                <a16:creationId xmlns:a16="http://schemas.microsoft.com/office/drawing/2014/main" id="{8926603E-C817-324A-A958-992F11718D54}"/>
              </a:ext>
            </a:extLst>
          </p:cNvPr>
          <p:cNvSpPr txBox="1"/>
          <p:nvPr/>
        </p:nvSpPr>
        <p:spPr>
          <a:xfrm>
            <a:off x="8943636" y="3434710"/>
            <a:ext cx="2553293" cy="697499"/>
          </a:xfrm>
          <a:prstGeom prst="rect">
            <a:avLst/>
          </a:prstGeom>
          <a:noFill/>
        </p:spPr>
        <p:txBody>
          <a:bodyPr wrap="square" rtlCol="0">
            <a:spAutoFit/>
          </a:bodyPr>
          <a:lstStyle/>
          <a:p>
            <a:pPr algn="r">
              <a:lnSpc>
                <a:spcPct val="114000"/>
              </a:lnSpc>
            </a:pPr>
            <a:r>
              <a:rPr lang="en-VN" sz="1800" dirty="0"/>
              <a:t>Quan hệ của Dế Mèn với bà con trong xóm:</a:t>
            </a:r>
          </a:p>
        </p:txBody>
      </p:sp>
      <p:sp>
        <p:nvSpPr>
          <p:cNvPr id="15" name="TextBox 14">
            <a:extLst>
              <a:ext uri="{FF2B5EF4-FFF2-40B4-BE49-F238E27FC236}">
                <a16:creationId xmlns:a16="http://schemas.microsoft.com/office/drawing/2014/main" id="{5FD44809-5F01-D843-96DC-E441087E8706}"/>
              </a:ext>
            </a:extLst>
          </p:cNvPr>
          <p:cNvSpPr txBox="1"/>
          <p:nvPr/>
        </p:nvSpPr>
        <p:spPr>
          <a:xfrm>
            <a:off x="6100270" y="1511973"/>
            <a:ext cx="1699305" cy="369332"/>
          </a:xfrm>
          <a:prstGeom prst="rect">
            <a:avLst/>
          </a:prstGeom>
          <a:noFill/>
        </p:spPr>
        <p:txBody>
          <a:bodyPr wrap="square" rtlCol="0">
            <a:spAutoFit/>
          </a:bodyPr>
          <a:lstStyle/>
          <a:p>
            <a:r>
              <a:rPr lang="en-US" sz="1800" dirty="0">
                <a:solidFill>
                  <a:srgbClr val="0070C0"/>
                </a:solidFill>
              </a:rPr>
              <a:t>m</a:t>
            </a:r>
            <a:r>
              <a:rPr lang="en-VN" sz="1800" dirty="0">
                <a:solidFill>
                  <a:srgbClr val="0070C0"/>
                </a:solidFill>
              </a:rPr>
              <a:t>ẫm bóng</a:t>
            </a:r>
          </a:p>
        </p:txBody>
      </p:sp>
      <p:sp>
        <p:nvSpPr>
          <p:cNvPr id="16" name="TextBox 15">
            <a:extLst>
              <a:ext uri="{FF2B5EF4-FFF2-40B4-BE49-F238E27FC236}">
                <a16:creationId xmlns:a16="http://schemas.microsoft.com/office/drawing/2014/main" id="{28017470-3045-5740-9BA8-82237AEECFDB}"/>
              </a:ext>
            </a:extLst>
          </p:cNvPr>
          <p:cNvSpPr txBox="1"/>
          <p:nvPr/>
        </p:nvSpPr>
        <p:spPr>
          <a:xfrm>
            <a:off x="6008829" y="1828979"/>
            <a:ext cx="2259123" cy="369332"/>
          </a:xfrm>
          <a:prstGeom prst="rect">
            <a:avLst/>
          </a:prstGeom>
          <a:noFill/>
        </p:spPr>
        <p:txBody>
          <a:bodyPr wrap="square" rtlCol="0">
            <a:spAutoFit/>
          </a:bodyPr>
          <a:lstStyle/>
          <a:p>
            <a:r>
              <a:rPr lang="en-US" sz="1800" dirty="0" err="1">
                <a:solidFill>
                  <a:srgbClr val="0070C0"/>
                </a:solidFill>
              </a:rPr>
              <a:t>nhọn</a:t>
            </a:r>
            <a:r>
              <a:rPr lang="en-US" sz="1800" dirty="0">
                <a:solidFill>
                  <a:srgbClr val="0070C0"/>
                </a:solidFill>
              </a:rPr>
              <a:t> </a:t>
            </a:r>
            <a:r>
              <a:rPr lang="en-US" sz="1800" dirty="0" err="1">
                <a:solidFill>
                  <a:srgbClr val="0070C0"/>
                </a:solidFill>
              </a:rPr>
              <a:t>hoắt</a:t>
            </a:r>
            <a:endParaRPr lang="en-VN" sz="1800" dirty="0">
              <a:solidFill>
                <a:srgbClr val="0070C0"/>
              </a:solidFill>
            </a:endParaRPr>
          </a:p>
        </p:txBody>
      </p:sp>
      <p:sp>
        <p:nvSpPr>
          <p:cNvPr id="17" name="TextBox 16">
            <a:extLst>
              <a:ext uri="{FF2B5EF4-FFF2-40B4-BE49-F238E27FC236}">
                <a16:creationId xmlns:a16="http://schemas.microsoft.com/office/drawing/2014/main" id="{E3344A37-2DA4-104E-8F12-31C7F18B2646}"/>
              </a:ext>
            </a:extLst>
          </p:cNvPr>
          <p:cNvSpPr txBox="1"/>
          <p:nvPr/>
        </p:nvSpPr>
        <p:spPr>
          <a:xfrm>
            <a:off x="6100270" y="2126274"/>
            <a:ext cx="2259123" cy="369332"/>
          </a:xfrm>
          <a:prstGeom prst="rect">
            <a:avLst/>
          </a:prstGeom>
          <a:noFill/>
        </p:spPr>
        <p:txBody>
          <a:bodyPr wrap="square" rtlCol="0">
            <a:spAutoFit/>
          </a:bodyPr>
          <a:lstStyle/>
          <a:p>
            <a:r>
              <a:rPr lang="en-US" sz="1800" dirty="0" err="1">
                <a:solidFill>
                  <a:srgbClr val="0070C0"/>
                </a:solidFill>
              </a:rPr>
              <a:t>dài</a:t>
            </a:r>
            <a:r>
              <a:rPr lang="en-US" sz="1800" dirty="0">
                <a:solidFill>
                  <a:srgbClr val="0070C0"/>
                </a:solidFill>
              </a:rPr>
              <a:t>, </a:t>
            </a:r>
            <a:r>
              <a:rPr lang="en-US" sz="1800" dirty="0" err="1">
                <a:solidFill>
                  <a:srgbClr val="0070C0"/>
                </a:solidFill>
              </a:rPr>
              <a:t>kín</a:t>
            </a:r>
            <a:r>
              <a:rPr lang="en-US" sz="1800" dirty="0">
                <a:solidFill>
                  <a:srgbClr val="0070C0"/>
                </a:solidFill>
              </a:rPr>
              <a:t> </a:t>
            </a:r>
            <a:r>
              <a:rPr lang="en-US" sz="1800" dirty="0" err="1">
                <a:solidFill>
                  <a:srgbClr val="0070C0"/>
                </a:solidFill>
              </a:rPr>
              <a:t>tận</a:t>
            </a:r>
            <a:r>
              <a:rPr lang="en-US" sz="1800" dirty="0">
                <a:solidFill>
                  <a:srgbClr val="0070C0"/>
                </a:solidFill>
              </a:rPr>
              <a:t> </a:t>
            </a:r>
            <a:r>
              <a:rPr lang="en-US" sz="1800" dirty="0" err="1">
                <a:solidFill>
                  <a:srgbClr val="0070C0"/>
                </a:solidFill>
              </a:rPr>
              <a:t>đuôi</a:t>
            </a:r>
            <a:endParaRPr lang="en-VN" sz="1800" dirty="0">
              <a:solidFill>
                <a:srgbClr val="0070C0"/>
              </a:solidFill>
            </a:endParaRPr>
          </a:p>
        </p:txBody>
      </p:sp>
      <p:sp>
        <p:nvSpPr>
          <p:cNvPr id="18" name="TextBox 17">
            <a:extLst>
              <a:ext uri="{FF2B5EF4-FFF2-40B4-BE49-F238E27FC236}">
                <a16:creationId xmlns:a16="http://schemas.microsoft.com/office/drawing/2014/main" id="{46D501F2-5BC9-7840-A2C5-0B650CB57582}"/>
              </a:ext>
            </a:extLst>
          </p:cNvPr>
          <p:cNvSpPr txBox="1"/>
          <p:nvPr/>
        </p:nvSpPr>
        <p:spPr>
          <a:xfrm>
            <a:off x="6045177" y="2450339"/>
            <a:ext cx="2259123" cy="369332"/>
          </a:xfrm>
          <a:prstGeom prst="rect">
            <a:avLst/>
          </a:prstGeom>
          <a:noFill/>
        </p:spPr>
        <p:txBody>
          <a:bodyPr wrap="square" rtlCol="0">
            <a:spAutoFit/>
          </a:bodyPr>
          <a:lstStyle/>
          <a:p>
            <a:r>
              <a:rPr lang="en-US" sz="1800" dirty="0" err="1">
                <a:solidFill>
                  <a:srgbClr val="0070C0"/>
                </a:solidFill>
              </a:rPr>
              <a:t>đen</a:t>
            </a:r>
            <a:r>
              <a:rPr lang="en-US" sz="1800" dirty="0">
                <a:solidFill>
                  <a:srgbClr val="0070C0"/>
                </a:solidFill>
              </a:rPr>
              <a:t> </a:t>
            </a:r>
            <a:r>
              <a:rPr lang="en-US" sz="1800" dirty="0" err="1">
                <a:solidFill>
                  <a:srgbClr val="0070C0"/>
                </a:solidFill>
              </a:rPr>
              <a:t>nhánh</a:t>
            </a:r>
            <a:endParaRPr lang="en-VN" sz="1800" dirty="0">
              <a:solidFill>
                <a:srgbClr val="0070C0"/>
              </a:solidFill>
            </a:endParaRPr>
          </a:p>
        </p:txBody>
      </p:sp>
      <p:sp>
        <p:nvSpPr>
          <p:cNvPr id="19" name="TextBox 18">
            <a:extLst>
              <a:ext uri="{FF2B5EF4-FFF2-40B4-BE49-F238E27FC236}">
                <a16:creationId xmlns:a16="http://schemas.microsoft.com/office/drawing/2014/main" id="{742BF762-D96B-CD47-B050-597379823F7E}"/>
              </a:ext>
            </a:extLst>
          </p:cNvPr>
          <p:cNvSpPr txBox="1"/>
          <p:nvPr/>
        </p:nvSpPr>
        <p:spPr>
          <a:xfrm>
            <a:off x="5917161" y="2756814"/>
            <a:ext cx="2259123" cy="369332"/>
          </a:xfrm>
          <a:prstGeom prst="rect">
            <a:avLst/>
          </a:prstGeom>
          <a:noFill/>
        </p:spPr>
        <p:txBody>
          <a:bodyPr wrap="square" rtlCol="0">
            <a:spAutoFit/>
          </a:bodyPr>
          <a:lstStyle/>
          <a:p>
            <a:r>
              <a:rPr lang="en-US" sz="1800" dirty="0" err="1">
                <a:solidFill>
                  <a:srgbClr val="0070C0"/>
                </a:solidFill>
              </a:rPr>
              <a:t>dài</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cong</a:t>
            </a:r>
            <a:endParaRPr lang="en-VN" sz="1800" dirty="0">
              <a:solidFill>
                <a:srgbClr val="0070C0"/>
              </a:solidFill>
            </a:endParaRPr>
          </a:p>
        </p:txBody>
      </p:sp>
      <p:sp>
        <p:nvSpPr>
          <p:cNvPr id="20" name="TextBox 19">
            <a:extLst>
              <a:ext uri="{FF2B5EF4-FFF2-40B4-BE49-F238E27FC236}">
                <a16:creationId xmlns:a16="http://schemas.microsoft.com/office/drawing/2014/main" id="{4D11F9FA-8B12-1D46-A656-26869A7B5209}"/>
              </a:ext>
            </a:extLst>
          </p:cNvPr>
          <p:cNvSpPr txBox="1"/>
          <p:nvPr/>
        </p:nvSpPr>
        <p:spPr>
          <a:xfrm>
            <a:off x="8331961" y="1124353"/>
            <a:ext cx="3257307" cy="369332"/>
          </a:xfrm>
          <a:prstGeom prst="rect">
            <a:avLst/>
          </a:prstGeom>
          <a:noFill/>
        </p:spPr>
        <p:txBody>
          <a:bodyPr wrap="square" rtlCol="0">
            <a:spAutoFit/>
          </a:bodyPr>
          <a:lstStyle/>
          <a:p>
            <a:r>
              <a:rPr lang="vi-VN" sz="1800" dirty="0">
                <a:solidFill>
                  <a:srgbClr val="0070C0"/>
                </a:solidFill>
              </a:rPr>
              <a:t>- Co cẳng, đạp phanh phách</a:t>
            </a:r>
            <a:endParaRPr lang="en-VN" sz="1800" dirty="0">
              <a:solidFill>
                <a:srgbClr val="0070C0"/>
              </a:solidFill>
            </a:endParaRPr>
          </a:p>
        </p:txBody>
      </p:sp>
      <p:sp>
        <p:nvSpPr>
          <p:cNvPr id="21" name="TextBox 20">
            <a:extLst>
              <a:ext uri="{FF2B5EF4-FFF2-40B4-BE49-F238E27FC236}">
                <a16:creationId xmlns:a16="http://schemas.microsoft.com/office/drawing/2014/main" id="{EBF04AF1-6C3D-ED40-B48A-0A5AE7BF18C8}"/>
              </a:ext>
            </a:extLst>
          </p:cNvPr>
          <p:cNvSpPr txBox="1"/>
          <p:nvPr/>
        </p:nvSpPr>
        <p:spPr>
          <a:xfrm>
            <a:off x="8331959" y="1785742"/>
            <a:ext cx="3257307" cy="369332"/>
          </a:xfrm>
          <a:prstGeom prst="rect">
            <a:avLst/>
          </a:prstGeom>
          <a:noFill/>
        </p:spPr>
        <p:txBody>
          <a:bodyPr wrap="square" rtlCol="0">
            <a:spAutoFit/>
          </a:bodyPr>
          <a:lstStyle/>
          <a:p>
            <a:r>
              <a:rPr lang="vi-VN" sz="1800" dirty="0">
                <a:solidFill>
                  <a:srgbClr val="0070C0"/>
                </a:solidFill>
              </a:rPr>
              <a:t>- Nhai ngoàm ngoạp…</a:t>
            </a:r>
            <a:endParaRPr lang="en-VN" sz="1800" dirty="0">
              <a:solidFill>
                <a:srgbClr val="0070C0"/>
              </a:solidFill>
            </a:endParaRPr>
          </a:p>
        </p:txBody>
      </p:sp>
      <p:sp>
        <p:nvSpPr>
          <p:cNvPr id="22" name="TextBox 21">
            <a:extLst>
              <a:ext uri="{FF2B5EF4-FFF2-40B4-BE49-F238E27FC236}">
                <a16:creationId xmlns:a16="http://schemas.microsoft.com/office/drawing/2014/main" id="{07369F5C-4645-9243-96C4-6CF00C77170E}"/>
              </a:ext>
            </a:extLst>
          </p:cNvPr>
          <p:cNvSpPr txBox="1"/>
          <p:nvPr/>
        </p:nvSpPr>
        <p:spPr>
          <a:xfrm>
            <a:off x="8331958" y="2111837"/>
            <a:ext cx="3257307" cy="646331"/>
          </a:xfrm>
          <a:prstGeom prst="rect">
            <a:avLst/>
          </a:prstGeom>
          <a:noFill/>
        </p:spPr>
        <p:txBody>
          <a:bodyPr wrap="square" rtlCol="0">
            <a:spAutoFit/>
          </a:bodyPr>
          <a:lstStyle/>
          <a:p>
            <a:r>
              <a:rPr lang="vi-VN" sz="1800" dirty="0">
                <a:solidFill>
                  <a:srgbClr val="0070C0"/>
                </a:solidFill>
              </a:rPr>
              <a:t>- Vuốt râu trịnh trọng, khoan           	thai…</a:t>
            </a:r>
            <a:endParaRPr lang="en-VN" sz="1800" dirty="0">
              <a:solidFill>
                <a:srgbClr val="0070C0"/>
              </a:solidFill>
            </a:endParaRPr>
          </a:p>
        </p:txBody>
      </p:sp>
      <p:sp>
        <p:nvSpPr>
          <p:cNvPr id="23" name="TextBox 22">
            <a:extLst>
              <a:ext uri="{FF2B5EF4-FFF2-40B4-BE49-F238E27FC236}">
                <a16:creationId xmlns:a16="http://schemas.microsoft.com/office/drawing/2014/main" id="{9C3348EA-9499-A043-9B07-4E85DB2D2FB1}"/>
              </a:ext>
            </a:extLst>
          </p:cNvPr>
          <p:cNvSpPr txBox="1"/>
          <p:nvPr/>
        </p:nvSpPr>
        <p:spPr>
          <a:xfrm>
            <a:off x="9231671" y="2729989"/>
            <a:ext cx="1988830" cy="369332"/>
          </a:xfrm>
          <a:prstGeom prst="rect">
            <a:avLst/>
          </a:prstGeom>
          <a:noFill/>
        </p:spPr>
        <p:txBody>
          <a:bodyPr wrap="square" rtlCol="0">
            <a:spAutoFit/>
          </a:bodyPr>
          <a:lstStyle/>
          <a:p>
            <a:r>
              <a:rPr lang="vi-VN" sz="1800" dirty="0">
                <a:solidFill>
                  <a:srgbClr val="0070C0"/>
                </a:solidFill>
              </a:rPr>
              <a:t>- Đi đứng oai vệ</a:t>
            </a:r>
            <a:endParaRPr lang="en-VN" sz="1800" dirty="0">
              <a:solidFill>
                <a:srgbClr val="0070C0"/>
              </a:solidFill>
            </a:endParaRPr>
          </a:p>
        </p:txBody>
      </p:sp>
      <p:sp>
        <p:nvSpPr>
          <p:cNvPr id="24" name="TextBox 23">
            <a:extLst>
              <a:ext uri="{FF2B5EF4-FFF2-40B4-BE49-F238E27FC236}">
                <a16:creationId xmlns:a16="http://schemas.microsoft.com/office/drawing/2014/main" id="{F4DDC2D1-A6E3-4948-B92E-7F256B1CF5A3}"/>
              </a:ext>
            </a:extLst>
          </p:cNvPr>
          <p:cNvSpPr txBox="1"/>
          <p:nvPr/>
        </p:nvSpPr>
        <p:spPr>
          <a:xfrm>
            <a:off x="5281875" y="4204033"/>
            <a:ext cx="3036683" cy="646331"/>
          </a:xfrm>
          <a:prstGeom prst="rect">
            <a:avLst/>
          </a:prstGeom>
          <a:noFill/>
        </p:spPr>
        <p:txBody>
          <a:bodyPr wrap="square" rtlCol="0">
            <a:spAutoFit/>
          </a:bodyPr>
          <a:lstStyle/>
          <a:p>
            <a:pPr algn="just"/>
            <a:r>
              <a:rPr lang="vi-VN" sz="1800" dirty="0">
                <a:solidFill>
                  <a:srgbClr val="0070C0"/>
                </a:solidFill>
              </a:rPr>
              <a:t>- Tự tin, biết chăm sóc bản thân, ăn uống điều độ</a:t>
            </a:r>
            <a:r>
              <a:rPr lang="vi-VN" dirty="0">
                <a:solidFill>
                  <a:srgbClr val="0070C0"/>
                </a:solidFill>
              </a:rPr>
              <a:t>.</a:t>
            </a:r>
            <a:endParaRPr lang="en-VN" sz="1800" dirty="0">
              <a:solidFill>
                <a:srgbClr val="0070C0"/>
              </a:solidFill>
            </a:endParaRPr>
          </a:p>
        </p:txBody>
      </p:sp>
      <p:sp>
        <p:nvSpPr>
          <p:cNvPr id="25" name="TextBox 24">
            <a:extLst>
              <a:ext uri="{FF2B5EF4-FFF2-40B4-BE49-F238E27FC236}">
                <a16:creationId xmlns:a16="http://schemas.microsoft.com/office/drawing/2014/main" id="{A5D6DA4A-DF21-EF4C-8A0D-36CEA838F9F8}"/>
              </a:ext>
            </a:extLst>
          </p:cNvPr>
          <p:cNvSpPr txBox="1"/>
          <p:nvPr/>
        </p:nvSpPr>
        <p:spPr>
          <a:xfrm>
            <a:off x="5354852" y="4870967"/>
            <a:ext cx="2890728" cy="646331"/>
          </a:xfrm>
          <a:prstGeom prst="rect">
            <a:avLst/>
          </a:prstGeom>
          <a:noFill/>
        </p:spPr>
        <p:txBody>
          <a:bodyPr wrap="square" rtlCol="0">
            <a:spAutoFit/>
          </a:bodyPr>
          <a:lstStyle/>
          <a:p>
            <a:pPr algn="just"/>
            <a:r>
              <a:rPr lang="vi-VN" sz="1800" dirty="0">
                <a:solidFill>
                  <a:srgbClr val="0070C0"/>
                </a:solidFill>
              </a:rPr>
              <a:t>- </a:t>
            </a:r>
            <a:r>
              <a:rPr lang="vi-VN" dirty="0">
                <a:solidFill>
                  <a:srgbClr val="0070C0"/>
                </a:solidFill>
              </a:rPr>
              <a:t>Tài giỏi, ghê gớm, có thể đứng đầu trong thiên hạ.</a:t>
            </a:r>
            <a:endParaRPr lang="en-VN" sz="1800" dirty="0">
              <a:solidFill>
                <a:srgbClr val="0070C0"/>
              </a:solidFill>
            </a:endParaRPr>
          </a:p>
        </p:txBody>
      </p:sp>
      <p:sp>
        <p:nvSpPr>
          <p:cNvPr id="26" name="TextBox 25">
            <a:extLst>
              <a:ext uri="{FF2B5EF4-FFF2-40B4-BE49-F238E27FC236}">
                <a16:creationId xmlns:a16="http://schemas.microsoft.com/office/drawing/2014/main" id="{441A984B-8951-3347-A122-7C80994F35CB}"/>
              </a:ext>
            </a:extLst>
          </p:cNvPr>
          <p:cNvSpPr txBox="1"/>
          <p:nvPr/>
        </p:nvSpPr>
        <p:spPr>
          <a:xfrm>
            <a:off x="8482327" y="4162420"/>
            <a:ext cx="2890728" cy="923330"/>
          </a:xfrm>
          <a:prstGeom prst="rect">
            <a:avLst/>
          </a:prstGeom>
          <a:noFill/>
        </p:spPr>
        <p:txBody>
          <a:bodyPr wrap="square" rtlCol="0">
            <a:spAutoFit/>
          </a:bodyPr>
          <a:lstStyle/>
          <a:p>
            <a:pPr algn="just"/>
            <a:r>
              <a:rPr lang="vi-VN" sz="1800" dirty="0">
                <a:solidFill>
                  <a:srgbClr val="0070C0"/>
                </a:solidFill>
              </a:rPr>
              <a:t>- Cà khịa, to tiếng…</a:t>
            </a:r>
          </a:p>
          <a:p>
            <a:pPr algn="just"/>
            <a:r>
              <a:rPr lang="en-VN" sz="1800" dirty="0">
                <a:solidFill>
                  <a:srgbClr val="0070C0"/>
                </a:solidFill>
              </a:rPr>
              <a:t>- Quát chị cào cào</a:t>
            </a:r>
            <a:endParaRPr lang="en-VN" dirty="0">
              <a:solidFill>
                <a:srgbClr val="0070C0"/>
              </a:solidFill>
            </a:endParaRPr>
          </a:p>
          <a:p>
            <a:pPr algn="just"/>
            <a:r>
              <a:rPr lang="en-VN" sz="1800" dirty="0">
                <a:solidFill>
                  <a:srgbClr val="0070C0"/>
                </a:solidFill>
              </a:rPr>
              <a:t>- Ghẹo anh Gọng Vó,…</a:t>
            </a:r>
          </a:p>
        </p:txBody>
      </p:sp>
      <p:sp>
        <p:nvSpPr>
          <p:cNvPr id="27" name="TextBox 26">
            <a:extLst>
              <a:ext uri="{FF2B5EF4-FFF2-40B4-BE49-F238E27FC236}">
                <a16:creationId xmlns:a16="http://schemas.microsoft.com/office/drawing/2014/main" id="{7E1EB452-F050-A348-A68E-0B750D1877AB}"/>
              </a:ext>
            </a:extLst>
          </p:cNvPr>
          <p:cNvSpPr txBox="1"/>
          <p:nvPr/>
        </p:nvSpPr>
        <p:spPr>
          <a:xfrm>
            <a:off x="8310391" y="1418453"/>
            <a:ext cx="3257307" cy="369332"/>
          </a:xfrm>
          <a:prstGeom prst="rect">
            <a:avLst/>
          </a:prstGeom>
          <a:noFill/>
        </p:spPr>
        <p:txBody>
          <a:bodyPr wrap="square" rtlCol="0">
            <a:spAutoFit/>
          </a:bodyPr>
          <a:lstStyle/>
          <a:p>
            <a:r>
              <a:rPr lang="vi-VN" sz="1800" dirty="0">
                <a:solidFill>
                  <a:srgbClr val="0070C0"/>
                </a:solidFill>
              </a:rPr>
              <a:t>- Vũ lên phành phạch giòn giã</a:t>
            </a:r>
            <a:endParaRPr lang="en-VN" sz="1800" dirty="0">
              <a:solidFill>
                <a:srgbClr val="0070C0"/>
              </a:solidFill>
            </a:endParaRPr>
          </a:p>
        </p:txBody>
      </p:sp>
    </p:spTree>
    <p:extLst>
      <p:ext uri="{BB962C8B-B14F-4D97-AF65-F5344CB8AC3E}">
        <p14:creationId xmlns:p14="http://schemas.microsoft.com/office/powerpoint/2010/main" val="57918805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heckerboard(across)">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heckerboard(across)">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heckerboard(across)">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heckerboard(across)">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checkerboard(across)">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checkerboard(across)">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6581" y="332510"/>
            <a:ext cx="7790873" cy="461665"/>
          </a:xfrm>
          <a:prstGeom prst="rect">
            <a:avLst/>
          </a:prstGeom>
          <a:noFill/>
        </p:spPr>
        <p:txBody>
          <a:bodyPr wrap="square" rtlCol="0">
            <a:spAutoFit/>
          </a:bodyPr>
          <a:lstStyle/>
          <a:p>
            <a:r>
              <a:rPr lang="en-US" sz="2400" b="1" dirty="0" smtClean="0">
                <a:solidFill>
                  <a:srgbClr val="FF0000"/>
                </a:solidFill>
              </a:rPr>
              <a:t>1. </a:t>
            </a:r>
            <a:r>
              <a:rPr lang="en-US" sz="2400" b="1" dirty="0" err="1" smtClean="0">
                <a:solidFill>
                  <a:srgbClr val="FF0000"/>
                </a:solidFill>
              </a:rPr>
              <a:t>Bức</a:t>
            </a:r>
            <a:r>
              <a:rPr lang="en-US" sz="2400" b="1" dirty="0" smtClean="0">
                <a:solidFill>
                  <a:srgbClr val="FF0000"/>
                </a:solidFill>
              </a:rPr>
              <a:t> </a:t>
            </a:r>
            <a:r>
              <a:rPr lang="en-US" sz="2400" b="1" dirty="0" err="1" smtClean="0">
                <a:solidFill>
                  <a:srgbClr val="FF0000"/>
                </a:solidFill>
              </a:rPr>
              <a:t>chân</a:t>
            </a:r>
            <a:r>
              <a:rPr lang="en-US" sz="2400" b="1" dirty="0" smtClean="0">
                <a:solidFill>
                  <a:srgbClr val="FF0000"/>
                </a:solidFill>
              </a:rPr>
              <a:t> dung </a:t>
            </a:r>
            <a:r>
              <a:rPr lang="en-US" sz="2400" b="1" dirty="0" err="1" smtClean="0">
                <a:solidFill>
                  <a:srgbClr val="FF0000"/>
                </a:solidFill>
              </a:rPr>
              <a:t>tự</a:t>
            </a:r>
            <a:r>
              <a:rPr lang="en-US" sz="2400" b="1" dirty="0" smtClean="0">
                <a:solidFill>
                  <a:srgbClr val="FF0000"/>
                </a:solidFill>
              </a:rPr>
              <a:t> </a:t>
            </a:r>
            <a:r>
              <a:rPr lang="en-US" sz="2400" b="1" dirty="0" err="1" smtClean="0">
                <a:solidFill>
                  <a:srgbClr val="FF0000"/>
                </a:solidFill>
              </a:rPr>
              <a:t>họa</a:t>
            </a:r>
            <a:r>
              <a:rPr lang="en-US" sz="2400" b="1" dirty="0" smtClean="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Dế</a:t>
            </a:r>
            <a:r>
              <a:rPr lang="en-US" sz="2400" b="1" dirty="0" smtClean="0">
                <a:solidFill>
                  <a:srgbClr val="FF0000"/>
                </a:solidFill>
              </a:rPr>
              <a:t> </a:t>
            </a:r>
            <a:r>
              <a:rPr lang="en-US" sz="2400" b="1" dirty="0" err="1" smtClean="0">
                <a:solidFill>
                  <a:srgbClr val="FF0000"/>
                </a:solidFill>
              </a:rPr>
              <a:t>Mèn</a:t>
            </a:r>
            <a:r>
              <a:rPr lang="en-US" sz="2400" b="1" dirty="0" smtClean="0">
                <a:solidFill>
                  <a:srgbClr val="FF0000"/>
                </a:solidFill>
              </a:rPr>
              <a:t>.</a:t>
            </a:r>
            <a:endParaRPr lang="en-US" sz="2400" b="1" dirty="0">
              <a:solidFill>
                <a:srgbClr val="FF0000"/>
              </a:solidFill>
            </a:endParaRPr>
          </a:p>
        </p:txBody>
      </p:sp>
      <p:sp>
        <p:nvSpPr>
          <p:cNvPr id="3" name="TextBox 2"/>
          <p:cNvSpPr txBox="1"/>
          <p:nvPr/>
        </p:nvSpPr>
        <p:spPr>
          <a:xfrm>
            <a:off x="1136072" y="886690"/>
            <a:ext cx="6086763"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b. </a:t>
            </a:r>
            <a:r>
              <a:rPr lang="en-US" sz="2000" dirty="0" err="1" smtClean="0">
                <a:latin typeface="Times New Roman" panose="02020603050405020304" pitchFamily="18" charset="0"/>
                <a:cs typeface="Times New Roman" panose="02020603050405020304" pitchFamily="18" charset="0"/>
              </a:rPr>
              <a:t>Lời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Mèn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Choắt</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1136072" y="2650837"/>
            <a:ext cx="4054764" cy="822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b. </a:t>
            </a:r>
            <a:r>
              <a:rPr lang="en-US" b="1" dirty="0" err="1">
                <a:solidFill>
                  <a:schemeClr val="bg2"/>
                </a:solidFill>
              </a:rPr>
              <a:t>Lời</a:t>
            </a:r>
            <a:r>
              <a:rPr lang="en-US" b="1" dirty="0">
                <a:solidFill>
                  <a:schemeClr val="bg2"/>
                </a:solidFill>
              </a:rPr>
              <a:t> </a:t>
            </a:r>
            <a:r>
              <a:rPr lang="en-US" b="1" dirty="0" err="1">
                <a:solidFill>
                  <a:schemeClr val="bg2"/>
                </a:solidFill>
              </a:rPr>
              <a:t>nói</a:t>
            </a:r>
            <a:r>
              <a:rPr lang="en-US" b="1" dirty="0">
                <a:solidFill>
                  <a:schemeClr val="bg2"/>
                </a:solidFill>
              </a:rPr>
              <a:t>, </a:t>
            </a:r>
            <a:r>
              <a:rPr lang="en-US" b="1" dirty="0" err="1">
                <a:solidFill>
                  <a:schemeClr val="bg2"/>
                </a:solidFill>
              </a:rPr>
              <a:t>thái</a:t>
            </a:r>
            <a:r>
              <a:rPr lang="en-US" b="1" dirty="0">
                <a:solidFill>
                  <a:schemeClr val="bg2"/>
                </a:solidFill>
              </a:rPr>
              <a:t> </a:t>
            </a:r>
            <a:r>
              <a:rPr lang="en-US" b="1" dirty="0" err="1">
                <a:solidFill>
                  <a:schemeClr val="bg2"/>
                </a:solidFill>
              </a:rPr>
              <a:t>độ</a:t>
            </a:r>
            <a:r>
              <a:rPr lang="en-US" b="1" dirty="0">
                <a:solidFill>
                  <a:schemeClr val="bg2"/>
                </a:solidFill>
              </a:rPr>
              <a:t> </a:t>
            </a:r>
            <a:endParaRPr lang="en-US" b="1" dirty="0" smtClean="0">
              <a:solidFill>
                <a:schemeClr val="bg2"/>
              </a:solidFill>
            </a:endParaRPr>
          </a:p>
          <a:p>
            <a:pPr algn="ctr"/>
            <a:r>
              <a:rPr lang="en-US" b="1" dirty="0" err="1" smtClean="0">
                <a:solidFill>
                  <a:schemeClr val="bg2"/>
                </a:solidFill>
              </a:rPr>
              <a:t>của</a:t>
            </a:r>
            <a:r>
              <a:rPr lang="en-US" b="1" dirty="0" smtClean="0">
                <a:solidFill>
                  <a:schemeClr val="bg2"/>
                </a:solidFill>
              </a:rPr>
              <a:t> </a:t>
            </a:r>
            <a:r>
              <a:rPr lang="en-US" b="1" dirty="0" err="1">
                <a:solidFill>
                  <a:schemeClr val="bg2"/>
                </a:solidFill>
              </a:rPr>
              <a:t>Dế</a:t>
            </a:r>
            <a:r>
              <a:rPr lang="en-US" b="1" dirty="0">
                <a:solidFill>
                  <a:schemeClr val="bg2"/>
                </a:solidFill>
              </a:rPr>
              <a:t> </a:t>
            </a:r>
            <a:r>
              <a:rPr lang="en-US" b="1" dirty="0" err="1">
                <a:solidFill>
                  <a:schemeClr val="bg2"/>
                </a:solidFill>
              </a:rPr>
              <a:t>Mèn</a:t>
            </a:r>
            <a:r>
              <a:rPr lang="en-US" b="1" dirty="0">
                <a:solidFill>
                  <a:schemeClr val="bg2"/>
                </a:solidFill>
              </a:rPr>
              <a:t> </a:t>
            </a:r>
            <a:r>
              <a:rPr lang="en-US" b="1" dirty="0" err="1">
                <a:solidFill>
                  <a:schemeClr val="bg2"/>
                </a:solidFill>
              </a:rPr>
              <a:t>với</a:t>
            </a:r>
            <a:r>
              <a:rPr lang="en-US" b="1" dirty="0">
                <a:solidFill>
                  <a:schemeClr val="bg2"/>
                </a:solidFill>
              </a:rPr>
              <a:t> </a:t>
            </a:r>
            <a:r>
              <a:rPr lang="en-US" b="1" dirty="0" err="1">
                <a:solidFill>
                  <a:schemeClr val="bg2"/>
                </a:solidFill>
              </a:rPr>
              <a:t>Dế</a:t>
            </a:r>
            <a:r>
              <a:rPr lang="en-US" b="1" dirty="0">
                <a:solidFill>
                  <a:schemeClr val="bg2"/>
                </a:solidFill>
              </a:rPr>
              <a:t> </a:t>
            </a:r>
            <a:r>
              <a:rPr lang="en-US" b="1" dirty="0" err="1">
                <a:solidFill>
                  <a:schemeClr val="bg2"/>
                </a:solidFill>
              </a:rPr>
              <a:t>Choắt</a:t>
            </a:r>
            <a:r>
              <a:rPr lang="en-US" b="1" dirty="0">
                <a:solidFill>
                  <a:schemeClr val="bg2"/>
                </a:solidFill>
              </a:rPr>
              <a:t> </a:t>
            </a:r>
          </a:p>
        </p:txBody>
      </p:sp>
      <p:cxnSp>
        <p:nvCxnSpPr>
          <p:cNvPr id="6" name="Elbow Connector 5"/>
          <p:cNvCxnSpPr>
            <a:endCxn id="8" idx="1"/>
          </p:cNvCxnSpPr>
          <p:nvPr/>
        </p:nvCxnSpPr>
        <p:spPr>
          <a:xfrm flipV="1">
            <a:off x="5190833" y="1784929"/>
            <a:ext cx="1736438" cy="1276926"/>
          </a:xfrm>
          <a:prstGeom prst="bentConnector3">
            <a:avLst/>
          </a:prstGeom>
          <a:ln w="28575"/>
        </p:spPr>
        <p:style>
          <a:lnRef idx="1">
            <a:schemeClr val="dk1"/>
          </a:lnRef>
          <a:fillRef idx="0">
            <a:schemeClr val="dk1"/>
          </a:fillRef>
          <a:effectRef idx="0">
            <a:schemeClr val="dk1"/>
          </a:effectRef>
          <a:fontRef idx="minor">
            <a:schemeClr val="tx1"/>
          </a:fontRef>
        </p:style>
      </p:cxnSp>
      <p:sp>
        <p:nvSpPr>
          <p:cNvPr id="8" name="Rectangle 7"/>
          <p:cNvSpPr/>
          <p:nvPr/>
        </p:nvSpPr>
        <p:spPr>
          <a:xfrm>
            <a:off x="6927271" y="1535547"/>
            <a:ext cx="3546763" cy="49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2"/>
                </a:solidFill>
              </a:rPr>
              <a:t>Cách</a:t>
            </a:r>
            <a:r>
              <a:rPr lang="en-US" sz="2000" b="1" dirty="0" smtClean="0">
                <a:solidFill>
                  <a:schemeClr val="bg2"/>
                </a:solidFill>
              </a:rPr>
              <a:t> </a:t>
            </a:r>
            <a:r>
              <a:rPr lang="en-US" sz="2000" b="1" dirty="0" err="1" smtClean="0">
                <a:solidFill>
                  <a:schemeClr val="bg2"/>
                </a:solidFill>
              </a:rPr>
              <a:t>xưng</a:t>
            </a:r>
            <a:r>
              <a:rPr lang="en-US" sz="2000" b="1" dirty="0" smtClean="0">
                <a:solidFill>
                  <a:schemeClr val="bg2"/>
                </a:solidFill>
              </a:rPr>
              <a:t> </a:t>
            </a:r>
            <a:r>
              <a:rPr lang="en-US" sz="2000" b="1" dirty="0" err="1" smtClean="0">
                <a:solidFill>
                  <a:schemeClr val="bg2"/>
                </a:solidFill>
              </a:rPr>
              <a:t>hô</a:t>
            </a:r>
            <a:endParaRPr lang="en-US" sz="2000" b="1" dirty="0">
              <a:solidFill>
                <a:schemeClr val="bg2"/>
              </a:solidFill>
            </a:endParaRPr>
          </a:p>
        </p:txBody>
      </p:sp>
      <p:sp>
        <p:nvSpPr>
          <p:cNvPr id="10" name="Rectangle 9"/>
          <p:cNvSpPr/>
          <p:nvPr/>
        </p:nvSpPr>
        <p:spPr>
          <a:xfrm>
            <a:off x="6927270" y="2803393"/>
            <a:ext cx="3546763" cy="49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2"/>
                </a:solidFill>
              </a:rPr>
              <a:t>Lời</a:t>
            </a:r>
            <a:r>
              <a:rPr lang="en-US" sz="2000" b="1" dirty="0" smtClean="0">
                <a:solidFill>
                  <a:schemeClr val="bg2"/>
                </a:solidFill>
              </a:rPr>
              <a:t> </a:t>
            </a:r>
            <a:r>
              <a:rPr lang="en-US" sz="2000" b="1" dirty="0" err="1" smtClean="0">
                <a:solidFill>
                  <a:schemeClr val="bg2"/>
                </a:solidFill>
              </a:rPr>
              <a:t>nói</a:t>
            </a:r>
            <a:r>
              <a:rPr lang="en-US" sz="2000" b="1" dirty="0" smtClean="0">
                <a:solidFill>
                  <a:schemeClr val="bg2"/>
                </a:solidFill>
              </a:rPr>
              <a:t> </a:t>
            </a:r>
            <a:r>
              <a:rPr lang="en-US" sz="2000" b="1" dirty="0" err="1" smtClean="0">
                <a:solidFill>
                  <a:schemeClr val="bg2"/>
                </a:solidFill>
              </a:rPr>
              <a:t>của</a:t>
            </a:r>
            <a:r>
              <a:rPr lang="en-US" sz="2000" b="1" dirty="0" smtClean="0">
                <a:solidFill>
                  <a:schemeClr val="bg2"/>
                </a:solidFill>
              </a:rPr>
              <a:t> </a:t>
            </a:r>
            <a:r>
              <a:rPr lang="en-US" sz="2000" b="1" dirty="0" err="1" smtClean="0">
                <a:solidFill>
                  <a:schemeClr val="bg2"/>
                </a:solidFill>
              </a:rPr>
              <a:t>Dế</a:t>
            </a:r>
            <a:r>
              <a:rPr lang="en-US" sz="2000" b="1" dirty="0" smtClean="0">
                <a:solidFill>
                  <a:schemeClr val="bg2"/>
                </a:solidFill>
              </a:rPr>
              <a:t> </a:t>
            </a:r>
            <a:r>
              <a:rPr lang="en-US" sz="2000" b="1" dirty="0" err="1" smtClean="0">
                <a:solidFill>
                  <a:schemeClr val="bg2"/>
                </a:solidFill>
              </a:rPr>
              <a:t>Mèn</a:t>
            </a:r>
            <a:r>
              <a:rPr lang="en-US" sz="2000" b="1" dirty="0" smtClean="0">
                <a:solidFill>
                  <a:schemeClr val="bg2"/>
                </a:solidFill>
              </a:rPr>
              <a:t> </a:t>
            </a:r>
            <a:endParaRPr lang="en-US" sz="2000" b="1" dirty="0">
              <a:solidFill>
                <a:schemeClr val="bg2"/>
              </a:solidFill>
            </a:endParaRPr>
          </a:p>
        </p:txBody>
      </p:sp>
      <p:sp>
        <p:nvSpPr>
          <p:cNvPr id="11" name="Rectangle 10"/>
          <p:cNvSpPr/>
          <p:nvPr/>
        </p:nvSpPr>
        <p:spPr>
          <a:xfrm>
            <a:off x="6927269" y="4071239"/>
            <a:ext cx="3546763" cy="49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2"/>
                </a:solidFill>
              </a:rPr>
              <a:t>Thái</a:t>
            </a:r>
            <a:r>
              <a:rPr lang="en-US" sz="2000" b="1" dirty="0" smtClean="0">
                <a:solidFill>
                  <a:schemeClr val="bg2"/>
                </a:solidFill>
              </a:rPr>
              <a:t> </a:t>
            </a:r>
            <a:r>
              <a:rPr lang="en-US" sz="2000" b="1" dirty="0" err="1" smtClean="0">
                <a:solidFill>
                  <a:schemeClr val="bg2"/>
                </a:solidFill>
              </a:rPr>
              <a:t>độ</a:t>
            </a:r>
            <a:r>
              <a:rPr lang="en-US" sz="2000" b="1" dirty="0" smtClean="0">
                <a:solidFill>
                  <a:schemeClr val="bg2"/>
                </a:solidFill>
              </a:rPr>
              <a:t> </a:t>
            </a:r>
            <a:r>
              <a:rPr lang="en-US" sz="2000" b="1" dirty="0" err="1" smtClean="0">
                <a:solidFill>
                  <a:schemeClr val="bg2"/>
                </a:solidFill>
              </a:rPr>
              <a:t>của</a:t>
            </a:r>
            <a:r>
              <a:rPr lang="en-US" sz="2000" b="1" dirty="0" smtClean="0">
                <a:solidFill>
                  <a:schemeClr val="bg2"/>
                </a:solidFill>
              </a:rPr>
              <a:t> </a:t>
            </a:r>
            <a:r>
              <a:rPr lang="en-US" sz="2000" b="1" dirty="0" err="1" smtClean="0">
                <a:solidFill>
                  <a:schemeClr val="bg2"/>
                </a:solidFill>
              </a:rPr>
              <a:t>Dế</a:t>
            </a:r>
            <a:r>
              <a:rPr lang="en-US" sz="2000" b="1" dirty="0" smtClean="0">
                <a:solidFill>
                  <a:schemeClr val="bg2"/>
                </a:solidFill>
              </a:rPr>
              <a:t> </a:t>
            </a:r>
            <a:r>
              <a:rPr lang="en-US" sz="2000" b="1" dirty="0" err="1" smtClean="0">
                <a:solidFill>
                  <a:schemeClr val="bg2"/>
                </a:solidFill>
              </a:rPr>
              <a:t>Mèn</a:t>
            </a:r>
            <a:r>
              <a:rPr lang="en-US" sz="2000" b="1" dirty="0" smtClean="0">
                <a:solidFill>
                  <a:schemeClr val="bg2"/>
                </a:solidFill>
              </a:rPr>
              <a:t> </a:t>
            </a:r>
            <a:endParaRPr lang="en-US" sz="2000" b="1" dirty="0">
              <a:solidFill>
                <a:schemeClr val="bg2"/>
              </a:solidFill>
            </a:endParaRPr>
          </a:p>
        </p:txBody>
      </p:sp>
      <p:cxnSp>
        <p:nvCxnSpPr>
          <p:cNvPr id="13" name="Elbow Connector 12"/>
          <p:cNvCxnSpPr/>
          <p:nvPr/>
        </p:nvCxnSpPr>
        <p:spPr>
          <a:xfrm>
            <a:off x="5190833" y="3070093"/>
            <a:ext cx="1736436" cy="1268688"/>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989781" y="3061855"/>
            <a:ext cx="93749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340681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ế mèn phiêu lưu ký | Thoáng Vu Vơ">
            <a:extLst>
              <a:ext uri="{FF2B5EF4-FFF2-40B4-BE49-F238E27FC236}">
                <a16:creationId xmlns:a16="http://schemas.microsoft.com/office/drawing/2014/main" id="{4310C2B8-BE6D-9F47-ACB2-B2EA58C0B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4127" y="484915"/>
            <a:ext cx="3930678" cy="57443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584D005C-21CF-7844-872A-FB7BF1FF2B15}"/>
              </a:ext>
            </a:extLst>
          </p:cNvPr>
          <p:cNvGraphicFramePr>
            <a:graphicFrameLocks noGrp="1"/>
          </p:cNvGraphicFramePr>
          <p:nvPr>
            <p:extLst>
              <p:ext uri="{D42A27DB-BD31-4B8C-83A1-F6EECF244321}">
                <p14:modId xmlns:p14="http://schemas.microsoft.com/office/powerpoint/2010/main" val="3775741798"/>
              </p:ext>
            </p:extLst>
          </p:nvPr>
        </p:nvGraphicFramePr>
        <p:xfrm>
          <a:off x="367145" y="266480"/>
          <a:ext cx="7405256" cy="6325039"/>
        </p:xfrm>
        <a:graphic>
          <a:graphicData uri="http://schemas.openxmlformats.org/drawingml/2006/table">
            <a:tbl>
              <a:tblPr firstRow="1" bandRow="1">
                <a:tableStyleId>{C4B1156A-380E-4F78-BDF5-A606A8083BF9}</a:tableStyleId>
              </a:tblPr>
              <a:tblGrid>
                <a:gridCol w="2895601">
                  <a:extLst>
                    <a:ext uri="{9D8B030D-6E8A-4147-A177-3AD203B41FA5}">
                      <a16:colId xmlns:a16="http://schemas.microsoft.com/office/drawing/2014/main" val="2121737102"/>
                    </a:ext>
                  </a:extLst>
                </a:gridCol>
                <a:gridCol w="4509655">
                  <a:extLst>
                    <a:ext uri="{9D8B030D-6E8A-4147-A177-3AD203B41FA5}">
                      <a16:colId xmlns:a16="http://schemas.microsoft.com/office/drawing/2014/main" val="2439357121"/>
                    </a:ext>
                  </a:extLst>
                </a:gridCol>
              </a:tblGrid>
              <a:tr h="963682">
                <a:tc>
                  <a:txBody>
                    <a:bodyPr/>
                    <a:lstStyle/>
                    <a:p>
                      <a:r>
                        <a:rPr lang="en-VN" sz="2800" b="0" dirty="0">
                          <a:latin typeface="Times New Roman" panose="02020603050405020304" pitchFamily="18" charset="0"/>
                          <a:cs typeface="Times New Roman" panose="02020603050405020304" pitchFamily="18" charset="0"/>
                        </a:rPr>
                        <a:t>Cách xưng hô của Dế Mèn</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en-VN" sz="2800" b="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4578372"/>
                  </a:ext>
                </a:extLst>
              </a:tr>
              <a:tr h="1962252">
                <a:tc>
                  <a:txBody>
                    <a:bodyPr/>
                    <a:lstStyle/>
                    <a:p>
                      <a:r>
                        <a:rPr lang="en-VN" sz="2800" b="0" dirty="0">
                          <a:latin typeface="Times New Roman" panose="02020603050405020304" pitchFamily="18" charset="0"/>
                          <a:cs typeface="Times New Roman" panose="02020603050405020304" pitchFamily="18" charset="0"/>
                        </a:rPr>
                        <a:t>Lời Dế Mèn miêu tả ngoại hình Dế Choắt</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en-VN" sz="2800" b="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14344439"/>
                  </a:ext>
                </a:extLst>
              </a:tr>
              <a:tr h="1600785">
                <a:tc>
                  <a:txBody>
                    <a:bodyPr/>
                    <a:lstStyle/>
                    <a:p>
                      <a:r>
                        <a:rPr lang="en-VN" sz="2800" b="0" dirty="0">
                          <a:latin typeface="Times New Roman" panose="02020603050405020304" pitchFamily="18" charset="0"/>
                          <a:cs typeface="Times New Roman" panose="02020603050405020304" pitchFamily="18" charset="0"/>
                        </a:rPr>
                        <a:t>Lời Dế Mèn nhận xét về hang ở của Dế Choắt</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en-VN" sz="2800" b="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2340365"/>
                  </a:ext>
                </a:extLst>
              </a:tr>
              <a:tr h="1767353">
                <a:tc>
                  <a:txBody>
                    <a:bodyPr/>
                    <a:lstStyle/>
                    <a:p>
                      <a:r>
                        <a:rPr lang="en-VN" sz="2800" b="0" dirty="0">
                          <a:latin typeface="Times New Roman" panose="02020603050405020304" pitchFamily="18" charset="0"/>
                          <a:cs typeface="Times New Roman" panose="02020603050405020304" pitchFamily="18" charset="0"/>
                        </a:rPr>
                        <a:t>Lời từ chối của Dế Mèn khi Dế Choắt mong muốn được giúp đỡ</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en-VN" sz="2800" b="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02897959"/>
                  </a:ext>
                </a:extLst>
              </a:tr>
            </a:tbl>
          </a:graphicData>
        </a:graphic>
      </p:graphicFrame>
      <p:sp>
        <p:nvSpPr>
          <p:cNvPr id="4" name="TextBox 3">
            <a:extLst>
              <a:ext uri="{FF2B5EF4-FFF2-40B4-BE49-F238E27FC236}">
                <a16:creationId xmlns:a16="http://schemas.microsoft.com/office/drawing/2014/main" id="{200B8611-E523-1643-A3FC-5A696427F369}"/>
              </a:ext>
            </a:extLst>
          </p:cNvPr>
          <p:cNvSpPr txBox="1"/>
          <p:nvPr/>
        </p:nvSpPr>
        <p:spPr>
          <a:xfrm>
            <a:off x="3399177" y="484915"/>
            <a:ext cx="4137249" cy="523220"/>
          </a:xfrm>
          <a:prstGeom prst="rect">
            <a:avLst/>
          </a:prstGeom>
          <a:noFill/>
        </p:spPr>
        <p:txBody>
          <a:bodyPr wrap="square" rtlCol="0">
            <a:spAutoFit/>
          </a:bodyPr>
          <a:lstStyle/>
          <a:p>
            <a:r>
              <a:rPr lang="vi-VN" sz="2800" dirty="0">
                <a:solidFill>
                  <a:srgbClr val="0070C0"/>
                </a:solidFill>
                <a:latin typeface="Times New Roman" panose="02020603050405020304" pitchFamily="18" charset="0"/>
                <a:cs typeface="Times New Roman" panose="02020603050405020304" pitchFamily="18" charset="0"/>
              </a:rPr>
              <a:t>- Xưng hô: “ta - </a:t>
            </a:r>
            <a:r>
              <a:rPr lang="en-VN" sz="2800" dirty="0">
                <a:solidFill>
                  <a:srgbClr val="0070C0"/>
                </a:solidFill>
                <a:latin typeface="Times New Roman" panose="02020603050405020304" pitchFamily="18" charset="0"/>
                <a:cs typeface="Times New Roman" panose="02020603050405020304" pitchFamily="18" charset="0"/>
              </a:rPr>
              <a:t>chú mày”</a:t>
            </a:r>
          </a:p>
        </p:txBody>
      </p:sp>
      <p:sp>
        <p:nvSpPr>
          <p:cNvPr id="5" name="TextBox 4">
            <a:extLst>
              <a:ext uri="{FF2B5EF4-FFF2-40B4-BE49-F238E27FC236}">
                <a16:creationId xmlns:a16="http://schemas.microsoft.com/office/drawing/2014/main" id="{C3A5781F-0BEA-6044-BF8F-4DEE5FCD7D9C}"/>
              </a:ext>
            </a:extLst>
          </p:cNvPr>
          <p:cNvSpPr txBox="1"/>
          <p:nvPr/>
        </p:nvSpPr>
        <p:spPr>
          <a:xfrm>
            <a:off x="3194934" y="1226570"/>
            <a:ext cx="4577467" cy="1815882"/>
          </a:xfrm>
          <a:prstGeom prst="rect">
            <a:avLst/>
          </a:prstGeom>
          <a:noFill/>
        </p:spPr>
        <p:txBody>
          <a:bodyPr wrap="square" rtlCol="0">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Như gã nghiện thuốc phiện.</a:t>
            </a:r>
          </a:p>
          <a:p>
            <a:pPr algn="just"/>
            <a:r>
              <a:rPr lang="en-VN" sz="2800" dirty="0">
                <a:solidFill>
                  <a:srgbClr val="0070C0"/>
                </a:solidFill>
                <a:latin typeface="Times New Roman" panose="02020603050405020304" pitchFamily="18" charset="0"/>
                <a:cs typeface="Times New Roman" panose="02020603050405020304" pitchFamily="18" charset="0"/>
              </a:rPr>
              <a:t>- Cánh ngắn củn, râu một mẩu, mặt mũi ngẩn ngơ.</a:t>
            </a:r>
          </a:p>
          <a:p>
            <a:pPr algn="just"/>
            <a:r>
              <a:rPr lang="en-VN" sz="2800" dirty="0">
                <a:solidFill>
                  <a:srgbClr val="0070C0"/>
                </a:solidFill>
                <a:latin typeface="Times New Roman" panose="02020603050405020304" pitchFamily="18" charset="0"/>
                <a:cs typeface="Times New Roman" panose="02020603050405020304" pitchFamily="18" charset="0"/>
              </a:rPr>
              <a:t>- Hôi như cú mèo</a:t>
            </a:r>
          </a:p>
        </p:txBody>
      </p:sp>
      <p:sp>
        <p:nvSpPr>
          <p:cNvPr id="6" name="TextBox 5">
            <a:extLst>
              <a:ext uri="{FF2B5EF4-FFF2-40B4-BE49-F238E27FC236}">
                <a16:creationId xmlns:a16="http://schemas.microsoft.com/office/drawing/2014/main" id="{4437ADB9-2BA4-DD4E-B976-A3A81D2A1287}"/>
              </a:ext>
            </a:extLst>
          </p:cNvPr>
          <p:cNvSpPr txBox="1"/>
          <p:nvPr/>
        </p:nvSpPr>
        <p:spPr>
          <a:xfrm>
            <a:off x="3284989" y="3779464"/>
            <a:ext cx="4137249" cy="523220"/>
          </a:xfrm>
          <a:prstGeom prst="rect">
            <a:avLst/>
          </a:prstGeom>
          <a:noFill/>
        </p:spPr>
        <p:txBody>
          <a:bodyPr wrap="square" rtlCol="0">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C</a:t>
            </a:r>
            <a:r>
              <a:rPr lang="en-VN" sz="2800" dirty="0">
                <a:solidFill>
                  <a:srgbClr val="0070C0"/>
                </a:solidFill>
                <a:latin typeface="Times New Roman" panose="02020603050405020304" pitchFamily="18" charset="0"/>
                <a:cs typeface="Times New Roman" panose="02020603050405020304" pitchFamily="18" charset="0"/>
              </a:rPr>
              <a:t>ẩu thả, tuềnh toàng</a:t>
            </a:r>
          </a:p>
        </p:txBody>
      </p:sp>
      <p:sp>
        <p:nvSpPr>
          <p:cNvPr id="7" name="TextBox 6">
            <a:extLst>
              <a:ext uri="{FF2B5EF4-FFF2-40B4-BE49-F238E27FC236}">
                <a16:creationId xmlns:a16="http://schemas.microsoft.com/office/drawing/2014/main" id="{31E9C759-D003-AC42-BAA0-86D18C860831}"/>
              </a:ext>
            </a:extLst>
          </p:cNvPr>
          <p:cNvSpPr txBox="1"/>
          <p:nvPr/>
        </p:nvSpPr>
        <p:spPr>
          <a:xfrm>
            <a:off x="3284988" y="5056694"/>
            <a:ext cx="4137249" cy="954107"/>
          </a:xfrm>
          <a:prstGeom prst="rect">
            <a:avLst/>
          </a:prstGeom>
          <a:noFill/>
        </p:spPr>
        <p:txBody>
          <a:bodyPr wrap="square" rtlCol="0">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Lời từ chối phũ phàng “Đào tổ nông thì cho chết”.</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034968B3-5DEE-634C-B5AD-6BF2ECA7596E}"/>
              </a:ext>
            </a:extLst>
          </p:cNvPr>
          <p:cNvSpPr/>
          <p:nvPr/>
        </p:nvSpPr>
        <p:spPr>
          <a:xfrm>
            <a:off x="9193954" y="1226570"/>
            <a:ext cx="2576945" cy="447067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VN" sz="3800" dirty="0">
                <a:solidFill>
                  <a:schemeClr val="bg1"/>
                </a:solidFill>
                <a:latin typeface="Times New Roman" panose="02020603050405020304" pitchFamily="18" charset="0"/>
                <a:cs typeface="Times New Roman" panose="02020603050405020304" pitchFamily="18" charset="0"/>
              </a:rPr>
              <a:t>Dế Mèn tỏ thái độ chê bai, trịch thượng, ích kỉ, coi thường Dế Choắt.</a:t>
            </a:r>
          </a:p>
        </p:txBody>
      </p:sp>
      <p:sp>
        <p:nvSpPr>
          <p:cNvPr id="9" name="Right Arrow 8">
            <a:extLst>
              <a:ext uri="{FF2B5EF4-FFF2-40B4-BE49-F238E27FC236}">
                <a16:creationId xmlns:a16="http://schemas.microsoft.com/office/drawing/2014/main" id="{C99DB47D-A038-2B49-8600-369AF5716253}"/>
              </a:ext>
            </a:extLst>
          </p:cNvPr>
          <p:cNvSpPr/>
          <p:nvPr/>
        </p:nvSpPr>
        <p:spPr>
          <a:xfrm>
            <a:off x="8084127" y="3042452"/>
            <a:ext cx="810491" cy="12602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978686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84543-09B3-714D-BE52-2562410FF925}"/>
              </a:ext>
            </a:extLst>
          </p:cNvPr>
          <p:cNvSpPr txBox="1"/>
          <p:nvPr/>
        </p:nvSpPr>
        <p:spPr>
          <a:xfrm>
            <a:off x="4943659" y="892629"/>
            <a:ext cx="6586489" cy="4637314"/>
          </a:xfrm>
          <a:prstGeom prst="rect">
            <a:avLst/>
          </a:prstGeom>
        </p:spPr>
        <p:txBody>
          <a:bodyPr vert="horz" lIns="91440" tIns="45720" rIns="91440" bIns="45720" rtlCol="0">
            <a:noAutofit/>
          </a:bodyPr>
          <a:lstStyle/>
          <a:p>
            <a:pPr algn="just">
              <a:lnSpc>
                <a:spcPct val="90000"/>
              </a:lnSpc>
              <a:spcAft>
                <a:spcPts val="600"/>
              </a:spcAft>
            </a:pPr>
            <a:r>
              <a:rPr lang="en-US" sz="3200" dirty="0">
                <a:latin typeface="Times New Roman" panose="02020603050405020304" pitchFamily="18" charset="0"/>
                <a:cs typeface="Times New Roman" panose="02020603050405020304" pitchFamily="18" charset="0"/>
                <a:sym typeface="Wingdings" pitchFamily="2" charset="2"/>
              </a:rPr>
              <a:t> </a:t>
            </a:r>
            <a:r>
              <a:rPr lang="en-US" sz="3200" dirty="0" err="1">
                <a:latin typeface="Times New Roman" panose="02020603050405020304" pitchFamily="18" charset="0"/>
                <a:cs typeface="Times New Roman" panose="02020603050405020304" pitchFamily="18" charset="0"/>
              </a:rPr>
              <a:t>Dế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algn="just">
              <a:lnSpc>
                <a:spcPct val="90000"/>
              </a:lnSpc>
              <a:spcAft>
                <a:spcPts val="600"/>
              </a:spcAft>
            </a:pPr>
            <a:r>
              <a:rPr lang="en-US" sz="3200" dirty="0">
                <a:latin typeface="Times New Roman" panose="02020603050405020304" pitchFamily="18" charset="0"/>
                <a:cs typeface="Times New Roman" panose="02020603050405020304" pitchFamily="18" charset="0"/>
                <a:sym typeface="Wingdings" pitchFamily="2" charset="2"/>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a:t>
            </a:r>
          </a:p>
        </p:txBody>
      </p:sp>
      <p:pic>
        <p:nvPicPr>
          <p:cNvPr id="3" name="Picture 2" descr="Dế Mèn Phiêu Lưu Ký (2013) | Bùi Thị Anh | Tiki">
            <a:extLst>
              <a:ext uri="{FF2B5EF4-FFF2-40B4-BE49-F238E27FC236}">
                <a16:creationId xmlns:a16="http://schemas.microsoft.com/office/drawing/2014/main" id="{7E17AF5D-DC5A-184C-A105-702A839C42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98"/>
          <a:stretch/>
        </p:blipFill>
        <p:spPr bwMode="auto">
          <a:xfrm>
            <a:off x="21792"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407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heckerboard(across)">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172C9474-6614-314D-B417-E0DF89FB786F}"/>
              </a:ext>
            </a:extLst>
          </p:cNvPr>
          <p:cNvPicPr>
            <a:picLocks noChangeAspect="1"/>
          </p:cNvPicPr>
          <p:nvPr/>
        </p:nvPicPr>
        <p:blipFill>
          <a:blip r:embed="rId2"/>
          <a:stretch>
            <a:fillRect/>
          </a:stretch>
        </p:blipFill>
        <p:spPr>
          <a:xfrm>
            <a:off x="3310467" y="0"/>
            <a:ext cx="5571066" cy="5571066"/>
          </a:xfrm>
          <a:prstGeom prst="rect">
            <a:avLst/>
          </a:prstGeom>
        </p:spPr>
      </p:pic>
      <p:sp>
        <p:nvSpPr>
          <p:cNvPr id="5" name="TextBox 4">
            <a:extLst>
              <a:ext uri="{FF2B5EF4-FFF2-40B4-BE49-F238E27FC236}">
                <a16:creationId xmlns:a16="http://schemas.microsoft.com/office/drawing/2014/main" id="{59314B7C-6C4E-E24F-9921-85C1BD707809}"/>
              </a:ext>
            </a:extLst>
          </p:cNvPr>
          <p:cNvSpPr txBox="1"/>
          <p:nvPr/>
        </p:nvSpPr>
        <p:spPr>
          <a:xfrm>
            <a:off x="4869872" y="1317724"/>
            <a:ext cx="2452255" cy="1631216"/>
          </a:xfrm>
          <a:prstGeom prst="rect">
            <a:avLst/>
          </a:prstGeom>
          <a:noFill/>
        </p:spPr>
        <p:txBody>
          <a:bodyPr wrap="square" rtlCol="0">
            <a:spAutoFit/>
          </a:bodyPr>
          <a:lstStyle/>
          <a:p>
            <a:pPr algn="ctr"/>
            <a:r>
              <a:rPr lang="en-VN" sz="10000" dirty="0">
                <a:solidFill>
                  <a:schemeClr val="bg1"/>
                </a:solidFill>
              </a:rPr>
              <a:t>2</a:t>
            </a:r>
          </a:p>
        </p:txBody>
      </p:sp>
      <p:sp>
        <p:nvSpPr>
          <p:cNvPr id="6" name="TextBox 5">
            <a:extLst>
              <a:ext uri="{FF2B5EF4-FFF2-40B4-BE49-F238E27FC236}">
                <a16:creationId xmlns:a16="http://schemas.microsoft.com/office/drawing/2014/main" id="{104DF90F-5D89-604F-9106-C155AE07FDE3}"/>
              </a:ext>
            </a:extLst>
          </p:cNvPr>
          <p:cNvSpPr txBox="1"/>
          <p:nvPr/>
        </p:nvSpPr>
        <p:spPr>
          <a:xfrm>
            <a:off x="1388917" y="3983825"/>
            <a:ext cx="9912927" cy="769441"/>
          </a:xfrm>
          <a:prstGeom prst="rect">
            <a:avLst/>
          </a:prstGeom>
          <a:noFill/>
        </p:spPr>
        <p:txBody>
          <a:bodyPr wrap="square" rtlCol="0">
            <a:spAutoFit/>
          </a:bodyPr>
          <a:lstStyle/>
          <a:p>
            <a:pPr algn="ctr"/>
            <a:r>
              <a:rPr lang="en-US" sz="4400" b="1" i="1" dirty="0" err="1" smtClean="0">
                <a:solidFill>
                  <a:srgbClr val="355E3E"/>
                </a:solidFill>
                <a:latin typeface="Times New Roman" panose="02020603050405020304" pitchFamily="18" charset="0"/>
                <a:cs typeface="Times New Roman" panose="02020603050405020304" pitchFamily="18" charset="0"/>
              </a:rPr>
              <a:t>Bài</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học</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đường</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đời</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đầu</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tiên</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của</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Dế</a:t>
            </a:r>
            <a:r>
              <a:rPr lang="en-US" sz="4400" b="1" i="1" dirty="0" smtClean="0">
                <a:solidFill>
                  <a:srgbClr val="355E3E"/>
                </a:solidFill>
                <a:latin typeface="Times New Roman" panose="02020603050405020304" pitchFamily="18" charset="0"/>
                <a:cs typeface="Times New Roman" panose="02020603050405020304" pitchFamily="18" charset="0"/>
              </a:rPr>
              <a:t> </a:t>
            </a:r>
            <a:r>
              <a:rPr lang="en-US" sz="4400" b="1" i="1" dirty="0" err="1" smtClean="0">
                <a:solidFill>
                  <a:srgbClr val="355E3E"/>
                </a:solidFill>
                <a:latin typeface="Times New Roman" panose="02020603050405020304" pitchFamily="18" charset="0"/>
                <a:cs typeface="Times New Roman" panose="02020603050405020304" pitchFamily="18" charset="0"/>
              </a:rPr>
              <a:t>Mèn</a:t>
            </a:r>
            <a:r>
              <a:rPr lang="en-US" sz="4400" b="1" i="1" dirty="0" smtClean="0">
                <a:solidFill>
                  <a:srgbClr val="355E3E"/>
                </a:solidFill>
                <a:latin typeface="Times New Roman" panose="02020603050405020304" pitchFamily="18" charset="0"/>
                <a:cs typeface="Times New Roman" panose="02020603050405020304" pitchFamily="18" charset="0"/>
              </a:rPr>
              <a:t> </a:t>
            </a:r>
            <a:endParaRPr lang="en-VN" sz="4400" b="1" i="1" dirty="0">
              <a:solidFill>
                <a:srgbClr val="355E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31628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847391FC-F7F6-684D-AE65-E78E3BAF0908}"/>
              </a:ext>
            </a:extLst>
          </p:cNvPr>
          <p:cNvSpPr/>
          <p:nvPr/>
        </p:nvSpPr>
        <p:spPr>
          <a:xfrm flipH="1">
            <a:off x="406400" y="517235"/>
            <a:ext cx="7204364" cy="3731492"/>
          </a:xfrm>
          <a:prstGeom prst="cloudCallout">
            <a:avLst>
              <a:gd name="adj1" fmla="val -50076"/>
              <a:gd name="adj2" fmla="val 59839"/>
            </a:avLst>
          </a:prstGeom>
          <a:ln>
            <a:solidFill>
              <a:srgbClr val="FF9300"/>
            </a:solidFill>
          </a:ln>
        </p:spPr>
        <p:style>
          <a:lnRef idx="2">
            <a:schemeClr val="accent6"/>
          </a:lnRef>
          <a:fillRef idx="1">
            <a:schemeClr val="lt1"/>
          </a:fillRef>
          <a:effectRef idx="0">
            <a:schemeClr val="accent6"/>
          </a:effectRef>
          <a:fontRef idx="minor">
            <a:schemeClr val="dk1"/>
          </a:fontRef>
        </p:style>
        <p:txBody>
          <a:bodyPr rtlCol="0" anchor="ctr"/>
          <a:lstStyle/>
          <a:p>
            <a:pPr lvl="0"/>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thiện</a:t>
            </a:r>
            <a:r>
              <a:rPr lang="en-US" sz="2800" dirty="0" smtClean="0">
                <a:latin typeface="Times New Roman" panose="02020603050405020304" pitchFamily="18" charset="0"/>
                <a:cs typeface="Times New Roman" panose="02020603050405020304" pitchFamily="18" charset="0"/>
              </a:rPr>
              <a:t> PHT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Mèn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Choắt</a:t>
            </a:r>
            <a:r>
              <a:rPr lang="en-US" sz="2800" dirty="0" smtClean="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pic>
        <p:nvPicPr>
          <p:cNvPr id="5" name="Picture 4" descr="22858PICdbgea5Gz679dY_PIC2018.png">
            <a:extLst>
              <a:ext uri="{FF2B5EF4-FFF2-40B4-BE49-F238E27FC236}">
                <a16:creationId xmlns:a16="http://schemas.microsoft.com/office/drawing/2014/main" id="{7BB2446C-3353-8947-B540-E627A1F59418}"/>
              </a:ext>
            </a:extLst>
          </p:cNvPr>
          <p:cNvPicPr>
            <a:picLocks noChangeAspect="1"/>
          </p:cNvPicPr>
          <p:nvPr/>
        </p:nvPicPr>
        <p:blipFill>
          <a:blip r:embed="rId2" cstate="print"/>
          <a:stretch>
            <a:fillRect/>
          </a:stretch>
        </p:blipFill>
        <p:spPr>
          <a:xfrm>
            <a:off x="7297847" y="2604508"/>
            <a:ext cx="4253492" cy="4253492"/>
          </a:xfrm>
          <a:prstGeom prst="rect">
            <a:avLst/>
          </a:prstGeom>
        </p:spPr>
      </p:pic>
      <p:pic>
        <p:nvPicPr>
          <p:cNvPr id="6" name="图片 3">
            <a:extLst>
              <a:ext uri="{FF2B5EF4-FFF2-40B4-BE49-F238E27FC236}">
                <a16:creationId xmlns:a16="http://schemas.microsoft.com/office/drawing/2014/main" id="{4A6E9DD5-23FE-ED49-977D-66A5D74712F9}"/>
              </a:ext>
            </a:extLst>
          </p:cNvPr>
          <p:cNvPicPr>
            <a:picLocks noChangeAspect="1"/>
          </p:cNvPicPr>
          <p:nvPr/>
        </p:nvPicPr>
        <p:blipFill rotWithShape="1">
          <a:blip r:embed="rId3">
            <a:extLst>
              <a:ext uri="{28A0092B-C50C-407E-A947-70E740481C1C}">
                <a14:useLocalDpi xmlns:a14="http://schemas.microsoft.com/office/drawing/2010/main" val="0"/>
              </a:ext>
            </a:extLst>
          </a:blip>
          <a:srcRect b="3774"/>
          <a:stretch/>
        </p:blipFill>
        <p:spPr>
          <a:xfrm>
            <a:off x="1391703" y="4848447"/>
            <a:ext cx="3724125" cy="2009553"/>
          </a:xfrm>
          <a:prstGeom prst="rect">
            <a:avLst/>
          </a:prstGeom>
        </p:spPr>
      </p:pic>
    </p:spTree>
    <p:extLst>
      <p:ext uri="{BB962C8B-B14F-4D97-AF65-F5344CB8AC3E}">
        <p14:creationId xmlns:p14="http://schemas.microsoft.com/office/powerpoint/2010/main" val="32908943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2" presetClass="entr" presetSubtype="2" decel="44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fill="hold"/>
                                        <p:tgtEl>
                                          <p:spTgt spid="6"/>
                                        </p:tgtEl>
                                        <p:attrNameLst>
                                          <p:attrName>ppt_x</p:attrName>
                                        </p:attrNameLst>
                                      </p:cBhvr>
                                      <p:tavLst>
                                        <p:tav tm="0">
                                          <p:val>
                                            <p:strVal val="1+#ppt_w/2"/>
                                          </p:val>
                                        </p:tav>
                                        <p:tav tm="100000">
                                          <p:val>
                                            <p:strVal val="#ppt_x"/>
                                          </p:val>
                                        </p:tav>
                                      </p:tavLst>
                                    </p:anim>
                                    <p:anim calcmode="lin" valueType="num">
                                      <p:cBhvr additive="base">
                                        <p:cTn id="15"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8">
            <a:extLst>
              <a:ext uri="{FF2B5EF4-FFF2-40B4-BE49-F238E27FC236}">
                <a16:creationId xmlns:a16="http://schemas.microsoft.com/office/drawing/2014/main" id="{DAB8FFE5-1DC4-D84C-8574-249BF8AF45E4}"/>
              </a:ext>
            </a:extLst>
          </p:cNvPr>
          <p:cNvSpPr txBox="1"/>
          <p:nvPr/>
        </p:nvSpPr>
        <p:spPr>
          <a:xfrm>
            <a:off x="503021" y="457201"/>
            <a:ext cx="12427885" cy="1569660"/>
          </a:xfrm>
          <a:prstGeom prst="rect">
            <a:avLst/>
          </a:prstGeom>
          <a:noFill/>
        </p:spPr>
        <p:txBody>
          <a:bodyPr wrap="square" lIns="91439" tIns="45720" rIns="91439" bIns="45720" rtlCol="0">
            <a:spAutoFit/>
          </a:bodyPr>
          <a:lstStyle/>
          <a:p>
            <a:r>
              <a:rPr lang="en-US" altLang="zh-CN" sz="4800" b="1" i="1" dirty="0" err="1"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4800" b="1" i="1" dirty="0"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bản</a:t>
            </a:r>
            <a:r>
              <a:rPr lang="en-US" altLang="zh-CN" sz="4800" b="1" i="1" dirty="0"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a:t>
            </a:r>
          </a:p>
          <a:p>
            <a:pPr algn="ctr"/>
            <a:r>
              <a:rPr lang="en-US" altLang="zh-CN" sz="4800" b="1" i="1" dirty="0"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4800" b="1" i="1" dirty="0" smtClean="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4800" b="1" i="1" dirty="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đường</a:t>
            </a:r>
            <a:r>
              <a:rPr lang="en-US" altLang="zh-CN" sz="4800" b="1" i="1" dirty="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đời</a:t>
            </a:r>
            <a:r>
              <a:rPr lang="en-US" altLang="zh-CN" sz="4800" b="1" i="1" dirty="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4800" b="1" i="1" dirty="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i="1" dirty="0" err="1">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tiên</a:t>
            </a:r>
            <a:endParaRPr lang="zh-CN" altLang="en-US" sz="4800" b="1" i="1" dirty="0">
              <a:solidFill>
                <a:srgbClr val="0070C0"/>
              </a:solidFill>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9">
            <a:extLst>
              <a:ext uri="{FF2B5EF4-FFF2-40B4-BE49-F238E27FC236}">
                <a16:creationId xmlns:a16="http://schemas.microsoft.com/office/drawing/2014/main" id="{2415F5FD-782F-624F-8D99-04950CFCCD57}"/>
              </a:ext>
            </a:extLst>
          </p:cNvPr>
          <p:cNvSpPr txBox="1"/>
          <p:nvPr/>
        </p:nvSpPr>
        <p:spPr>
          <a:xfrm>
            <a:off x="8825947" y="2580859"/>
            <a:ext cx="1933476" cy="523220"/>
          </a:xfrm>
          <a:prstGeom prst="rect">
            <a:avLst/>
          </a:prstGeom>
          <a:noFill/>
        </p:spPr>
        <p:txBody>
          <a:bodyPr wrap="none" lIns="91439" tIns="45720" rIns="91439" bIns="45720" rtlCol="0">
            <a:spAutoFit/>
          </a:bodyPr>
          <a:lstStyle/>
          <a:p>
            <a:r>
              <a:rPr lang="en-US" altLang="zh-CN" sz="2800" b="1" dirty="0">
                <a:effectLst>
                  <a:glow rad="63500">
                    <a:schemeClr val="accent1">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2800" b="1" dirty="0" err="1">
                <a:effectLst>
                  <a:glow rad="63500">
                    <a:schemeClr val="accent1">
                      <a:satMod val="175000"/>
                      <a:alpha val="40000"/>
                    </a:schemeClr>
                  </a:glow>
                </a:effectLst>
                <a:latin typeface="Times New Roman" pitchFamily="18" charset="0"/>
                <a:ea typeface="微软雅黑" panose="020B0503020204020204" pitchFamily="34" charset="-122"/>
                <a:cs typeface="Times New Roman" pitchFamily="18" charset="0"/>
              </a:rPr>
              <a:t>Tô</a:t>
            </a:r>
            <a:r>
              <a:rPr lang="en-US" altLang="zh-CN" sz="2800" b="1" dirty="0">
                <a:effectLst>
                  <a:glow rad="63500">
                    <a:schemeClr val="accent1">
                      <a:satMod val="175000"/>
                      <a:alpha val="40000"/>
                    </a:schemeClr>
                  </a:glow>
                </a:effectLst>
                <a:latin typeface="Times New Roman" pitchFamily="18" charset="0"/>
                <a:ea typeface="微软雅黑" panose="020B0503020204020204" pitchFamily="34" charset="-122"/>
                <a:cs typeface="Times New Roman" pitchFamily="18" charset="0"/>
              </a:rPr>
              <a:t> </a:t>
            </a:r>
            <a:r>
              <a:rPr lang="en-US" altLang="zh-CN" sz="2800" b="1" dirty="0" err="1">
                <a:effectLst>
                  <a:glow rad="63500">
                    <a:schemeClr val="accent1">
                      <a:satMod val="175000"/>
                      <a:alpha val="40000"/>
                    </a:schemeClr>
                  </a:glow>
                </a:effectLst>
                <a:latin typeface="Times New Roman" pitchFamily="18" charset="0"/>
                <a:ea typeface="微软雅黑" panose="020B0503020204020204" pitchFamily="34" charset="-122"/>
                <a:cs typeface="Times New Roman" pitchFamily="18" charset="0"/>
              </a:rPr>
              <a:t>Hoài</a:t>
            </a:r>
            <a:r>
              <a:rPr lang="en-US" altLang="zh-CN" sz="2800" b="1" dirty="0">
                <a:effectLst>
                  <a:glow rad="63500">
                    <a:schemeClr val="accent1">
                      <a:satMod val="175000"/>
                      <a:alpha val="40000"/>
                    </a:schemeClr>
                  </a:glow>
                </a:effectLst>
                <a:latin typeface="Times New Roman" pitchFamily="18" charset="0"/>
                <a:ea typeface="微软雅黑" panose="020B0503020204020204" pitchFamily="34" charset="-122"/>
                <a:cs typeface="Times New Roman" pitchFamily="18" charset="0"/>
              </a:rPr>
              <a:t> - </a:t>
            </a:r>
            <a:endParaRPr lang="zh-CN" altLang="en-US" sz="2800" b="1" dirty="0">
              <a:effectLst>
                <a:glow rad="63500">
                  <a:schemeClr val="accent1">
                    <a:satMod val="175000"/>
                    <a:alpha val="40000"/>
                  </a:schemeClr>
                </a:glow>
              </a:effectLst>
              <a:latin typeface="Times New Roman" pitchFamily="18" charset="0"/>
              <a:ea typeface="微软雅黑" panose="020B0503020204020204" pitchFamily="34" charset="-122"/>
              <a:cs typeface="Times New Roman" pitchFamily="18" charset="0"/>
            </a:endParaRPr>
          </a:p>
        </p:txBody>
      </p:sp>
      <p:sp>
        <p:nvSpPr>
          <p:cNvPr id="6" name="文本框 8">
            <a:extLst>
              <a:ext uri="{FF2B5EF4-FFF2-40B4-BE49-F238E27FC236}">
                <a16:creationId xmlns:a16="http://schemas.microsoft.com/office/drawing/2014/main" id="{D351A6F6-345E-CC44-A876-722BDD46E80F}"/>
              </a:ext>
            </a:extLst>
          </p:cNvPr>
          <p:cNvSpPr txBox="1"/>
          <p:nvPr/>
        </p:nvSpPr>
        <p:spPr>
          <a:xfrm>
            <a:off x="4361086" y="2026861"/>
            <a:ext cx="7733289" cy="553998"/>
          </a:xfrm>
          <a:prstGeom prst="rect">
            <a:avLst/>
          </a:prstGeom>
          <a:noFill/>
        </p:spPr>
        <p:txBody>
          <a:bodyPr wrap="square" lIns="91439" tIns="45720" rIns="91439" bIns="45720" rtlCol="0">
            <a:spAutoFit/>
          </a:bodyPr>
          <a:lstStyle/>
          <a:p>
            <a:pPr algn="ct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000" dirty="0" err="1">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Trích</a:t>
            </a: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dirty="0" err="1">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dirty="0" err="1">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Mèn</a:t>
            </a: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dirty="0" err="1">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phiêu</a:t>
            </a: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dirty="0" err="1">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lưu</a:t>
            </a: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000" dirty="0" err="1">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kí</a:t>
            </a:r>
            <a:r>
              <a:rPr lang="en-US" altLang="zh-CN"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000" dirty="0">
              <a:effectLst>
                <a:glow rad="101600">
                  <a:schemeClr val="accent6">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630ACB5D-0762-D54C-A3ED-542B951F8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888" y="2910117"/>
            <a:ext cx="2633547" cy="3837048"/>
          </a:xfrm>
          <a:prstGeom prst="rect">
            <a:avLst/>
          </a:prstGeom>
        </p:spPr>
      </p:pic>
    </p:spTree>
    <p:extLst>
      <p:ext uri="{BB962C8B-B14F-4D97-AF65-F5344CB8AC3E}">
        <p14:creationId xmlns:p14="http://schemas.microsoft.com/office/powerpoint/2010/main" val="268753925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grpId="0" nodeType="afterEffect">
                                  <p:stCondLst>
                                    <p:cond delay="0"/>
                                  </p:stCondLst>
                                  <p:iterate type="lt">
                                    <p:tmPct val="14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39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890"/>
                            </p:stCondLst>
                            <p:childTnLst>
                              <p:par>
                                <p:cTn id="14" presetID="2" presetClass="entr" presetSubtype="4" decel="20000" fill="hold" grpId="0" nodeType="afterEffect">
                                  <p:stCondLst>
                                    <p:cond delay="0"/>
                                  </p:stCondLst>
                                  <p:iterate type="lt">
                                    <p:tmPct val="14000"/>
                                  </p:iterate>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8837" y="406400"/>
            <a:ext cx="10409382"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a. </a:t>
            </a:r>
            <a:r>
              <a:rPr lang="en-US" sz="2000" b="1" dirty="0" err="1" smtClean="0">
                <a:solidFill>
                  <a:srgbClr val="FF0000"/>
                </a:solidFill>
                <a:latin typeface="Times New Roman" panose="02020603050405020304" pitchFamily="18" charset="0"/>
                <a:cs typeface="Times New Roman" panose="02020603050405020304" pitchFamily="18" charset="0"/>
              </a:rPr>
              <a:t>Cảm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xúc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suy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nghĩ</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Dế</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Mèn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khi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trêu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chị</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Cốc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chứng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kiến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cái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chết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Dế</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Choắt</a:t>
            </a:r>
            <a:r>
              <a:rPr lang="en-US" sz="2000" b="1" dirty="0" smtClean="0">
                <a:solidFill>
                  <a:srgbClr val="FF0000"/>
                </a:solidFill>
                <a:latin typeface="Times New Roman" panose="02020603050405020304" pitchFamily="18" charset="0"/>
                <a:cs typeface="Times New Roman" panose="02020603050405020304" pitchFamily="18" charset="0"/>
              </a:rPr>
              <a:t>. </a:t>
            </a:r>
            <a:endParaRPr lang="en-US" sz="2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69794076"/>
              </p:ext>
            </p:extLst>
          </p:nvPr>
        </p:nvGraphicFramePr>
        <p:xfrm>
          <a:off x="1066801" y="1495518"/>
          <a:ext cx="7208980" cy="3685309"/>
        </p:xfrm>
        <a:graphic>
          <a:graphicData uri="http://schemas.openxmlformats.org/drawingml/2006/table">
            <a:tbl>
              <a:tblPr firstRow="1" bandRow="1">
                <a:tableStyleId>{5C22544A-7EE6-4342-B048-85BDC9FD1C3A}</a:tableStyleId>
              </a:tblPr>
              <a:tblGrid>
                <a:gridCol w="1570983">
                  <a:extLst>
                    <a:ext uri="{9D8B030D-6E8A-4147-A177-3AD203B41FA5}">
                      <a16:colId xmlns:a16="http://schemas.microsoft.com/office/drawing/2014/main" val="833368131"/>
                    </a:ext>
                  </a:extLst>
                </a:gridCol>
                <a:gridCol w="2033507">
                  <a:extLst>
                    <a:ext uri="{9D8B030D-6E8A-4147-A177-3AD203B41FA5}">
                      <a16:colId xmlns:a16="http://schemas.microsoft.com/office/drawing/2014/main" val="3305491163"/>
                    </a:ext>
                  </a:extLst>
                </a:gridCol>
                <a:gridCol w="1802245">
                  <a:extLst>
                    <a:ext uri="{9D8B030D-6E8A-4147-A177-3AD203B41FA5}">
                      <a16:colId xmlns:a16="http://schemas.microsoft.com/office/drawing/2014/main" val="617229287"/>
                    </a:ext>
                  </a:extLst>
                </a:gridCol>
                <a:gridCol w="1802245">
                  <a:extLst>
                    <a:ext uri="{9D8B030D-6E8A-4147-A177-3AD203B41FA5}">
                      <a16:colId xmlns:a16="http://schemas.microsoft.com/office/drawing/2014/main" val="4105993740"/>
                    </a:ext>
                  </a:extLst>
                </a:gridCol>
              </a:tblGrid>
              <a:tr h="614134">
                <a:tc>
                  <a:txBody>
                    <a:bodyPr/>
                    <a:lstStyle/>
                    <a:p>
                      <a:pPr algn="ctr"/>
                      <a:r>
                        <a:rPr lang="en-US" dirty="0" err="1" smtClean="0">
                          <a:solidFill>
                            <a:schemeClr val="tx1"/>
                          </a:solidFill>
                        </a:rPr>
                        <a:t>Dế</a:t>
                      </a:r>
                      <a:r>
                        <a:rPr lang="en-US" baseline="0" dirty="0" smtClean="0">
                          <a:solidFill>
                            <a:schemeClr val="tx1"/>
                          </a:solidFill>
                        </a:rPr>
                        <a:t> </a:t>
                      </a:r>
                      <a:r>
                        <a:rPr lang="en-US" baseline="0" dirty="0" err="1" smtClean="0">
                          <a:solidFill>
                            <a:schemeClr val="tx1"/>
                          </a:solidFill>
                        </a:rPr>
                        <a:t>Mèn</a:t>
                      </a:r>
                      <a:r>
                        <a:rPr lang="en-US" baseline="0" dirty="0" smtClean="0">
                          <a:solidFill>
                            <a:schemeClr val="tx1"/>
                          </a:solidFill>
                        </a:rPr>
                        <a:t> </a:t>
                      </a:r>
                      <a:endParaRPr lang="en-US" dirty="0">
                        <a:solidFill>
                          <a:schemeClr val="tx1"/>
                        </a:solidFill>
                      </a:endParaRPr>
                    </a:p>
                  </a:txBody>
                  <a:tcPr/>
                </a:tc>
                <a:tc>
                  <a:txBody>
                    <a:bodyPr/>
                    <a:lstStyle/>
                    <a:p>
                      <a:pPr algn="ctr"/>
                      <a:r>
                        <a:rPr lang="en-US" dirty="0" err="1" smtClean="0">
                          <a:solidFill>
                            <a:schemeClr val="tx1"/>
                          </a:solidFill>
                        </a:rPr>
                        <a:t>Trước</a:t>
                      </a:r>
                      <a:r>
                        <a:rPr lang="en-US" baseline="0" dirty="0" smtClean="0">
                          <a:solidFill>
                            <a:schemeClr val="tx1"/>
                          </a:solidFill>
                        </a:rPr>
                        <a:t> </a:t>
                      </a:r>
                      <a:r>
                        <a:rPr lang="en-US" baseline="0" dirty="0" err="1" smtClean="0">
                          <a:solidFill>
                            <a:schemeClr val="tx1"/>
                          </a:solidFill>
                        </a:rPr>
                        <a:t>khi</a:t>
                      </a:r>
                      <a:r>
                        <a:rPr lang="en-US" baseline="0" dirty="0" smtClean="0">
                          <a:solidFill>
                            <a:schemeClr val="tx1"/>
                          </a:solidFill>
                        </a:rPr>
                        <a:t> </a:t>
                      </a:r>
                      <a:r>
                        <a:rPr lang="en-US" baseline="0" dirty="0" err="1" smtClean="0">
                          <a:solidFill>
                            <a:schemeClr val="tx1"/>
                          </a:solidFill>
                        </a:rPr>
                        <a:t>trêu</a:t>
                      </a:r>
                      <a:endParaRPr lang="en-US" dirty="0">
                        <a:solidFill>
                          <a:schemeClr val="tx1"/>
                        </a:solidFill>
                      </a:endParaRPr>
                    </a:p>
                  </a:txBody>
                  <a:tcPr/>
                </a:tc>
                <a:tc>
                  <a:txBody>
                    <a:bodyPr/>
                    <a:lstStyle/>
                    <a:p>
                      <a:pPr algn="ctr"/>
                      <a:r>
                        <a:rPr lang="en-US" dirty="0" err="1" smtClean="0">
                          <a:solidFill>
                            <a:schemeClr val="tx1"/>
                          </a:solidFill>
                        </a:rPr>
                        <a:t>Sau</a:t>
                      </a:r>
                      <a:r>
                        <a:rPr lang="en-US" dirty="0" smtClean="0">
                          <a:solidFill>
                            <a:schemeClr val="tx1"/>
                          </a:solidFill>
                        </a:rPr>
                        <a:t> </a:t>
                      </a:r>
                      <a:r>
                        <a:rPr lang="en-US" dirty="0" err="1" smtClean="0">
                          <a:solidFill>
                            <a:schemeClr val="tx1"/>
                          </a:solidFill>
                        </a:rPr>
                        <a:t>khi</a:t>
                      </a:r>
                      <a:r>
                        <a:rPr lang="en-US" baseline="0" dirty="0" smtClean="0">
                          <a:solidFill>
                            <a:schemeClr val="tx1"/>
                          </a:solidFill>
                        </a:rPr>
                        <a:t> </a:t>
                      </a:r>
                      <a:r>
                        <a:rPr lang="en-US" baseline="0" dirty="0" err="1" smtClean="0">
                          <a:solidFill>
                            <a:schemeClr val="tx1"/>
                          </a:solidFill>
                        </a:rPr>
                        <a:t>trêu</a:t>
                      </a:r>
                      <a:endParaRPr lang="en-US" dirty="0">
                        <a:solidFill>
                          <a:schemeClr val="tx1"/>
                        </a:solidFill>
                      </a:endParaRPr>
                    </a:p>
                  </a:txBody>
                  <a:tcPr/>
                </a:tc>
                <a:tc>
                  <a:txBody>
                    <a:bodyPr/>
                    <a:lstStyle/>
                    <a:p>
                      <a:pPr algn="ctr"/>
                      <a:r>
                        <a:rPr lang="en-US" dirty="0" err="1" smtClean="0">
                          <a:solidFill>
                            <a:schemeClr val="tx1"/>
                          </a:solidFill>
                        </a:rPr>
                        <a:t>Hậu</a:t>
                      </a:r>
                      <a:r>
                        <a:rPr lang="en-US" baseline="0" dirty="0" smtClean="0">
                          <a:solidFill>
                            <a:schemeClr val="tx1"/>
                          </a:solidFill>
                        </a:rPr>
                        <a:t> </a:t>
                      </a:r>
                      <a:r>
                        <a:rPr lang="en-US" baseline="0" dirty="0" err="1" smtClean="0">
                          <a:solidFill>
                            <a:schemeClr val="tx1"/>
                          </a:solidFill>
                        </a:rPr>
                        <a:t>quả</a:t>
                      </a:r>
                      <a:endParaRPr lang="en-US" dirty="0">
                        <a:solidFill>
                          <a:schemeClr val="tx1"/>
                        </a:solidFill>
                      </a:endParaRPr>
                    </a:p>
                  </a:txBody>
                  <a:tcPr/>
                </a:tc>
                <a:extLst>
                  <a:ext uri="{0D108BD9-81ED-4DB2-BD59-A6C34878D82A}">
                    <a16:rowId xmlns:a16="http://schemas.microsoft.com/office/drawing/2014/main" val="849610493"/>
                  </a:ext>
                </a:extLst>
              </a:tr>
              <a:tr h="1672796">
                <a:tc>
                  <a:txBody>
                    <a:bodyPr/>
                    <a:lstStyle/>
                    <a:p>
                      <a:pPr algn="ctr"/>
                      <a:r>
                        <a:rPr lang="en-US" b="1" dirty="0" err="1" smtClean="0"/>
                        <a:t>Hành</a:t>
                      </a:r>
                      <a:r>
                        <a:rPr lang="en-US" b="1" baseline="0" dirty="0" smtClean="0"/>
                        <a:t> </a:t>
                      </a:r>
                      <a:r>
                        <a:rPr lang="en-US" b="1" baseline="0" dirty="0" err="1" smtClean="0"/>
                        <a:t>động</a:t>
                      </a:r>
                      <a:r>
                        <a:rPr lang="en-US" b="1" baseline="0" dirty="0" smtClean="0"/>
                        <a:t> </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27648317"/>
                  </a:ext>
                </a:extLst>
              </a:tr>
              <a:tr h="1398379">
                <a:tc>
                  <a:txBody>
                    <a:bodyPr/>
                    <a:lstStyle/>
                    <a:p>
                      <a:pPr algn="ctr"/>
                      <a:r>
                        <a:rPr lang="en-US" b="1" dirty="0" err="1" smtClean="0"/>
                        <a:t>Thái</a:t>
                      </a:r>
                      <a:r>
                        <a:rPr lang="en-US" b="1" baseline="0" dirty="0" smtClean="0"/>
                        <a:t> </a:t>
                      </a:r>
                      <a:r>
                        <a:rPr lang="en-US" b="1" baseline="0" dirty="0" err="1" smtClean="0"/>
                        <a:t>độ</a:t>
                      </a:r>
                      <a:r>
                        <a:rPr lang="en-US" b="1" baseline="0" dirty="0" smtClean="0"/>
                        <a:t> </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13230759"/>
                  </a:ext>
                </a:extLst>
              </a:tr>
            </a:tbl>
          </a:graphicData>
        </a:graphic>
      </p:graphicFrame>
      <p:sp>
        <p:nvSpPr>
          <p:cNvPr id="8" name="TextBox 7"/>
          <p:cNvSpPr txBox="1"/>
          <p:nvPr/>
        </p:nvSpPr>
        <p:spPr>
          <a:xfrm>
            <a:off x="979054" y="966348"/>
            <a:ext cx="2881745" cy="369332"/>
          </a:xfrm>
          <a:prstGeom prst="rect">
            <a:avLst/>
          </a:prstGeom>
          <a:noFill/>
        </p:spPr>
        <p:txBody>
          <a:bodyPr wrap="square" rtlCol="0">
            <a:spAutoFit/>
          </a:bodyPr>
          <a:lstStyle/>
          <a:p>
            <a:r>
              <a:rPr lang="en-US" b="1" dirty="0" smtClean="0"/>
              <a:t>PHIẾU HỌC TẬP SỐ 3</a:t>
            </a:r>
            <a:endParaRPr lang="en-US" b="1" dirty="0"/>
          </a:p>
        </p:txBody>
      </p:sp>
      <p:pic>
        <p:nvPicPr>
          <p:cNvPr id="9" name="Picture 8"/>
          <p:cNvPicPr>
            <a:picLocks noChangeAspect="1"/>
          </p:cNvPicPr>
          <p:nvPr/>
        </p:nvPicPr>
        <p:blipFill>
          <a:blip r:embed="rId2"/>
          <a:stretch>
            <a:fillRect/>
          </a:stretch>
        </p:blipFill>
        <p:spPr>
          <a:xfrm>
            <a:off x="8493592" y="2267922"/>
            <a:ext cx="3421317" cy="2140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079442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B9B8E58-241A-A448-BCD3-354FC67ADDCC}"/>
              </a:ext>
            </a:extLst>
          </p:cNvPr>
          <p:cNvSpPr/>
          <p:nvPr/>
        </p:nvSpPr>
        <p:spPr>
          <a:xfrm>
            <a:off x="227560" y="1412069"/>
            <a:ext cx="1222549" cy="19116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400" b="1" dirty="0">
                <a:latin typeface="Times New Roman" panose="02020603050405020304" pitchFamily="18" charset="0"/>
                <a:cs typeface="Times New Roman" panose="02020603050405020304" pitchFamily="18" charset="0"/>
              </a:rPr>
              <a:t>Cái chết của Dế Choắt</a:t>
            </a:r>
          </a:p>
        </p:txBody>
      </p:sp>
      <p:cxnSp>
        <p:nvCxnSpPr>
          <p:cNvPr id="4" name="Straight Arrow Connector 3">
            <a:extLst>
              <a:ext uri="{FF2B5EF4-FFF2-40B4-BE49-F238E27FC236}">
                <a16:creationId xmlns:a16="http://schemas.microsoft.com/office/drawing/2014/main" id="{951AE286-FFD4-2547-B06C-4088E8BC9E26}"/>
              </a:ext>
            </a:extLst>
          </p:cNvPr>
          <p:cNvCxnSpPr>
            <a:cxnSpLocks/>
            <a:stCxn id="2" idx="3"/>
            <a:endCxn id="7" idx="1"/>
          </p:cNvCxnSpPr>
          <p:nvPr/>
        </p:nvCxnSpPr>
        <p:spPr>
          <a:xfrm flipV="1">
            <a:off x="1450109" y="1225503"/>
            <a:ext cx="1473144" cy="1142383"/>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E954303-5E25-6E49-BBFB-DD664FD22361}"/>
              </a:ext>
            </a:extLst>
          </p:cNvPr>
          <p:cNvCxnSpPr>
            <a:cxnSpLocks/>
          </p:cNvCxnSpPr>
          <p:nvPr/>
        </p:nvCxnSpPr>
        <p:spPr>
          <a:xfrm>
            <a:off x="1450109" y="2367885"/>
            <a:ext cx="1403927" cy="1234297"/>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B44CC311-7475-894F-9555-1E4EA79AA014}"/>
              </a:ext>
            </a:extLst>
          </p:cNvPr>
          <p:cNvSpPr/>
          <p:nvPr/>
        </p:nvSpPr>
        <p:spPr>
          <a:xfrm>
            <a:off x="2923253" y="468946"/>
            <a:ext cx="8098973"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VN" sz="3500" b="1" dirty="0">
                <a:latin typeface="Times New Roman" panose="02020603050405020304" pitchFamily="18" charset="0"/>
                <a:cs typeface="Times New Roman" panose="02020603050405020304" pitchFamily="18" charset="0"/>
              </a:rPr>
              <a:t>Nguyên nhân:</a:t>
            </a:r>
            <a:r>
              <a:rPr lang="en-VN" sz="3500" dirty="0">
                <a:latin typeface="Times New Roman" panose="02020603050405020304" pitchFamily="18" charset="0"/>
                <a:cs typeface="Times New Roman" panose="02020603050405020304" pitchFamily="18" charset="0"/>
              </a:rPr>
              <a:t> Dế Mèn trêu chị Cốc, chị nổi nóng và mổ chết Dế Choắt để trút giận</a:t>
            </a:r>
          </a:p>
        </p:txBody>
      </p:sp>
      <p:sp>
        <p:nvSpPr>
          <p:cNvPr id="8" name="Rounded Rectangle 7">
            <a:extLst>
              <a:ext uri="{FF2B5EF4-FFF2-40B4-BE49-F238E27FC236}">
                <a16:creationId xmlns:a16="http://schemas.microsoft.com/office/drawing/2014/main" id="{08F648E1-1B16-D34D-9A0E-B4935F1D3D46}"/>
              </a:ext>
            </a:extLst>
          </p:cNvPr>
          <p:cNvSpPr/>
          <p:nvPr/>
        </p:nvSpPr>
        <p:spPr>
          <a:xfrm>
            <a:off x="2923253" y="2968389"/>
            <a:ext cx="8098973"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VN" sz="3500" b="1" dirty="0">
                <a:latin typeface="Times New Roman" panose="02020603050405020304" pitchFamily="18" charset="0"/>
                <a:cs typeface="Times New Roman" panose="02020603050405020304" pitchFamily="18" charset="0"/>
              </a:rPr>
              <a:t>Thái độ của Dế Choắt:</a:t>
            </a:r>
            <a:r>
              <a:rPr lang="en-VN" sz="3500" dirty="0">
                <a:latin typeface="Times New Roman" panose="02020603050405020304" pitchFamily="18" charset="0"/>
                <a:cs typeface="Times New Roman" panose="02020603050405020304" pitchFamily="18" charset="0"/>
              </a:rPr>
              <a:t> không trách móc, ân cần khuyên nhủ → hiền lành, bao dung.</a:t>
            </a:r>
          </a:p>
        </p:txBody>
      </p:sp>
      <p:pic>
        <p:nvPicPr>
          <p:cNvPr id="3" name="Picture 2"/>
          <p:cNvPicPr>
            <a:picLocks noChangeAspect="1"/>
          </p:cNvPicPr>
          <p:nvPr/>
        </p:nvPicPr>
        <p:blipFill>
          <a:blip r:embed="rId2"/>
          <a:stretch>
            <a:fillRect/>
          </a:stretch>
        </p:blipFill>
        <p:spPr>
          <a:xfrm>
            <a:off x="9843216" y="4721652"/>
            <a:ext cx="2136348" cy="2136348"/>
          </a:xfrm>
          <a:prstGeom prst="rect">
            <a:avLst/>
          </a:prstGeom>
        </p:spPr>
      </p:pic>
    </p:spTree>
    <p:extLst>
      <p:ext uri="{BB962C8B-B14F-4D97-AF65-F5344CB8AC3E}">
        <p14:creationId xmlns:p14="http://schemas.microsoft.com/office/powerpoint/2010/main" val="378027335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5B1D43B-8666-0B40-A936-7B6238878FE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6" name="Rectangle 3">
            <a:extLst>
              <a:ext uri="{FF2B5EF4-FFF2-40B4-BE49-F238E27FC236}">
                <a16:creationId xmlns:a16="http://schemas.microsoft.com/office/drawing/2014/main" id="{3679A145-8C4F-DF47-A724-BF7312E62A03}"/>
              </a:ext>
            </a:extLst>
          </p:cNvPr>
          <p:cNvSpPr>
            <a:spLocks noChangeArrowheads="1"/>
          </p:cNvSpPr>
          <p:nvPr/>
        </p:nvSpPr>
        <p:spPr bwMode="auto">
          <a:xfrm>
            <a:off x="0" y="1549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grpSp>
        <p:nvGrpSpPr>
          <p:cNvPr id="11" name="Group 10">
            <a:extLst>
              <a:ext uri="{FF2B5EF4-FFF2-40B4-BE49-F238E27FC236}">
                <a16:creationId xmlns:a16="http://schemas.microsoft.com/office/drawing/2014/main" id="{8343901D-73AE-4441-ADC5-C16659DB36F4}"/>
              </a:ext>
            </a:extLst>
          </p:cNvPr>
          <p:cNvGrpSpPr/>
          <p:nvPr/>
        </p:nvGrpSpPr>
        <p:grpSpPr>
          <a:xfrm>
            <a:off x="548779" y="311189"/>
            <a:ext cx="6172200" cy="4131129"/>
            <a:chOff x="2824843" y="522514"/>
            <a:chExt cx="6172200" cy="4131129"/>
          </a:xfrm>
        </p:grpSpPr>
        <p:sp>
          <p:nvSpPr>
            <p:cNvPr id="12" name="Rectangle 11">
              <a:extLst>
                <a:ext uri="{FF2B5EF4-FFF2-40B4-BE49-F238E27FC236}">
                  <a16:creationId xmlns:a16="http://schemas.microsoft.com/office/drawing/2014/main" id="{18ED0B18-BCE7-3349-9BC5-8404AE596B98}"/>
                </a:ext>
              </a:extLst>
            </p:cNvPr>
            <p:cNvSpPr/>
            <p:nvPr/>
          </p:nvSpPr>
          <p:spPr>
            <a:xfrm>
              <a:off x="2824843" y="522514"/>
              <a:ext cx="6172200" cy="4131129"/>
            </a:xfrm>
            <a:prstGeom prst="rect">
              <a:avLst/>
            </a:prstGeom>
            <a:solidFill>
              <a:schemeClr val="bg1"/>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E54284A3-3DCB-2044-A618-E7DE4BD28B86}"/>
                </a:ext>
              </a:extLst>
            </p:cNvPr>
            <p:cNvSpPr/>
            <p:nvPr/>
          </p:nvSpPr>
          <p:spPr>
            <a:xfrm>
              <a:off x="4310743" y="1417864"/>
              <a:ext cx="3200400" cy="2307771"/>
            </a:xfrm>
            <a:prstGeom prst="rect">
              <a:avLst/>
            </a:prstGeom>
            <a:solidFill>
              <a:schemeClr val="bg1"/>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E08F8B65-89A8-1549-9D33-6B05392711F3}"/>
                </a:ext>
              </a:extLst>
            </p:cNvPr>
            <p:cNvCxnSpPr/>
            <p:nvPr/>
          </p:nvCxnSpPr>
          <p:spPr>
            <a:xfrm>
              <a:off x="2824843" y="522514"/>
              <a:ext cx="1469571" cy="91440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457F4A0-687A-E445-B465-6D52A013FA83}"/>
                </a:ext>
              </a:extLst>
            </p:cNvPr>
            <p:cNvCxnSpPr/>
            <p:nvPr/>
          </p:nvCxnSpPr>
          <p:spPr>
            <a:xfrm>
              <a:off x="7511143" y="3706585"/>
              <a:ext cx="1469571" cy="91440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9CCE4A-D4EC-CF49-BC48-141D997F5964}"/>
                </a:ext>
              </a:extLst>
            </p:cNvPr>
            <p:cNvCxnSpPr>
              <a:cxnSpLocks/>
            </p:cNvCxnSpPr>
            <p:nvPr/>
          </p:nvCxnSpPr>
          <p:spPr>
            <a:xfrm flipV="1">
              <a:off x="7527472" y="522514"/>
              <a:ext cx="1453242" cy="89535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FD63422-90AA-A24A-8CFF-96B619F8875D}"/>
                </a:ext>
              </a:extLst>
            </p:cNvPr>
            <p:cNvCxnSpPr>
              <a:cxnSpLocks/>
            </p:cNvCxnSpPr>
            <p:nvPr/>
          </p:nvCxnSpPr>
          <p:spPr>
            <a:xfrm flipV="1">
              <a:off x="2824843" y="3706585"/>
              <a:ext cx="1453242" cy="895350"/>
            </a:xfrm>
            <a:prstGeom prst="line">
              <a:avLst/>
            </a:prstGeom>
            <a:ln>
              <a:solidFill>
                <a:schemeClr val="tx2">
                  <a:lumMod val="10000"/>
                </a:schemeClr>
              </a:solidFill>
            </a:ln>
          </p:spPr>
          <p:style>
            <a:lnRef idx="1">
              <a:schemeClr val="dk1"/>
            </a:lnRef>
            <a:fillRef idx="0">
              <a:schemeClr val="dk1"/>
            </a:fillRef>
            <a:effectRef idx="0">
              <a:schemeClr val="dk1"/>
            </a:effectRef>
            <a:fontRef idx="minor">
              <a:schemeClr val="tx1"/>
            </a:fontRef>
          </p:style>
        </p:cxnSp>
        <p:sp>
          <p:nvSpPr>
            <p:cNvPr id="18" name="Rounded Rectangle 17">
              <a:extLst>
                <a:ext uri="{FF2B5EF4-FFF2-40B4-BE49-F238E27FC236}">
                  <a16:creationId xmlns:a16="http://schemas.microsoft.com/office/drawing/2014/main" id="{E55024CD-7175-344E-8EF0-07F0C2614647}"/>
                </a:ext>
              </a:extLst>
            </p:cNvPr>
            <p:cNvSpPr/>
            <p:nvPr/>
          </p:nvSpPr>
          <p:spPr>
            <a:xfrm>
              <a:off x="4310743" y="751114"/>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1</a:t>
              </a:r>
            </a:p>
          </p:txBody>
        </p:sp>
        <p:sp>
          <p:nvSpPr>
            <p:cNvPr id="19" name="Rounded Rectangle 18">
              <a:extLst>
                <a:ext uri="{FF2B5EF4-FFF2-40B4-BE49-F238E27FC236}">
                  <a16:creationId xmlns:a16="http://schemas.microsoft.com/office/drawing/2014/main" id="{8CC3A851-FBEA-8F4B-88F0-ABC26B9F6E44}"/>
                </a:ext>
              </a:extLst>
            </p:cNvPr>
            <p:cNvSpPr/>
            <p:nvPr/>
          </p:nvSpPr>
          <p:spPr>
            <a:xfrm>
              <a:off x="8058150" y="1228725"/>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2</a:t>
              </a:r>
            </a:p>
          </p:txBody>
        </p:sp>
        <p:sp>
          <p:nvSpPr>
            <p:cNvPr id="20" name="Rounded Rectangle 19">
              <a:extLst>
                <a:ext uri="{FF2B5EF4-FFF2-40B4-BE49-F238E27FC236}">
                  <a16:creationId xmlns:a16="http://schemas.microsoft.com/office/drawing/2014/main" id="{C1DE783C-6D06-144D-8C6B-578513E1E4F1}"/>
                </a:ext>
              </a:extLst>
            </p:cNvPr>
            <p:cNvSpPr/>
            <p:nvPr/>
          </p:nvSpPr>
          <p:spPr>
            <a:xfrm>
              <a:off x="7037614" y="3948792"/>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3</a:t>
              </a:r>
            </a:p>
          </p:txBody>
        </p:sp>
        <p:sp>
          <p:nvSpPr>
            <p:cNvPr id="21" name="Rounded Rectangle 20">
              <a:extLst>
                <a:ext uri="{FF2B5EF4-FFF2-40B4-BE49-F238E27FC236}">
                  <a16:creationId xmlns:a16="http://schemas.microsoft.com/office/drawing/2014/main" id="{8F9E610F-D38E-3749-B056-69046AF75D0D}"/>
                </a:ext>
              </a:extLst>
            </p:cNvPr>
            <p:cNvSpPr/>
            <p:nvPr/>
          </p:nvSpPr>
          <p:spPr>
            <a:xfrm>
              <a:off x="3551464" y="3184070"/>
              <a:ext cx="620486" cy="522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7030A0"/>
                  </a:solidFill>
                </a:rPr>
                <a:t>4</a:t>
              </a:r>
            </a:p>
          </p:txBody>
        </p:sp>
        <p:sp>
          <p:nvSpPr>
            <p:cNvPr id="22" name="TextBox 21">
              <a:extLst>
                <a:ext uri="{FF2B5EF4-FFF2-40B4-BE49-F238E27FC236}">
                  <a16:creationId xmlns:a16="http://schemas.microsoft.com/office/drawing/2014/main" id="{6E7A55B5-FE4B-1C47-B8DE-8650D2C890F8}"/>
                </a:ext>
              </a:extLst>
            </p:cNvPr>
            <p:cNvSpPr txBox="1"/>
            <p:nvPr/>
          </p:nvSpPr>
          <p:spPr>
            <a:xfrm>
              <a:off x="5072336" y="669969"/>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sp>
          <p:nvSpPr>
            <p:cNvPr id="23" name="TextBox 22">
              <a:extLst>
                <a:ext uri="{FF2B5EF4-FFF2-40B4-BE49-F238E27FC236}">
                  <a16:creationId xmlns:a16="http://schemas.microsoft.com/office/drawing/2014/main" id="{9F514939-BF99-7D4B-9177-B8E777C74803}"/>
                </a:ext>
              </a:extLst>
            </p:cNvPr>
            <p:cNvSpPr txBox="1"/>
            <p:nvPr/>
          </p:nvSpPr>
          <p:spPr>
            <a:xfrm>
              <a:off x="5123636" y="3788727"/>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sp>
          <p:nvSpPr>
            <p:cNvPr id="24" name="TextBox 23">
              <a:extLst>
                <a:ext uri="{FF2B5EF4-FFF2-40B4-BE49-F238E27FC236}">
                  <a16:creationId xmlns:a16="http://schemas.microsoft.com/office/drawing/2014/main" id="{3E90C3E3-AE33-924E-91B3-7B7475B3CB74}"/>
                </a:ext>
              </a:extLst>
            </p:cNvPr>
            <p:cNvSpPr txBox="1"/>
            <p:nvPr/>
          </p:nvSpPr>
          <p:spPr>
            <a:xfrm rot="16200000">
              <a:off x="7470050" y="2264318"/>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sp>
          <p:nvSpPr>
            <p:cNvPr id="25" name="TextBox 24">
              <a:extLst>
                <a:ext uri="{FF2B5EF4-FFF2-40B4-BE49-F238E27FC236}">
                  <a16:creationId xmlns:a16="http://schemas.microsoft.com/office/drawing/2014/main" id="{540EC420-ABD2-FD4E-A160-B41DD2CC5645}"/>
                </a:ext>
              </a:extLst>
            </p:cNvPr>
            <p:cNvSpPr txBox="1"/>
            <p:nvPr/>
          </p:nvSpPr>
          <p:spPr>
            <a:xfrm rot="16200000">
              <a:off x="2753179" y="2003061"/>
              <a:ext cx="1677214" cy="684803"/>
            </a:xfrm>
            <a:prstGeom prst="rect">
              <a:avLst/>
            </a:prstGeom>
            <a:noFill/>
          </p:spPr>
          <p:txBody>
            <a:bodyPr wrap="square" rtlCol="0">
              <a:spAutoFit/>
            </a:bodyPr>
            <a:lstStyle/>
            <a:p>
              <a:pPr algn="ctr">
                <a:lnSpc>
                  <a:spcPct val="150000"/>
                </a:lnSpc>
              </a:pPr>
              <a:r>
                <a:rPr lang="en-VN" sz="2800" dirty="0">
                  <a:latin typeface="Times New Roman" panose="02020603050405020304" pitchFamily="18" charset="0"/>
                  <a:cs typeface="Times New Roman" panose="02020603050405020304" pitchFamily="18" charset="0"/>
                </a:rPr>
                <a:t>Cá nhân</a:t>
              </a:r>
            </a:p>
          </p:txBody>
        </p:sp>
      </p:grpSp>
      <p:sp>
        <p:nvSpPr>
          <p:cNvPr id="26" name="Cloud Callout 25">
            <a:extLst>
              <a:ext uri="{FF2B5EF4-FFF2-40B4-BE49-F238E27FC236}">
                <a16:creationId xmlns:a16="http://schemas.microsoft.com/office/drawing/2014/main" id="{7FC8C14B-8507-A24B-AC6C-6EDF1DEE4168}"/>
              </a:ext>
            </a:extLst>
          </p:cNvPr>
          <p:cNvSpPr/>
          <p:nvPr/>
        </p:nvSpPr>
        <p:spPr>
          <a:xfrm>
            <a:off x="7157867" y="457202"/>
            <a:ext cx="5076937" cy="4896264"/>
          </a:xfrm>
          <a:prstGeom prst="cloudCallout">
            <a:avLst>
              <a:gd name="adj1" fmla="val -61516"/>
              <a:gd name="adj2" fmla="val 5455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600" i="1" dirty="0">
                <a:latin typeface="Times New Roman" panose="02020603050405020304" pitchFamily="18" charset="0"/>
                <a:cs typeface="Times New Roman" panose="02020603050405020304" pitchFamily="18" charset="0"/>
              </a:rPr>
              <a:t>Chứng kiến cái chết của Dế Choắt, Dế Mèn đã có những cảm xúc, suy nghĩ gì? Suy nghĩ đó cho thấy sự thay đổi nào ở Dế Mèn? Em có nhận xét gì về nghệ thuật miêu tả nhân vật của Tô Hoài?</a:t>
            </a:r>
            <a:endParaRPr lang="en-VN" sz="2600" dirty="0">
              <a:latin typeface="Times New Roman" panose="02020603050405020304" pitchFamily="18" charset="0"/>
              <a:cs typeface="Times New Roman" panose="02020603050405020304" pitchFamily="18" charset="0"/>
            </a:endParaRPr>
          </a:p>
        </p:txBody>
      </p:sp>
      <p:pic>
        <p:nvPicPr>
          <p:cNvPr id="3" name="Picture 2" descr="A picture containing toy, doll&#10;&#10;Description automatically generated">
            <a:extLst>
              <a:ext uri="{FF2B5EF4-FFF2-40B4-BE49-F238E27FC236}">
                <a16:creationId xmlns:a16="http://schemas.microsoft.com/office/drawing/2014/main" id="{44566F35-33A5-194A-9BE4-C145D7370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837" y="3827218"/>
            <a:ext cx="4100683" cy="3052495"/>
          </a:xfrm>
          <a:prstGeom prst="rect">
            <a:avLst/>
          </a:prstGeom>
        </p:spPr>
      </p:pic>
    </p:spTree>
    <p:extLst>
      <p:ext uri="{BB962C8B-B14F-4D97-AF65-F5344CB8AC3E}">
        <p14:creationId xmlns:p14="http://schemas.microsoft.com/office/powerpoint/2010/main" val="2239828800"/>
      </p:ext>
    </p:extLst>
  </p:cSld>
  <p:clrMapOvr>
    <a:masterClrMapping/>
  </p:clrMapOvr>
  <p:transition spd="slow" advTm="0">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DF64EF0-9013-744C-B6B5-623275219E54}"/>
              </a:ext>
            </a:extLst>
          </p:cNvPr>
          <p:cNvSpPr/>
          <p:nvPr/>
        </p:nvSpPr>
        <p:spPr>
          <a:xfrm>
            <a:off x="272142" y="1352909"/>
            <a:ext cx="1328058" cy="41521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4000" dirty="0">
                <a:latin typeface="Times New Roman" panose="02020603050405020304" pitchFamily="18" charset="0"/>
                <a:cs typeface="Times New Roman" panose="02020603050405020304" pitchFamily="18" charset="0"/>
              </a:rPr>
              <a:t>Cảm xúc, suy nghĩ của Dế Mèn</a:t>
            </a:r>
          </a:p>
        </p:txBody>
      </p:sp>
      <p:cxnSp>
        <p:nvCxnSpPr>
          <p:cNvPr id="3" name="Straight Arrow Connector 2">
            <a:extLst>
              <a:ext uri="{FF2B5EF4-FFF2-40B4-BE49-F238E27FC236}">
                <a16:creationId xmlns:a16="http://schemas.microsoft.com/office/drawing/2014/main" id="{DED008AD-005F-EB47-987A-298EE1EA8D8A}"/>
              </a:ext>
            </a:extLst>
          </p:cNvPr>
          <p:cNvCxnSpPr>
            <a:cxnSpLocks/>
            <a:stCxn id="2" idx="3"/>
            <a:endCxn id="5" idx="1"/>
          </p:cNvCxnSpPr>
          <p:nvPr/>
        </p:nvCxnSpPr>
        <p:spPr>
          <a:xfrm flipV="1">
            <a:off x="1600200" y="1420729"/>
            <a:ext cx="1556657" cy="200827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D4291BBB-6C8E-6848-B859-AD3D2563C5D6}"/>
              </a:ext>
            </a:extLst>
          </p:cNvPr>
          <p:cNvCxnSpPr>
            <a:cxnSpLocks/>
            <a:endCxn id="6" idx="1"/>
          </p:cNvCxnSpPr>
          <p:nvPr/>
        </p:nvCxnSpPr>
        <p:spPr>
          <a:xfrm>
            <a:off x="1600200" y="3428999"/>
            <a:ext cx="1556657"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EAAB214D-2193-FE4F-A063-BA03B96BBFFB}"/>
              </a:ext>
            </a:extLst>
          </p:cNvPr>
          <p:cNvSpPr/>
          <p:nvPr/>
        </p:nvSpPr>
        <p:spPr>
          <a:xfrm>
            <a:off x="3156857" y="664172"/>
            <a:ext cx="5083629"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Sợ hãi</a:t>
            </a:r>
          </a:p>
          <a:p>
            <a:pPr algn="ctr"/>
            <a:r>
              <a:rPr lang="en-VN" sz="2800" i="1" dirty="0">
                <a:latin typeface="Times New Roman" panose="02020603050405020304" pitchFamily="18" charset="0"/>
                <a:cs typeface="Times New Roman" panose="02020603050405020304" pitchFamily="18" charset="0"/>
              </a:rPr>
              <a:t>“tôi cũng khiếp, nằm im thít, hoảng hốt”</a:t>
            </a:r>
          </a:p>
        </p:txBody>
      </p:sp>
      <p:sp>
        <p:nvSpPr>
          <p:cNvPr id="6" name="Rounded Rectangle 5">
            <a:extLst>
              <a:ext uri="{FF2B5EF4-FFF2-40B4-BE49-F238E27FC236}">
                <a16:creationId xmlns:a16="http://schemas.microsoft.com/office/drawing/2014/main" id="{F7B90F35-3431-1549-857C-9CEE2A4AA3CC}"/>
              </a:ext>
            </a:extLst>
          </p:cNvPr>
          <p:cNvSpPr/>
          <p:nvPr/>
        </p:nvSpPr>
        <p:spPr>
          <a:xfrm>
            <a:off x="3156857" y="2672442"/>
            <a:ext cx="5029201"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Ân hận</a:t>
            </a:r>
          </a:p>
          <a:p>
            <a:pPr algn="ctr"/>
            <a:r>
              <a:rPr lang="en-VN" sz="2800" i="1" dirty="0">
                <a:latin typeface="Times New Roman" panose="02020603050405020304" pitchFamily="18" charset="0"/>
                <a:cs typeface="Times New Roman" panose="02020603050405020304" pitchFamily="18" charset="0"/>
              </a:rPr>
              <a:t>“anh mà chết là tại tôi </a:t>
            </a:r>
          </a:p>
          <a:p>
            <a:pPr algn="ctr"/>
            <a:r>
              <a:rPr lang="en-VN" sz="2800" i="1" dirty="0">
                <a:latin typeface="Times New Roman" panose="02020603050405020304" pitchFamily="18" charset="0"/>
                <a:cs typeface="Times New Roman" panose="02020603050405020304" pitchFamily="18" charset="0"/>
              </a:rPr>
              <a:t>ngông cuồng”</a:t>
            </a:r>
          </a:p>
        </p:txBody>
      </p:sp>
      <p:cxnSp>
        <p:nvCxnSpPr>
          <p:cNvPr id="12" name="Straight Arrow Connector 11">
            <a:extLst>
              <a:ext uri="{FF2B5EF4-FFF2-40B4-BE49-F238E27FC236}">
                <a16:creationId xmlns:a16="http://schemas.microsoft.com/office/drawing/2014/main" id="{41546B97-6FF9-084D-BC90-5A9BBD9E23F3}"/>
              </a:ext>
            </a:extLst>
          </p:cNvPr>
          <p:cNvCxnSpPr>
            <a:cxnSpLocks/>
            <a:stCxn id="2" idx="3"/>
            <a:endCxn id="13" idx="1"/>
          </p:cNvCxnSpPr>
          <p:nvPr/>
        </p:nvCxnSpPr>
        <p:spPr>
          <a:xfrm>
            <a:off x="1600200" y="3428999"/>
            <a:ext cx="1611085" cy="200827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7E83FF40-5C8F-8545-BFD0-32CB61C22E7B}"/>
              </a:ext>
            </a:extLst>
          </p:cNvPr>
          <p:cNvSpPr/>
          <p:nvPr/>
        </p:nvSpPr>
        <p:spPr>
          <a:xfrm>
            <a:off x="3211285" y="4680712"/>
            <a:ext cx="5029201" cy="15131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Hối lỗi</a:t>
            </a:r>
            <a:endParaRPr lang="en-VN" sz="2800" i="1" dirty="0">
              <a:latin typeface="Times New Roman" panose="02020603050405020304" pitchFamily="18" charset="0"/>
              <a:cs typeface="Times New Roman" panose="02020603050405020304" pitchFamily="18" charset="0"/>
            </a:endParaRPr>
          </a:p>
          <a:p>
            <a:pPr algn="ctr"/>
            <a:r>
              <a:rPr lang="en-VN" sz="2800" i="1" dirty="0">
                <a:latin typeface="Times New Roman" panose="02020603050405020304" pitchFamily="18" charset="0"/>
                <a:cs typeface="Times New Roman" panose="02020603050405020304" pitchFamily="18" charset="0"/>
              </a:rPr>
              <a:t>“Nào tôi đâu biết…bây giờ”</a:t>
            </a:r>
            <a:endParaRPr lang="en-VN" sz="2800" dirty="0">
              <a:latin typeface="Times New Roman" panose="02020603050405020304" pitchFamily="18" charset="0"/>
              <a:cs typeface="Times New Roman" panose="02020603050405020304" pitchFamily="18" charset="0"/>
            </a:endParaRPr>
          </a:p>
        </p:txBody>
      </p:sp>
      <p:sp>
        <p:nvSpPr>
          <p:cNvPr id="22" name="Right Brace 21">
            <a:extLst>
              <a:ext uri="{FF2B5EF4-FFF2-40B4-BE49-F238E27FC236}">
                <a16:creationId xmlns:a16="http://schemas.microsoft.com/office/drawing/2014/main" id="{C8C42158-737C-544F-82AE-6BA3F31E9890}"/>
              </a:ext>
            </a:extLst>
          </p:cNvPr>
          <p:cNvSpPr/>
          <p:nvPr/>
        </p:nvSpPr>
        <p:spPr>
          <a:xfrm>
            <a:off x="8403771" y="664172"/>
            <a:ext cx="870858" cy="5529654"/>
          </a:xfrm>
          <a:prstGeom prst="rightBrac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438F7E98-F665-0E45-8442-9270AE6ACCE1}"/>
              </a:ext>
            </a:extLst>
          </p:cNvPr>
          <p:cNvSpPr/>
          <p:nvPr/>
        </p:nvSpPr>
        <p:spPr>
          <a:xfrm>
            <a:off x="9278816" y="1285089"/>
            <a:ext cx="2507900" cy="4152180"/>
          </a:xfrm>
          <a:prstGeom prst="roundRect">
            <a:avLst/>
          </a:prstGeom>
          <a:solidFill>
            <a:schemeClr val="accent6">
              <a:lumMod val="20000"/>
              <a:lumOff val="80000"/>
            </a:schemeClr>
          </a:solidFill>
          <a:ln>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800" dirty="0">
                <a:latin typeface="Times New Roman" panose="02020603050405020304" pitchFamily="18" charset="0"/>
                <a:cs typeface="Times New Roman" panose="02020603050405020304" pitchFamily="18" charset="0"/>
              </a:rPr>
              <a:t>Nghệ thuật miêu tả tâm lí nhân vật sinh động, hợp lý</a:t>
            </a:r>
          </a:p>
        </p:txBody>
      </p:sp>
      <p:sp>
        <p:nvSpPr>
          <p:cNvPr id="26" name="Down Arrow 25">
            <a:extLst>
              <a:ext uri="{FF2B5EF4-FFF2-40B4-BE49-F238E27FC236}">
                <a16:creationId xmlns:a16="http://schemas.microsoft.com/office/drawing/2014/main" id="{3E6C0ACD-DD43-5E4A-B0B4-F981305FEDFA}"/>
              </a:ext>
            </a:extLst>
          </p:cNvPr>
          <p:cNvSpPr/>
          <p:nvPr/>
        </p:nvSpPr>
        <p:spPr>
          <a:xfrm>
            <a:off x="5654710" y="2252439"/>
            <a:ext cx="251208" cy="344850"/>
          </a:xfrm>
          <a:prstGeom prst="downArrow">
            <a:avLst/>
          </a:prstGeom>
          <a:solidFill>
            <a:srgbClr val="FFFF00"/>
          </a:soli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27" name="Down Arrow 26">
            <a:extLst>
              <a:ext uri="{FF2B5EF4-FFF2-40B4-BE49-F238E27FC236}">
                <a16:creationId xmlns:a16="http://schemas.microsoft.com/office/drawing/2014/main" id="{36FA83D1-9A6C-AB40-B080-6B67A783F567}"/>
              </a:ext>
            </a:extLst>
          </p:cNvPr>
          <p:cNvSpPr/>
          <p:nvPr/>
        </p:nvSpPr>
        <p:spPr>
          <a:xfrm>
            <a:off x="5646335" y="4260709"/>
            <a:ext cx="251208" cy="344850"/>
          </a:xfrm>
          <a:prstGeom prst="downArrow">
            <a:avLst/>
          </a:prstGeom>
          <a:solidFill>
            <a:srgbClr val="FFFF00"/>
          </a:soli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8661145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918527" cy="632402"/>
          </a:xfrm>
        </p:spPr>
        <p:txBody>
          <a:bodyPr>
            <a:norm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Mèn</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228436" y="1265382"/>
            <a:ext cx="10039927" cy="181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Bài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học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được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quát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Dế</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Mèn</a:t>
            </a:r>
            <a:r>
              <a:rPr lang="en-US" sz="2400" dirty="0" smtClean="0">
                <a:solidFill>
                  <a:schemeClr val="tx1"/>
                </a:solidFill>
                <a:latin typeface="Times New Roman" panose="02020603050405020304" pitchFamily="18" charset="0"/>
                <a:cs typeface="Times New Roman" panose="02020603050405020304" pitchFamily="18" charset="0"/>
              </a:rPr>
              <a:t> ( hung hang, </a:t>
            </a:r>
            <a:r>
              <a:rPr lang="en-US" sz="2400" dirty="0" err="1" smtClean="0">
                <a:solidFill>
                  <a:schemeClr val="tx1"/>
                </a:solidFill>
                <a:latin typeface="Times New Roman" panose="02020603050405020304" pitchFamily="18" charset="0"/>
                <a:cs typeface="Times New Roman" panose="02020603050405020304" pitchFamily="18" charset="0"/>
              </a:rPr>
              <a:t>hống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hách</a:t>
            </a:r>
            <a:r>
              <a:rPr lang="en-US" sz="24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Bài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học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suy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nghĩ</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Dế</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Mèn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hậu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mình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gây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ra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Dế</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Choắt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trăng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chối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Dế</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Mèn</a:t>
            </a:r>
            <a:r>
              <a:rPr lang="en-US" sz="2400" dirty="0" smtClean="0">
                <a:solidFill>
                  <a:schemeClr val="tx1"/>
                </a:solidFill>
                <a:latin typeface="Times New Roman" panose="02020603050405020304" pitchFamily="18" charset="0"/>
                <a:cs typeface="Times New Roman" panose="02020603050405020304" pitchFamily="18" charset="0"/>
              </a:rPr>
              <a:t>) (ở </a:t>
            </a:r>
            <a:r>
              <a:rPr lang="en-US" sz="2400" dirty="0" err="1" smtClean="0">
                <a:solidFill>
                  <a:schemeClr val="tx1"/>
                </a:solidFill>
                <a:latin typeface="Times New Roman" panose="02020603050405020304" pitchFamily="18" charset="0"/>
                <a:cs typeface="Times New Roman" panose="02020603050405020304" pitchFamily="18" charset="0"/>
              </a:rPr>
              <a:t>đời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thói</a:t>
            </a:r>
            <a:r>
              <a:rPr lang="en-US" sz="2400" dirty="0" smtClean="0">
                <a:solidFill>
                  <a:schemeClr val="tx1"/>
                </a:solidFill>
                <a:latin typeface="Times New Roman" panose="02020603050405020304" pitchFamily="18" charset="0"/>
                <a:cs typeface="Times New Roman" panose="02020603050405020304" pitchFamily="18" charset="0"/>
              </a:rPr>
              <a:t> hung hang…)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471863" y="2770037"/>
            <a:ext cx="4102964" cy="3054361"/>
          </a:xfrm>
          <a:prstGeom prst="rect">
            <a:avLst/>
          </a:prstGeom>
        </p:spPr>
      </p:pic>
    </p:spTree>
    <p:extLst>
      <p:ext uri="{BB962C8B-B14F-4D97-AF65-F5344CB8AC3E}">
        <p14:creationId xmlns:p14="http://schemas.microsoft.com/office/powerpoint/2010/main" val="222975504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p 9 Bài văn phân tích nhân vật Dế Mèn trong tác phẩm “Dế Mèn phiêu lưu  kí” của Tô Hoài 2021">
            <a:extLst>
              <a:ext uri="{FF2B5EF4-FFF2-40B4-BE49-F238E27FC236}">
                <a16:creationId xmlns:a16="http://schemas.microsoft.com/office/drawing/2014/main" id="{B4A5F831-9E36-2745-ADA0-F9DAA7D8200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7927" r="22305" b="1"/>
          <a:stretch/>
        </p:blipFill>
        <p:spPr bwMode="auto">
          <a:xfrm>
            <a:off x="80041" y="942108"/>
            <a:ext cx="4546948" cy="4759085"/>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solidFill>
              <a:schemeClr val="accent2">
                <a:lumMod val="40000"/>
                <a:lumOff val="60000"/>
              </a:schemeClr>
            </a:solidFill>
          </a:ln>
          <a:effectLst>
            <a:glow rad="139700">
              <a:schemeClr val="accent3">
                <a:satMod val="175000"/>
                <a:alpha val="40000"/>
              </a:schemeClr>
            </a:glow>
            <a:softEdge rad="0"/>
          </a:effectLst>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7092D3C4-9CB7-AB41-95DF-61368FA9E55C}"/>
              </a:ext>
            </a:extLst>
          </p:cNvPr>
          <p:cNvGraphicFramePr/>
          <p:nvPr>
            <p:extLst>
              <p:ext uri="{D42A27DB-BD31-4B8C-83A1-F6EECF244321}">
                <p14:modId xmlns:p14="http://schemas.microsoft.com/office/powerpoint/2010/main" val="322819218"/>
              </p:ext>
            </p:extLst>
          </p:nvPr>
        </p:nvGraphicFramePr>
        <p:xfrm>
          <a:off x="4537063" y="713460"/>
          <a:ext cx="773613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570708"/>
      </p:ext>
    </p:extLst>
  </p:cSld>
  <p:clrMapOvr>
    <a:masterClrMapping/>
  </p:clrMapOvr>
  <p:transition spd="slow" advTm="0">
    <p:sndAc>
      <p:end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A6D0E41F-EF1A-9348-9E95-5F57875BB15D}"/>
              </a:ext>
            </a:extLst>
          </p:cNvPr>
          <p:cNvPicPr>
            <a:picLocks noChangeAspect="1"/>
          </p:cNvPicPr>
          <p:nvPr/>
        </p:nvPicPr>
        <p:blipFill>
          <a:blip r:embed="rId2"/>
          <a:stretch>
            <a:fillRect/>
          </a:stretch>
        </p:blipFill>
        <p:spPr>
          <a:xfrm>
            <a:off x="2991490" y="0"/>
            <a:ext cx="5571066" cy="5571066"/>
          </a:xfrm>
          <a:prstGeom prst="rect">
            <a:avLst/>
          </a:prstGeom>
        </p:spPr>
      </p:pic>
      <p:sp>
        <p:nvSpPr>
          <p:cNvPr id="3" name="TextBox 2">
            <a:extLst>
              <a:ext uri="{FF2B5EF4-FFF2-40B4-BE49-F238E27FC236}">
                <a16:creationId xmlns:a16="http://schemas.microsoft.com/office/drawing/2014/main" id="{A7F562FF-AAA5-6249-9984-3591E43CFC8C}"/>
              </a:ext>
            </a:extLst>
          </p:cNvPr>
          <p:cNvSpPr txBox="1"/>
          <p:nvPr/>
        </p:nvSpPr>
        <p:spPr>
          <a:xfrm>
            <a:off x="4550895" y="1317724"/>
            <a:ext cx="2452255" cy="1631216"/>
          </a:xfrm>
          <a:prstGeom prst="rect">
            <a:avLst/>
          </a:prstGeom>
          <a:noFill/>
        </p:spPr>
        <p:txBody>
          <a:bodyPr wrap="square" rtlCol="0">
            <a:spAutoFit/>
          </a:bodyPr>
          <a:lstStyle/>
          <a:p>
            <a:pPr algn="ctr"/>
            <a:r>
              <a:rPr lang="en-US" sz="10000" dirty="0">
                <a:solidFill>
                  <a:schemeClr val="bg1"/>
                </a:solidFill>
              </a:rPr>
              <a:t>3</a:t>
            </a:r>
            <a:endParaRPr lang="en-VN" sz="10000" dirty="0">
              <a:solidFill>
                <a:schemeClr val="bg1"/>
              </a:solidFill>
            </a:endParaRPr>
          </a:p>
        </p:txBody>
      </p:sp>
      <p:sp>
        <p:nvSpPr>
          <p:cNvPr id="4" name="TextBox 3">
            <a:extLst>
              <a:ext uri="{FF2B5EF4-FFF2-40B4-BE49-F238E27FC236}">
                <a16:creationId xmlns:a16="http://schemas.microsoft.com/office/drawing/2014/main" id="{8ABF6B91-BFB9-4F4C-9C97-7141B76E9764}"/>
              </a:ext>
            </a:extLst>
          </p:cNvPr>
          <p:cNvSpPr txBox="1"/>
          <p:nvPr/>
        </p:nvSpPr>
        <p:spPr>
          <a:xfrm>
            <a:off x="802085" y="4066953"/>
            <a:ext cx="11006352" cy="830997"/>
          </a:xfrm>
          <a:prstGeom prst="rect">
            <a:avLst/>
          </a:prstGeom>
          <a:noFill/>
        </p:spPr>
        <p:txBody>
          <a:bodyPr wrap="square" rtlCol="0">
            <a:spAutoFit/>
          </a:bodyPr>
          <a:lstStyle/>
          <a:p>
            <a:pPr algn="ctr"/>
            <a:r>
              <a:rPr lang="en-US" sz="4800" b="1" i="1" dirty="0" err="1" smtClean="0">
                <a:solidFill>
                  <a:srgbClr val="355E3E"/>
                </a:solidFill>
                <a:latin typeface="Times New Roman" panose="02020603050405020304" pitchFamily="18" charset="0"/>
                <a:cs typeface="Times New Roman" panose="02020603050405020304" pitchFamily="18" charset="0"/>
              </a:rPr>
              <a:t>Tổng</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kết</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giá</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trị</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a:solidFill>
                  <a:srgbClr val="355E3E"/>
                </a:solidFill>
                <a:latin typeface="Times New Roman" panose="02020603050405020304" pitchFamily="18" charset="0"/>
                <a:cs typeface="Times New Roman" panose="02020603050405020304" pitchFamily="18" charset="0"/>
              </a:rPr>
              <a:t>n</a:t>
            </a:r>
            <a:r>
              <a:rPr lang="en-US" sz="4800" b="1" i="1" dirty="0" err="1" smtClean="0">
                <a:solidFill>
                  <a:srgbClr val="355E3E"/>
                </a:solidFill>
                <a:latin typeface="Times New Roman" panose="02020603050405020304" pitchFamily="18" charset="0"/>
                <a:cs typeface="Times New Roman" panose="02020603050405020304" pitchFamily="18" charset="0"/>
              </a:rPr>
              <a:t>ghệ</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thuật</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và</a:t>
            </a:r>
            <a:r>
              <a:rPr lang="en-US" sz="4800" b="1" i="1" dirty="0" smtClean="0">
                <a:solidFill>
                  <a:srgbClr val="355E3E"/>
                </a:solidFill>
                <a:latin typeface="Times New Roman" panose="02020603050405020304" pitchFamily="18" charset="0"/>
                <a:cs typeface="Times New Roman" panose="02020603050405020304" pitchFamily="18" charset="0"/>
              </a:rPr>
              <a:t> </a:t>
            </a:r>
            <a:r>
              <a:rPr lang="en-US" sz="4800" b="1" i="1" dirty="0" err="1" smtClean="0">
                <a:solidFill>
                  <a:srgbClr val="355E3E"/>
                </a:solidFill>
                <a:latin typeface="Times New Roman" panose="02020603050405020304" pitchFamily="18" charset="0"/>
                <a:cs typeface="Times New Roman" panose="02020603050405020304" pitchFamily="18" charset="0"/>
              </a:rPr>
              <a:t>nội</a:t>
            </a:r>
            <a:r>
              <a:rPr lang="en-US" sz="4800" b="1" i="1" dirty="0" smtClean="0">
                <a:solidFill>
                  <a:srgbClr val="355E3E"/>
                </a:solidFill>
                <a:latin typeface="Times New Roman" panose="02020603050405020304" pitchFamily="18" charset="0"/>
                <a:cs typeface="Times New Roman" panose="02020603050405020304" pitchFamily="18" charset="0"/>
              </a:rPr>
              <a:t> dung</a:t>
            </a:r>
            <a:endParaRPr lang="en-VN" sz="4800" b="1" i="1" dirty="0">
              <a:solidFill>
                <a:srgbClr val="355E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409028"/>
      </p:ext>
    </p:extLst>
  </p:cSld>
  <p:clrMapOvr>
    <a:masterClrMapping/>
  </p:clrMapOvr>
  <p:transition spd="slow" advTm="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A6D0E41F-EF1A-9348-9E95-5F57875BB15D}"/>
              </a:ext>
            </a:extLst>
          </p:cNvPr>
          <p:cNvPicPr>
            <a:picLocks noChangeAspect="1"/>
          </p:cNvPicPr>
          <p:nvPr/>
        </p:nvPicPr>
        <p:blipFill>
          <a:blip r:embed="rId2"/>
          <a:stretch>
            <a:fillRect/>
          </a:stretch>
        </p:blipFill>
        <p:spPr>
          <a:xfrm>
            <a:off x="2991490" y="0"/>
            <a:ext cx="5571066" cy="5571066"/>
          </a:xfrm>
          <a:prstGeom prst="rect">
            <a:avLst/>
          </a:prstGeom>
        </p:spPr>
      </p:pic>
      <p:sp>
        <p:nvSpPr>
          <p:cNvPr id="3" name="TextBox 2">
            <a:extLst>
              <a:ext uri="{FF2B5EF4-FFF2-40B4-BE49-F238E27FC236}">
                <a16:creationId xmlns:a16="http://schemas.microsoft.com/office/drawing/2014/main" id="{A7F562FF-AAA5-6249-9984-3591E43CFC8C}"/>
              </a:ext>
            </a:extLst>
          </p:cNvPr>
          <p:cNvSpPr txBox="1"/>
          <p:nvPr/>
        </p:nvSpPr>
        <p:spPr>
          <a:xfrm>
            <a:off x="4550895" y="1317724"/>
            <a:ext cx="2452255" cy="1631216"/>
          </a:xfrm>
          <a:prstGeom prst="rect">
            <a:avLst/>
          </a:prstGeom>
          <a:noFill/>
        </p:spPr>
        <p:txBody>
          <a:bodyPr wrap="square" rtlCol="0">
            <a:spAutoFit/>
          </a:bodyPr>
          <a:lstStyle/>
          <a:p>
            <a:pPr algn="ctr"/>
            <a:r>
              <a:rPr lang="en-US" sz="10000" dirty="0">
                <a:solidFill>
                  <a:schemeClr val="bg1"/>
                </a:solidFill>
              </a:rPr>
              <a:t>4</a:t>
            </a:r>
            <a:endParaRPr lang="en-VN" sz="10000" dirty="0">
              <a:solidFill>
                <a:schemeClr val="bg1"/>
              </a:solidFill>
            </a:endParaRPr>
          </a:p>
        </p:txBody>
      </p:sp>
      <p:sp>
        <p:nvSpPr>
          <p:cNvPr id="4" name="TextBox 3">
            <a:extLst>
              <a:ext uri="{FF2B5EF4-FFF2-40B4-BE49-F238E27FC236}">
                <a16:creationId xmlns:a16="http://schemas.microsoft.com/office/drawing/2014/main" id="{8ABF6B91-BFB9-4F4C-9C97-7141B76E9764}"/>
              </a:ext>
            </a:extLst>
          </p:cNvPr>
          <p:cNvSpPr txBox="1"/>
          <p:nvPr/>
        </p:nvSpPr>
        <p:spPr>
          <a:xfrm>
            <a:off x="1402449" y="3804999"/>
            <a:ext cx="9912927" cy="923330"/>
          </a:xfrm>
          <a:prstGeom prst="rect">
            <a:avLst/>
          </a:prstGeom>
          <a:noFill/>
        </p:spPr>
        <p:txBody>
          <a:bodyPr wrap="square" rtlCol="0">
            <a:spAutoFit/>
          </a:bodyPr>
          <a:lstStyle/>
          <a:p>
            <a:pPr algn="ctr"/>
            <a:r>
              <a:rPr lang="en-US" sz="5400" b="1" i="1" dirty="0" err="1" smtClean="0">
                <a:solidFill>
                  <a:srgbClr val="355E3E"/>
                </a:solidFill>
                <a:latin typeface="Times New Roman" panose="02020603050405020304" pitchFamily="18" charset="0"/>
                <a:cs typeface="Times New Roman" panose="02020603050405020304" pitchFamily="18" charset="0"/>
              </a:rPr>
              <a:t>Đặc</a:t>
            </a:r>
            <a:r>
              <a:rPr lang="en-US" sz="5400" b="1" i="1" dirty="0" smtClean="0">
                <a:solidFill>
                  <a:srgbClr val="355E3E"/>
                </a:solidFill>
                <a:latin typeface="Times New Roman" panose="02020603050405020304" pitchFamily="18" charset="0"/>
                <a:cs typeface="Times New Roman" panose="02020603050405020304" pitchFamily="18" charset="0"/>
              </a:rPr>
              <a:t> </a:t>
            </a:r>
            <a:r>
              <a:rPr lang="en-US" sz="5400" b="1" i="1" dirty="0" err="1" smtClean="0">
                <a:solidFill>
                  <a:srgbClr val="355E3E"/>
                </a:solidFill>
                <a:latin typeface="Times New Roman" panose="02020603050405020304" pitchFamily="18" charset="0"/>
                <a:cs typeface="Times New Roman" panose="02020603050405020304" pitchFamily="18" charset="0"/>
              </a:rPr>
              <a:t>trưng</a:t>
            </a:r>
            <a:r>
              <a:rPr lang="en-US" sz="5400" b="1" i="1" dirty="0" smtClean="0">
                <a:solidFill>
                  <a:srgbClr val="355E3E"/>
                </a:solidFill>
                <a:latin typeface="Times New Roman" panose="02020603050405020304" pitchFamily="18" charset="0"/>
                <a:cs typeface="Times New Roman" panose="02020603050405020304" pitchFamily="18" charset="0"/>
              </a:rPr>
              <a:t> </a:t>
            </a:r>
            <a:r>
              <a:rPr lang="en-US" sz="5400" b="1" i="1" dirty="0" err="1" smtClean="0">
                <a:solidFill>
                  <a:srgbClr val="355E3E"/>
                </a:solidFill>
                <a:latin typeface="Times New Roman" panose="02020603050405020304" pitchFamily="18" charset="0"/>
                <a:cs typeface="Times New Roman" panose="02020603050405020304" pitchFamily="18" charset="0"/>
              </a:rPr>
              <a:t>của</a:t>
            </a:r>
            <a:r>
              <a:rPr lang="en-US" sz="5400" b="1" i="1" dirty="0" smtClean="0">
                <a:solidFill>
                  <a:srgbClr val="355E3E"/>
                </a:solidFill>
                <a:latin typeface="Times New Roman" panose="02020603050405020304" pitchFamily="18" charset="0"/>
                <a:cs typeface="Times New Roman" panose="02020603050405020304" pitchFamily="18" charset="0"/>
              </a:rPr>
              <a:t> </a:t>
            </a:r>
            <a:r>
              <a:rPr lang="en-US" sz="5400" b="1" i="1" dirty="0" err="1" smtClean="0">
                <a:solidFill>
                  <a:srgbClr val="355E3E"/>
                </a:solidFill>
                <a:latin typeface="Times New Roman" panose="02020603050405020304" pitchFamily="18" charset="0"/>
                <a:cs typeface="Times New Roman" panose="02020603050405020304" pitchFamily="18" charset="0"/>
              </a:rPr>
              <a:t>truyện</a:t>
            </a:r>
            <a:r>
              <a:rPr lang="en-US" sz="5400" b="1" i="1" dirty="0" smtClean="0">
                <a:solidFill>
                  <a:srgbClr val="355E3E"/>
                </a:solidFill>
                <a:latin typeface="Times New Roman" panose="02020603050405020304" pitchFamily="18" charset="0"/>
                <a:cs typeface="Times New Roman" panose="02020603050405020304" pitchFamily="18" charset="0"/>
              </a:rPr>
              <a:t> </a:t>
            </a:r>
            <a:r>
              <a:rPr lang="en-US" sz="5400" b="1" i="1" dirty="0" err="1" smtClean="0">
                <a:solidFill>
                  <a:srgbClr val="355E3E"/>
                </a:solidFill>
                <a:latin typeface="Times New Roman" panose="02020603050405020304" pitchFamily="18" charset="0"/>
                <a:cs typeface="Times New Roman" panose="02020603050405020304" pitchFamily="18" charset="0"/>
              </a:rPr>
              <a:t>đồng</a:t>
            </a:r>
            <a:r>
              <a:rPr lang="en-US" sz="5400" b="1" i="1" dirty="0" smtClean="0">
                <a:solidFill>
                  <a:srgbClr val="355E3E"/>
                </a:solidFill>
                <a:latin typeface="Times New Roman" panose="02020603050405020304" pitchFamily="18" charset="0"/>
                <a:cs typeface="Times New Roman" panose="02020603050405020304" pitchFamily="18" charset="0"/>
              </a:rPr>
              <a:t> </a:t>
            </a:r>
            <a:r>
              <a:rPr lang="en-US" sz="5400" b="1" i="1" dirty="0" err="1" smtClean="0">
                <a:solidFill>
                  <a:srgbClr val="355E3E"/>
                </a:solidFill>
                <a:latin typeface="Times New Roman" panose="02020603050405020304" pitchFamily="18" charset="0"/>
                <a:cs typeface="Times New Roman" panose="02020603050405020304" pitchFamily="18" charset="0"/>
              </a:rPr>
              <a:t>thoại</a:t>
            </a:r>
            <a:r>
              <a:rPr lang="en-US" sz="5400" b="1" i="1" dirty="0" smtClean="0">
                <a:solidFill>
                  <a:srgbClr val="355E3E"/>
                </a:solidFill>
                <a:latin typeface="Times New Roman" panose="02020603050405020304" pitchFamily="18" charset="0"/>
                <a:cs typeface="Times New Roman" panose="02020603050405020304" pitchFamily="18" charset="0"/>
              </a:rPr>
              <a:t> </a:t>
            </a:r>
            <a:endParaRPr lang="en-VN" sz="5400" b="1" i="1" dirty="0">
              <a:solidFill>
                <a:srgbClr val="355E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622606"/>
      </p:ext>
    </p:extLst>
  </p:cSld>
  <p:clrMapOvr>
    <a:masterClrMapping/>
  </p:clrMapOvr>
  <p:transition spd="slow" advTm="0">
    <p:sndAc>
      <p:end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Shape 71">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Isosceles Triangle 79">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Diagram&#10;&#10;Description automatically generated">
            <a:extLst>
              <a:ext uri="{FF2B5EF4-FFF2-40B4-BE49-F238E27FC236}">
                <a16:creationId xmlns:a16="http://schemas.microsoft.com/office/drawing/2014/main" id="{6CCF1974-88EE-084A-B4DF-568B930ABCC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291370" y="643467"/>
            <a:ext cx="7609259" cy="557106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82" name="Isosceles Triangle 81">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01E83EAA-303E-CD40-A03B-79726AAA8245}"/>
              </a:ext>
            </a:extLst>
          </p:cNvPr>
          <p:cNvSpPr>
            <a:spLocks noChangeArrowheads="1"/>
          </p:cNvSpPr>
          <p:nvPr/>
        </p:nvSpPr>
        <p:spPr bwMode="auto">
          <a:xfrm>
            <a:off x="0" y="-1"/>
            <a:ext cx="44862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Tree>
    <p:extLst>
      <p:ext uri="{BB962C8B-B14F-4D97-AF65-F5344CB8AC3E}">
        <p14:creationId xmlns:p14="http://schemas.microsoft.com/office/powerpoint/2010/main" val="4051617568"/>
      </p:ext>
    </p:extLst>
  </p:cSld>
  <p:clrMapOvr>
    <a:masterClrMapping/>
  </p:clrMapOvr>
  <p:transition spd="slow" advTm="0">
    <p:sndAc>
      <p:end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73" name="Freeform: Shape 72">
              <a:extLst>
                <a:ext uri="{FF2B5EF4-FFF2-40B4-BE49-F238E27FC236}">
                  <a16:creationId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Diagram&#10;&#10;Description automatically generated">
            <a:extLst>
              <a:ext uri="{FF2B5EF4-FFF2-40B4-BE49-F238E27FC236}">
                <a16:creationId xmlns:a16="http://schemas.microsoft.com/office/drawing/2014/main" id="{8C1FDBA9-1EFB-2A42-8A8E-E994C5D9AB6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317846" y="47749"/>
            <a:ext cx="9556307" cy="676494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CA8AAA4-8E7B-9C43-8B40-65F2372C19BE}"/>
              </a:ext>
            </a:extLst>
          </p:cNvPr>
          <p:cNvSpPr>
            <a:spLocks noChangeArrowheads="1"/>
          </p:cNvSpPr>
          <p:nvPr/>
        </p:nvSpPr>
        <p:spPr bwMode="auto">
          <a:xfrm>
            <a:off x="0" y="0"/>
            <a:ext cx="12192000" cy="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Tree>
    <p:extLst>
      <p:ext uri="{BB962C8B-B14F-4D97-AF65-F5344CB8AC3E}">
        <p14:creationId xmlns:p14="http://schemas.microsoft.com/office/powerpoint/2010/main" val="4277916337"/>
      </p:ext>
    </p:extLst>
  </p:cSld>
  <p:clrMapOvr>
    <a:masterClrMapping/>
  </p:clrMapOvr>
  <p:transition spd="slow" advTm="0">
    <p:sndAc>
      <p:end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曲目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09780" y="-609600"/>
            <a:ext cx="609600" cy="609600"/>
          </a:xfrm>
          <a:prstGeom prst="rect">
            <a:avLst/>
          </a:prstGeom>
        </p:spPr>
      </p:pic>
      <p:sp>
        <p:nvSpPr>
          <p:cNvPr id="84" name="文本框 83"/>
          <p:cNvSpPr txBox="1"/>
          <p:nvPr/>
        </p:nvSpPr>
        <p:spPr>
          <a:xfrm>
            <a:off x="2842642" y="2321139"/>
            <a:ext cx="6710476" cy="1092607"/>
          </a:xfrm>
          <a:prstGeom prst="rect">
            <a:avLst/>
          </a:prstGeom>
          <a:noFill/>
        </p:spPr>
        <p:txBody>
          <a:bodyPr wrap="square" rtlCol="0">
            <a:spAutoFit/>
          </a:bodyPr>
          <a:lstStyle/>
          <a:p>
            <a:pPr algn="ctr"/>
            <a:r>
              <a:rPr lang="en-US"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 </a:t>
            </a:r>
            <a:r>
              <a:rPr lang="en-US" altLang="zh-CN" sz="6500"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Tìm</a:t>
            </a:r>
            <a:r>
              <a:rPr lang="en-US"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6500"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r>
              <a:rPr lang="en-US"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6500" dirty="0" err="1"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chung</a:t>
            </a:r>
            <a:r>
              <a:rPr lang="en-US"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endParaRPr lang="zh-CN" altLang="en-US"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54197699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84"/>
                                        </p:tgtEl>
                                        <p:attrNameLst>
                                          <p:attrName>style.visibility</p:attrName>
                                        </p:attrNameLst>
                                      </p:cBhvr>
                                      <p:to>
                                        <p:strVal val="visible"/>
                                      </p:to>
                                    </p:set>
                                    <p:anim calcmode="lin" valueType="num">
                                      <p:cBhvr>
                                        <p:cTn id="10" dur="5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84"/>
                                        </p:tgtEl>
                                        <p:attrNameLst>
                                          <p:attrName>ppt_y</p:attrName>
                                        </p:attrNameLst>
                                      </p:cBhvr>
                                      <p:tavLst>
                                        <p:tav tm="0">
                                          <p:val>
                                            <p:strVal val="#ppt_y"/>
                                          </p:val>
                                        </p:tav>
                                        <p:tav tm="100000">
                                          <p:val>
                                            <p:strVal val="#ppt_y"/>
                                          </p:val>
                                        </p:tav>
                                      </p:tavLst>
                                    </p:anim>
                                    <p:anim calcmode="lin" valueType="num">
                                      <p:cBhvr>
                                        <p:cTn id="12" dur="5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30">
                <p:cTn id="15" fill="hold" display="0">
                  <p:stCondLst>
                    <p:cond delay="indefinite"/>
                  </p:stCondLst>
                  <p:endCondLst>
                    <p:cond evt="onStopAudio" delay="0">
                      <p:tgtEl>
                        <p:sldTgt/>
                      </p:tgtEl>
                    </p:cond>
                  </p:endCondLst>
                </p:cTn>
                <p:tgtEl>
                  <p:spTgt spid="11"/>
                </p:tgtEl>
              </p:cMediaNode>
            </p:audio>
          </p:childTnLst>
        </p:cTn>
      </p:par>
    </p:tnLst>
    <p:bldLst>
      <p:bldP spid="8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6" descr="未 标题 -1">
            <a:extLst>
              <a:ext uri="{FF2B5EF4-FFF2-40B4-BE49-F238E27FC236}">
                <a16:creationId xmlns:a16="http://schemas.microsoft.com/office/drawing/2014/main" id="{C5AFA211-71BF-4347-9AFE-004F2D730C99}"/>
              </a:ext>
            </a:extLst>
          </p:cNvPr>
          <p:cNvPicPr>
            <a:picLocks noChangeAspect="1"/>
          </p:cNvPicPr>
          <p:nvPr/>
        </p:nvPicPr>
        <p:blipFill>
          <a:blip r:embed="rId2" cstate="print"/>
          <a:stretch>
            <a:fillRect/>
          </a:stretch>
        </p:blipFill>
        <p:spPr>
          <a:xfrm>
            <a:off x="484523" y="242521"/>
            <a:ext cx="2521585" cy="2212340"/>
          </a:xfrm>
          <a:prstGeom prst="rect">
            <a:avLst/>
          </a:prstGeom>
        </p:spPr>
      </p:pic>
      <p:pic>
        <p:nvPicPr>
          <p:cNvPr id="24" name="图片 27">
            <a:extLst>
              <a:ext uri="{FF2B5EF4-FFF2-40B4-BE49-F238E27FC236}">
                <a16:creationId xmlns:a16="http://schemas.microsoft.com/office/drawing/2014/main" id="{CFB7A6CB-F2FD-2C4D-976F-EBDF88C7EE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59" t="32871" r="9613" b="46559"/>
          <a:stretch/>
        </p:blipFill>
        <p:spPr>
          <a:xfrm>
            <a:off x="0" y="0"/>
            <a:ext cx="1373892" cy="1676400"/>
          </a:xfrm>
          <a:prstGeom prst="rect">
            <a:avLst/>
          </a:prstGeom>
        </p:spPr>
      </p:pic>
      <p:pic>
        <p:nvPicPr>
          <p:cNvPr id="25" name="图片 44">
            <a:extLst>
              <a:ext uri="{FF2B5EF4-FFF2-40B4-BE49-F238E27FC236}">
                <a16:creationId xmlns:a16="http://schemas.microsoft.com/office/drawing/2014/main" id="{7B608855-D00C-6B4A-86E5-3FD4CD13C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353" y="586673"/>
            <a:ext cx="8250621" cy="5353495"/>
          </a:xfrm>
          <a:prstGeom prst="rect">
            <a:avLst/>
          </a:prstGeom>
        </p:spPr>
      </p:pic>
      <p:sp>
        <p:nvSpPr>
          <p:cNvPr id="26" name="文本框 45">
            <a:extLst>
              <a:ext uri="{FF2B5EF4-FFF2-40B4-BE49-F238E27FC236}">
                <a16:creationId xmlns:a16="http://schemas.microsoft.com/office/drawing/2014/main" id="{C22FC95B-4B10-4E47-8286-1CD9D314DD3E}"/>
              </a:ext>
            </a:extLst>
          </p:cNvPr>
          <p:cNvSpPr txBox="1"/>
          <p:nvPr/>
        </p:nvSpPr>
        <p:spPr>
          <a:xfrm>
            <a:off x="3101223" y="2256279"/>
            <a:ext cx="6542444" cy="2462213"/>
          </a:xfrm>
          <a:prstGeom prst="rect">
            <a:avLst/>
          </a:prstGeom>
          <a:noFill/>
        </p:spPr>
        <p:txBody>
          <a:bodyPr wrap="square" rtlCol="0">
            <a:spAutoFit/>
          </a:bodyPr>
          <a:lstStyle/>
          <a:p>
            <a:pPr algn="ctr"/>
            <a:r>
              <a:rPr lang="en-US" altLang="zh-CN"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rPr>
              <a:t>III.</a:t>
            </a:r>
          </a:p>
          <a:p>
            <a:pPr algn="ctr"/>
            <a:r>
              <a:rPr lang="en-US" altLang="zh-CN"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rPr>
              <a:t>LUYỆN TẬP</a:t>
            </a:r>
            <a:endParaRPr lang="zh-CN" altLang="en-US"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endParaRPr>
          </a:p>
        </p:txBody>
      </p:sp>
    </p:spTree>
    <p:extLst>
      <p:ext uri="{BB962C8B-B14F-4D97-AF65-F5344CB8AC3E}">
        <p14:creationId xmlns:p14="http://schemas.microsoft.com/office/powerpoint/2010/main" val="2052441423"/>
      </p:ext>
    </p:extLst>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35B8EAE-CEE3-AB4C-86DC-FFFEC3055470}"/>
              </a:ext>
            </a:extLst>
          </p:cNvPr>
          <p:cNvGraphicFramePr>
            <a:graphicFrameLocks noGrp="1"/>
          </p:cNvGraphicFramePr>
          <p:nvPr>
            <p:extLst>
              <p:ext uri="{D42A27DB-BD31-4B8C-83A1-F6EECF244321}">
                <p14:modId xmlns:p14="http://schemas.microsoft.com/office/powerpoint/2010/main" val="226624313"/>
              </p:ext>
            </p:extLst>
          </p:nvPr>
        </p:nvGraphicFramePr>
        <p:xfrm>
          <a:off x="3119582" y="439868"/>
          <a:ext cx="8272000" cy="5433127"/>
        </p:xfrm>
        <a:graphic>
          <a:graphicData uri="http://schemas.openxmlformats.org/drawingml/2006/table">
            <a:tbl>
              <a:tblPr firstRow="1" bandRow="1">
                <a:tableStyleId>{FABFCF23-3B69-468F-B69F-88F6DE6A72F2}</a:tableStyleId>
              </a:tblPr>
              <a:tblGrid>
                <a:gridCol w="2454004">
                  <a:extLst>
                    <a:ext uri="{9D8B030D-6E8A-4147-A177-3AD203B41FA5}">
                      <a16:colId xmlns:a16="http://schemas.microsoft.com/office/drawing/2014/main" val="3377147713"/>
                    </a:ext>
                  </a:extLst>
                </a:gridCol>
                <a:gridCol w="2893925">
                  <a:extLst>
                    <a:ext uri="{9D8B030D-6E8A-4147-A177-3AD203B41FA5}">
                      <a16:colId xmlns:a16="http://schemas.microsoft.com/office/drawing/2014/main" val="2056292091"/>
                    </a:ext>
                  </a:extLst>
                </a:gridCol>
                <a:gridCol w="2924071">
                  <a:extLst>
                    <a:ext uri="{9D8B030D-6E8A-4147-A177-3AD203B41FA5}">
                      <a16:colId xmlns:a16="http://schemas.microsoft.com/office/drawing/2014/main" val="1584765602"/>
                    </a:ext>
                  </a:extLst>
                </a:gridCol>
              </a:tblGrid>
              <a:tr h="491279">
                <a:tc>
                  <a:txBody>
                    <a:bodyPr/>
                    <a:lstStyle/>
                    <a:p>
                      <a:pPr algn="ctr"/>
                      <a:r>
                        <a:rPr lang="en-US" sz="2800" dirty="0" err="1" smtClean="0">
                          <a:latin typeface="Times New Roman" panose="02020603050405020304" pitchFamily="18" charset="0"/>
                          <a:cs typeface="Times New Roman" panose="02020603050405020304" pitchFamily="18" charset="0"/>
                        </a:rPr>
                        <a:t>Đặc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điểm</a:t>
                      </a:r>
                      <a:r>
                        <a:rPr lang="en-US" sz="2800" baseline="0" dirty="0" smtClean="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Dế Mèn</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Dế Choắt</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1247571229"/>
                  </a:ext>
                </a:extLst>
              </a:tr>
              <a:tr h="1510660">
                <a:tc>
                  <a:txBody>
                    <a:bodyPr/>
                    <a:lstStyle/>
                    <a:p>
                      <a:r>
                        <a:rPr lang="en-VN" sz="2800" dirty="0">
                          <a:latin typeface="Times New Roman" panose="02020603050405020304" pitchFamily="18" charset="0"/>
                          <a:cs typeface="Times New Roman" panose="02020603050405020304" pitchFamily="18" charset="0"/>
                        </a:rPr>
                        <a:t>Ngoại hình</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4061848266"/>
                  </a:ext>
                </a:extLst>
              </a:tr>
              <a:tr h="948767">
                <a:tc>
                  <a:txBody>
                    <a:bodyPr/>
                    <a:lstStyle/>
                    <a:p>
                      <a:r>
                        <a:rPr lang="en-VN" sz="2800" dirty="0">
                          <a:latin typeface="Times New Roman" panose="02020603050405020304" pitchFamily="18" charset="0"/>
                          <a:cs typeface="Times New Roman" panose="02020603050405020304" pitchFamily="18" charset="0"/>
                        </a:rPr>
                        <a:t>Lời nói</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4245483101"/>
                  </a:ext>
                </a:extLst>
              </a:tr>
              <a:tr h="1510660">
                <a:tc>
                  <a:txBody>
                    <a:bodyPr/>
                    <a:lstStyle/>
                    <a:p>
                      <a:r>
                        <a:rPr lang="en-VN" sz="2800" dirty="0">
                          <a:latin typeface="Times New Roman" panose="02020603050405020304" pitchFamily="18" charset="0"/>
                          <a:cs typeface="Times New Roman" panose="02020603050405020304" pitchFamily="18" charset="0"/>
                        </a:rPr>
                        <a:t>Tính cách</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2847698306"/>
                  </a:ext>
                </a:extLst>
              </a:tr>
              <a:tr h="921041">
                <a:tc>
                  <a:txBody>
                    <a:bodyPr/>
                    <a:lstStyle/>
                    <a:p>
                      <a:r>
                        <a:rPr lang="en-VN" sz="2800" dirty="0">
                          <a:latin typeface="Times New Roman" panose="02020603050405020304" pitchFamily="18" charset="0"/>
                          <a:cs typeface="Times New Roman" panose="02020603050405020304" pitchFamily="18" charset="0"/>
                        </a:rPr>
                        <a:t>Cảm nhận của em về nhân vật</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4138683691"/>
                  </a:ext>
                </a:extLst>
              </a:tr>
            </a:tbl>
          </a:graphicData>
        </a:graphic>
      </p:graphicFrame>
      <p:pic>
        <p:nvPicPr>
          <p:cNvPr id="6" name="Picture 5">
            <a:extLst>
              <a:ext uri="{FF2B5EF4-FFF2-40B4-BE49-F238E27FC236}">
                <a16:creationId xmlns:a16="http://schemas.microsoft.com/office/drawing/2014/main" id="{BC416614-1CE1-C844-882B-3D33AA6BE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00" y="3262633"/>
            <a:ext cx="2127104" cy="3099167"/>
          </a:xfrm>
          <a:prstGeom prst="rect">
            <a:avLst/>
          </a:prstGeom>
        </p:spPr>
      </p:pic>
      <p:pic>
        <p:nvPicPr>
          <p:cNvPr id="7" name="图片 40">
            <a:extLst>
              <a:ext uri="{FF2B5EF4-FFF2-40B4-BE49-F238E27FC236}">
                <a16:creationId xmlns:a16="http://schemas.microsoft.com/office/drawing/2014/main" id="{609E5D97-3A9B-644F-B743-B1854BD1D2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5504"/>
            <a:ext cx="1808477" cy="1808477"/>
          </a:xfrm>
          <a:prstGeom prst="rect">
            <a:avLst/>
          </a:prstGeom>
        </p:spPr>
      </p:pic>
    </p:spTree>
    <p:extLst>
      <p:ext uri="{BB962C8B-B14F-4D97-AF65-F5344CB8AC3E}">
        <p14:creationId xmlns:p14="http://schemas.microsoft.com/office/powerpoint/2010/main" val="390166816"/>
      </p:ext>
    </p:extLst>
  </p:cSld>
  <p:clrMapOvr>
    <a:masterClrMapping/>
  </p:clrMapOvr>
  <p:transition spd="slow" advTm="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43AD4ED-09FB-7648-AB5A-719EB0FB2E95}"/>
              </a:ext>
            </a:extLst>
          </p:cNvPr>
          <p:cNvGraphicFramePr>
            <a:graphicFrameLocks noGrp="1"/>
          </p:cNvGraphicFramePr>
          <p:nvPr>
            <p:extLst>
              <p:ext uri="{D42A27DB-BD31-4B8C-83A1-F6EECF244321}">
                <p14:modId xmlns:p14="http://schemas.microsoft.com/office/powerpoint/2010/main" val="1635796631"/>
              </p:ext>
            </p:extLst>
          </p:nvPr>
        </p:nvGraphicFramePr>
        <p:xfrm>
          <a:off x="600695" y="593944"/>
          <a:ext cx="11237433" cy="5323589"/>
        </p:xfrm>
        <a:graphic>
          <a:graphicData uri="http://schemas.openxmlformats.org/drawingml/2006/table">
            <a:tbl>
              <a:tblPr firstRow="1" bandRow="1">
                <a:tableStyleId>{FABFCF23-3B69-468F-B69F-88F6DE6A72F2}</a:tableStyleId>
              </a:tblPr>
              <a:tblGrid>
                <a:gridCol w="2454004">
                  <a:extLst>
                    <a:ext uri="{9D8B030D-6E8A-4147-A177-3AD203B41FA5}">
                      <a16:colId xmlns:a16="http://schemas.microsoft.com/office/drawing/2014/main" val="3377147713"/>
                    </a:ext>
                  </a:extLst>
                </a:gridCol>
                <a:gridCol w="4572000">
                  <a:extLst>
                    <a:ext uri="{9D8B030D-6E8A-4147-A177-3AD203B41FA5}">
                      <a16:colId xmlns:a16="http://schemas.microsoft.com/office/drawing/2014/main" val="2056292091"/>
                    </a:ext>
                  </a:extLst>
                </a:gridCol>
                <a:gridCol w="4211429">
                  <a:extLst>
                    <a:ext uri="{9D8B030D-6E8A-4147-A177-3AD203B41FA5}">
                      <a16:colId xmlns:a16="http://schemas.microsoft.com/office/drawing/2014/main" val="1584765602"/>
                    </a:ext>
                  </a:extLst>
                </a:gridCol>
              </a:tblGrid>
              <a:tr h="491279">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Dế Mèn</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Dế Choắt</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1247571229"/>
                  </a:ext>
                </a:extLst>
              </a:tr>
              <a:tr h="1510660">
                <a:tc>
                  <a:txBody>
                    <a:bodyPr/>
                    <a:lstStyle/>
                    <a:p>
                      <a:r>
                        <a:rPr lang="en-VN" sz="2800" dirty="0">
                          <a:latin typeface="Times New Roman" panose="02020603050405020304" pitchFamily="18" charset="0"/>
                          <a:cs typeface="Times New Roman" panose="02020603050405020304" pitchFamily="18" charset="0"/>
                        </a:rPr>
                        <a:t>Ngoại hình</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Khoẻ mạnh, cường tráng: Đôi càng mẫm bóng, vuốt cứng, nhọn hoắt, cánh dài, râu dài uốn cong, hùng dũng,…</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Ốm yếu, xấu xí, gầy gò và dài lêu nghêu như gã nghiện, đôi càng bè bè,…</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4061848266"/>
                  </a:ext>
                </a:extLst>
              </a:tr>
              <a:tr h="551569">
                <a:tc>
                  <a:txBody>
                    <a:bodyPr/>
                    <a:lstStyle/>
                    <a:p>
                      <a:r>
                        <a:rPr lang="en-VN" sz="2800" dirty="0">
                          <a:latin typeface="Times New Roman" panose="02020603050405020304" pitchFamily="18" charset="0"/>
                          <a:cs typeface="Times New Roman" panose="02020603050405020304" pitchFamily="18" charset="0"/>
                        </a:rPr>
                        <a:t>Lời nói</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Xưng ta, gọi mày</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Xưng anh – em</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4245483101"/>
                  </a:ext>
                </a:extLst>
              </a:tr>
              <a:tr h="1510660">
                <a:tc>
                  <a:txBody>
                    <a:bodyPr/>
                    <a:lstStyle/>
                    <a:p>
                      <a:r>
                        <a:rPr lang="en-VN" sz="2800" dirty="0">
                          <a:latin typeface="Times New Roman" panose="02020603050405020304" pitchFamily="18" charset="0"/>
                          <a:cs typeface="Times New Roman" panose="02020603050405020304" pitchFamily="18" charset="0"/>
                        </a:rPr>
                        <a:t>Tính cách</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Hống hách, kiêu ngạo, ngông cuồng,…</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Hiền lành, nhẫn nhịn, vị tha, bao dung,…</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2847698306"/>
                  </a:ext>
                </a:extLst>
              </a:tr>
              <a:tr h="921041">
                <a:tc>
                  <a:txBody>
                    <a:bodyPr/>
                    <a:lstStyle/>
                    <a:p>
                      <a:r>
                        <a:rPr lang="en-VN" sz="2800" dirty="0">
                          <a:latin typeface="Times New Roman" panose="02020603050405020304" pitchFamily="18" charset="0"/>
                          <a:cs typeface="Times New Roman" panose="02020603050405020304" pitchFamily="18" charset="0"/>
                        </a:rPr>
                        <a:t>Cảm nhận của em về nhân vật</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tc>
                  <a:txBody>
                    <a:bodyPr/>
                    <a:lstStyle/>
                    <a:p>
                      <a:r>
                        <a:rPr lang="en-VN" sz="2800" dirty="0">
                          <a:latin typeface="Times New Roman" panose="02020603050405020304" pitchFamily="18" charset="0"/>
                          <a:cs typeface="Times New Roman" panose="02020603050405020304" pitchFamily="18" charset="0"/>
                        </a:rPr>
                        <a:t>…</a:t>
                      </a:r>
                    </a:p>
                  </a:txBody>
                  <a:tcPr>
                    <a:lnL w="12700" cap="flat" cmpd="sng" algn="ctr">
                      <a:solidFill>
                        <a:srgbClr val="ABA0BC"/>
                      </a:solidFill>
                      <a:prstDash val="solid"/>
                      <a:round/>
                      <a:headEnd type="none" w="med" len="med"/>
                      <a:tailEnd type="none" w="med" len="med"/>
                    </a:lnL>
                    <a:lnR w="12700" cap="flat" cmpd="sng" algn="ctr">
                      <a:solidFill>
                        <a:srgbClr val="ABA0BC"/>
                      </a:solidFill>
                      <a:prstDash val="solid"/>
                      <a:round/>
                      <a:headEnd type="none" w="med" len="med"/>
                      <a:tailEnd type="none" w="med" len="med"/>
                    </a:lnR>
                    <a:lnT w="12700" cap="flat" cmpd="sng" algn="ctr">
                      <a:solidFill>
                        <a:srgbClr val="ABA0BC"/>
                      </a:solidFill>
                      <a:prstDash val="solid"/>
                      <a:round/>
                      <a:headEnd type="none" w="med" len="med"/>
                      <a:tailEnd type="none" w="med" len="med"/>
                    </a:lnT>
                    <a:lnB w="12700" cap="flat" cmpd="sng" algn="ctr">
                      <a:solidFill>
                        <a:srgbClr val="ABA0BC"/>
                      </a:solidFill>
                      <a:prstDash val="solid"/>
                      <a:round/>
                      <a:headEnd type="none" w="med" len="med"/>
                      <a:tailEnd type="none" w="med" len="med"/>
                    </a:lnB>
                  </a:tcPr>
                </a:tc>
                <a:extLst>
                  <a:ext uri="{0D108BD9-81ED-4DB2-BD59-A6C34878D82A}">
                    <a16:rowId xmlns:a16="http://schemas.microsoft.com/office/drawing/2014/main" val="4138683691"/>
                  </a:ext>
                </a:extLst>
              </a:tr>
            </a:tbl>
          </a:graphicData>
        </a:graphic>
      </p:graphicFrame>
    </p:spTree>
    <p:extLst>
      <p:ext uri="{BB962C8B-B14F-4D97-AF65-F5344CB8AC3E}">
        <p14:creationId xmlns:p14="http://schemas.microsoft.com/office/powerpoint/2010/main" val="581122916"/>
      </p:ext>
    </p:extLst>
  </p:cSld>
  <p:clrMapOvr>
    <a:masterClrMapping/>
  </p:clrMapOvr>
  <p:transition spd="slow" advTm="0">
    <p:sndAc>
      <p:end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6" descr="未 标题 -1">
            <a:extLst>
              <a:ext uri="{FF2B5EF4-FFF2-40B4-BE49-F238E27FC236}">
                <a16:creationId xmlns:a16="http://schemas.microsoft.com/office/drawing/2014/main" id="{C5AFA211-71BF-4347-9AFE-004F2D730C99}"/>
              </a:ext>
            </a:extLst>
          </p:cNvPr>
          <p:cNvPicPr>
            <a:picLocks noChangeAspect="1"/>
          </p:cNvPicPr>
          <p:nvPr/>
        </p:nvPicPr>
        <p:blipFill>
          <a:blip r:embed="rId2" cstate="print"/>
          <a:stretch>
            <a:fillRect/>
          </a:stretch>
        </p:blipFill>
        <p:spPr>
          <a:xfrm>
            <a:off x="484523" y="242521"/>
            <a:ext cx="2521585" cy="2212340"/>
          </a:xfrm>
          <a:prstGeom prst="rect">
            <a:avLst/>
          </a:prstGeom>
        </p:spPr>
      </p:pic>
      <p:pic>
        <p:nvPicPr>
          <p:cNvPr id="24" name="图片 27">
            <a:extLst>
              <a:ext uri="{FF2B5EF4-FFF2-40B4-BE49-F238E27FC236}">
                <a16:creationId xmlns:a16="http://schemas.microsoft.com/office/drawing/2014/main" id="{CFB7A6CB-F2FD-2C4D-976F-EBDF88C7EE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59" t="32871" r="9613" b="46559"/>
          <a:stretch/>
        </p:blipFill>
        <p:spPr>
          <a:xfrm>
            <a:off x="0" y="0"/>
            <a:ext cx="1373892" cy="1676400"/>
          </a:xfrm>
          <a:prstGeom prst="rect">
            <a:avLst/>
          </a:prstGeom>
        </p:spPr>
      </p:pic>
      <p:pic>
        <p:nvPicPr>
          <p:cNvPr id="25" name="图片 44">
            <a:extLst>
              <a:ext uri="{FF2B5EF4-FFF2-40B4-BE49-F238E27FC236}">
                <a16:creationId xmlns:a16="http://schemas.microsoft.com/office/drawing/2014/main" id="{7B608855-D00C-6B4A-86E5-3FD4CD13C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135" y="540492"/>
            <a:ext cx="8250621" cy="5353495"/>
          </a:xfrm>
          <a:prstGeom prst="rect">
            <a:avLst/>
          </a:prstGeom>
        </p:spPr>
      </p:pic>
      <p:sp>
        <p:nvSpPr>
          <p:cNvPr id="26" name="文本框 45">
            <a:extLst>
              <a:ext uri="{FF2B5EF4-FFF2-40B4-BE49-F238E27FC236}">
                <a16:creationId xmlns:a16="http://schemas.microsoft.com/office/drawing/2014/main" id="{C22FC95B-4B10-4E47-8286-1CD9D314DD3E}"/>
              </a:ext>
            </a:extLst>
          </p:cNvPr>
          <p:cNvSpPr txBox="1"/>
          <p:nvPr/>
        </p:nvSpPr>
        <p:spPr>
          <a:xfrm>
            <a:off x="3101223" y="2256279"/>
            <a:ext cx="6542444" cy="2462213"/>
          </a:xfrm>
          <a:prstGeom prst="rect">
            <a:avLst/>
          </a:prstGeom>
          <a:noFill/>
        </p:spPr>
        <p:txBody>
          <a:bodyPr wrap="square" rtlCol="0">
            <a:spAutoFit/>
          </a:bodyPr>
          <a:lstStyle/>
          <a:p>
            <a:pPr algn="ctr"/>
            <a:r>
              <a:rPr lang="en-US" altLang="zh-CN"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rPr>
              <a:t>IV.</a:t>
            </a:r>
          </a:p>
          <a:p>
            <a:pPr algn="ctr"/>
            <a:r>
              <a:rPr lang="en-US" altLang="zh-CN"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rPr>
              <a:t>VẬN DỤNG</a:t>
            </a:r>
            <a:endParaRPr lang="zh-CN" altLang="en-US" sz="7700" b="1" dirty="0">
              <a:solidFill>
                <a:schemeClr val="accent2">
                  <a:lumMod val="75000"/>
                </a:schemeClr>
              </a:solidFill>
              <a:latin typeface="Times New Roman" panose="02020603050405020304" pitchFamily="18" charset="0"/>
              <a:ea typeface="汉仪综艺体简" panose="02010600000101010101" pitchFamily="2" charset="-122"/>
              <a:cs typeface="Times New Roman" panose="02020603050405020304" pitchFamily="18" charset="0"/>
            </a:endParaRPr>
          </a:p>
        </p:txBody>
      </p:sp>
    </p:spTree>
    <p:extLst>
      <p:ext uri="{BB962C8B-B14F-4D97-AF65-F5344CB8AC3E}">
        <p14:creationId xmlns:p14="http://schemas.microsoft.com/office/powerpoint/2010/main" val="4156872701"/>
      </p:ext>
    </p:extLst>
  </p:cSld>
  <p:clrMapOvr>
    <a:masterClrMapping/>
  </p:clrMapOvr>
  <p:transition spd="slow" advTm="0">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641708" y="311836"/>
            <a:ext cx="8262145" cy="6046245"/>
          </a:xfrm>
          <a:prstGeom prst="rect">
            <a:avLst/>
          </a:prstGeom>
        </p:spPr>
      </p:pic>
      <p:sp>
        <p:nvSpPr>
          <p:cNvPr id="5" name="TextBox 4">
            <a:extLst>
              <a:ext uri="{FF2B5EF4-FFF2-40B4-BE49-F238E27FC236}">
                <a16:creationId xmlns:a16="http://schemas.microsoft.com/office/drawing/2014/main" id="{E352B832-B31C-324C-952F-08B19F5835F8}"/>
              </a:ext>
            </a:extLst>
          </p:cNvPr>
          <p:cNvSpPr txBox="1"/>
          <p:nvPr/>
        </p:nvSpPr>
        <p:spPr>
          <a:xfrm>
            <a:off x="2547554" y="1887034"/>
            <a:ext cx="5151236" cy="2554545"/>
          </a:xfrm>
          <a:prstGeom prst="rect">
            <a:avLst/>
          </a:prstGeom>
          <a:noFill/>
        </p:spPr>
        <p:txBody>
          <a:bodyPr wrap="square" rtlCol="0">
            <a:spAutoFit/>
          </a:bodyPr>
          <a:lstStyle/>
          <a:p>
            <a:pPr algn="ctr"/>
            <a:r>
              <a:rPr lang="en-US" sz="3200" i="1" dirty="0" err="1">
                <a:latin typeface="Times New Roman" panose="02020603050405020304" pitchFamily="18" charset="0"/>
                <a:cs typeface="Times New Roman" panose="02020603050405020304" pitchFamily="18" charset="0"/>
              </a:rPr>
              <a:t>Viết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đoạn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khoảng</a:t>
            </a:r>
            <a:r>
              <a:rPr lang="en-US" sz="3200" i="1" dirty="0">
                <a:latin typeface="Times New Roman" panose="02020603050405020304" pitchFamily="18" charset="0"/>
                <a:cs typeface="Times New Roman" panose="02020603050405020304" pitchFamily="18" charset="0"/>
              </a:rPr>
              <a:t> 5-7 </a:t>
            </a:r>
            <a:r>
              <a:rPr lang="en-US" sz="3200" i="1" dirty="0" err="1">
                <a:latin typeface="Times New Roman" panose="02020603050405020304" pitchFamily="18" charset="0"/>
                <a:cs typeface="Times New Roman" panose="02020603050405020304" pitchFamily="18" charset="0"/>
              </a:rPr>
              <a:t>dòng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việc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đoạn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bằng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do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chọn</a:t>
            </a:r>
            <a:r>
              <a:rPr lang="en-US" sz="3200" i="1" dirty="0">
                <a:latin typeface="Times New Roman" panose="02020603050405020304" pitchFamily="18" charset="0"/>
                <a:cs typeface="Times New Roman" panose="02020603050405020304" pitchFamily="18" charset="0"/>
              </a:rPr>
              <a:t>.</a:t>
            </a:r>
            <a:r>
              <a:rPr lang="en-VN" sz="3200" dirty="0">
                <a:effectLst/>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pic>
        <p:nvPicPr>
          <p:cNvPr id="6" name="Picture 5" descr="c0f27f09977f3a249bb988b4986ed5f9.png">
            <a:extLst>
              <a:ext uri="{FF2B5EF4-FFF2-40B4-BE49-F238E27FC236}">
                <a16:creationId xmlns:a16="http://schemas.microsoft.com/office/drawing/2014/main" id="{BFA4D39E-3284-7B48-BBB4-9E0270F5E642}"/>
              </a:ext>
            </a:extLst>
          </p:cNvPr>
          <p:cNvPicPr>
            <a:picLocks noChangeAspect="1"/>
          </p:cNvPicPr>
          <p:nvPr/>
        </p:nvPicPr>
        <p:blipFill>
          <a:blip r:embed="rId3" cstate="print"/>
          <a:stretch>
            <a:fillRect/>
          </a:stretch>
        </p:blipFill>
        <p:spPr>
          <a:xfrm>
            <a:off x="8437201" y="2729415"/>
            <a:ext cx="3207761" cy="4415458"/>
          </a:xfrm>
          <a:prstGeom prst="rect">
            <a:avLst/>
          </a:prstGeom>
        </p:spPr>
      </p:pic>
    </p:spTree>
    <p:extLst>
      <p:ext uri="{BB962C8B-B14F-4D97-AF65-F5344CB8AC3E}">
        <p14:creationId xmlns:p14="http://schemas.microsoft.com/office/powerpoint/2010/main" val="369085031"/>
      </p:ext>
    </p:extLst>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6510" y="77366"/>
            <a:ext cx="3990109"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C. LUYỆN TẬP, VẬN DỤNG </a:t>
            </a:r>
            <a:endParaRPr lang="en-US"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77273" y="358872"/>
            <a:ext cx="2299854" cy="369332"/>
          </a:xfrm>
          <a:prstGeom prst="rect">
            <a:avLst/>
          </a:prstGeom>
          <a:noFill/>
        </p:spPr>
        <p:txBody>
          <a:bodyPr wrap="square" rtlCol="0">
            <a:spAutoFit/>
          </a:bodyPr>
          <a:lstStyle/>
          <a:p>
            <a:r>
              <a:rPr lang="en-US" b="1" u="sng" dirty="0" smtClean="0"/>
              <a:t>BÀI 1: </a:t>
            </a:r>
          </a:p>
        </p:txBody>
      </p:sp>
      <p:graphicFrame>
        <p:nvGraphicFramePr>
          <p:cNvPr id="7" name="Table 6"/>
          <p:cNvGraphicFramePr>
            <a:graphicFrameLocks noGrp="1"/>
          </p:cNvGraphicFramePr>
          <p:nvPr>
            <p:extLst>
              <p:ext uri="{D42A27DB-BD31-4B8C-83A1-F6EECF244321}">
                <p14:modId xmlns:p14="http://schemas.microsoft.com/office/powerpoint/2010/main" val="4227078422"/>
              </p:ext>
            </p:extLst>
          </p:nvPr>
        </p:nvGraphicFramePr>
        <p:xfrm>
          <a:off x="828964" y="831150"/>
          <a:ext cx="11125200" cy="5229670"/>
        </p:xfrm>
        <a:graphic>
          <a:graphicData uri="http://schemas.openxmlformats.org/drawingml/2006/table">
            <a:tbl>
              <a:tblPr firstRow="1" firstCol="1" bandRow="1"/>
              <a:tblGrid>
                <a:gridCol w="11125200">
                  <a:extLst>
                    <a:ext uri="{9D8B030D-6E8A-4147-A177-3AD203B41FA5}">
                      <a16:colId xmlns:a16="http://schemas.microsoft.com/office/drawing/2014/main" val="2241562236"/>
                    </a:ext>
                  </a:extLst>
                </a:gridCol>
              </a:tblGrid>
              <a:tr h="5029893">
                <a:tc>
                  <a:txBody>
                    <a:bodyPr/>
                    <a:lstStyle/>
                    <a:p>
                      <a:pPr algn="just">
                        <a:lnSpc>
                          <a:spcPct val="115000"/>
                        </a:lnSpc>
                        <a:spcAft>
                          <a:spcPts val="0"/>
                        </a:spcAft>
                      </a:pPr>
                      <a:r>
                        <a:rPr lang="vi-VN" sz="2000" b="1" dirty="0">
                          <a:effectLst/>
                          <a:latin typeface="Times New Roman" panose="02020603050405020304" pitchFamily="18" charset="0"/>
                          <a:ea typeface="SimSun" panose="02010600030101010101" pitchFamily="2" charset="-122"/>
                          <a:cs typeface="Times New Roman" panose="02020603050405020304" pitchFamily="18" charset="0"/>
                        </a:rPr>
                        <a:t>Đọc đoạn văn sau và trả lời các câu hỏi:</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2000" i="1" dirty="0">
                          <a:effectLst/>
                          <a:latin typeface="Times New Roman" panose="02020603050405020304" pitchFamily="18" charset="0"/>
                          <a:ea typeface="SimSun" panose="02010600030101010101" pitchFamily="2" charset="-122"/>
                          <a:cs typeface="Times New Roman" panose="02020603050405020304" pitchFamily="18" charset="0"/>
                        </a:rPr>
                        <a:t>“Tôi không ngờ Dế Choắt nói với tôi một câu như thế này:</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i="1" dirty="0">
                          <a:effectLst/>
                          <a:latin typeface="Times New Roman" panose="02020603050405020304" pitchFamily="18" charset="0"/>
                          <a:ea typeface="SimSun" panose="02010600030101010101" pitchFamily="2" charset="-122"/>
                          <a:cs typeface="Times New Roman" panose="02020603050405020304" pitchFamily="18" charset="0"/>
                        </a:rPr>
                        <a:t> - Thôi, tôi ốm yếu quá rồi, chết cũng được. Nhưng trước khi nhắm mắt, tôi khuyên anh: Ở đời mà có thói hung hăng bậy bạ, có óc mà không biết nghĩ, sớm muộn rồi cũng mang vạ vào mình đấy.</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i="1" dirty="0">
                          <a:effectLst/>
                          <a:latin typeface="Times New Roman" panose="02020603050405020304" pitchFamily="18" charset="0"/>
                          <a:ea typeface="SimSun" panose="02010600030101010101" pitchFamily="2" charset="-122"/>
                          <a:cs typeface="Times New Roman" panose="02020603050405020304" pitchFamily="18" charset="0"/>
                        </a:rPr>
                        <a:t>  Thế rồi Dế Choắt tắt thở. Tôi thương lắm. Vừa thương vừa ăn năn tội mình. Giá tôi không trêu chị Cốc thì đâu đến nỗi Choắt việc gì. Cả tôi nữa, nếu không nhanh chân vào hang thì tôi cũng chết toi rồi.</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i="1" dirty="0">
                          <a:effectLst/>
                          <a:latin typeface="Times New Roman" panose="02020603050405020304" pitchFamily="18" charset="0"/>
                          <a:ea typeface="SimSun" panose="02010600030101010101" pitchFamily="2" charset="-122"/>
                          <a:cs typeface="Times New Roman" panose="02020603050405020304" pitchFamily="18" charset="0"/>
                        </a:rPr>
                        <a:t>  Tôi đem xác Dế Choắt đến chôn vào một vùng cỏ bùm tum. Tôi đắp thành nấm mộ to. Tôi đứng lặng giờ lâu, nghĩ về bài học đường đời đầu tiên”.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i="1" dirty="0">
                          <a:effectLst/>
                          <a:latin typeface="Times New Roman" panose="02020603050405020304" pitchFamily="18" charset="0"/>
                          <a:ea typeface="SimSun" panose="02010600030101010101" pitchFamily="2" charset="-122"/>
                          <a:cs typeface="Times New Roman" panose="02020603050405020304" pitchFamily="18" charset="0"/>
                        </a:rPr>
                        <a:t>                                                    (Dế Mèn phiêu lưu kí, Tô Hoài)</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b="1" dirty="0">
                          <a:effectLst/>
                          <a:latin typeface="Times New Roman" panose="02020603050405020304" pitchFamily="18" charset="0"/>
                          <a:ea typeface="SimSun" panose="02010600030101010101" pitchFamily="2" charset="-122"/>
                          <a:cs typeface="Times New Roman" panose="02020603050405020304" pitchFamily="18" charset="0"/>
                        </a:rPr>
                        <a:t>Câu 1</a:t>
                      </a:r>
                      <a:r>
                        <a:rPr lang="vi-VN" sz="2000" dirty="0">
                          <a:effectLst/>
                          <a:latin typeface="Times New Roman" panose="02020603050405020304" pitchFamily="18" charset="0"/>
                          <a:ea typeface="SimSun" panose="02010600030101010101" pitchFamily="2" charset="-122"/>
                          <a:cs typeface="Times New Roman" panose="02020603050405020304" pitchFamily="18" charset="0"/>
                        </a:rPr>
                        <a:t>. Xác định phương thức biểu đạt chính của đoạn văn trên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a:t>
                      </a:r>
                      <a:r>
                        <a:rPr lang="vi-VN" sz="20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b="1" dirty="0">
                          <a:effectLst/>
                          <a:latin typeface="Times New Roman" panose="02020603050405020304" pitchFamily="18" charset="0"/>
                          <a:ea typeface="SimSun" panose="02010600030101010101" pitchFamily="2" charset="-122"/>
                          <a:cs typeface="Times New Roman" panose="02020603050405020304" pitchFamily="18" charset="0"/>
                        </a:rPr>
                        <a:t>Câu 2</a:t>
                      </a:r>
                      <a:r>
                        <a:rPr lang="vi-VN" sz="2000" dirty="0">
                          <a:effectLst/>
                          <a:latin typeface="Times New Roman" panose="02020603050405020304" pitchFamily="18" charset="0"/>
                          <a:ea typeface="SimSun" panose="02010600030101010101" pitchFamily="2" charset="-122"/>
                          <a:cs typeface="Times New Roman" panose="02020603050405020304" pitchFamily="18" charset="0"/>
                        </a:rPr>
                        <a:t>. Trước khi tắt thở, Dế Choắt đã khuyên Dế Mèn điều gì? Qua đó, em nhận thấy Dế Choắt có phẩm chất đáng quý nào?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b="1" dirty="0">
                          <a:effectLst/>
                          <a:latin typeface="Times New Roman" panose="02020603050405020304" pitchFamily="18" charset="0"/>
                          <a:ea typeface="SimSun" panose="02010600030101010101" pitchFamily="2" charset="-122"/>
                          <a:cs typeface="Times New Roman" panose="02020603050405020304" pitchFamily="18" charset="0"/>
                        </a:rPr>
                        <a:t>Câu 3.</a:t>
                      </a:r>
                      <a:r>
                        <a:rPr lang="vi-VN" sz="2000" dirty="0">
                          <a:effectLst/>
                          <a:latin typeface="Times New Roman" panose="02020603050405020304" pitchFamily="18" charset="0"/>
                          <a:ea typeface="SimSun" panose="02010600030101010101" pitchFamily="2" charset="-122"/>
                          <a:cs typeface="Times New Roman" panose="02020603050405020304" pitchFamily="18" charset="0"/>
                        </a:rPr>
                        <a:t> Bài học đầu tiên mà Dế Mèn rút ra cho bản thân mình là bài học nào?</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000" b="1" dirty="0">
                          <a:effectLst/>
                          <a:latin typeface="Times New Roman" panose="02020603050405020304" pitchFamily="18" charset="0"/>
                          <a:ea typeface="SimSun" panose="02010600030101010101" pitchFamily="2" charset="-122"/>
                          <a:cs typeface="Times New Roman" panose="02020603050405020304" pitchFamily="18" charset="0"/>
                        </a:rPr>
                        <a:t>Câu 4</a:t>
                      </a:r>
                      <a:r>
                        <a:rPr lang="vi-VN" sz="2000" dirty="0">
                          <a:effectLst/>
                          <a:latin typeface="Times New Roman" panose="02020603050405020304" pitchFamily="18" charset="0"/>
                          <a:ea typeface="SimSun" panose="02010600030101010101" pitchFamily="2" charset="-122"/>
                          <a:cs typeface="Times New Roman" panose="02020603050405020304" pitchFamily="18" charset="0"/>
                        </a:rPr>
                        <a:t>.Từ trải nghiệm và bài học của Dế Mèn, nếu em cũng mắc phải lỗi lầm, bản thân em cần có thái độ ra sao trước lỗi lầm mình?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623273"/>
                  </a:ext>
                </a:extLst>
              </a:tr>
            </a:tbl>
          </a:graphicData>
        </a:graphic>
      </p:graphicFrame>
    </p:spTree>
    <p:extLst>
      <p:ext uri="{BB962C8B-B14F-4D97-AF65-F5344CB8AC3E}">
        <p14:creationId xmlns:p14="http://schemas.microsoft.com/office/powerpoint/2010/main" val="1660141556"/>
      </p:ext>
    </p:extLst>
  </p:cSld>
  <p:clrMapOvr>
    <a:masterClrMapping/>
  </p:clrMapOvr>
  <mc:AlternateContent xmlns:mc="http://schemas.openxmlformats.org/markup-compatibility/2006">
    <mc:Choice xmlns:p14="http://schemas.microsoft.com/office/powerpoint/2010/main" Requires="p14">
      <p:transition spd="slow" p14:dur="25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0CDE10C-51A8-024D-B2EB-2663EFCF9A9E}"/>
              </a:ext>
            </a:extLst>
          </p:cNvPr>
          <p:cNvPicPr>
            <a:picLocks noChangeAspect="1"/>
          </p:cNvPicPr>
          <p:nvPr/>
        </p:nvPicPr>
        <p:blipFill>
          <a:blip r:embed="rId2"/>
          <a:stretch>
            <a:fillRect/>
          </a:stretch>
        </p:blipFill>
        <p:spPr>
          <a:xfrm>
            <a:off x="2551010" y="509954"/>
            <a:ext cx="7089979" cy="4953000"/>
          </a:xfrm>
          <a:prstGeom prst="rect">
            <a:avLst/>
          </a:prstGeom>
        </p:spPr>
      </p:pic>
    </p:spTree>
    <p:extLst>
      <p:ext uri="{BB962C8B-B14F-4D97-AF65-F5344CB8AC3E}">
        <p14:creationId xmlns:p14="http://schemas.microsoft.com/office/powerpoint/2010/main" val="34071639"/>
      </p:ext>
    </p:extLst>
  </p:cSld>
  <p:clrMapOvr>
    <a:masterClrMapping/>
  </p:clrMapOvr>
  <p:transition spd="slow" advTm="0">
    <p:sndAc>
      <p:end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fographics] Nhà văn Tô Hoài - Cây đại thụ văn chương của Việt Nam | Phong  cách | Vietnam+ (VietnamPlus)">
            <a:extLst>
              <a:ext uri="{FF2B5EF4-FFF2-40B4-BE49-F238E27FC236}">
                <a16:creationId xmlns:a16="http://schemas.microsoft.com/office/drawing/2014/main" id="{B97411A7-A3C2-8744-BB6B-13A647C45C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885" y="0"/>
            <a:ext cx="3324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iểu sử cuộc đời và sự nghiệp sáng tác của nhà văn Tô Hoài">
            <a:extLst>
              <a:ext uri="{FF2B5EF4-FFF2-40B4-BE49-F238E27FC236}">
                <a16:creationId xmlns:a16="http://schemas.microsoft.com/office/drawing/2014/main" id="{DB04C339-EFF4-F94D-9F2F-7BC93EF8A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396" y="1144155"/>
            <a:ext cx="6319404" cy="421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61191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0969" y="469672"/>
            <a:ext cx="9019357" cy="4955203"/>
          </a:xfrm>
          <a:prstGeom prst="rect">
            <a:avLst/>
          </a:prstGeom>
          <a:noFill/>
        </p:spPr>
        <p:txBody>
          <a:bodyPr wrap="square" rtlCol="0">
            <a:spAutoFit/>
          </a:bodyPr>
          <a:lstStyle/>
          <a:p>
            <a:pPr marL="400050" indent="-400050">
              <a:buAutoNum type="romanUcPeriod"/>
            </a:pP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chung</a:t>
            </a:r>
            <a:endParaRPr lang="en-US" sz="2800" b="1" dirty="0" smtClean="0">
              <a:latin typeface="Times New Roman" panose="02020603050405020304" pitchFamily="18" charset="0"/>
              <a:cs typeface="Times New Roman" panose="02020603050405020304" pitchFamily="18" charset="0"/>
            </a:endParaRPr>
          </a:p>
          <a:p>
            <a:pPr marL="342900" indent="-342900">
              <a:buAutoNum type="arabicPeriod"/>
            </a:pP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Tô</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Hoài</a:t>
            </a:r>
            <a:r>
              <a:rPr lang="en-US" sz="2400" b="1" dirty="0" smtClean="0">
                <a:latin typeface="Times New Roman" panose="02020603050405020304" pitchFamily="18" charset="0"/>
                <a:cs typeface="Times New Roman" panose="02020603050405020304" pitchFamily="18" charset="0"/>
              </a:rPr>
              <a:t> </a:t>
            </a:r>
          </a:p>
          <a:p>
            <a:pPr marL="285750" indent="-285750">
              <a:buFontTx/>
              <a:buChar char="-"/>
            </a:pP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Sen</a:t>
            </a:r>
          </a:p>
          <a:p>
            <a:pPr marL="285750" indent="-285750">
              <a:buFontTx/>
              <a:buChar char="-"/>
            </a:pP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Nội</a:t>
            </a:r>
            <a:endParaRPr lang="en-US" sz="2400" dirty="0" smtClean="0">
              <a:latin typeface="Times New Roman" panose="02020603050405020304" pitchFamily="18" charset="0"/>
              <a:cs typeface="Times New Roman" panose="02020603050405020304" pitchFamily="18" charset="0"/>
            </a:endParaRPr>
          </a:p>
          <a:p>
            <a:pPr marL="285750" indent="-285750">
              <a:buFontTx/>
              <a:buChar char="-"/>
            </a:pP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gũi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2.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Mèn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phưu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kí</a:t>
            </a:r>
            <a:r>
              <a:rPr lang="en-US" sz="2400" b="1" dirty="0" smtClean="0">
                <a:latin typeface="Times New Roman" panose="02020603050405020304" pitchFamily="18" charset="0"/>
                <a:cs typeface="Times New Roman" panose="02020603050405020304" pitchFamily="18" charset="0"/>
              </a:rPr>
              <a:t>”</a:t>
            </a:r>
          </a:p>
          <a:p>
            <a:pPr marL="457200" indent="-457200">
              <a:buFontTx/>
              <a:buChar char="-"/>
            </a:pP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endParaRPr lang="en-US" sz="2400" dirty="0" smtClean="0">
              <a:latin typeface="Times New Roman" panose="02020603050405020304" pitchFamily="18" charset="0"/>
              <a:cs typeface="Times New Roman" panose="02020603050405020304" pitchFamily="18" charset="0"/>
            </a:endParaRPr>
          </a:p>
          <a:p>
            <a:pPr marL="457200" indent="-457200">
              <a:buFontTx/>
              <a:buChar char="-"/>
            </a:pP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1941</a:t>
            </a:r>
          </a:p>
          <a:p>
            <a:r>
              <a:rPr lang="en-US" sz="2400" b="1" dirty="0" smtClean="0">
                <a:latin typeface="Times New Roman" panose="02020603050405020304" pitchFamily="18" charset="0"/>
                <a:cs typeface="Times New Roman" panose="02020603050405020304" pitchFamily="18" charset="0"/>
              </a:rPr>
              <a:t>3.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bản</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đường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đầu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tiên</a:t>
            </a:r>
            <a:r>
              <a:rPr lang="en-US" sz="2400" b="1" dirty="0" smtClean="0">
                <a:latin typeface="Times New Roman" panose="02020603050405020304" pitchFamily="18" charset="0"/>
                <a:cs typeface="Times New Roman" panose="02020603050405020304" pitchFamily="18" charset="0"/>
              </a:rPr>
              <a:t>”</a:t>
            </a:r>
          </a:p>
          <a:p>
            <a:pPr marL="285750" indent="-285750">
              <a:buFontTx/>
              <a:buChar char="-"/>
            </a:pP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soạn</a:t>
            </a:r>
            <a:r>
              <a:rPr lang="en-US" sz="2400" dirty="0" smtClean="0">
                <a:latin typeface="Times New Roman" panose="02020603050405020304" pitchFamily="18" charset="0"/>
                <a:cs typeface="Times New Roman" panose="02020603050405020304" pitchFamily="18" charset="0"/>
              </a:rPr>
              <a:t> SGK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a:t>
            </a:r>
          </a:p>
          <a:p>
            <a:pPr marL="285750" indent="-285750">
              <a:buFontTx/>
              <a:buChar char="-"/>
            </a:pPr>
            <a:r>
              <a:rPr lang="en-US" sz="2400" dirty="0" err="1" smtClean="0">
                <a:latin typeface="Times New Roman" panose="02020603050405020304" pitchFamily="18" charset="0"/>
                <a:cs typeface="Times New Roman" panose="02020603050405020304" pitchFamily="18" charset="0"/>
              </a:rPr>
              <a:t>Trích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Chương</a:t>
            </a:r>
            <a:r>
              <a:rPr lang="en-US" sz="2400" dirty="0" smtClean="0">
                <a:latin typeface="Times New Roman" panose="02020603050405020304" pitchFamily="18" charset="0"/>
                <a:cs typeface="Times New Roman" panose="02020603050405020304" pitchFamily="18" charset="0"/>
              </a:rPr>
              <a:t> I – </a:t>
            </a:r>
            <a:r>
              <a:rPr lang="en-US" sz="2400" dirty="0" err="1" smtClean="0">
                <a:latin typeface="Times New Roman" panose="02020603050405020304" pitchFamily="18" charset="0"/>
                <a:cs typeface="Times New Roman" panose="02020603050405020304" pitchFamily="18" charset="0"/>
              </a:rPr>
              <a:t>Dế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24659" y="720435"/>
            <a:ext cx="2215341" cy="4802910"/>
          </a:xfrm>
          <a:prstGeom prst="rect">
            <a:avLst/>
          </a:prstGeom>
        </p:spPr>
      </p:pic>
      <p:pic>
        <p:nvPicPr>
          <p:cNvPr id="4" name="Picture 3"/>
          <p:cNvPicPr>
            <a:picLocks noChangeAspect="1"/>
          </p:cNvPicPr>
          <p:nvPr/>
        </p:nvPicPr>
        <p:blipFill>
          <a:blip r:embed="rId3"/>
          <a:stretch>
            <a:fillRect/>
          </a:stretch>
        </p:blipFill>
        <p:spPr>
          <a:xfrm>
            <a:off x="9841297" y="3466914"/>
            <a:ext cx="1893454" cy="3189507"/>
          </a:xfrm>
          <a:prstGeom prst="rect">
            <a:avLst/>
          </a:prstGeom>
        </p:spPr>
      </p:pic>
    </p:spTree>
    <p:extLst>
      <p:ext uri="{BB962C8B-B14F-4D97-AF65-F5344CB8AC3E}">
        <p14:creationId xmlns:p14="http://schemas.microsoft.com/office/powerpoint/2010/main" val="2122343342"/>
      </p:ext>
    </p:extLst>
  </p:cSld>
  <p:clrMapOvr>
    <a:masterClrMapping/>
  </p:clrMapOvr>
  <p:transition spd="slow">
    <p:sndAc>
      <p:end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01FD-5B6E-BB4E-84B2-9ED75122FABA}"/>
              </a:ext>
            </a:extLst>
          </p:cNvPr>
          <p:cNvSpPr txBox="1"/>
          <p:nvPr/>
        </p:nvSpPr>
        <p:spPr>
          <a:xfrm>
            <a:off x="128317" y="1437304"/>
            <a:ext cx="4243589" cy="1499860"/>
          </a:xfrm>
          <a:prstGeom prst="rect">
            <a:avLst/>
          </a:prstGeom>
        </p:spPr>
        <p:txBody>
          <a:bodyPr vert="horz" lIns="91440" tIns="45720" rIns="91440" bIns="45720" rtlCol="0">
            <a:normAutofit/>
          </a:bodyPr>
          <a:lstStyle/>
          <a:p>
            <a:pPr algn="ctr">
              <a:spcAft>
                <a:spcPts val="600"/>
              </a:spcAft>
            </a:pPr>
            <a:r>
              <a:rPr lang="en-US" sz="6800" b="1" dirty="0" smtClean="0">
                <a:solidFill>
                  <a:srgbClr val="438742"/>
                </a:solidFill>
                <a:latin typeface="Times New Roman" panose="02020603050405020304" pitchFamily="18" charset="0"/>
                <a:cs typeface="Times New Roman" panose="02020603050405020304" pitchFamily="18" charset="0"/>
              </a:rPr>
              <a:t> </a:t>
            </a:r>
            <a:r>
              <a:rPr lang="en-US" sz="6800" b="1" dirty="0" err="1">
                <a:solidFill>
                  <a:srgbClr val="438742"/>
                </a:solidFill>
                <a:latin typeface="Times New Roman" panose="02020603050405020304" pitchFamily="18" charset="0"/>
                <a:cs typeface="Times New Roman" panose="02020603050405020304" pitchFamily="18" charset="0"/>
              </a:rPr>
              <a:t>Đọc</a:t>
            </a:r>
            <a:endParaRPr lang="en-US" sz="6800" b="1" dirty="0">
              <a:solidFill>
                <a:srgbClr val="438742"/>
              </a:solidFill>
              <a:latin typeface="Times New Roman" panose="02020603050405020304" pitchFamily="18" charset="0"/>
              <a:cs typeface="Times New Roman" panose="02020603050405020304" pitchFamily="18" charset="0"/>
            </a:endParaRPr>
          </a:p>
        </p:txBody>
      </p:sp>
      <p:pic>
        <p:nvPicPr>
          <p:cNvPr id="1026" name="Picture 2" descr="Dế Mèn Phiêu Lưu Ký (Tái Bản 2019) | BookBuy.vn">
            <a:extLst>
              <a:ext uri="{FF2B5EF4-FFF2-40B4-BE49-F238E27FC236}">
                <a16:creationId xmlns:a16="http://schemas.microsoft.com/office/drawing/2014/main" id="{6ED2F6C6-E5EF-C044-9161-9605E86665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348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124254"/>
      </p:ext>
    </p:extLst>
  </p:cSld>
  <p:clrMapOvr>
    <a:masterClrMapping/>
  </p:clrMapOvr>
  <p:transition spd="slow">
    <p:sndAc>
      <p:end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4747089-0322-4B03-B224-817DD4C8B7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7228512D-3055-4911-A4D1-4A084C9C42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3C98C7BF-70D9-4D19-BD2D-D808991FDF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ame 80">
            <a:extLst>
              <a:ext uri="{FF2B5EF4-FFF2-40B4-BE49-F238E27FC236}">
                <a16:creationId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01609"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572D01FD-5B6E-BB4E-84B2-9ED75122FABA}"/>
              </a:ext>
            </a:extLst>
          </p:cNvPr>
          <p:cNvSpPr txBox="1"/>
          <p:nvPr/>
        </p:nvSpPr>
        <p:spPr>
          <a:xfrm>
            <a:off x="6241847" y="2599122"/>
            <a:ext cx="4275683" cy="134572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4800" b="1" kern="1200" dirty="0" smtClean="0">
                <a:solidFill>
                  <a:srgbClr val="080808"/>
                </a:solidFill>
                <a:latin typeface="Times New Roman" panose="02020603050405020304" pitchFamily="18" charset="0"/>
                <a:ea typeface="+mj-ea"/>
                <a:cs typeface="Times New Roman" panose="02020603050405020304" pitchFamily="18" charset="0"/>
              </a:rPr>
              <a:t> </a:t>
            </a:r>
            <a:r>
              <a:rPr lang="en-US" sz="4800" b="1" kern="1200" dirty="0" err="1">
                <a:solidFill>
                  <a:srgbClr val="080808"/>
                </a:solidFill>
                <a:latin typeface="Times New Roman" panose="02020603050405020304" pitchFamily="18" charset="0"/>
                <a:ea typeface="+mj-ea"/>
                <a:cs typeface="Times New Roman" panose="02020603050405020304" pitchFamily="18" charset="0"/>
              </a:rPr>
              <a:t>Chú</a:t>
            </a:r>
            <a:r>
              <a:rPr lang="en-US" sz="4800" b="1" kern="1200" dirty="0">
                <a:solidFill>
                  <a:srgbClr val="080808"/>
                </a:solidFill>
                <a:latin typeface="Times New Roman" panose="02020603050405020304" pitchFamily="18" charset="0"/>
                <a:ea typeface="+mj-ea"/>
                <a:cs typeface="Times New Roman" panose="02020603050405020304" pitchFamily="18" charset="0"/>
              </a:rPr>
              <a:t> </a:t>
            </a:r>
            <a:r>
              <a:rPr lang="en-US" sz="4800" b="1" kern="1200" dirty="0" err="1">
                <a:solidFill>
                  <a:srgbClr val="080808"/>
                </a:solidFill>
                <a:latin typeface="Times New Roman" panose="02020603050405020304" pitchFamily="18" charset="0"/>
                <a:ea typeface="+mj-ea"/>
                <a:cs typeface="Times New Roman" panose="02020603050405020304" pitchFamily="18" charset="0"/>
              </a:rPr>
              <a:t>thích</a:t>
            </a:r>
            <a:endParaRPr lang="en-US" sz="4800" b="1" kern="1200" dirty="0">
              <a:solidFill>
                <a:srgbClr val="080808"/>
              </a:solidFill>
              <a:latin typeface="Times New Roman" panose="02020603050405020304" pitchFamily="18" charset="0"/>
              <a:ea typeface="+mj-ea"/>
              <a:cs typeface="Times New Roman" panose="02020603050405020304" pitchFamily="18" charset="0"/>
            </a:endParaRPr>
          </a:p>
        </p:txBody>
      </p:sp>
      <p:sp>
        <p:nvSpPr>
          <p:cNvPr id="83" name="Freeform: Shape 82">
            <a:extLst>
              <a:ext uri="{FF2B5EF4-FFF2-40B4-BE49-F238E27FC236}">
                <a16:creationId xmlns:a16="http://schemas.microsoft.com/office/drawing/2014/main" id="{FFD685C2-1A84-41DE-BFA0-0A068F83D2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Dế mèn phiêu lưu ký | Nhà xuất bản Kim Đồng">
            <a:extLst>
              <a:ext uri="{FF2B5EF4-FFF2-40B4-BE49-F238E27FC236}">
                <a16:creationId xmlns:a16="http://schemas.microsoft.com/office/drawing/2014/main" id="{7B683EB7-EA26-204F-A0B2-49FF001FBB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423" y="413453"/>
            <a:ext cx="4010677" cy="603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265737"/>
      </p:ext>
    </p:extLst>
  </p:cSld>
  <p:clrMapOvr>
    <a:masterClrMapping/>
  </p:clrMapOvr>
  <p:transition spd="slow">
    <p:sndAc>
      <p:end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B6D02B6-C5F2-3E45-BFDD-BCC3FC05ADFE}"/>
              </a:ext>
            </a:extLst>
          </p:cNvPr>
          <p:cNvPicPr>
            <a:picLocks noChangeAspect="1"/>
          </p:cNvPicPr>
          <p:nvPr/>
        </p:nvPicPr>
        <p:blipFill rotWithShape="1">
          <a:blip r:embed="rId2"/>
          <a:srcRect t="8139" b="50000"/>
          <a:stretch/>
        </p:blipFill>
        <p:spPr>
          <a:xfrm>
            <a:off x="2610280" y="0"/>
            <a:ext cx="6971440" cy="2928005"/>
          </a:xfrm>
          <a:prstGeom prst="rect">
            <a:avLst/>
          </a:prstGeom>
        </p:spPr>
      </p:pic>
      <p:sp>
        <p:nvSpPr>
          <p:cNvPr id="3" name="Rounded Rectangle 2">
            <a:extLst>
              <a:ext uri="{FF2B5EF4-FFF2-40B4-BE49-F238E27FC236}">
                <a16:creationId xmlns:a16="http://schemas.microsoft.com/office/drawing/2014/main" id="{FA6440F3-9A6D-2147-AE6E-B86BC4150648}"/>
              </a:ext>
            </a:extLst>
          </p:cNvPr>
          <p:cNvSpPr/>
          <p:nvPr/>
        </p:nvSpPr>
        <p:spPr>
          <a:xfrm>
            <a:off x="216568" y="3412638"/>
            <a:ext cx="3657600" cy="103471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dirty="0">
                <a:solidFill>
                  <a:schemeClr val="bg2">
                    <a:lumMod val="10000"/>
                  </a:schemeClr>
                </a:solidFill>
                <a:latin typeface="Times New Roman" panose="02020603050405020304" pitchFamily="18" charset="0"/>
                <a:cs typeface="Times New Roman" panose="02020603050405020304" pitchFamily="18" charset="0"/>
              </a:rPr>
              <a:t>Mẫm</a:t>
            </a:r>
          </a:p>
        </p:txBody>
      </p:sp>
      <p:sp>
        <p:nvSpPr>
          <p:cNvPr id="4" name="Rounded Rectangle 3">
            <a:extLst>
              <a:ext uri="{FF2B5EF4-FFF2-40B4-BE49-F238E27FC236}">
                <a16:creationId xmlns:a16="http://schemas.microsoft.com/office/drawing/2014/main" id="{0B61B859-77BE-A54A-B9B2-624AB2F9F9BF}"/>
              </a:ext>
            </a:extLst>
          </p:cNvPr>
          <p:cNvSpPr/>
          <p:nvPr/>
        </p:nvSpPr>
        <p:spPr>
          <a:xfrm>
            <a:off x="4267200" y="3429000"/>
            <a:ext cx="3657600" cy="103471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500" dirty="0">
                <a:solidFill>
                  <a:schemeClr val="bg2">
                    <a:lumMod val="10000"/>
                  </a:schemeClr>
                </a:solidFill>
                <a:latin typeface="Times New Roman" panose="02020603050405020304" pitchFamily="18" charset="0"/>
                <a:cs typeface="Times New Roman" panose="02020603050405020304" pitchFamily="18" charset="0"/>
              </a:rPr>
              <a:t>Hủn hoẳn</a:t>
            </a:r>
          </a:p>
        </p:txBody>
      </p:sp>
      <p:sp>
        <p:nvSpPr>
          <p:cNvPr id="5" name="Rounded Rectangle 4">
            <a:extLst>
              <a:ext uri="{FF2B5EF4-FFF2-40B4-BE49-F238E27FC236}">
                <a16:creationId xmlns:a16="http://schemas.microsoft.com/office/drawing/2014/main" id="{8EF6DE98-F9C3-F141-BBB8-AD65A6774C82}"/>
              </a:ext>
            </a:extLst>
          </p:cNvPr>
          <p:cNvSpPr/>
          <p:nvPr/>
        </p:nvSpPr>
        <p:spPr>
          <a:xfrm>
            <a:off x="8317832" y="3445362"/>
            <a:ext cx="3657600" cy="103471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dirty="0">
                <a:solidFill>
                  <a:schemeClr val="bg2">
                    <a:lumMod val="10000"/>
                  </a:schemeClr>
                </a:solidFill>
                <a:latin typeface="Times New Roman" panose="02020603050405020304" pitchFamily="18" charset="0"/>
                <a:cs typeface="Times New Roman" panose="02020603050405020304" pitchFamily="18" charset="0"/>
              </a:rPr>
              <a:t>Tợn</a:t>
            </a:r>
            <a:endParaRPr lang="en-VN" sz="45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0FBD0757-F26D-384F-BFA1-CC3D75A675E0}"/>
              </a:ext>
            </a:extLst>
          </p:cNvPr>
          <p:cNvSpPr/>
          <p:nvPr/>
        </p:nvSpPr>
        <p:spPr>
          <a:xfrm>
            <a:off x="216568" y="4997434"/>
            <a:ext cx="3657600" cy="103471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bg2">
                    <a:lumMod val="10000"/>
                  </a:schemeClr>
                </a:solidFill>
                <a:latin typeface="Times New Roman" panose="02020603050405020304" pitchFamily="18" charset="0"/>
                <a:cs typeface="Times New Roman" panose="02020603050405020304" pitchFamily="18" charset="0"/>
              </a:rPr>
              <a:t>X</a:t>
            </a:r>
            <a:r>
              <a:rPr lang="en-VN" sz="4500" dirty="0">
                <a:solidFill>
                  <a:schemeClr val="bg2">
                    <a:lumMod val="10000"/>
                  </a:schemeClr>
                </a:solidFill>
                <a:latin typeface="Times New Roman" panose="02020603050405020304" pitchFamily="18" charset="0"/>
                <a:cs typeface="Times New Roman" panose="02020603050405020304" pitchFamily="18" charset="0"/>
              </a:rPr>
              <a:t>ốc nổi</a:t>
            </a:r>
          </a:p>
        </p:txBody>
      </p:sp>
      <p:sp>
        <p:nvSpPr>
          <p:cNvPr id="7" name="Rounded Rectangle 6">
            <a:extLst>
              <a:ext uri="{FF2B5EF4-FFF2-40B4-BE49-F238E27FC236}">
                <a16:creationId xmlns:a16="http://schemas.microsoft.com/office/drawing/2014/main" id="{6712B513-D7A9-4D4C-95A5-3768AF703173}"/>
              </a:ext>
            </a:extLst>
          </p:cNvPr>
          <p:cNvSpPr/>
          <p:nvPr/>
        </p:nvSpPr>
        <p:spPr>
          <a:xfrm>
            <a:off x="4267200" y="5013796"/>
            <a:ext cx="3657600" cy="103471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dirty="0">
                <a:solidFill>
                  <a:schemeClr val="bg2">
                    <a:lumMod val="10000"/>
                  </a:schemeClr>
                </a:solidFill>
                <a:latin typeface="Times New Roman" panose="02020603050405020304" pitchFamily="18" charset="0"/>
                <a:cs typeface="Times New Roman" panose="02020603050405020304" pitchFamily="18" charset="0"/>
              </a:rPr>
              <a:t>Cà khịa</a:t>
            </a:r>
            <a:endParaRPr lang="en-VN" sz="45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766655DB-1084-404C-B5E9-97C5CCC14279}"/>
              </a:ext>
            </a:extLst>
          </p:cNvPr>
          <p:cNvSpPr/>
          <p:nvPr/>
        </p:nvSpPr>
        <p:spPr>
          <a:xfrm>
            <a:off x="8317832" y="5030158"/>
            <a:ext cx="3657600" cy="103471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dirty="0">
                <a:solidFill>
                  <a:schemeClr val="bg2">
                    <a:lumMod val="10000"/>
                  </a:schemeClr>
                </a:solidFill>
                <a:latin typeface="Times New Roman" panose="02020603050405020304" pitchFamily="18" charset="0"/>
                <a:cs typeface="Times New Roman" panose="02020603050405020304" pitchFamily="18" charset="0"/>
              </a:rPr>
              <a:t>Trịch thượng</a:t>
            </a:r>
            <a:endParaRPr lang="en-VN" sz="45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1">
            <a:extLst>
              <a:ext uri="{FF2B5EF4-FFF2-40B4-BE49-F238E27FC236}">
                <a16:creationId xmlns:a16="http://schemas.microsoft.com/office/drawing/2014/main" id="{DA966D12-8B3A-7042-AD43-BE66314AAA4B}"/>
              </a:ext>
            </a:extLst>
          </p:cNvPr>
          <p:cNvSpPr/>
          <p:nvPr/>
        </p:nvSpPr>
        <p:spPr>
          <a:xfrm>
            <a:off x="216568" y="3401180"/>
            <a:ext cx="3657600" cy="114039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8800" b="1" dirty="0">
                <a:solidFill>
                  <a:schemeClr val="bg1"/>
                </a:solidFill>
                <a:latin typeface="Times New Roman" panose="02020603050405020304" pitchFamily="18" charset="0"/>
                <a:cs typeface="Times New Roman" panose="02020603050405020304" pitchFamily="18" charset="0"/>
              </a:rPr>
              <a:t>1</a:t>
            </a:r>
          </a:p>
        </p:txBody>
      </p:sp>
      <p:sp>
        <p:nvSpPr>
          <p:cNvPr id="10" name="2">
            <a:extLst>
              <a:ext uri="{FF2B5EF4-FFF2-40B4-BE49-F238E27FC236}">
                <a16:creationId xmlns:a16="http://schemas.microsoft.com/office/drawing/2014/main" id="{57BAABC0-2E48-F749-8955-E19E3384BCBC}"/>
              </a:ext>
            </a:extLst>
          </p:cNvPr>
          <p:cNvSpPr/>
          <p:nvPr/>
        </p:nvSpPr>
        <p:spPr>
          <a:xfrm>
            <a:off x="4267200" y="3416584"/>
            <a:ext cx="3657600" cy="112499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8800" b="1" dirty="0">
                <a:solidFill>
                  <a:schemeClr val="bg1"/>
                </a:solidFill>
                <a:latin typeface="Times New Roman" panose="02020603050405020304" pitchFamily="18" charset="0"/>
                <a:cs typeface="Times New Roman" panose="02020603050405020304" pitchFamily="18" charset="0"/>
              </a:rPr>
              <a:t>2</a:t>
            </a:r>
          </a:p>
        </p:txBody>
      </p:sp>
      <p:sp>
        <p:nvSpPr>
          <p:cNvPr id="11" name="3">
            <a:extLst>
              <a:ext uri="{FF2B5EF4-FFF2-40B4-BE49-F238E27FC236}">
                <a16:creationId xmlns:a16="http://schemas.microsoft.com/office/drawing/2014/main" id="{355B384E-61AD-E044-815F-7125362EFF6B}"/>
              </a:ext>
            </a:extLst>
          </p:cNvPr>
          <p:cNvSpPr/>
          <p:nvPr/>
        </p:nvSpPr>
        <p:spPr>
          <a:xfrm>
            <a:off x="8317832" y="3445362"/>
            <a:ext cx="3657600" cy="103471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8800" b="1" dirty="0">
                <a:solidFill>
                  <a:schemeClr val="bg1"/>
                </a:solidFill>
                <a:latin typeface="Times New Roman" panose="02020603050405020304" pitchFamily="18" charset="0"/>
                <a:cs typeface="Times New Roman" panose="02020603050405020304" pitchFamily="18" charset="0"/>
              </a:rPr>
              <a:t>3</a:t>
            </a:r>
          </a:p>
        </p:txBody>
      </p:sp>
      <p:sp>
        <p:nvSpPr>
          <p:cNvPr id="12" name="4">
            <a:extLst>
              <a:ext uri="{FF2B5EF4-FFF2-40B4-BE49-F238E27FC236}">
                <a16:creationId xmlns:a16="http://schemas.microsoft.com/office/drawing/2014/main" id="{A24B9EA4-36EF-AA44-B899-19559967370E}"/>
              </a:ext>
            </a:extLst>
          </p:cNvPr>
          <p:cNvSpPr/>
          <p:nvPr/>
        </p:nvSpPr>
        <p:spPr>
          <a:xfrm>
            <a:off x="216568" y="4986615"/>
            <a:ext cx="3657600" cy="111266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8800" b="1" dirty="0">
                <a:solidFill>
                  <a:schemeClr val="bg1"/>
                </a:solidFill>
                <a:latin typeface="Times New Roman" panose="02020603050405020304" pitchFamily="18" charset="0"/>
                <a:cs typeface="Times New Roman" panose="02020603050405020304" pitchFamily="18" charset="0"/>
              </a:rPr>
              <a:t>4</a:t>
            </a:r>
          </a:p>
        </p:txBody>
      </p:sp>
      <p:sp>
        <p:nvSpPr>
          <p:cNvPr id="13" name="5">
            <a:extLst>
              <a:ext uri="{FF2B5EF4-FFF2-40B4-BE49-F238E27FC236}">
                <a16:creationId xmlns:a16="http://schemas.microsoft.com/office/drawing/2014/main" id="{7C4D40CD-DDCC-7049-8B1F-FA9A5F2C46FD}"/>
              </a:ext>
            </a:extLst>
          </p:cNvPr>
          <p:cNvSpPr/>
          <p:nvPr/>
        </p:nvSpPr>
        <p:spPr>
          <a:xfrm>
            <a:off x="4267200" y="4939878"/>
            <a:ext cx="3657600" cy="112499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8800" b="1" dirty="0">
                <a:solidFill>
                  <a:schemeClr val="bg1"/>
                </a:solidFill>
                <a:latin typeface="Times New Roman" panose="02020603050405020304" pitchFamily="18" charset="0"/>
                <a:cs typeface="Times New Roman" panose="02020603050405020304" pitchFamily="18" charset="0"/>
              </a:rPr>
              <a:t>5</a:t>
            </a:r>
          </a:p>
        </p:txBody>
      </p:sp>
      <p:sp>
        <p:nvSpPr>
          <p:cNvPr id="14" name="6">
            <a:extLst>
              <a:ext uri="{FF2B5EF4-FFF2-40B4-BE49-F238E27FC236}">
                <a16:creationId xmlns:a16="http://schemas.microsoft.com/office/drawing/2014/main" id="{E6C4842D-5E3F-574B-805A-E7A74B93BB03}"/>
              </a:ext>
            </a:extLst>
          </p:cNvPr>
          <p:cNvSpPr/>
          <p:nvPr/>
        </p:nvSpPr>
        <p:spPr>
          <a:xfrm>
            <a:off x="8317832" y="4983154"/>
            <a:ext cx="3657600" cy="108171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8800" b="1" dirty="0">
                <a:solidFill>
                  <a:schemeClr val="bg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961048427"/>
      </p:ext>
    </p:extLst>
  </p:cSld>
  <p:clrMapOvr>
    <a:masterClrMapping/>
  </p:clrMapOvr>
  <p:transition spd="slow">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down)">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1" presetClass="exit" presetSubtype="1" fill="hold" grpId="0" nodeType="clickEffect">
                                  <p:stCondLst>
                                    <p:cond delay="0"/>
                                  </p:stCondLst>
                                  <p:childTnLst>
                                    <p:animEffect transition="out" filter="wheel(1)">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5" presetClass="exit" presetSubtype="0" fill="hold" grpId="0" nodeType="clickEffect">
                                  <p:stCondLst>
                                    <p:cond delay="0"/>
                                  </p:stCondLst>
                                  <p:childTnLst>
                                    <p:anim calcmode="lin" valueType="num">
                                      <p:cBhvr>
                                        <p:cTn id="25" dur="1000"/>
                                        <p:tgtEl>
                                          <p:spTgt spid="12"/>
                                        </p:tgtEl>
                                        <p:attrNameLst>
                                          <p:attrName>ppt_w</p:attrName>
                                        </p:attrNameLst>
                                      </p:cBhvr>
                                      <p:tavLst>
                                        <p:tav tm="0">
                                          <p:val>
                                            <p:strVal val="ppt_w"/>
                                          </p:val>
                                        </p:tav>
                                        <p:tav tm="100000">
                                          <p:val>
                                            <p:strVal val="ppt_w*0.70"/>
                                          </p:val>
                                        </p:tav>
                                      </p:tavLst>
                                    </p:anim>
                                    <p:anim calcmode="lin" valueType="num">
                                      <p:cBhvr>
                                        <p:cTn id="26" dur="1000"/>
                                        <p:tgtEl>
                                          <p:spTgt spid="12"/>
                                        </p:tgtEl>
                                        <p:attrNameLst>
                                          <p:attrName>ppt_h</p:attrName>
                                        </p:attrNameLst>
                                      </p:cBhvr>
                                      <p:tavLst>
                                        <p:tav tm="0">
                                          <p:val>
                                            <p:strVal val="ppt_h"/>
                                          </p:val>
                                        </p:tav>
                                        <p:tav tm="100000">
                                          <p:val>
                                            <p:strVal val="ppt_h"/>
                                          </p:val>
                                        </p:tav>
                                      </p:tavLst>
                                    </p:anim>
                                    <p:animEffect transition="out" filter="fade">
                                      <p:cBhvr>
                                        <p:cTn id="27" dur="1000"/>
                                        <p:tgtEl>
                                          <p:spTgt spid="12"/>
                                        </p:tgtEl>
                                      </p:cBhvr>
                                    </p:animEffect>
                                    <p:set>
                                      <p:cBhvr>
                                        <p:cTn id="2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45" presetClass="exit" presetSubtype="0" fill="hold" grpId="0" nodeType="clickEffect">
                                  <p:stCondLst>
                                    <p:cond delay="0"/>
                                  </p:stCondLst>
                                  <p:childTnLst>
                                    <p:animEffect transition="out" filter="fade">
                                      <p:cBhvr>
                                        <p:cTn id="33" dur="2000"/>
                                        <p:tgtEl>
                                          <p:spTgt spid="13"/>
                                        </p:tgtEl>
                                      </p:cBhvr>
                                    </p:animEffect>
                                    <p:anim calcmode="lin" valueType="num">
                                      <p:cBhvr>
                                        <p:cTn id="34"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13"/>
                                        </p:tgtEl>
                                        <p:attrNameLst>
                                          <p:attrName>ppt_h</p:attrName>
                                        </p:attrNameLst>
                                      </p:cBhvr>
                                      <p:tavLst>
                                        <p:tav tm="0">
                                          <p:val>
                                            <p:strVal val="ppt_h"/>
                                          </p:val>
                                        </p:tav>
                                        <p:tav tm="100000">
                                          <p:val>
                                            <p:strVal val="ppt_h"/>
                                          </p:val>
                                        </p:tav>
                                      </p:tavLst>
                                    </p:anim>
                                    <p:set>
                                      <p:cBhvr>
                                        <p:cTn id="36"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4"/>
                                        </p:tgtEl>
                                        <p:attrNameLst>
                                          <p:attrName>ppt_w</p:attrName>
                                        </p:attrNameLst>
                                      </p:cBhvr>
                                      <p:tavLst>
                                        <p:tav tm="0">
                                          <p:val>
                                            <p:strVal val="ppt_w"/>
                                          </p:val>
                                        </p:tav>
                                        <p:tav tm="100000">
                                          <p:val>
                                            <p:fltVal val="0"/>
                                          </p:val>
                                        </p:tav>
                                      </p:tavLst>
                                    </p:anim>
                                    <p:anim calcmode="lin" valueType="num">
                                      <p:cBhvr>
                                        <p:cTn id="42" dur="500"/>
                                        <p:tgtEl>
                                          <p:spTgt spid="14"/>
                                        </p:tgtEl>
                                        <p:attrNameLst>
                                          <p:attrName>ppt_h</p:attrName>
                                        </p:attrNameLst>
                                      </p:cBhvr>
                                      <p:tavLst>
                                        <p:tav tm="0">
                                          <p:val>
                                            <p:strVal val="ppt_h"/>
                                          </p:val>
                                        </p:tav>
                                        <p:tav tm="100000">
                                          <p:val>
                                            <p:fltVal val="0"/>
                                          </p:val>
                                        </p:tav>
                                      </p:tavLst>
                                    </p:anim>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706" y="2526906"/>
            <a:ext cx="3200401"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Xác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định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yếu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đồng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thoại</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4" name="Oval 3"/>
          <p:cNvSpPr/>
          <p:nvPr/>
        </p:nvSpPr>
        <p:spPr>
          <a:xfrm>
            <a:off x="868218" y="2057735"/>
            <a:ext cx="3433619" cy="1884156"/>
          </a:xfrm>
          <a:prstGeom prst="ellipse">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Arrow Connector 5"/>
          <p:cNvCxnSpPr/>
          <p:nvPr/>
        </p:nvCxnSpPr>
        <p:spPr>
          <a:xfrm flipV="1">
            <a:off x="4309917" y="1633537"/>
            <a:ext cx="2357582" cy="1357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837220" y="1292262"/>
            <a:ext cx="4562764"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kể</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4306457" y="2394930"/>
            <a:ext cx="2535383" cy="595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966532" y="1999867"/>
            <a:ext cx="2558472"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vật</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cxnSp>
        <p:nvCxnSpPr>
          <p:cNvPr id="12" name="Straight Arrow Connector 11"/>
          <p:cNvCxnSpPr>
            <a:stCxn id="4" idx="6"/>
          </p:cNvCxnSpPr>
          <p:nvPr/>
        </p:nvCxnSpPr>
        <p:spPr>
          <a:xfrm>
            <a:off x="4301837" y="2999813"/>
            <a:ext cx="2535383" cy="1339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966532" y="2868848"/>
            <a:ext cx="3121890"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Lời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endParaRPr lang="en-US" sz="2400" b="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4309917" y="3006861"/>
            <a:ext cx="2410692" cy="7451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6966532" y="3548164"/>
            <a:ext cx="2059709"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Lời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vật</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cxnSp>
        <p:nvCxnSpPr>
          <p:cNvPr id="18" name="Straight Arrow Connector 17"/>
          <p:cNvCxnSpPr>
            <a:stCxn id="4" idx="6"/>
          </p:cNvCxnSpPr>
          <p:nvPr/>
        </p:nvCxnSpPr>
        <p:spPr>
          <a:xfrm>
            <a:off x="4301837" y="2999813"/>
            <a:ext cx="2357582" cy="1608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6837220" y="4377396"/>
            <a:ext cx="3144983"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chính</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646545" y="246764"/>
            <a:ext cx="7712364" cy="523220"/>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Tìm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hiểu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yếu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tố</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của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truyện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thoại</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flipH="1">
            <a:off x="-205190" y="2721215"/>
            <a:ext cx="1548750" cy="1512670"/>
          </a:xfrm>
          <a:prstGeom prst="rect">
            <a:avLst/>
          </a:prstGeom>
        </p:spPr>
      </p:pic>
    </p:spTree>
    <p:extLst>
      <p:ext uri="{BB962C8B-B14F-4D97-AF65-F5344CB8AC3E}">
        <p14:creationId xmlns:p14="http://schemas.microsoft.com/office/powerpoint/2010/main" val="185017528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10" grpId="0"/>
      <p:bldP spid="13" grpId="0"/>
      <p:bldP spid="16" grpId="0"/>
      <p:bldP spid="2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可爱幼儿园教育儿童小学生PPT课件"/>
</p:tagLst>
</file>

<file path=ppt/theme/theme1.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panose="020F0302020204030204"/>
        <a:ea typeface="张海山锐谐体"/>
        <a:cs typeface=""/>
      </a:majorFont>
      <a:minorFont>
        <a:latin typeface="Arial" panose="020F0502020204030204"/>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5837</TotalTime>
  <Words>1684</Words>
  <Application>Microsoft Office PowerPoint</Application>
  <PresentationFormat>Widescreen</PresentationFormat>
  <Paragraphs>208</Paragraphs>
  <Slides>36</Slides>
  <Notes>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汉仪综艺体简</vt:lpstr>
      <vt:lpstr>张海山锐谐体</vt:lpstr>
      <vt:lpstr>SimSun</vt:lpstr>
      <vt:lpstr>Calisto MT</vt:lpstr>
      <vt:lpstr>Montserrat Light</vt:lpstr>
      <vt:lpstr>Gadugi</vt:lpstr>
      <vt:lpstr>Times New Roman</vt:lpstr>
      <vt:lpstr>Wingdings</vt:lpstr>
      <vt:lpstr>Symbol</vt:lpstr>
      <vt:lpstr>Calibri</vt:lpstr>
      <vt:lpstr>Microsoft YaHei</vt:lpstr>
      <vt:lpstr>Arial</vt:lpstr>
      <vt:lpstr>Montserrat</vt:lpstr>
      <vt:lpstr>SimSun</vt:lpstr>
      <vt:lpstr>Office 主题</vt:lpstr>
      <vt:lpstr>KHỞI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Bài học của Dế Mèn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卡通可爱幼儿园教育儿童小学生PPT课件</dc:title>
  <dc:creator>Windows User</dc:creator>
  <cp:lastModifiedBy>BQ</cp:lastModifiedBy>
  <cp:revision>301</cp:revision>
  <dcterms:created xsi:type="dcterms:W3CDTF">2017-03-09T01:41:16Z</dcterms:created>
  <dcterms:modified xsi:type="dcterms:W3CDTF">2024-09-11T08:39:48Z</dcterms:modified>
</cp:coreProperties>
</file>