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427" r:id="rId2"/>
    <p:sldId id="466" r:id="rId3"/>
    <p:sldId id="464" r:id="rId4"/>
    <p:sldId id="473" r:id="rId5"/>
    <p:sldId id="467" r:id="rId6"/>
    <p:sldId id="468" r:id="rId7"/>
    <p:sldId id="443" r:id="rId8"/>
    <p:sldId id="455" r:id="rId9"/>
    <p:sldId id="456" r:id="rId10"/>
    <p:sldId id="457" r:id="rId11"/>
    <p:sldId id="474" r:id="rId12"/>
    <p:sldId id="450" r:id="rId13"/>
    <p:sldId id="475" r:id="rId14"/>
    <p:sldId id="451" r:id="rId15"/>
    <p:sldId id="461" r:id="rId16"/>
  </p:sldIdLst>
  <p:sldSz cx="16276638" cy="9144000"/>
  <p:notesSz cx="6858000" cy="9144000"/>
  <p:custDataLst>
    <p:tags r:id="rId1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FF6600"/>
    <a:srgbClr val="FF0066"/>
    <a:srgbClr val="0000CC"/>
    <a:srgbClr val="C5F3F3"/>
    <a:srgbClr val="FF7C80"/>
    <a:srgbClr val="6600CC"/>
    <a:srgbClr val="3333FF"/>
    <a:srgbClr val="FF0000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876" autoAdjust="0"/>
    <p:restoredTop sz="94660"/>
  </p:normalViewPr>
  <p:slideViewPr>
    <p:cSldViewPr>
      <p:cViewPr varScale="1">
        <p:scale>
          <a:sx n="47" d="100"/>
          <a:sy n="47" d="100"/>
        </p:scale>
        <p:origin x="-690" y="-10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Giai%20nghia%20tu/thieng%20lieng.pptx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Giai%20nghia%20tu/thieng%20lieng.pptx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Giai%20nghia%20tu/thieng%20lieng.pptx" TargetMode="External"/><Relationship Id="rId2" Type="http://schemas.openxmlformats.org/officeDocument/2006/relationships/hyperlink" Target="Giai%20nghia%20tu/quan%20dao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Giai%20nghia%20tu/hao%20hung.pptx" TargetMode="External"/><Relationship Id="rId4" Type="http://schemas.openxmlformats.org/officeDocument/2006/relationships/hyperlink" Target="Giai%20nghia%20tu/giai%20dieu.ppt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Giai%20nghia%20tu/thieng%20lieng.pptx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hyperlink" Target="Giai%20nghia%20tu/thieng%20lieng.ppt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5547519" y="228600"/>
            <a:ext cx="4191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 b="1" u="sng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800" b="1" u="sng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1051719" y="2057400"/>
            <a:ext cx="2791030" cy="654607"/>
          </a:xfrm>
          <a:prstGeom prst="rect">
            <a:avLst/>
          </a:prstGeom>
          <a:noFill/>
        </p:spPr>
        <p:txBody>
          <a:bodyPr wrap="none" lIns="69156" tIns="34578" rIns="69156" bIns="34578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800" b="1" dirty="0" err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3800" b="1" dirty="0">
              <a:ln w="11430"/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127919" y="2895600"/>
            <a:ext cx="10233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280319" y="3810000"/>
            <a:ext cx="13563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Chi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Chi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tuy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sẵn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sàng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chấp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hiểm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nguy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7204" y="4267200"/>
            <a:ext cx="4855515" cy="69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356519" y="5791200"/>
            <a:ext cx="128016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Chi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van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lơn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chi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quyết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5471319" y="685800"/>
            <a:ext cx="4191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 b="1" u="sng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800" b="1" u="sng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478719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  <p:bldP spid="2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ình ảnh độc về trẻ em miền Bắc thời chiế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119" y="457200"/>
            <a:ext cx="6781800" cy="7620000"/>
          </a:xfrm>
          <a:prstGeom prst="rect">
            <a:avLst/>
          </a:prstGeom>
          <a:noFill/>
        </p:spPr>
      </p:pic>
      <p:pic>
        <p:nvPicPr>
          <p:cNvPr id="14340" name="Picture 4" descr="Chủ tịch Hồ Chí Minh với sự nghiệp giáo dục thiếu nhi — tuyenquang.gov.v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57319" y="533400"/>
            <a:ext cx="7562850" cy="7543800"/>
          </a:xfrm>
          <a:prstGeom prst="rect">
            <a:avLst/>
          </a:prstGeom>
          <a:noFill/>
        </p:spPr>
      </p:pic>
      <p:sp>
        <p:nvSpPr>
          <p:cNvPr id="4" name="Rectangle 3">
            <a:hlinkClick r:id="rId4" action="ppaction://hlinkpres?slideindex=1&amp;slidetitle="/>
          </p:cNvPr>
          <p:cNvSpPr/>
          <p:nvPr/>
        </p:nvSpPr>
        <p:spPr>
          <a:xfrm>
            <a:off x="3185319" y="8077200"/>
            <a:ext cx="102108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6004719" y="990600"/>
            <a:ext cx="330083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 DUNG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70719" y="1752600"/>
            <a:ext cx="13987919" cy="4563537"/>
            <a:chOff x="6418600" y="3657600"/>
            <a:chExt cx="8773438" cy="4563537"/>
          </a:xfrm>
        </p:grpSpPr>
        <p:pic>
          <p:nvPicPr>
            <p:cNvPr id="33" name="Picture 16" descr="Frame Border Transparent PNG Gold Image​ | Gallery Yopriceville -  High-Quality Images and Transparent… | Clip art frames borders, Frame  border design, Frame clipar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6200000">
              <a:off x="8523550" y="1552650"/>
              <a:ext cx="4563537" cy="8773438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Rectangle 1"/>
            <p:cNvSpPr/>
            <p:nvPr/>
          </p:nvSpPr>
          <p:spPr>
            <a:xfrm>
              <a:off x="7352562" y="4508208"/>
              <a:ext cx="6857683" cy="175432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just"/>
              <a:r>
                <a:rPr lang="nl-NL" sz="36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  Ca </a:t>
              </a:r>
              <a:r>
                <a:rPr lang="nl-NL" sz="3600" b="1" i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ngợi tình thần yêu nước,không quản ngại khó khăn, gian khổ của các chiến sĩ nhỏ tuổi trong cuộc kháng chiến chống thực dân Pháp </a:t>
              </a:r>
              <a:r>
                <a:rPr lang="nl-NL" sz="36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xâm lược</a:t>
              </a:r>
              <a:r>
                <a:rPr lang="nl-NL" sz="3600" b="1" i="1" dirty="0" smtClean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="" xmlns:p14="http://schemas.microsoft.com/office/powerpoint/2010/main" val="47254361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ình ảnh độc về trẻ em miền Bắc thời chiế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119" y="457200"/>
            <a:ext cx="6781800" cy="7620000"/>
          </a:xfrm>
          <a:prstGeom prst="rect">
            <a:avLst/>
          </a:prstGeom>
          <a:noFill/>
        </p:spPr>
      </p:pic>
      <p:pic>
        <p:nvPicPr>
          <p:cNvPr id="14340" name="Picture 4" descr="Chủ tịch Hồ Chí Minh với sự nghiệp giáo dục thiếu nhi — tuyenquang.gov.v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57319" y="533400"/>
            <a:ext cx="7562850" cy="7543800"/>
          </a:xfrm>
          <a:prstGeom prst="rect">
            <a:avLst/>
          </a:prstGeom>
          <a:noFill/>
        </p:spPr>
      </p:pic>
      <p:sp>
        <p:nvSpPr>
          <p:cNvPr id="4" name="Rectangle 3">
            <a:hlinkClick r:id="rId4" action="ppaction://hlinkpres?slideindex=1&amp;slidetitle="/>
          </p:cNvPr>
          <p:cNvSpPr/>
          <p:nvPr/>
        </p:nvSpPr>
        <p:spPr>
          <a:xfrm>
            <a:off x="3185319" y="8077200"/>
            <a:ext cx="102108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1432719" y="1219200"/>
            <a:ext cx="3429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56519" y="2316480"/>
            <a:ext cx="139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80422" y="3008424"/>
            <a:ext cx="139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356519" y="4184432"/>
            <a:ext cx="139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Chuyển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.” 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khiến</a:t>
            </a:r>
            <a:r>
              <a:rPr lang="en-US" sz="36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204119" y="4905684"/>
            <a:ext cx="139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Xin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235930" y="5729218"/>
            <a:ext cx="139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ạ!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174030" y="6450470"/>
            <a:ext cx="139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Đề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nghị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ạ!</a:t>
            </a:r>
          </a:p>
        </p:txBody>
      </p:sp>
    </p:spTree>
    <p:extLst>
      <p:ext uri="{BB962C8B-B14F-4D97-AF65-F5344CB8AC3E}">
        <p14:creationId xmlns="" xmlns:p14="http://schemas.microsoft.com/office/powerpoint/2010/main" val="381339491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  <p:bldP spid="39" grpId="0"/>
      <p:bldP spid="16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1661319" y="914400"/>
            <a:ext cx="3429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1356519" y="2316480"/>
            <a:ext cx="139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phận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cột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bảng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480422" y="3008424"/>
            <a:ext cx="1394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hát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bừng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ngọn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lửa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rực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rỡ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đêm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rừng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lạnh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tối</a:t>
            </a:r>
            <a:r>
              <a:rPr lang="en-US" sz="36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7855213"/>
              </p:ext>
            </p:extLst>
          </p:nvPr>
        </p:nvGraphicFramePr>
        <p:xfrm>
          <a:off x="1323853" y="4343399"/>
          <a:ext cx="13977266" cy="25617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701">
                  <a:extLst>
                    <a:ext uri="{9D8B030D-6E8A-4147-A177-3AD203B41FA5}">
                      <a16:colId xmlns="" xmlns:a16="http://schemas.microsoft.com/office/drawing/2014/main" val="733968877"/>
                    </a:ext>
                  </a:extLst>
                </a:gridCol>
                <a:gridCol w="2223656">
                  <a:extLst>
                    <a:ext uri="{9D8B030D-6E8A-4147-A177-3AD203B41FA5}">
                      <a16:colId xmlns="" xmlns:a16="http://schemas.microsoft.com/office/drawing/2014/main" val="3578053223"/>
                    </a:ext>
                  </a:extLst>
                </a:gridCol>
                <a:gridCol w="2745525">
                  <a:extLst>
                    <a:ext uri="{9D8B030D-6E8A-4147-A177-3AD203B41FA5}">
                      <a16:colId xmlns="" xmlns:a16="http://schemas.microsoft.com/office/drawing/2014/main" val="2546651414"/>
                    </a:ext>
                  </a:extLst>
                </a:gridCol>
                <a:gridCol w="6750384">
                  <a:extLst>
                    <a:ext uri="{9D8B030D-6E8A-4147-A177-3AD203B41FA5}">
                      <a16:colId xmlns="" xmlns:a16="http://schemas.microsoft.com/office/drawing/2014/main" val="1388278199"/>
                    </a:ext>
                  </a:extLst>
                </a:gridCol>
              </a:tblGrid>
              <a:tr h="1415697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3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3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Đặc</a:t>
                      </a:r>
                      <a:r>
                        <a:rPr lang="en-US" sz="3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điểm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Từ</a:t>
                      </a:r>
                      <a:r>
                        <a:rPr lang="en-US" sz="3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 </a:t>
                      </a:r>
                      <a:r>
                        <a:rPr lang="en-US" sz="36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sánh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Sự</a:t>
                      </a:r>
                      <a:r>
                        <a:rPr lang="en-US" sz="3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vật</a:t>
                      </a:r>
                      <a:r>
                        <a:rPr lang="en-US" sz="36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2</a:t>
                      </a:r>
                      <a:endParaRPr lang="en-US" sz="36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817055505"/>
                  </a:ext>
                </a:extLst>
              </a:tr>
              <a:tr h="11460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762523304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86211" y="5855411"/>
            <a:ext cx="2084204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651231" y="5855411"/>
            <a:ext cx="1931805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bùng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15792" y="5790458"/>
            <a:ext cx="1931805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8614219" y="5767012"/>
            <a:ext cx="6686900" cy="1200329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Ngọn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đêm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rừng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lạnh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tối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="" xmlns:p14="http://schemas.microsoft.com/office/powerpoint/2010/main" val="2308520124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0" grpId="0" animBg="1"/>
      <p:bldP spid="21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5547519" y="228600"/>
            <a:ext cx="4191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 b="1" u="sng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800" b="1" u="sng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2"/>
          <a:srcRect l="24320" t="61583" r="54548" b="13333"/>
          <a:stretch/>
        </p:blipFill>
        <p:spPr>
          <a:xfrm>
            <a:off x="1356519" y="1600200"/>
            <a:ext cx="13182600" cy="73914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61319" y="2590800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trôi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chảy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toàn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Ngắt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nghỉ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phù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" name="Rectangle 2"/>
          <p:cNvSpPr/>
          <p:nvPr/>
        </p:nvSpPr>
        <p:spPr>
          <a:xfrm>
            <a:off x="1432719" y="4343400"/>
            <a:ext cx="13578681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nờ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sẽ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báo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cáo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Ban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8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huy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4: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08919" y="1905000"/>
            <a:ext cx="4191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471319" y="685800"/>
            <a:ext cx="4191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 b="1" u="sng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800" b="1" u="sng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8493491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hlinkClick r:id="rId2" action="ppaction://hlinkpres?slideindex=1&amp;slidetitle="/>
          </p:cNvPr>
          <p:cNvSpPr/>
          <p:nvPr/>
        </p:nvSpPr>
        <p:spPr>
          <a:xfrm>
            <a:off x="1356519" y="6019800"/>
            <a:ext cx="472439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rung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 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356519" y="3200400"/>
            <a:ext cx="13941217" cy="2197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van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ngây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thống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van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hi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Tổ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//</a:t>
            </a:r>
            <a:endParaRPr lang="vi-VN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>
            <a:hlinkClick r:id="rId3" action="ppaction://hlinkpres?slideindex=1&amp;slidetitle="/>
          </p:cNvPr>
          <p:cNvSpPr/>
          <p:nvPr/>
        </p:nvSpPr>
        <p:spPr>
          <a:xfrm>
            <a:off x="5699919" y="6019800"/>
            <a:ext cx="1019443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lán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</a:p>
        </p:txBody>
      </p:sp>
      <p:sp>
        <p:nvSpPr>
          <p:cNvPr id="22" name="Rectangle 21">
            <a:hlinkClick r:id="rId4" action="ppaction://hlinkpres?slideindex=1&amp;slidetitle="/>
          </p:cNvPr>
          <p:cNvSpPr/>
          <p:nvPr/>
        </p:nvSpPr>
        <p:spPr>
          <a:xfrm>
            <a:off x="6842919" y="6096000"/>
            <a:ext cx="2495911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chi,</a:t>
            </a:r>
          </a:p>
        </p:txBody>
      </p:sp>
      <p:sp>
        <p:nvSpPr>
          <p:cNvPr id="23" name="Rectangle 22">
            <a:hlinkClick r:id="rId5" action="ppaction://hlinkpres?slideindex=1&amp;slidetitle="/>
          </p:cNvPr>
          <p:cNvSpPr/>
          <p:nvPr/>
        </p:nvSpPr>
        <p:spPr>
          <a:xfrm>
            <a:off x="7909719" y="6172200"/>
            <a:ext cx="323892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quốc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quân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508919" y="1752600"/>
            <a:ext cx="525178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1432719" y="5410200"/>
            <a:ext cx="525178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1585119" y="2438400"/>
            <a:ext cx="135482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38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ên</a:t>
            </a:r>
            <a:r>
              <a:rPr lang="en-US" sz="38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ặng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nghẹn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ại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bay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ượn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ực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ỡ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Rectangle 23">
            <a:hlinkClick r:id="rId5" action="ppaction://hlinkpres?slideindex=1&amp;slidetitle="/>
          </p:cNvPr>
          <p:cNvSpPr/>
          <p:nvPr/>
        </p:nvSpPr>
        <p:spPr>
          <a:xfrm>
            <a:off x="11186319" y="6172200"/>
            <a:ext cx="3238926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tồn</a:t>
            </a:r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623719" y="0"/>
            <a:ext cx="4191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 b="1" u="sng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800" b="1" u="sng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508919" y="1066800"/>
            <a:ext cx="4191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800" b="1" dirty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105715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21" grpId="0"/>
      <p:bldP spid="22" grpId="0"/>
      <p:bldP spid="23" grpId="0"/>
      <p:bldP spid="30" grpId="0"/>
      <p:bldP spid="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Phân tích 8 câu đầu bài thơ Việt Bắc của Tố Hữ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319" y="533400"/>
            <a:ext cx="7620000" cy="7543800"/>
          </a:xfrm>
          <a:prstGeom prst="rect">
            <a:avLst/>
          </a:prstGeom>
          <a:noFill/>
        </p:spPr>
      </p:pic>
      <p:pic>
        <p:nvPicPr>
          <p:cNvPr id="15364" name="Picture 4" descr="Điện ảnh cách mạng Việt Nam những ngày đầu lập nước &gt; Đài phát thanh và  truyền hình Vĩnh Phúc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824119" y="609600"/>
            <a:ext cx="6934200" cy="7391400"/>
          </a:xfrm>
          <a:prstGeom prst="rect">
            <a:avLst/>
          </a:prstGeom>
          <a:noFill/>
        </p:spPr>
      </p:pic>
      <p:sp>
        <p:nvSpPr>
          <p:cNvPr id="4" name="Rectangle 3">
            <a:hlinkClick r:id="rId4" action="ppaction://hlinkpres?slideindex=1&amp;slidetitle="/>
          </p:cNvPr>
          <p:cNvSpPr/>
          <p:nvPr/>
        </p:nvSpPr>
        <p:spPr>
          <a:xfrm>
            <a:off x="5242719" y="8077200"/>
            <a:ext cx="38100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lán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trại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ình ảnh độc về trẻ em miền Bắc thời chiế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3119" y="457200"/>
            <a:ext cx="6781800" cy="7620000"/>
          </a:xfrm>
          <a:prstGeom prst="rect">
            <a:avLst/>
          </a:prstGeom>
          <a:noFill/>
        </p:spPr>
      </p:pic>
      <p:pic>
        <p:nvPicPr>
          <p:cNvPr id="14340" name="Picture 4" descr="Chủ tịch Hồ Chí Minh với sự nghiệp giáo dục thiếu nhi — tuyenquang.gov.vn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57319" y="533400"/>
            <a:ext cx="7562850" cy="7543800"/>
          </a:xfrm>
          <a:prstGeom prst="rect">
            <a:avLst/>
          </a:prstGeom>
          <a:noFill/>
        </p:spPr>
      </p:pic>
      <p:sp>
        <p:nvSpPr>
          <p:cNvPr id="4" name="Rectangle 3">
            <a:hlinkClick r:id="rId4" action="ppaction://hlinkpres?slideindex=1&amp;slidetitle="/>
          </p:cNvPr>
          <p:cNvSpPr/>
          <p:nvPr/>
        </p:nvSpPr>
        <p:spPr>
          <a:xfrm>
            <a:off x="3185319" y="8077200"/>
            <a:ext cx="10210800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kháng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1204119" y="1981200"/>
            <a:ext cx="2791030" cy="654607"/>
          </a:xfrm>
          <a:prstGeom prst="rect">
            <a:avLst/>
          </a:prstGeom>
          <a:noFill/>
        </p:spPr>
        <p:txBody>
          <a:bodyPr wrap="none" lIns="69156" tIns="34578" rIns="69156" bIns="34578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800" b="1" dirty="0" err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3800" b="1" dirty="0">
              <a:ln w="11430"/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204119" y="2971800"/>
            <a:ext cx="1023381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356520" y="4230745"/>
            <a:ext cx="143770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lúc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này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mai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chắc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khổ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Ai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7204" y="4267200"/>
            <a:ext cx="4855515" cy="69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71319" y="685800"/>
            <a:ext cx="4191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 b="1" u="sng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800" b="1" u="sng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0837570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1432719" y="1828800"/>
            <a:ext cx="2791030" cy="654607"/>
          </a:xfrm>
          <a:prstGeom prst="rect">
            <a:avLst/>
          </a:prstGeom>
          <a:noFill/>
        </p:spPr>
        <p:txBody>
          <a:bodyPr wrap="none" lIns="69156" tIns="34578" rIns="69156" bIns="34578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800" b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 hiểu bài</a:t>
            </a:r>
          </a:p>
        </p:txBody>
      </p:sp>
      <p:sp>
        <p:nvSpPr>
          <p:cNvPr id="42" name="Rectangle 41"/>
          <p:cNvSpPr/>
          <p:nvPr/>
        </p:nvSpPr>
        <p:spPr>
          <a:xfrm>
            <a:off x="1280319" y="2667000"/>
            <a:ext cx="13335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xúc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042320" y="4230745"/>
            <a:ext cx="1369120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thấy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bất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ngờ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nghĩ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mình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rời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nước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vì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trở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cảnh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đang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rất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khó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khăn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7204" y="4267200"/>
            <a:ext cx="4855515" cy="69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07701657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1127919" y="2133600"/>
            <a:ext cx="2791030" cy="654607"/>
          </a:xfrm>
          <a:prstGeom prst="rect">
            <a:avLst/>
          </a:prstGeom>
          <a:noFill/>
        </p:spPr>
        <p:txBody>
          <a:bodyPr wrap="none" lIns="69156" tIns="34578" rIns="69156" bIns="34578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3800" b="1" dirty="0" err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3800" b="1" dirty="0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ln w="11430"/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endParaRPr lang="en-US" sz="3800" b="1" dirty="0">
              <a:ln w="11430"/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356519" y="2895600"/>
            <a:ext cx="1310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trưởng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966119" y="3733800"/>
            <a:ext cx="1021080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Lượm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giọng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rung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lên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dirty="0" err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nhao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xin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Mừng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van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lơn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just"/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600" b="1" dirty="0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chi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Đừng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tội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…</a:t>
            </a:r>
          </a:p>
        </p:txBody>
      </p:sp>
      <p:sp>
        <p:nvSpPr>
          <p:cNvPr id="22" name="Rectangle 21"/>
          <p:cNvSpPr/>
          <p:nvPr/>
        </p:nvSpPr>
        <p:spPr>
          <a:xfrm>
            <a:off x="387204" y="4267200"/>
            <a:ext cx="4855515" cy="69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endParaRPr lang="vi-VN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71319" y="685800"/>
            <a:ext cx="4191000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800" b="1" u="sng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endParaRPr lang="en-US" sz="3800" b="1" u="sng" dirty="0" smtClean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8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khu</a:t>
            </a:r>
            <a:endParaRPr lang="en-US" sz="38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3263329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1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10188</TotalTime>
  <Words>650</Words>
  <Application>Microsoft Office PowerPoint</Application>
  <PresentationFormat>Custom</PresentationFormat>
  <Paragraphs>76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Hi</cp:lastModifiedBy>
  <cp:revision>1162</cp:revision>
  <dcterms:created xsi:type="dcterms:W3CDTF">2008-09-09T22:52:10Z</dcterms:created>
  <dcterms:modified xsi:type="dcterms:W3CDTF">2025-04-19T04:54:08Z</dcterms:modified>
</cp:coreProperties>
</file>