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56" r:id="rId2"/>
    <p:sldId id="259" r:id="rId3"/>
    <p:sldId id="309" r:id="rId4"/>
    <p:sldId id="258" r:id="rId5"/>
    <p:sldId id="341" r:id="rId6"/>
    <p:sldId id="306" r:id="rId7"/>
    <p:sldId id="325" r:id="rId8"/>
    <p:sldId id="326" r:id="rId9"/>
    <p:sldId id="353" r:id="rId10"/>
    <p:sldId id="342" r:id="rId11"/>
    <p:sldId id="308" r:id="rId12"/>
    <p:sldId id="328" r:id="rId13"/>
    <p:sldId id="343" r:id="rId14"/>
    <p:sldId id="344" r:id="rId15"/>
    <p:sldId id="345" r:id="rId16"/>
    <p:sldId id="346" r:id="rId17"/>
    <p:sldId id="334" r:id="rId18"/>
    <p:sldId id="347" r:id="rId19"/>
    <p:sldId id="348" r:id="rId20"/>
    <p:sldId id="349" r:id="rId21"/>
    <p:sldId id="351" r:id="rId22"/>
    <p:sldId id="354" r:id="rId23"/>
    <p:sldId id="350" r:id="rId24"/>
  </p:sldIdLst>
  <p:sldSz cx="12192000" cy="6858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Helvetica" panose="020B060402020202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D2D"/>
    <a:srgbClr val="FF6600"/>
    <a:srgbClr val="FFCC99"/>
    <a:srgbClr val="FFA3A3"/>
    <a:srgbClr val="FF5B5B"/>
    <a:srgbClr val="9BFFC8"/>
    <a:srgbClr val="FFDA65"/>
    <a:srgbClr val="92D050"/>
    <a:srgbClr val="9ED561"/>
    <a:srgbClr val="C9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3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36" y="-60"/>
      </p:cViewPr>
      <p:guideLst>
        <p:guide orient="horz" pos="157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A8076-33E0-44E0-8FD4-45DD7B698858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D4277-6A45-4BA5-A4B7-D3856B37C2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40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6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53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33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2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8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2.wdp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3.wdp"/><Relationship Id="rId4" Type="http://schemas.openxmlformats.org/officeDocument/2006/relationships/image" Target="../media/image25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2.wdp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3.wdp"/><Relationship Id="rId4" Type="http://schemas.openxmlformats.org/officeDocument/2006/relationships/image" Target="../media/image25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7.wdp"/><Relationship Id="rId4" Type="http://schemas.openxmlformats.org/officeDocument/2006/relationships/image" Target="../media/image30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openxmlformats.org/officeDocument/2006/relationships/notesSlide" Target="../notesSlides/notesSlide1.xml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2.wdp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3.wdp"/><Relationship Id="rId4" Type="http://schemas.openxmlformats.org/officeDocument/2006/relationships/image" Target="../media/image25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emf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9.wdp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emf"/><Relationship Id="rId11" Type="http://schemas.microsoft.com/office/2007/relationships/hdphoto" Target="../media/hdphoto8.wdp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EA104E-7998-48C5-9A67-F9E058C30A58}"/>
              </a:ext>
            </a:extLst>
          </p:cNvPr>
          <p:cNvSpPr/>
          <p:nvPr/>
        </p:nvSpPr>
        <p:spPr>
          <a:xfrm>
            <a:off x="2135560" y="548680"/>
            <a:ext cx="7920880" cy="439248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57854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5000" b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GB" sz="50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5000" b="1" spc="5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GB" sz="5000" b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GB" sz="50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5000" b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50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5000" b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50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5000" b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50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5000" b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GB" sz="50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5000" b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sz="50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</a:t>
            </a:r>
            <a:endParaRPr lang="en-GB" sz="50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C8DF0B15-0B5B-4586-B3E3-31E6B6925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4437063"/>
            <a:ext cx="64087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lang="en-GB" alt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vi-V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: </a:t>
            </a:r>
            <a:r>
              <a:rPr lang="vi-VN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alt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7" descr="fleurs.gif">
            <a:extLst>
              <a:ext uri="{FF2B5EF4-FFF2-40B4-BE49-F238E27FC236}">
                <a16:creationId xmlns:a16="http://schemas.microsoft.com/office/drawing/2014/main" id="{E95746EA-66A2-4B24-A6CB-925F8818F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6" y="4414838"/>
            <a:ext cx="1876425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fleurs.gif">
            <a:extLst>
              <a:ext uri="{FF2B5EF4-FFF2-40B4-BE49-F238E27FC236}">
                <a16:creationId xmlns:a16="http://schemas.microsoft.com/office/drawing/2014/main" id="{EDECB3A4-904F-435E-BDDD-AC75E7DC8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874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9AAE86-E7C5-458C-8D86-CB3C43AD05B4}"/>
              </a:ext>
            </a:extLst>
          </p:cNvPr>
          <p:cNvSpPr/>
          <p:nvPr/>
        </p:nvSpPr>
        <p:spPr>
          <a:xfrm>
            <a:off x="3719736" y="1844824"/>
            <a:ext cx="5071592" cy="216024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>
              <a:defRPr/>
            </a:pPr>
            <a:r>
              <a:rPr lang="vi-VN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GB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221156" y="549585"/>
            <a:ext cx="3529695" cy="41470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" y="-249489"/>
            <a:ext cx="1545857" cy="1698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71067" y="4275785"/>
            <a:ext cx="2305320" cy="1034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78" y="4531264"/>
            <a:ext cx="2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31302" y="1253119"/>
            <a:ext cx="8273281" cy="4056845"/>
          </a:xfrm>
          <a:prstGeom prst="roundRect">
            <a:avLst/>
          </a:prstGeom>
          <a:solidFill>
            <a:srgbClr val="FFCD2D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41769" y="1299450"/>
            <a:ext cx="792357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dám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4939" y="86771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6" y="508672"/>
            <a:ext cx="9306715" cy="5504644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2074051" y="1226644"/>
            <a:ext cx="66973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hiểu lời nói, 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làm thể hiện việc nhận lỗi và sửa lỗi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53A833F-506C-4F44-B8EB-8A40F411F582}"/>
              </a:ext>
            </a:extLst>
          </p:cNvPr>
          <p:cNvSpPr/>
          <p:nvPr/>
        </p:nvSpPr>
        <p:spPr>
          <a:xfrm>
            <a:off x="7592363" y="2173647"/>
            <a:ext cx="3586500" cy="2140776"/>
          </a:xfrm>
          <a:prstGeom prst="cloudCallout">
            <a:avLst>
              <a:gd name="adj1" fmla="val -41303"/>
              <a:gd name="adj2" fmla="val 6692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tha lỗi cho mình được không?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F68CEEC-DDBB-4307-BF04-34094B1451A4}"/>
              </a:ext>
            </a:extLst>
          </p:cNvPr>
          <p:cNvSpPr/>
          <p:nvPr/>
        </p:nvSpPr>
        <p:spPr>
          <a:xfrm>
            <a:off x="5348669" y="1532624"/>
            <a:ext cx="1971513" cy="1282046"/>
          </a:xfrm>
          <a:prstGeom prst="wedgeEllipseCallout">
            <a:avLst>
              <a:gd name="adj1" fmla="val -1889"/>
              <a:gd name="adj2" fmla="val 69532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E062442-4EE9-495A-90B8-63BACD5B1BE2}"/>
              </a:ext>
            </a:extLst>
          </p:cNvPr>
          <p:cNvSpPr/>
          <p:nvPr/>
        </p:nvSpPr>
        <p:spPr>
          <a:xfrm>
            <a:off x="283335" y="2326215"/>
            <a:ext cx="4190753" cy="2422920"/>
          </a:xfrm>
          <a:prstGeom prst="cloudCallout">
            <a:avLst>
              <a:gd name="adj1" fmla="val 56013"/>
              <a:gd name="adj2" fmla="val 5200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sẽ dán lại quyển truyện cho bạn nhé!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1">
                        <a14:foregroundMark x1="35254" y1="77857" x2="36610" y2="62143"/>
                        <a14:foregroundMark x1="51525" y1="33214" x2="62034" y2="54286"/>
                        <a14:foregroundMark x1="78644" y1="32857" x2="71864" y2="46071"/>
                        <a14:foregroundMark x1="71186" y1="48929" x2="65424" y2="60714"/>
                        <a14:foregroundMark x1="79322" y1="64643" x2="79322" y2="64643"/>
                        <a14:foregroundMark x1="75254" y1="61786" x2="81017" y2="63929"/>
                        <a14:foregroundMark x1="90847" y1="76429" x2="85085" y2="73571"/>
                        <a14:foregroundMark x1="30508" y1="58571" x2="26441" y2="58571"/>
                        <a14:foregroundMark x1="29153" y1="55714" x2="25424" y2="58214"/>
                        <a14:foregroundMark x1="28814" y1="58929" x2="25424" y2="56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372" y="2914846"/>
            <a:ext cx="4154395" cy="394315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91066" y="21035"/>
            <a:ext cx="11837801" cy="1241095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0297" y="98309"/>
            <a:ext cx="11668259" cy="6524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309122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90915" y="2583601"/>
            <a:ext cx="11837801" cy="1175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Rounded Rectangle 15"/>
          <p:cNvSpPr/>
          <p:nvPr/>
        </p:nvSpPr>
        <p:spPr>
          <a:xfrm>
            <a:off x="204853" y="4049898"/>
            <a:ext cx="11837801" cy="11757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ounded Rectangle 16"/>
          <p:cNvSpPr/>
          <p:nvPr/>
        </p:nvSpPr>
        <p:spPr>
          <a:xfrm>
            <a:off x="135256" y="5450946"/>
            <a:ext cx="11837801" cy="117570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ounded Rectangle 13"/>
          <p:cNvSpPr/>
          <p:nvPr/>
        </p:nvSpPr>
        <p:spPr>
          <a:xfrm>
            <a:off x="231392" y="1190842"/>
            <a:ext cx="11837801" cy="11757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"/>
            <a:ext cx="462784" cy="7888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523" y="-257081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34851" y="5476006"/>
            <a:ext cx="11998816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.)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560" y="1311899"/>
            <a:ext cx="9299101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560" y="2613185"/>
            <a:ext cx="11861440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ra.</a:t>
            </a:r>
          </a:p>
          <a:p>
            <a:pPr algn="just"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851" y="4159565"/>
            <a:ext cx="8526242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24FC0-B07D-46B4-86D4-E311ED6452D9}"/>
              </a:ext>
            </a:extLst>
          </p:cNvPr>
          <p:cNvSpPr txBox="1"/>
          <p:nvPr/>
        </p:nvSpPr>
        <p:spPr>
          <a:xfrm>
            <a:off x="1475529" y="416060"/>
            <a:ext cx="9157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9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5583" y="1919262"/>
            <a:ext cx="11500834" cy="45915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9588" y="2226070"/>
            <a:ext cx="11256135" cy="404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	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 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tốn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66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96214" y="347153"/>
            <a:ext cx="740538" cy="434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696537" y="1244887"/>
            <a:ext cx="9425022" cy="639337"/>
          </a:xfrm>
          <a:prstGeom prst="roundRect">
            <a:avLst/>
          </a:prstGeom>
          <a:solidFill>
            <a:srgbClr val="FFC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1696537" y="1059452"/>
            <a:ext cx="931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52" y="1244887"/>
            <a:ext cx="575903" cy="74469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51" y="-145763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427399-7685-4556-AAE9-95355D1CA0D2}"/>
              </a:ext>
            </a:extLst>
          </p:cNvPr>
          <p:cNvSpPr txBox="1"/>
          <p:nvPr/>
        </p:nvSpPr>
        <p:spPr>
          <a:xfrm>
            <a:off x="2120349" y="470843"/>
            <a:ext cx="710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221156" y="549585"/>
            <a:ext cx="3529695" cy="41470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" y="-249489"/>
            <a:ext cx="1545857" cy="1698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71067" y="4275785"/>
            <a:ext cx="2305320" cy="1034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78" y="4531264"/>
            <a:ext cx="2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31302" y="656822"/>
            <a:ext cx="8273281" cy="5071009"/>
          </a:xfrm>
          <a:prstGeom prst="roundRect">
            <a:avLst/>
          </a:prstGeom>
          <a:solidFill>
            <a:srgbClr val="FFCD2D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44812" y="907687"/>
            <a:ext cx="7923578" cy="448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	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ra.</a:t>
            </a:r>
            <a:endParaRPr lang="en-US" sz="2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hứa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2.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2350" y="100667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7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6" y="508672"/>
            <a:ext cx="9306715" cy="5504644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2106300" y="1737500"/>
            <a:ext cx="6697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đổi vì sao cần nhận lỗi và sửa lỗi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91066" y="109480"/>
            <a:ext cx="11837801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358231" y="63847"/>
            <a:ext cx="119769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16" y="2511380"/>
            <a:ext cx="1166656" cy="2493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7023" y="3485902"/>
            <a:ext cx="1571844" cy="2467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815" y="4861845"/>
            <a:ext cx="1257475" cy="182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5090" y="4166423"/>
            <a:ext cx="1543265" cy="2524477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00726" y="1300766"/>
            <a:ext cx="4003093" cy="1619561"/>
          </a:xfrm>
          <a:prstGeom prst="wedgeEllipseCallout">
            <a:avLst>
              <a:gd name="adj1" fmla="val -37374"/>
              <a:gd name="adj2" fmla="val 5984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 một người bạn đáng tin vì đã thật thà, trung thực!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2440395" y="3364003"/>
            <a:ext cx="3149531" cy="1679742"/>
          </a:xfrm>
          <a:prstGeom prst="wedgeEllipseCallout">
            <a:avLst>
              <a:gd name="adj1" fmla="val -47975"/>
              <a:gd name="adj2" fmla="val 5406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 sẽ tha lỗi cho cậu vì cậu đã dũng cảm nhận lỗi!</a:t>
            </a:r>
          </a:p>
        </p:txBody>
      </p:sp>
      <p:sp>
        <p:nvSpPr>
          <p:cNvPr id="13" name="Oval Callout 12"/>
          <p:cNvSpPr/>
          <p:nvPr/>
        </p:nvSpPr>
        <p:spPr>
          <a:xfrm flipH="1">
            <a:off x="7880458" y="1476675"/>
            <a:ext cx="3902809" cy="1805918"/>
          </a:xfrm>
          <a:prstGeom prst="wedgeEllipseCallout">
            <a:avLst>
              <a:gd name="adj1" fmla="val -28423"/>
              <a:gd name="adj2" fmla="val 582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là một cậu bé ngoan vì cháu có trách nhiệm với việc mình gây ra.</a:t>
            </a:r>
          </a:p>
        </p:txBody>
      </p:sp>
      <p:sp>
        <p:nvSpPr>
          <p:cNvPr id="15" name="Speech Bubble: Oval 5">
            <a:extLst>
              <a:ext uri="{FF2B5EF4-FFF2-40B4-BE49-F238E27FC236}">
                <a16:creationId xmlns:a16="http://schemas.microsoft.com/office/drawing/2014/main" id="{1F68CEEC-DDBB-4307-BF04-34094B1451A4}"/>
              </a:ext>
            </a:extLst>
          </p:cNvPr>
          <p:cNvSpPr/>
          <p:nvPr/>
        </p:nvSpPr>
        <p:spPr>
          <a:xfrm>
            <a:off x="5946842" y="2684343"/>
            <a:ext cx="1971513" cy="1282046"/>
          </a:xfrm>
          <a:prstGeom prst="wedgeEllipseCallout">
            <a:avLst>
              <a:gd name="adj1" fmla="val 724"/>
              <a:gd name="adj2" fmla="val 67523"/>
            </a:avLst>
          </a:prstGeom>
          <a:solidFill>
            <a:srgbClr val="FFCC99"/>
          </a:solidFill>
          <a:ln>
            <a:solidFill>
              <a:srgbClr val="FF5B5B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78004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3171" y="957330"/>
            <a:ext cx="11384924" cy="884871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"/>
            <a:ext cx="462784" cy="7888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523" y="-257081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05190" y="1097431"/>
            <a:ext cx="10700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2784" y="2215123"/>
            <a:ext cx="11384924" cy="29464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5000"/>
              </a:lnSpc>
            </a:pPr>
            <a:r>
              <a:rPr lang="vi-VN" sz="3600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 ích 1: Được bạn bè tin yêu, quý mến.</a:t>
            </a:r>
            <a:endParaRPr lang="en-US" sz="360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</a:pPr>
            <a:r>
              <a:rPr lang="vi-VN" sz="36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36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 ích 2: Dễ được bạn tha lỗi hơn.</a:t>
            </a:r>
          </a:p>
          <a:p>
            <a:pPr>
              <a:lnSpc>
                <a:spcPct val="135000"/>
              </a:lnSpc>
            </a:pPr>
            <a:r>
              <a:rPr lang="vi-VN" sz="360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Lợi ích 3: Được mọi người khen ngợi, ủng hộ.</a:t>
            </a:r>
          </a:p>
        </p:txBody>
      </p:sp>
    </p:spTree>
    <p:extLst>
      <p:ext uri="{BB962C8B-B14F-4D97-AF65-F5344CB8AC3E}">
        <p14:creationId xmlns:p14="http://schemas.microsoft.com/office/powerpoint/2010/main" val="28391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16362" y="982937"/>
            <a:ext cx="11431346" cy="884871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" name="组合 25"/>
          <p:cNvGrpSpPr/>
          <p:nvPr/>
        </p:nvGrpSpPr>
        <p:grpSpPr>
          <a:xfrm>
            <a:off x="-15272" y="615498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0"/>
            <a:ext cx="462784" cy="7888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523" y="-257081"/>
            <a:ext cx="1251144" cy="13744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62784" y="1094279"/>
            <a:ext cx="11384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16362" y="2215123"/>
            <a:ext cx="11431346" cy="29464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600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Cáo sẽ </a:t>
            </a:r>
            <a:r>
              <a:rPr lang="vi-VN" sz="3600" b="1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 thấy thoải mái </a:t>
            </a:r>
            <a:r>
              <a:rPr lang="vi-VN" sz="3600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hơn, </a:t>
            </a:r>
            <a:r>
              <a:rPr lang="vi-VN" sz="3600" b="1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còn áy náy, ăn năn, hối hận</a:t>
            </a:r>
            <a:r>
              <a:rPr lang="vi-VN" sz="3600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vì việc làm không đúng của mình. </a:t>
            </a:r>
            <a:endParaRPr lang="en-US" sz="3600" i="1" dirty="0">
              <a:solidFill>
                <a:srgbClr val="FF66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600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Cáo cũng sẽ </a:t>
            </a:r>
            <a:r>
              <a:rPr lang="vi-VN" sz="3600" b="1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hơn </a:t>
            </a:r>
            <a:r>
              <a:rPr lang="vi-VN" sz="3600" i="1" dirty="0">
                <a:solidFill>
                  <a:srgbClr val="FF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có được sự tha thứ, ngợi khen, ủng hộ từ mọi người xung quanh.</a:t>
            </a:r>
          </a:p>
        </p:txBody>
      </p:sp>
    </p:spTree>
    <p:extLst>
      <p:ext uri="{BB962C8B-B14F-4D97-AF65-F5344CB8AC3E}">
        <p14:creationId xmlns:p14="http://schemas.microsoft.com/office/powerpoint/2010/main" val="194900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 descr="图片包含 玩具, 玩偶&#10;&#10;已生成极高可信度的说明">
            <a:extLst>
              <a:ext uri="{FF2B5EF4-FFF2-40B4-BE49-F238E27FC236}">
                <a16:creationId xmlns:a16="http://schemas.microsoft.com/office/drawing/2014/main" id="{67419408-68CB-4D40-B0ED-F3A53672F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221156" y="549585"/>
            <a:ext cx="3529695" cy="41470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2" y="-249489"/>
            <a:ext cx="1545857" cy="169815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71067" y="4275785"/>
            <a:ext cx="2305320" cy="10341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9478" y="4531264"/>
            <a:ext cx="2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31302" y="1751527"/>
            <a:ext cx="8546050" cy="2945058"/>
          </a:xfrm>
          <a:prstGeom prst="roundRect">
            <a:avLst/>
          </a:prstGeom>
          <a:solidFill>
            <a:srgbClr val="FFCD2D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Box 11"/>
          <p:cNvSpPr txBox="1"/>
          <p:nvPr/>
        </p:nvSpPr>
        <p:spPr>
          <a:xfrm>
            <a:off x="3544812" y="1929668"/>
            <a:ext cx="79235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 lỗi mà biết nhận lỗi và sửa lỗi là biểu hiện của người có phẩm chất, đức tính tốt</a:t>
            </a:r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nào mắc lỗi mà biết nhận lỗi và sửa lỗi cũng cho thấy đó là một người bạn tốt, nên kết thân, chơi cùng.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2350" y="100667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4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5" name="图片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3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227423" y="-994337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00" y="15621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1122218" y="2840517"/>
            <a:ext cx="935181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333" y="2809780"/>
            <a:ext cx="8644085" cy="15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vi-VN" altLang="zh-C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	Qua bài học ngày hôm nay, con biết thêm được điều gì ?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FE542-586C-431A-BC17-0FC2431F1D6A}"/>
              </a:ext>
            </a:extLst>
          </p:cNvPr>
          <p:cNvSpPr txBox="1"/>
          <p:nvPr/>
        </p:nvSpPr>
        <p:spPr>
          <a:xfrm>
            <a:off x="1836870" y="4498395"/>
            <a:ext cx="851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Chúng ta phải biết nhận lỗi và sửa lỗi khi mình mắc lỗi.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6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B8C6-3F26-40C6-8A0C-B2C7EE220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828" y="416378"/>
            <a:ext cx="10515600" cy="1325563"/>
          </a:xfrm>
        </p:spPr>
        <p:txBody>
          <a:bodyPr/>
          <a:lstStyle/>
          <a:p>
            <a:r>
              <a:rPr lang="vi-VN" dirty="0">
                <a:solidFill>
                  <a:schemeClr val="bg1"/>
                </a:solidFill>
                <a:highlight>
                  <a:srgbClr val="FF0000"/>
                </a:highlight>
              </a:rPr>
              <a:t>Lời khuyên</a:t>
            </a:r>
            <a:r>
              <a:rPr lang="vi-VN" dirty="0">
                <a:solidFill>
                  <a:srgbClr val="FF0000"/>
                </a:solidFill>
                <a:highlight>
                  <a:srgbClr val="FF0000"/>
                </a:highlight>
              </a:rPr>
              <a:t>n  </a:t>
            </a:r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C2704-95ED-41A5-B2AB-83DA3142D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491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vi-VN" dirty="0"/>
              <a:t>Nhận lỗi và sửa lỗi </a:t>
            </a:r>
          </a:p>
          <a:p>
            <a:pPr marL="0" indent="0">
              <a:buNone/>
            </a:pPr>
            <a:r>
              <a:rPr lang="vi-VN" dirty="0"/>
              <a:t>Là trung thực đáng khen</a:t>
            </a:r>
          </a:p>
          <a:p>
            <a:pPr marL="0" indent="0">
              <a:buNone/>
            </a:pPr>
            <a:r>
              <a:rPr lang="vi-VN" dirty="0"/>
              <a:t>Đừng im lặng nghe em </a:t>
            </a:r>
          </a:p>
          <a:p>
            <a:pPr marL="0" indent="0">
              <a:buNone/>
            </a:pPr>
            <a:r>
              <a:rPr lang="vi-VN" dirty="0"/>
              <a:t>Khi mỗi lần mắc lỗi.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36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770238" y="-325138"/>
            <a:ext cx="10651524" cy="2843932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25"/>
          <p:cNvGrpSpPr/>
          <p:nvPr/>
        </p:nvGrpSpPr>
        <p:grpSpPr>
          <a:xfrm>
            <a:off x="0" y="5955745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1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2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3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4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9" y="-401616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F682A5-3B76-42B7-9CD9-B71A3991F8DB}"/>
              </a:ext>
            </a:extLst>
          </p:cNvPr>
          <p:cNvSpPr/>
          <p:nvPr/>
        </p:nvSpPr>
        <p:spPr>
          <a:xfrm>
            <a:off x="2121572" y="5886"/>
            <a:ext cx="853458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Trò chơi :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tàn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rinh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E7CA8-40EE-40A8-9E53-BAEC67C10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8" y="2518794"/>
            <a:ext cx="10936854" cy="30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365903" y="1814074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-212263" y="1803138"/>
            <a:ext cx="1211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spc="30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Bài </a:t>
            </a:r>
            <a:r>
              <a:rPr lang="vi-VN" altLang="zh-CN" sz="4800" b="1" spc="3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4 : Nhận lỗi và sửa lỗi </a:t>
            </a:r>
            <a:r>
              <a:rPr lang="en-US" altLang="zh-CN" sz="4800" b="1" spc="3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(</a:t>
            </a:r>
            <a:r>
              <a:rPr lang="vi-VN" altLang="zh-CN" sz="4800" b="1" spc="3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Tiết 1</a:t>
            </a:r>
            <a:r>
              <a:rPr lang="en-US" altLang="zh-CN" sz="4800" b="1" spc="3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)</a:t>
            </a: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850" y="96941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  <a:endParaRPr lang="en-US" altLang="zh-CN" sz="4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517831" y="420150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4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KHÁM PHÁ</a:t>
            </a:r>
            <a:endParaRPr lang="en-US" altLang="zh-CN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84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2" y="606192"/>
            <a:ext cx="9760154" cy="4893087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643933" y="1583347"/>
            <a:ext cx="6566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zh-C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algn="ctr"/>
            <a:r>
              <a:rPr lang="vi-VN" altLang="zh-CN" sz="48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“Bạn Cáo” và trả lời câu hỏi</a:t>
            </a:r>
            <a:endParaRPr lang="vi-VN" altLang="zh-CN" sz="4800" b="1" dirty="0" err="1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4AB993-0760-4D5A-9E79-868208A9383C}"/>
              </a:ext>
            </a:extLst>
          </p:cNvPr>
          <p:cNvSpPr/>
          <p:nvPr/>
        </p:nvSpPr>
        <p:spPr>
          <a:xfrm>
            <a:off x="4161794" y="-42814"/>
            <a:ext cx="29931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 Cáo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3B5FCF-5F9E-4AF6-AF65-C4B1234E41C6}"/>
              </a:ext>
            </a:extLst>
          </p:cNvPr>
          <p:cNvSpPr/>
          <p:nvPr/>
        </p:nvSpPr>
        <p:spPr>
          <a:xfrm>
            <a:off x="425003" y="880516"/>
            <a:ext cx="11475076" cy="580361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FFA1E-38A4-41A9-B2C0-34313A9C9BE5}"/>
              </a:ext>
            </a:extLst>
          </p:cNvPr>
          <p:cNvSpPr txBox="1"/>
          <p:nvPr/>
        </p:nvSpPr>
        <p:spPr>
          <a:xfrm rot="10800000" flipV="1">
            <a:off x="4718834" y="1052475"/>
            <a:ext cx="5419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có quyển truyện đẹp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0FE8C-65F9-4AE7-8069-B6755504F5C9}"/>
              </a:ext>
            </a:extLst>
          </p:cNvPr>
          <p:cNvSpPr txBox="1"/>
          <p:nvPr/>
        </p:nvSpPr>
        <p:spPr>
          <a:xfrm rot="10800000" flipV="1">
            <a:off x="743453" y="3532485"/>
            <a:ext cx="5419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ghê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2A2AD-D6D7-4D44-B11A-5C6873BEC6FF}"/>
              </a:ext>
            </a:extLst>
          </p:cNvPr>
          <p:cNvSpPr txBox="1"/>
          <p:nvPr/>
        </p:nvSpPr>
        <p:spPr>
          <a:xfrm rot="10800000" flipV="1">
            <a:off x="6854613" y="4401821"/>
            <a:ext cx="5560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vội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Thỏ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 ẩu, rách cả trang.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FA5D48-7330-44E5-AAC5-8161E5663246}"/>
              </a:ext>
            </a:extLst>
          </p:cNvPr>
          <p:cNvGrpSpPr/>
          <p:nvPr/>
        </p:nvGrpSpPr>
        <p:grpSpPr>
          <a:xfrm>
            <a:off x="624470" y="923330"/>
            <a:ext cx="3642690" cy="2438400"/>
            <a:chOff x="1001582" y="1090687"/>
            <a:chExt cx="3642690" cy="2438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537640-41A9-4921-A32F-E3ACB308C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582" y="1226024"/>
              <a:ext cx="1678510" cy="22956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F6B866-6AC0-4EA6-A491-C1C11891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097" y="1090687"/>
              <a:ext cx="1781175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179911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73073" y="284037"/>
            <a:ext cx="9448966" cy="978093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9A2560-A2AA-4D3C-BA6E-3C25FC3364B5}"/>
              </a:ext>
            </a:extLst>
          </p:cNvPr>
          <p:cNvSpPr/>
          <p:nvPr/>
        </p:nvSpPr>
        <p:spPr>
          <a:xfrm>
            <a:off x="1253377" y="284037"/>
            <a:ext cx="90917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cap="none" spc="0" dirty="0">
                <a:ln/>
                <a:solidFill>
                  <a:srgbClr val="FF5B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280995" y="1356427"/>
            <a:ext cx="1197047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Chuyện gì xảy ra khi bạn Cáo và bạn Thỏ đang đọc truyện?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Bạn Cáo đã làm gì sau khi làm rách quyển truyện?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pt-BR" sz="4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Em có đồng tình với việc làm của bạn Cáo không? Vì sao?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25"/>
          <p:cNvGrpSpPr/>
          <p:nvPr/>
        </p:nvGrpSpPr>
        <p:grpSpPr>
          <a:xfrm>
            <a:off x="53078" y="5645950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1" y="95214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9" y="-270626"/>
            <a:ext cx="1475111" cy="1620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Boy And Girl Reading Storybook Illustration Royalty Free Cliparts, Vectors,  And Stock Illustration. Image 96263584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" b="99818" l="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606" y="4558145"/>
            <a:ext cx="2725443" cy="22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531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A4E95C-681F-4B5B-942B-3107A5B61DEE}"/>
              </a:ext>
            </a:extLst>
          </p:cNvPr>
          <p:cNvSpPr txBox="1"/>
          <p:nvPr/>
        </p:nvSpPr>
        <p:spPr>
          <a:xfrm>
            <a:off x="622853" y="742121"/>
            <a:ext cx="1130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Chuyện gì xảy ra khi bạn Cáo và bạn Thỏ đang đọc truyện?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4ED23-25B2-4FBA-90BB-8ED6F170247E}"/>
              </a:ext>
            </a:extLst>
          </p:cNvPr>
          <p:cNvSpPr txBox="1"/>
          <p:nvPr/>
        </p:nvSpPr>
        <p:spPr>
          <a:xfrm>
            <a:off x="1113184" y="1265341"/>
            <a:ext cx="8348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Chuyện xảy ra khi bạn Cáo và bạn Thỏ đang đọc truyện là bị rách trang 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F2249-A5D3-48C2-BE7E-C7CD017708AA}"/>
              </a:ext>
            </a:extLst>
          </p:cNvPr>
          <p:cNvSpPr txBox="1"/>
          <p:nvPr/>
        </p:nvSpPr>
        <p:spPr>
          <a:xfrm>
            <a:off x="622853" y="2342558"/>
            <a:ext cx="85211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Bạn Cáo đã làm gì sau khi làm rách quyển </a:t>
            </a:r>
            <a:r>
              <a:rPr lang="vi-VN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truyện?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BDD9D-CDB3-4FD0-A724-DF5437EF2F2D}"/>
              </a:ext>
            </a:extLst>
          </p:cNvPr>
          <p:cNvSpPr txBox="1"/>
          <p:nvPr/>
        </p:nvSpPr>
        <p:spPr>
          <a:xfrm>
            <a:off x="1113184" y="2958111"/>
            <a:ext cx="877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Thấy mẹ Sóc đi tới Cáo nói với bạn Thỏ làm rách truyện.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7137A-AE44-4BBD-8476-55F5BCAB52E8}"/>
              </a:ext>
            </a:extLst>
          </p:cNvPr>
          <p:cNvSpPr txBox="1"/>
          <p:nvPr/>
        </p:nvSpPr>
        <p:spPr>
          <a:xfrm>
            <a:off x="622853" y="3673541"/>
            <a:ext cx="91042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Em có đồng tình với việc làm của bạn Cáo không? Vì sao? 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16547-23B0-4D3F-B8A8-22DB05C1D0EE}"/>
              </a:ext>
            </a:extLst>
          </p:cNvPr>
          <p:cNvSpPr txBox="1"/>
          <p:nvPr/>
        </p:nvSpPr>
        <p:spPr>
          <a:xfrm>
            <a:off x="861392" y="4358493"/>
            <a:ext cx="8044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không đồng tình với việc làm của bạn Cáo . Để bạn Thỏ nhận lỗi trong khi bạn không có lỗi là sai.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6BEEC"/>
    </a:accent1>
    <a:accent2>
      <a:srgbClr val="31A8DF"/>
    </a:accent2>
    <a:accent3>
      <a:srgbClr val="238ACB"/>
    </a:accent3>
    <a:accent4>
      <a:srgbClr val="1A6798"/>
    </a:accent4>
    <a:accent5>
      <a:srgbClr val="189ED9"/>
    </a:accent5>
    <a:accent6>
      <a:srgbClr val="189ED9"/>
    </a:accent6>
    <a:hlink>
      <a:srgbClr val="56BEE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56BEEC"/>
    </a:accent1>
    <a:accent2>
      <a:srgbClr val="31A8DF"/>
    </a:accent2>
    <a:accent3>
      <a:srgbClr val="238ACB"/>
    </a:accent3>
    <a:accent4>
      <a:srgbClr val="1A6798"/>
    </a:accent4>
    <a:accent5>
      <a:srgbClr val="189ED9"/>
    </a:accent5>
    <a:accent6>
      <a:srgbClr val="189ED9"/>
    </a:accent6>
    <a:hlink>
      <a:srgbClr val="56BEE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2483</TotalTime>
  <Words>1144</Words>
  <Application>Microsoft Office PowerPoint</Application>
  <PresentationFormat>Widescreen</PresentationFormat>
  <Paragraphs>102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Cambria</vt:lpstr>
      <vt:lpstr>Wingdings</vt:lpstr>
      <vt:lpstr>Helvetica</vt:lpstr>
      <vt:lpstr>宋体</vt:lpstr>
      <vt:lpstr>Times New Roman</vt:lpstr>
      <vt:lpstr>Calibri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Nếu em là bạn Cáo trong tình huống trên, em sẽ làm gì? b. Bạn Cáo nên nhận lỗi, sửa lỗi như thế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Lời khuyênn  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169</cp:revision>
  <dcterms:created xsi:type="dcterms:W3CDTF">2017-07-24T23:54:00Z</dcterms:created>
  <dcterms:modified xsi:type="dcterms:W3CDTF">2025-04-18T12:24:33Z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