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3"/>
  </p:notesMasterIdLst>
  <p:sldIdLst>
    <p:sldId id="273" r:id="rId6"/>
    <p:sldId id="257" r:id="rId7"/>
    <p:sldId id="264" r:id="rId8"/>
    <p:sldId id="259" r:id="rId9"/>
    <p:sldId id="263" r:id="rId10"/>
    <p:sldId id="278" r:id="rId11"/>
    <p:sldId id="279" r:id="rId12"/>
    <p:sldId id="280" r:id="rId13"/>
    <p:sldId id="281" r:id="rId14"/>
    <p:sldId id="282" r:id="rId15"/>
    <p:sldId id="275" r:id="rId16"/>
    <p:sldId id="258" r:id="rId17"/>
    <p:sldId id="276" r:id="rId18"/>
    <p:sldId id="277" r:id="rId19"/>
    <p:sldId id="291" r:id="rId20"/>
    <p:sldId id="292" r:id="rId21"/>
    <p:sldId id="293" r:id="rId22"/>
    <p:sldId id="283" r:id="rId23"/>
    <p:sldId id="256" r:id="rId24"/>
    <p:sldId id="295" r:id="rId25"/>
    <p:sldId id="296" r:id="rId26"/>
    <p:sldId id="294" r:id="rId27"/>
    <p:sldId id="288" r:id="rId28"/>
    <p:sldId id="262" r:id="rId29"/>
    <p:sldId id="268" r:id="rId30"/>
    <p:sldId id="266" r:id="rId31"/>
    <p:sldId id="27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0" autoAdjust="0"/>
    <p:restoredTop sz="95194" autoAdjust="0"/>
  </p:normalViewPr>
  <p:slideViewPr>
    <p:cSldViewPr snapToGrid="0">
      <p:cViewPr varScale="1">
        <p:scale>
          <a:sx n="105" d="100"/>
          <a:sy n="105" d="100"/>
        </p:scale>
        <p:origin x="10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D1397-088E-428D-8037-CBDFA6AAC93B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3319E-8957-499E-97B4-F77E4E944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1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hàng</a:t>
            </a:r>
            <a:r>
              <a:rPr lang="en-US" baseline="0" dirty="0"/>
              <a:t> </a:t>
            </a:r>
            <a:r>
              <a:rPr lang="en-US" baseline="0" dirty="0" err="1"/>
              <a:t>rào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5070F-3586-49CE-9C0B-EA85EF0E4C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10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5070F-3586-49CE-9C0B-EA85EF0E4C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35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5070F-3586-49CE-9C0B-EA85EF0E4C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69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5070F-3586-49CE-9C0B-EA85EF0E4C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15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5070F-3586-49CE-9C0B-EA85EF0E4C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56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màn hình để hiện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319E-8957-499E-97B4-F77E4E9441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39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45151-1CD7-3BF8-13C4-EA5CA9668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6FAF3-0AE3-1DBC-678A-18E695CE7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253FD-385F-60B2-A9F7-9AA9EF43C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24BD-63C5-F45B-87E4-631DE2EA0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566E9-AD30-7149-F50C-EC76F9D1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2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FD3DC-3D97-70B8-FD04-5F77E47E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135E6-0FE4-E8DD-6F37-F41EFC5E4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CFF72-C352-6716-49F2-951DCA2CC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8B3B9-9F44-4224-CE2A-B5DF6D802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5BFB4-07D4-39A9-664F-A0D850D0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9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7C0B15-61B6-7F80-B95D-5DF90FA4B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99D1AD-0DCB-14A5-05B4-C0441FC9B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0C089-8CB3-17D1-958E-355E50E46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353CF-9F74-090F-05B9-6C736DFF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7A790-A092-9DB6-D512-58CD729E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2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95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59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7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1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911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7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30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24F7D-E111-AB6B-63F4-D9155732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A35C4-B319-E564-4064-6EA878FC7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AA924-18B4-A147-E5CA-26A9D59A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CF2A2-E146-ACF3-D730-1F377A55C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68944-86E0-5E7A-44DE-D5A52C284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1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1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34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985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77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2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4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48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33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34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D4C1B-26FA-A0A7-BD22-52F94795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EF746-9A6B-32CD-2665-BE72A2713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E53CC-EDA1-355E-EE7C-8C15FD58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BC65C-0C42-96CF-543F-1434C819A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8E874-66FB-7E39-FB16-BC83D44C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0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614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677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6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9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9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4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7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5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8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FA302-94E2-7BE7-32B7-30F27C61A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AEBA1-7914-DF17-DA79-2E5F10638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471F1-516C-12D1-0C93-02120D5A4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B0D52-9261-32E7-B89A-F2572E08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07DF8-0472-4362-D1EE-9C04A29E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4BA44-41D6-CBF8-3F70-A5AC0B1F1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5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6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8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8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7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013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976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043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661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73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67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7355-AA9B-425A-37E2-1A254B2F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7D27E-7998-E4FF-3C83-B787268B8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13138-072D-74E9-CCAD-255707EA7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C06B7-5820-9FE6-6E63-1D2FE825A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0F14B2-41B6-A71E-2AF7-2E7161A7B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62AA8F-2F22-51AE-F2D6-9CAC2B59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AC837B-B424-4694-F688-72E9CDBD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975C32-ED3D-9B76-A7EB-B9A566B8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94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767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95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164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58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B357C-D84A-DD7D-EF31-14326646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BD3AE-4C17-B77C-0678-609A95C7E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8884C-6C5E-FFEC-4AA8-F3C0DB9A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3CE62-2FD9-4FEC-21E6-B249516B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6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4BE74F-05B0-404D-EBAD-C71BCC34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B231E-112F-8B2A-88DE-A9D63575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873F-853A-3EA5-598E-F42A0E06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7F50-1328-6B05-04BE-2E19A135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EA4D0-E354-10F4-5FCE-3DDC6434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A3B1F-1889-48F7-0B5F-C43FFA563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B1F31-6EE5-9BD9-AEF6-9B4D00521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C8D46-89CA-8856-5B27-50A56F96F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EA1A5-77DB-4132-B048-DA786837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6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BD4C-4239-B373-0120-8379B94B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BAE692-0600-60B3-9184-89779B33EA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7F3BE-4ED6-C65F-FC3D-0C1B863E9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133B5-62A4-78AC-10A8-D6AE37288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4D515-B1D4-B0CD-6B08-E3D15B2AE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A4394-6830-3023-A498-CC638D08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FDB3CE-6B9C-2205-2880-CA62928A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B6F2A-36BD-9E20-704E-59BE3A63B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95870-1987-A6B7-0204-9EB13C768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CB6B2-8165-4191-91FD-A0CFF2EF54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42A2-3F02-02A2-FA51-14A1251921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6E9D4-9F0C-E2A6-F304-D66AEC22D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561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3845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microsoft.com/office/2007/relationships/hdphoto" Target="../media/hdphoto7.wdp"/><Relationship Id="rId26" Type="http://schemas.microsoft.com/office/2007/relationships/hdphoto" Target="../media/hdphoto10.wdp"/><Relationship Id="rId3" Type="http://schemas.microsoft.com/office/2007/relationships/hdphoto" Target="../media/hdphoto2.wdp"/><Relationship Id="rId21" Type="http://schemas.openxmlformats.org/officeDocument/2006/relationships/slide" Target="slide13.xml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17" Type="http://schemas.openxmlformats.org/officeDocument/2006/relationships/image" Target="../media/image36.png"/><Relationship Id="rId25" Type="http://schemas.openxmlformats.org/officeDocument/2006/relationships/image" Target="../media/image39.png"/><Relationship Id="rId2" Type="http://schemas.openxmlformats.org/officeDocument/2006/relationships/image" Target="../media/image27.jpeg"/><Relationship Id="rId16" Type="http://schemas.openxmlformats.org/officeDocument/2006/relationships/image" Target="../media/image35.png"/><Relationship Id="rId20" Type="http://schemas.microsoft.com/office/2007/relationships/hdphoto" Target="../media/hdphoto8.wdp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32.png"/><Relationship Id="rId24" Type="http://schemas.openxmlformats.org/officeDocument/2006/relationships/slide" Target="slide12.xml"/><Relationship Id="rId5" Type="http://schemas.microsoft.com/office/2007/relationships/hdphoto" Target="../media/hdphoto3.wdp"/><Relationship Id="rId15" Type="http://schemas.microsoft.com/office/2007/relationships/hdphoto" Target="../media/hdphoto6.wdp"/><Relationship Id="rId23" Type="http://schemas.microsoft.com/office/2007/relationships/hdphoto" Target="../media/hdphoto9.wdp"/><Relationship Id="rId28" Type="http://schemas.microsoft.com/office/2007/relationships/hdphoto" Target="../media/hdphoto11.wdp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microsoft.com/office/2007/relationships/hdphoto" Target="../media/hdphoto4.wdp"/><Relationship Id="rId14" Type="http://schemas.openxmlformats.org/officeDocument/2006/relationships/image" Target="../media/image34.png"/><Relationship Id="rId22" Type="http://schemas.openxmlformats.org/officeDocument/2006/relationships/image" Target="../media/image38.png"/><Relationship Id="rId27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26" Type="http://schemas.openxmlformats.org/officeDocument/2006/relationships/image" Target="../media/image38.png"/><Relationship Id="rId3" Type="http://schemas.microsoft.com/office/2007/relationships/hdphoto" Target="../media/hdphoto2.wdp"/><Relationship Id="rId21" Type="http://schemas.microsoft.com/office/2007/relationships/hdphoto" Target="../media/hdphoto13.wdp"/><Relationship Id="rId7" Type="http://schemas.openxmlformats.org/officeDocument/2006/relationships/image" Target="../media/image43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5" Type="http://schemas.openxmlformats.org/officeDocument/2006/relationships/slide" Target="slide13.xml"/><Relationship Id="rId2" Type="http://schemas.openxmlformats.org/officeDocument/2006/relationships/image" Target="../media/image27.jpeg"/><Relationship Id="rId16" Type="http://schemas.openxmlformats.org/officeDocument/2006/relationships/image" Target="../media/image36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32.png"/><Relationship Id="rId24" Type="http://schemas.openxmlformats.org/officeDocument/2006/relationships/image" Target="../media/image47.png"/><Relationship Id="rId5" Type="http://schemas.microsoft.com/office/2007/relationships/hdphoto" Target="../media/hdphoto12.wdp"/><Relationship Id="rId15" Type="http://schemas.openxmlformats.org/officeDocument/2006/relationships/image" Target="../media/image29.png"/><Relationship Id="rId23" Type="http://schemas.microsoft.com/office/2007/relationships/hdphoto" Target="../media/hdphoto14.wdp"/><Relationship Id="rId28" Type="http://schemas.openxmlformats.org/officeDocument/2006/relationships/image" Target="../media/image41.png"/><Relationship Id="rId10" Type="http://schemas.openxmlformats.org/officeDocument/2006/relationships/image" Target="../media/image44.png"/><Relationship Id="rId19" Type="http://schemas.microsoft.com/office/2007/relationships/hdphoto" Target="../media/hdphoto8.wdp"/><Relationship Id="rId4" Type="http://schemas.openxmlformats.org/officeDocument/2006/relationships/image" Target="../media/image42.png"/><Relationship Id="rId9" Type="http://schemas.microsoft.com/office/2007/relationships/hdphoto" Target="../media/hdphoto4.wdp"/><Relationship Id="rId14" Type="http://schemas.microsoft.com/office/2007/relationships/hdphoto" Target="../media/hdphoto6.wdp"/><Relationship Id="rId22" Type="http://schemas.openxmlformats.org/officeDocument/2006/relationships/image" Target="../media/image46.png"/><Relationship Id="rId27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41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1.png"/><Relationship Id="rId7" Type="http://schemas.microsoft.com/office/2007/relationships/hdphoto" Target="../media/hdphoto4.wdp"/><Relationship Id="rId12" Type="http://schemas.openxmlformats.org/officeDocument/2006/relationships/image" Target="../media/image49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slide" Target="slide15.xml"/><Relationship Id="rId20" Type="http://schemas.openxmlformats.org/officeDocument/2006/relationships/slide" Target="slide17.xml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14.wdp"/><Relationship Id="rId24" Type="http://schemas.openxmlformats.org/officeDocument/2006/relationships/image" Target="../media/image52.png"/><Relationship Id="rId5" Type="http://schemas.openxmlformats.org/officeDocument/2006/relationships/image" Target="../media/image48.jpeg"/><Relationship Id="rId15" Type="http://schemas.microsoft.com/office/2007/relationships/hdphoto" Target="../media/hdphoto3.wdp"/><Relationship Id="rId23" Type="http://schemas.openxmlformats.org/officeDocument/2006/relationships/slide" Target="slide16.xml"/><Relationship Id="rId10" Type="http://schemas.openxmlformats.org/officeDocument/2006/relationships/image" Target="../media/image46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1.png"/><Relationship Id="rId14" Type="http://schemas.openxmlformats.org/officeDocument/2006/relationships/image" Target="../media/image28.png"/><Relationship Id="rId22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8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11" Type="http://schemas.openxmlformats.org/officeDocument/2006/relationships/image" Target="../media/image41.png"/><Relationship Id="rId5" Type="http://schemas.openxmlformats.org/officeDocument/2006/relationships/image" Target="../media/image53.png"/><Relationship Id="rId10" Type="http://schemas.microsoft.com/office/2007/relationships/hdphoto" Target="../media/hdphoto19.wdp"/><Relationship Id="rId4" Type="http://schemas.openxmlformats.org/officeDocument/2006/relationships/slide" Target="slide13.xml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8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11" Type="http://schemas.openxmlformats.org/officeDocument/2006/relationships/image" Target="../media/image41.png"/><Relationship Id="rId5" Type="http://schemas.openxmlformats.org/officeDocument/2006/relationships/image" Target="../media/image53.png"/><Relationship Id="rId10" Type="http://schemas.microsoft.com/office/2007/relationships/hdphoto" Target="../media/hdphoto19.wdp"/><Relationship Id="rId4" Type="http://schemas.openxmlformats.org/officeDocument/2006/relationships/slide" Target="slide13.xml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8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11" Type="http://schemas.openxmlformats.org/officeDocument/2006/relationships/image" Target="../media/image41.png"/><Relationship Id="rId5" Type="http://schemas.openxmlformats.org/officeDocument/2006/relationships/image" Target="../media/image53.png"/><Relationship Id="rId10" Type="http://schemas.microsoft.com/office/2007/relationships/hdphoto" Target="../media/hdphoto19.wdp"/><Relationship Id="rId4" Type="http://schemas.openxmlformats.org/officeDocument/2006/relationships/slide" Target="slide13.xml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8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11" Type="http://schemas.openxmlformats.org/officeDocument/2006/relationships/image" Target="../media/image41.png"/><Relationship Id="rId5" Type="http://schemas.openxmlformats.org/officeDocument/2006/relationships/image" Target="../media/image53.png"/><Relationship Id="rId10" Type="http://schemas.microsoft.com/office/2007/relationships/hdphoto" Target="../media/hdphoto19.wdp"/><Relationship Id="rId4" Type="http://schemas.openxmlformats.org/officeDocument/2006/relationships/slide" Target="slide13.xml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Relationship Id="rId9" Type="http://schemas.openxmlformats.org/officeDocument/2006/relationships/image" Target="../media/image6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99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98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70.png"/><Relationship Id="rId18" Type="http://schemas.microsoft.com/office/2007/relationships/hdphoto" Target="../media/hdphoto26.wdp"/><Relationship Id="rId3" Type="http://schemas.openxmlformats.org/officeDocument/2006/relationships/image" Target="../media/image64.jpeg"/><Relationship Id="rId21" Type="http://schemas.openxmlformats.org/officeDocument/2006/relationships/image" Target="../media/image75.jpeg"/><Relationship Id="rId7" Type="http://schemas.openxmlformats.org/officeDocument/2006/relationships/image" Target="../media/image67.png"/><Relationship Id="rId12" Type="http://schemas.microsoft.com/office/2007/relationships/hdphoto" Target="../media/hdphoto23.wdp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6" Type="http://schemas.microsoft.com/office/2007/relationships/hdphoto" Target="../media/hdphoto25.wdp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44.xml"/><Relationship Id="rId6" Type="http://schemas.microsoft.com/office/2007/relationships/hdphoto" Target="../media/hdphoto20.wdp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5" Type="http://schemas.openxmlformats.org/officeDocument/2006/relationships/image" Target="../media/image71.png"/><Relationship Id="rId10" Type="http://schemas.microsoft.com/office/2007/relationships/hdphoto" Target="../media/hdphoto22.wdp"/><Relationship Id="rId19" Type="http://schemas.openxmlformats.org/officeDocument/2006/relationships/image" Target="../media/image73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Relationship Id="rId14" Type="http://schemas.microsoft.com/office/2007/relationships/hdphoto" Target="../media/hdphoto2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13" Type="http://schemas.microsoft.com/office/2007/relationships/hdphoto" Target="../media/hdphoto28.wdp"/><Relationship Id="rId18" Type="http://schemas.openxmlformats.org/officeDocument/2006/relationships/image" Target="../media/image84.png"/><Relationship Id="rId3" Type="http://schemas.microsoft.com/office/2007/relationships/media" Target="../media/media3.mp3"/><Relationship Id="rId21" Type="http://schemas.openxmlformats.org/officeDocument/2006/relationships/image" Target="../media/image75.jpeg"/><Relationship Id="rId7" Type="http://schemas.openxmlformats.org/officeDocument/2006/relationships/image" Target="../media/image76.jpeg"/><Relationship Id="rId12" Type="http://schemas.openxmlformats.org/officeDocument/2006/relationships/image" Target="../media/image80.png"/><Relationship Id="rId17" Type="http://schemas.openxmlformats.org/officeDocument/2006/relationships/image" Target="../media/image83.png"/><Relationship Id="rId2" Type="http://schemas.openxmlformats.org/officeDocument/2006/relationships/audio" Target="../media/media2.mp3"/><Relationship Id="rId16" Type="http://schemas.openxmlformats.org/officeDocument/2006/relationships/image" Target="../media/image82.png"/><Relationship Id="rId20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7.wdp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74.png"/><Relationship Id="rId10" Type="http://schemas.openxmlformats.org/officeDocument/2006/relationships/image" Target="../media/image79.png"/><Relationship Id="rId19" Type="http://schemas.microsoft.com/office/2007/relationships/hdphoto" Target="../media/hdphoto29.wdp"/><Relationship Id="rId4" Type="http://schemas.openxmlformats.org/officeDocument/2006/relationships/audio" Target="../media/media3.mp3"/><Relationship Id="rId9" Type="http://schemas.openxmlformats.org/officeDocument/2006/relationships/image" Target="../media/image78.png"/><Relationship Id="rId1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98/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99.svg"/><Relationship Id="rId9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8.png"/><Relationship Id="rId5" Type="http://schemas.microsoft.com/office/2007/relationships/hdphoto" Target="../media/hdphoto30.wdp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98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hyperlink" Target="https://hoc10.vn/doc-sach/tieng-viet-3-tap-1/1/134/98/" TargetMode="External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810344" y="2606634"/>
            <a:ext cx="882792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 14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 đọc 2: Lời kêu gọi toàn dân tập thể dục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D7D905-B160-9B0E-1056-0CB3C360A46E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792873-23C6-749E-47EF-82B3AF5881C2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6A3F82-90F9-4B2B-1574-4448B97C105E}"/>
              </a:ext>
            </a:extLst>
          </p:cNvPr>
          <p:cNvSpPr/>
          <p:nvPr/>
        </p:nvSpPr>
        <p:spPr>
          <a:xfrm>
            <a:off x="3938360" y="1737934"/>
            <a:ext cx="3667579" cy="602030"/>
          </a:xfrm>
          <a:prstGeom prst="roundRect">
            <a:avLst>
              <a:gd name="adj" fmla="val 46836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Làm việc nhóm đôi</a:t>
            </a:r>
          </a:p>
        </p:txBody>
      </p:sp>
      <p:pic>
        <p:nvPicPr>
          <p:cNvPr id="2" name="Picture 17">
            <a:extLst>
              <a:ext uri="{FF2B5EF4-FFF2-40B4-BE49-F238E27FC236}">
                <a16:creationId xmlns:a16="http://schemas.microsoft.com/office/drawing/2014/main" id="{2AC8840C-E6DE-85D8-710E-A1B4C6582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632758" y="2584228"/>
            <a:ext cx="495001" cy="530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C90AD-8E5E-8BB1-3999-6748EAF9EAC7}"/>
              </a:ext>
            </a:extLst>
          </p:cNvPr>
          <p:cNvSpPr txBox="1"/>
          <p:nvPr/>
        </p:nvSpPr>
        <p:spPr>
          <a:xfrm>
            <a:off x="1257275" y="2505081"/>
            <a:ext cx="4514875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vi-VN" sz="200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 góp phần làm cho cả nước khỏe mạnh, mỗi người dân nên làm gì?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976195BA-E69E-D642-9656-405B7DD6A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600888" y="4124448"/>
            <a:ext cx="495001" cy="5301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369027-08D0-7389-02E5-0CED28B7A6BD}"/>
              </a:ext>
            </a:extLst>
          </p:cNvPr>
          <p:cNvSpPr txBox="1"/>
          <p:nvPr/>
        </p:nvSpPr>
        <p:spPr>
          <a:xfrm>
            <a:off x="1225405" y="3966157"/>
            <a:ext cx="4870595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vi-VN" sz="2000">
                <a:latin typeface="UTM Avo" panose="02040603050506020204" pitchFamily="18" charset="0"/>
                <a:cs typeface="Arial" panose="020B0604020202020204" pitchFamily="34" charset="0"/>
              </a:rPr>
              <a:t>Nếu mỗi người ngày nào cũng tập thể dục, thì có lợi ích gì?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9339CC3D-9165-DD94-8F30-39EBF3B1F6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6514995" y="2629346"/>
            <a:ext cx="495001" cy="5301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7AFD1C-3492-3C6C-CB57-0A588D0ABDE8}"/>
              </a:ext>
            </a:extLst>
          </p:cNvPr>
          <p:cNvSpPr txBox="1"/>
          <p:nvPr/>
        </p:nvSpPr>
        <p:spPr>
          <a:xfrm>
            <a:off x="7139512" y="2416680"/>
            <a:ext cx="4312790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vi-VN" sz="2000">
                <a:latin typeface="UTM Avo" panose="02040603050506020204" pitchFamily="18" charset="0"/>
                <a:cs typeface="Arial" panose="020B0604020202020204" pitchFamily="34" charset="0"/>
              </a:rPr>
              <a:t>Em hiểu “Cường dân nước thịnh” có nghĩa là gì?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7">
            <a:extLst>
              <a:ext uri="{FF2B5EF4-FFF2-40B4-BE49-F238E27FC236}">
                <a16:creationId xmlns:a16="http://schemas.microsoft.com/office/drawing/2014/main" id="{96CEF630-A694-7E65-0752-D09AF6985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6497549" y="4067282"/>
            <a:ext cx="495001" cy="530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B6A969-FD96-C200-9952-E9ED95A2873A}"/>
              </a:ext>
            </a:extLst>
          </p:cNvPr>
          <p:cNvSpPr txBox="1"/>
          <p:nvPr/>
        </p:nvSpPr>
        <p:spPr>
          <a:xfrm>
            <a:off x="7139512" y="3980928"/>
            <a:ext cx="4312790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nl-NL" sz="200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Chủ tịch Hồ Chí Minh mong muốn điều gì?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71EC0A2E-4DEF-9EDC-235C-5C362BC9FD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65867" y="4771040"/>
            <a:ext cx="1866051" cy="1909004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E7B088E3-92B2-6237-0A0C-F29AF6B4B2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64965">
            <a:off x="426136" y="5111827"/>
            <a:ext cx="908243" cy="13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7" grpId="0"/>
      <p:bldP spid="11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2616200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4" y="5009808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5" y="4971624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749801"/>
            <a:ext cx="1683824" cy="13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35" y="4445001"/>
            <a:ext cx="1957965" cy="17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choi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Huong dan 3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5867400"/>
            <a:ext cx="2189279" cy="93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8078" y="922101"/>
            <a:ext cx="1656223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33" b="1" dirty="0">
                <a:solidFill>
                  <a:srgbClr val="99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2133" b="1" dirty="0">
                <a:solidFill>
                  <a:srgbClr val="99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 CƯNG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736EF8-88FC-74CF-7391-C91AAEF3426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" y="14514"/>
            <a:ext cx="780985" cy="8708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974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3158293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40000" y="-2565400"/>
            <a:ext cx="8675733" cy="5237564"/>
            <a:chOff x="1905000" y="-1924050"/>
            <a:chExt cx="6506800" cy="3928173"/>
          </a:xfrm>
        </p:grpSpPr>
        <p:pic>
          <p:nvPicPr>
            <p:cNvPr id="3074" name="Picture 2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  <a14:imgEffect>
                        <a14:colorTemperature colorTemp="53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-1924050"/>
              <a:ext cx="6506800" cy="3928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351047" y="504678"/>
              <a:ext cx="5553213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cún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bị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bắt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cóc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bị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nhốt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chiếc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chuồng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lúc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kẻ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xấu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đang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say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ngủ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cố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gắng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cún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trốn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thoát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ADMIN\Desktop\Tai nguyen thiet ke tro choi\Bảng gỗ\choi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1A4C08-29DD-E6EC-27BA-5F8D3AE58A3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" y="14514"/>
            <a:ext cx="780985" cy="8708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2882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0345" y="1430739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357" y="1234848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4228345" y="1508688"/>
            <a:ext cx="440267" cy="428736"/>
          </a:xfrm>
          <a:prstGeom prst="ellipse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8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987" y="7593541"/>
            <a:ext cx="541867" cy="541867"/>
          </a:xfrm>
          <a:prstGeom prst="rect">
            <a:avLst/>
          </a:prstGeom>
        </p:spPr>
      </p:pic>
      <p:pic>
        <p:nvPicPr>
          <p:cNvPr id="30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1187" y="7796741"/>
            <a:ext cx="541867" cy="541867"/>
          </a:xfrm>
          <a:prstGeom prst="rect">
            <a:avLst/>
          </a:prstGeom>
        </p:spPr>
      </p:pic>
      <p:pic>
        <p:nvPicPr>
          <p:cNvPr id="31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4387" y="7999941"/>
            <a:ext cx="541867" cy="541867"/>
          </a:xfrm>
          <a:prstGeom prst="rect">
            <a:avLst/>
          </a:prstGeom>
        </p:spPr>
      </p:pic>
      <p:pic>
        <p:nvPicPr>
          <p:cNvPr id="32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7587" y="8203141"/>
            <a:ext cx="541867" cy="541867"/>
          </a:xfrm>
          <a:prstGeom prst="rect">
            <a:avLst/>
          </a:prstGeom>
        </p:spPr>
      </p:pic>
      <p:pic>
        <p:nvPicPr>
          <p:cNvPr id="33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0787" y="8406341"/>
            <a:ext cx="541867" cy="541867"/>
          </a:xfrm>
          <a:prstGeom prst="rect">
            <a:avLst/>
          </a:prstGeom>
        </p:spPr>
      </p:pic>
      <p:pic>
        <p:nvPicPr>
          <p:cNvPr id="34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3987" y="8609541"/>
            <a:ext cx="541867" cy="541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2F921F-4FB2-ADC5-C0BD-39827EC6B6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" y="14514"/>
            <a:ext cx="780985" cy="870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: Rounded Corners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75C4A99-73A2-AFCD-2F26-27D70B3D308D}"/>
              </a:ext>
            </a:extLst>
          </p:cNvPr>
          <p:cNvSpPr/>
          <p:nvPr/>
        </p:nvSpPr>
        <p:spPr>
          <a:xfrm>
            <a:off x="9982200" y="228600"/>
            <a:ext cx="1912532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Phần tiếp theo</a:t>
            </a:r>
          </a:p>
        </p:txBody>
      </p:sp>
      <p:pic>
        <p:nvPicPr>
          <p:cNvPr id="2" name="Picture 6" descr="Kết quả hình ảnh cho American Eskimo cartoon">
            <a:extLst>
              <a:ext uri="{FF2B5EF4-FFF2-40B4-BE49-F238E27FC236}">
                <a16:creationId xmlns:a16="http://schemas.microsoft.com/office/drawing/2014/main" id="{D1EB5AE2-5C7D-3811-6627-BC316BC85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0657" y="471793"/>
            <a:ext cx="754565" cy="72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C:\Users\ADMIN\Desktop\Picture1 (2).png">
            <a:hlinkClick r:id="rId16" action="ppaction://hlinksldjump"/>
            <a:extLst>
              <a:ext uri="{FF2B5EF4-FFF2-40B4-BE49-F238E27FC236}">
                <a16:creationId xmlns:a16="http://schemas.microsoft.com/office/drawing/2014/main" id="{8429019D-8F2A-8D24-7659-44E7EF514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190" y="227288"/>
            <a:ext cx="1264432" cy="110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5FB4033-8CDF-576E-AB1F-6A5203388381}"/>
              </a:ext>
            </a:extLst>
          </p:cNvPr>
          <p:cNvSpPr/>
          <p:nvPr/>
        </p:nvSpPr>
        <p:spPr>
          <a:xfrm>
            <a:off x="6841950" y="97288"/>
            <a:ext cx="503341" cy="490159"/>
          </a:xfrm>
          <a:prstGeom prst="ellipse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7" name="Picture 8" descr="Hình ảnh có liên quan">
            <a:extLst>
              <a:ext uri="{FF2B5EF4-FFF2-40B4-BE49-F238E27FC236}">
                <a16:creationId xmlns:a16="http://schemas.microsoft.com/office/drawing/2014/main" id="{0F5044EC-BCC0-8569-5DED-B50EEBE08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9362" y1="7489" x2="28936" y2="61674"/>
                        <a14:foregroundMark x1="24255" y1="5286" x2="25106" y2="19824"/>
                        <a14:foregroundMark x1="11489" y1="27753" x2="8085" y2="33921"/>
                        <a14:foregroundMark x1="32340" y1="55947" x2="29362" y2="87225"/>
                        <a14:foregroundMark x1="68085" y1="55507" x2="83404" y2="85463"/>
                        <a14:foregroundMark x1="95745" y1="63877" x2="83404" y2="70925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0143" y="4786252"/>
            <a:ext cx="1143000" cy="121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C:\Users\ADMIN\Desktop\Picture1 (2).png">
            <a:hlinkClick r:id="rId20" action="ppaction://hlinksldjump"/>
            <a:extLst>
              <a:ext uri="{FF2B5EF4-FFF2-40B4-BE49-F238E27FC236}">
                <a16:creationId xmlns:a16="http://schemas.microsoft.com/office/drawing/2014/main" id="{BFC3007C-F744-FE52-338A-41AFFCAEC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02" y="4633852"/>
            <a:ext cx="1459641" cy="127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ADMIN\Desktop\Dan cho chay tron\318767-1G20FT61680 (2).jpg">
            <a:extLst>
              <a:ext uri="{FF2B5EF4-FFF2-40B4-BE49-F238E27FC236}">
                <a16:creationId xmlns:a16="http://schemas.microsoft.com/office/drawing/2014/main" id="{70ECAB05-D630-BCFA-A8F4-4E30A458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7856">
                        <a14:foregroundMark x1="12865" y1="6301" x2="38791" y2="41096"/>
                        <a14:foregroundMark x1="27875" y1="10685" x2="26901" y2="18630"/>
                        <a14:foregroundMark x1="18324" y1="7671" x2="21053" y2="131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20312" y="5532859"/>
            <a:ext cx="1587231" cy="100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ADMIN\Desktop\Picture1 (2).png">
            <a:hlinkClick r:id="rId23" action="ppaction://hlinksldjump"/>
            <a:extLst>
              <a:ext uri="{FF2B5EF4-FFF2-40B4-BE49-F238E27FC236}">
                <a16:creationId xmlns:a16="http://schemas.microsoft.com/office/drawing/2014/main" id="{BDFCADB5-E98D-CBF8-BF50-53BCF79D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553" y="5243452"/>
            <a:ext cx="1590190" cy="127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3E59E5A-608D-B62D-A353-2F60AD1B31C4}"/>
              </a:ext>
            </a:extLst>
          </p:cNvPr>
          <p:cNvSpPr/>
          <p:nvPr/>
        </p:nvSpPr>
        <p:spPr>
          <a:xfrm>
            <a:off x="3161122" y="5034233"/>
            <a:ext cx="503341" cy="490159"/>
          </a:xfrm>
          <a:prstGeom prst="ellipse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</a:rPr>
              <a:t>3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13" name="Oval 12">
            <a:hlinkClick r:id="rId20" action="ppaction://hlinksldjump"/>
            <a:extLst>
              <a:ext uri="{FF2B5EF4-FFF2-40B4-BE49-F238E27FC236}">
                <a16:creationId xmlns:a16="http://schemas.microsoft.com/office/drawing/2014/main" id="{843E8F6A-E07B-60BF-9385-EAEC51877C32}"/>
              </a:ext>
            </a:extLst>
          </p:cNvPr>
          <p:cNvSpPr/>
          <p:nvPr/>
        </p:nvSpPr>
        <p:spPr>
          <a:xfrm>
            <a:off x="6366071" y="4352438"/>
            <a:ext cx="503341" cy="490159"/>
          </a:xfrm>
          <a:prstGeom prst="ellipse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</a:rPr>
              <a:t>4</a:t>
            </a:r>
            <a:endParaRPr lang="en-US" sz="24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32487 0.0120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414"/>
                            </p:stCondLst>
                            <p:childTnLst>
                              <p:par>
                                <p:cTn id="3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7 0.01204 L 0.37604 -0.11967 C 0.38697 -0.14907 0.40299 -0.16481 0.41979 -0.16481 C 0.43893 -0.16481 0.45416 -0.14907 0.4651 -0.11967 L 0.51653 0.01204 " pathEditMode="relative" rAng="0" ptsTypes="AAAAA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914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2 -4.07407E-6 L 0.7582 -4.07407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0599 -0.15602 C 0.0724 -0.18982 0.09154 -0.20949 0.11094 -0.20949 C 0.13347 -0.20949 0.15143 -0.18982 0.16406 -0.15602 L 0.225 7.40741E-7 " pathEditMode="relative" rAng="0" ptsTypes="AAAAA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7.40741E-7 L 0.50834 7.40741E-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1481 L 0.08086 -0.13959 C 0.09597 -0.17385 0.11888 -0.1926 0.14258 -0.1926 C 0.16967 -0.1926 0.19128 -0.17385 0.20638 -0.13959 L 0.27917 0.01481 " pathEditMode="relative" rAng="0" ptsTypes="AAA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84 4.44444E-6 L 0.52084 4.44444E-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278 L 0.39415 -0.0057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81 -0.00301 L 0.45717 -0.14884 C 0.47227 -0.18125 0.49467 -0.19884 0.51784 -0.19884 C 0.54467 -0.19884 0.56576 -0.18125 0.58086 -0.14884 L 0.65248 -0.00301 " pathEditMode="relative" rAng="0" ptsTypes="AAAAA"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415 -2.59259E-6 L 0.89415 -2.59259E-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Dan cho chay tron\PoolnoFog.jpg">
            <a:extLst>
              <a:ext uri="{FF2B5EF4-FFF2-40B4-BE49-F238E27FC236}">
                <a16:creationId xmlns:a16="http://schemas.microsoft.com/office/drawing/2014/main" id="{A8C1605E-4CC5-A457-ED35-6E6DC4B95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221BD997-F674-59AE-1218-BC8970DA4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ình ảnh có liên quan">
            <a:extLst>
              <a:ext uri="{FF2B5EF4-FFF2-40B4-BE49-F238E27FC236}">
                <a16:creationId xmlns:a16="http://schemas.microsoft.com/office/drawing/2014/main" id="{121666E8-1DAD-EFC3-2C18-823DEA8DC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956" y="369085"/>
            <a:ext cx="9097577" cy="316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B3EFCA-068D-42F1-1DC7-634E253A961A}"/>
              </a:ext>
            </a:extLst>
          </p:cNvPr>
          <p:cNvSpPr txBox="1"/>
          <p:nvPr/>
        </p:nvSpPr>
        <p:spPr>
          <a:xfrm>
            <a:off x="1910207" y="1072680"/>
            <a:ext cx="782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UTM Avo" panose="02040603050506020204" pitchFamily="18" charset="0"/>
              </a:rPr>
              <a:t>Câu 1: </a:t>
            </a:r>
            <a:r>
              <a:rPr lang="vi-VN" sz="3600">
                <a:solidFill>
                  <a:schemeClr val="bg1"/>
                </a:solidFill>
                <a:latin typeface="UTM Avo" panose="02040603050506020204" pitchFamily="18" charset="0"/>
              </a:rPr>
              <a:t>Để góp phần làm cho cả nước khỏe mạnh, mỗi người dân nên làm gì?</a:t>
            </a:r>
          </a:p>
        </p:txBody>
      </p:sp>
      <p:pic>
        <p:nvPicPr>
          <p:cNvPr id="11" name="Picture 4" descr="Hình ảnh có liên quan">
            <a:extLst>
              <a:ext uri="{FF2B5EF4-FFF2-40B4-BE49-F238E27FC236}">
                <a16:creationId xmlns:a16="http://schemas.microsoft.com/office/drawing/2014/main" id="{5EE5C321-C2EF-A447-2D20-72008DE05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14" y="3654882"/>
            <a:ext cx="6487886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542B61-882F-46B9-D8E5-EE0F899A1012}"/>
              </a:ext>
            </a:extLst>
          </p:cNvPr>
          <p:cNvSpPr txBox="1"/>
          <p:nvPr/>
        </p:nvSpPr>
        <p:spPr>
          <a:xfrm>
            <a:off x="3135085" y="4334887"/>
            <a:ext cx="5558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  <a:latin typeface="UTM Avo" panose="02040603050506020204" pitchFamily="18" charset="0"/>
              </a:rPr>
              <a:t>Mỗi người dân nên tập luyện thể dục, bồi bổ sức khỏe.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B95A6F-D3C0-607A-6288-48FB9EEC83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" y="14514"/>
            <a:ext cx="780985" cy="8708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366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Dan cho chay tron\PoolnoFog.jpg">
            <a:extLst>
              <a:ext uri="{FF2B5EF4-FFF2-40B4-BE49-F238E27FC236}">
                <a16:creationId xmlns:a16="http://schemas.microsoft.com/office/drawing/2014/main" id="{B9D631BD-538B-5894-7C23-DE1283651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DC6DDE09-3D29-CD6E-33BF-287DDD613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ình ảnh có liên quan">
            <a:extLst>
              <a:ext uri="{FF2B5EF4-FFF2-40B4-BE49-F238E27FC236}">
                <a16:creationId xmlns:a16="http://schemas.microsoft.com/office/drawing/2014/main" id="{F7ECE60D-4861-5068-E35F-40329570F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956" y="369085"/>
            <a:ext cx="9097577" cy="316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0648B3-C9C2-1F52-D658-6E9B8541B669}"/>
              </a:ext>
            </a:extLst>
          </p:cNvPr>
          <p:cNvSpPr txBox="1"/>
          <p:nvPr/>
        </p:nvSpPr>
        <p:spPr>
          <a:xfrm>
            <a:off x="1910207" y="1072680"/>
            <a:ext cx="782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UTM Avo" panose="02040603050506020204" pitchFamily="18" charset="0"/>
              </a:rPr>
              <a:t>Câu 2: </a:t>
            </a:r>
            <a:r>
              <a:rPr lang="vi-VN" sz="3600">
                <a:solidFill>
                  <a:schemeClr val="bg1"/>
                </a:solidFill>
                <a:latin typeface="UTM Avo" panose="02040603050506020204" pitchFamily="18" charset="0"/>
              </a:rPr>
              <a:t>Nếu mỗi người ngày nào cũng tập thể dục, thì có lợi ích gì?</a:t>
            </a:r>
          </a:p>
          <a:p>
            <a:pPr algn="ctr"/>
            <a:endParaRPr lang="vi-VN" sz="360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4" descr="Hình ảnh có liên quan">
            <a:extLst>
              <a:ext uri="{FF2B5EF4-FFF2-40B4-BE49-F238E27FC236}">
                <a16:creationId xmlns:a16="http://schemas.microsoft.com/office/drawing/2014/main" id="{95099FA9-DD07-821A-2B86-505B40B40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02" y="3537131"/>
            <a:ext cx="8569244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941DCF-591C-8F2D-C12C-C2808E1427B0}"/>
              </a:ext>
            </a:extLst>
          </p:cNvPr>
          <p:cNvSpPr txBox="1"/>
          <p:nvPr/>
        </p:nvSpPr>
        <p:spPr>
          <a:xfrm>
            <a:off x="2313669" y="4001692"/>
            <a:ext cx="7233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chemeClr val="bg1"/>
                </a:solidFill>
                <a:latin typeface="UTM Avo" panose="02040603050506020204" pitchFamily="18" charset="0"/>
              </a:rPr>
              <a:t>Khí huyết lưu thông, tinh thần đầy đủ.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chemeClr val="bg1"/>
                </a:solidFill>
                <a:latin typeface="UTM Avo" panose="02040603050506020204" pitchFamily="18" charset="0"/>
              </a:rPr>
              <a:t>Mỗi người đều mạnh khỏe, đất nước mạnh khỏe.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BF1C2E-E7AE-25BC-ED68-8E5D17DEBF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" y="14514"/>
            <a:ext cx="780985" cy="8708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253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Dan cho chay tron\PoolnoFog.jpg">
            <a:extLst>
              <a:ext uri="{FF2B5EF4-FFF2-40B4-BE49-F238E27FC236}">
                <a16:creationId xmlns:a16="http://schemas.microsoft.com/office/drawing/2014/main" id="{EF086B9B-5390-4B69-643C-BE6A6E81B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E104755B-0FB9-7CE0-FA9A-B9F6E0E5E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ình ảnh có liên quan">
            <a:extLst>
              <a:ext uri="{FF2B5EF4-FFF2-40B4-BE49-F238E27FC236}">
                <a16:creationId xmlns:a16="http://schemas.microsoft.com/office/drawing/2014/main" id="{28C70A6D-B42D-F590-AD3A-ED6935964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956" y="369085"/>
            <a:ext cx="9097577" cy="316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FE0486-C9C6-4663-47A5-C2BE46698EFF}"/>
              </a:ext>
            </a:extLst>
          </p:cNvPr>
          <p:cNvSpPr txBox="1"/>
          <p:nvPr/>
        </p:nvSpPr>
        <p:spPr>
          <a:xfrm>
            <a:off x="1910207" y="1349678"/>
            <a:ext cx="782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UTM Avo" panose="02040603050506020204" pitchFamily="18" charset="0"/>
              </a:rPr>
              <a:t>Câu 3: </a:t>
            </a:r>
            <a:r>
              <a:rPr lang="vi-VN" sz="3600">
                <a:solidFill>
                  <a:schemeClr val="bg1"/>
                </a:solidFill>
                <a:latin typeface="UTM Avo" panose="02040603050506020204" pitchFamily="18" charset="0"/>
              </a:rPr>
              <a:t>Em hiểu “Cường dân nước thịnh” có nghĩa là gì?</a:t>
            </a:r>
          </a:p>
        </p:txBody>
      </p:sp>
      <p:pic>
        <p:nvPicPr>
          <p:cNvPr id="11" name="Picture 4" descr="Hình ảnh có liên quan">
            <a:extLst>
              <a:ext uri="{FF2B5EF4-FFF2-40B4-BE49-F238E27FC236}">
                <a16:creationId xmlns:a16="http://schemas.microsoft.com/office/drawing/2014/main" id="{D90D58D9-C2C3-AC1C-C6AD-FA5F9690F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14" y="3654882"/>
            <a:ext cx="6487886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4EAC39-36A5-871A-3D98-F566872C68ED}"/>
              </a:ext>
            </a:extLst>
          </p:cNvPr>
          <p:cNvSpPr txBox="1"/>
          <p:nvPr/>
        </p:nvSpPr>
        <p:spPr>
          <a:xfrm>
            <a:off x="3120571" y="4123327"/>
            <a:ext cx="5558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  <a:latin typeface="UTM Avo" panose="02040603050506020204" pitchFamily="18" charset="0"/>
              </a:rPr>
              <a:t>Có nghĩa là mỗi người dân mạnh khỏe thì đất nước giàu mạnh, phát triển.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88C0DC-3992-1968-6218-73596DED2B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" y="14514"/>
            <a:ext cx="780985" cy="8708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388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Dan cho chay tron\PoolnoFog.jpg">
            <a:extLst>
              <a:ext uri="{FF2B5EF4-FFF2-40B4-BE49-F238E27FC236}">
                <a16:creationId xmlns:a16="http://schemas.microsoft.com/office/drawing/2014/main" id="{D47C32E7-DA83-3996-BED8-5D69D0ADD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A4AEF613-984B-F5E0-2528-CBC84604B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ình ảnh có liên quan">
            <a:extLst>
              <a:ext uri="{FF2B5EF4-FFF2-40B4-BE49-F238E27FC236}">
                <a16:creationId xmlns:a16="http://schemas.microsoft.com/office/drawing/2014/main" id="{8838BC82-8248-D7FA-2D95-0CE63AE1D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956" y="369085"/>
            <a:ext cx="9097577" cy="316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35147-878F-A445-73D9-3321900E1D3B}"/>
              </a:ext>
            </a:extLst>
          </p:cNvPr>
          <p:cNvSpPr txBox="1"/>
          <p:nvPr/>
        </p:nvSpPr>
        <p:spPr>
          <a:xfrm>
            <a:off x="3135085" y="1349678"/>
            <a:ext cx="5218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bg1"/>
                </a:solidFill>
                <a:latin typeface="UTM Avo" panose="02040603050506020204" pitchFamily="18" charset="0"/>
              </a:rPr>
              <a:t>Chủ tịch Hồ Chí Minh mong muốn điều gì?</a:t>
            </a:r>
          </a:p>
        </p:txBody>
      </p:sp>
      <p:pic>
        <p:nvPicPr>
          <p:cNvPr id="11" name="Picture 4" descr="Hình ảnh có liên quan">
            <a:extLst>
              <a:ext uri="{FF2B5EF4-FFF2-40B4-BE49-F238E27FC236}">
                <a16:creationId xmlns:a16="http://schemas.microsoft.com/office/drawing/2014/main" id="{1F963805-423D-75C2-75E1-E2BE0652E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14" y="3654882"/>
            <a:ext cx="6487886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693D69-25CC-2BBE-B5E6-44F891B50068}"/>
              </a:ext>
            </a:extLst>
          </p:cNvPr>
          <p:cNvSpPr txBox="1"/>
          <p:nvPr/>
        </p:nvSpPr>
        <p:spPr>
          <a:xfrm>
            <a:off x="3135085" y="4123327"/>
            <a:ext cx="5558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  <a:latin typeface="UTM Avo" panose="02040603050506020204" pitchFamily="18" charset="0"/>
              </a:rPr>
              <a:t>Chủ tịch Hồ Chí Minh mong muốn đồng bào ai cũng gắng tập thể dục.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375714-D6B1-9746-B548-6948A4A065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" y="14514"/>
            <a:ext cx="780985" cy="8708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425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938E61-7994-7498-B9CC-56AFBC91F331}"/>
              </a:ext>
            </a:extLst>
          </p:cNvPr>
          <p:cNvSpPr txBox="1"/>
          <p:nvPr/>
        </p:nvSpPr>
        <p:spPr>
          <a:xfrm>
            <a:off x="580571" y="168417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Nội dung chính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1B3D179B-CCF3-CDF3-9DE7-1810BC60F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53600" y="3724897"/>
            <a:ext cx="1887694" cy="313310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E5A0622-DAF2-7E46-408C-CF33D8A3A84B}"/>
              </a:ext>
            </a:extLst>
          </p:cNvPr>
          <p:cNvSpPr/>
          <p:nvPr/>
        </p:nvSpPr>
        <p:spPr>
          <a:xfrm>
            <a:off x="2797981" y="2312636"/>
            <a:ext cx="6654800" cy="2232728"/>
          </a:xfrm>
          <a:prstGeom prst="wedgeRoundRectCallout">
            <a:avLst>
              <a:gd name="adj1" fmla="val 57238"/>
              <a:gd name="adj2" fmla="val 33591"/>
              <a:gd name="adj3" fmla="val 16667"/>
            </a:avLst>
          </a:prstGeom>
          <a:ln w="57150">
            <a:solidFill>
              <a:schemeClr val="accent1"/>
            </a:solidFill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 bài đọc, chúng ta hiểu Bác Hồ kêu gọi toàn dân tập thể dục để rèn luyện sức khỏe, xây dựng đất nước.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E4DB8823-9AF4-D419-FD5F-9341D8B93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616" y="3567173"/>
            <a:ext cx="2788461" cy="3133103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0A191BCC-2870-0262-81B6-F0D34ECCD6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2165025">
            <a:off x="5181672" y="5060674"/>
            <a:ext cx="1332497" cy="112429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5222EBA-1CEB-F698-A523-00D2CFC929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100000" flipH="1">
            <a:off x="9924628" y="1478360"/>
            <a:ext cx="1958713" cy="8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8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C1F7A1A-BFFB-B71F-52AE-28B50A50AC01}"/>
              </a:ext>
            </a:extLst>
          </p:cNvPr>
          <p:cNvGrpSpPr/>
          <p:nvPr/>
        </p:nvGrpSpPr>
        <p:grpSpPr>
          <a:xfrm>
            <a:off x="10571356" y="746199"/>
            <a:ext cx="1510717" cy="1729393"/>
            <a:chOff x="930253" y="1555705"/>
            <a:chExt cx="1279160" cy="1392063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D10E6417-C6A8-3EB3-2116-28FCCE4D1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51364E-BCE8-0CAE-A6FB-CC0740037284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21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4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9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5ADEC2-6003-30F1-F45C-8372529B5794}"/>
              </a:ext>
            </a:extLst>
          </p:cNvPr>
          <p:cNvGrpSpPr/>
          <p:nvPr/>
        </p:nvGrpSpPr>
        <p:grpSpPr>
          <a:xfrm>
            <a:off x="10571356" y="746199"/>
            <a:ext cx="1510717" cy="1729393"/>
            <a:chOff x="930253" y="1555705"/>
            <a:chExt cx="1279160" cy="1392063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CE500A70-66E9-272D-FC1D-3A739C4D2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318E22-B356-D3BF-617C-77DE605020CE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21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4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9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D017DCC-B711-D64E-C9D6-53087B49B84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865571" y="699745"/>
            <a:ext cx="6309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2400">
                <a:solidFill>
                  <a:prstClr val="white"/>
                </a:solidFill>
                <a:latin typeface="UTM Avo" panose="02040603050506020204" pitchFamily="18" charset="0"/>
              </a:rPr>
              <a:t>Câu “Tôi mong đồng bào ta ai cũng cố gắng tập thể dục” thuộc kiểu câu nào dưới đây? Chọn ý đúng:</a:t>
            </a:r>
            <a:endParaRPr lang="vi-VN" sz="2400" dirty="0" err="1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000" err="1">
                <a:solidFill>
                  <a:srgbClr val="0000FF"/>
                </a:solidFill>
                <a:latin typeface="UTM Avo" panose="02040603050506020204" pitchFamily="18" charset="0"/>
              </a:rPr>
              <a:t>A</a:t>
            </a:r>
            <a:r>
              <a:rPr lang="en-US" sz="2000">
                <a:solidFill>
                  <a:srgbClr val="0000FF"/>
                </a:solidFill>
                <a:latin typeface="UTM Avo" panose="02040603050506020204" pitchFamily="18" charset="0"/>
              </a:rPr>
              <a:t>. Câu khiến (để nêu đề nghị)</a:t>
            </a:r>
            <a:endParaRPr lang="en-US" sz="20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000">
                <a:solidFill>
                  <a:srgbClr val="0000FF"/>
                </a:solidFill>
                <a:latin typeface="UTM Avo" panose="02040603050506020204" pitchFamily="18" charset="0"/>
              </a:rPr>
              <a:t>B. Câu cảm (để bày tỏ cảm xúc) </a:t>
            </a:r>
            <a:endParaRPr lang="en-US" sz="20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000">
                <a:solidFill>
                  <a:srgbClr val="0000FF"/>
                </a:solidFill>
                <a:latin typeface="UTM Avo" panose="02040603050506020204" pitchFamily="18" charset="0"/>
              </a:rPr>
              <a:t>C. Câu hỏi (để hỏi) </a:t>
            </a:r>
            <a:endParaRPr lang="en-US" sz="20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0251" y="2484191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B07CD3EC-84A8-8495-E2FC-645612AE7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D5FDF05C-6431-3DA6-AA4B-14BD532898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30128296-B23B-1F6B-FB91-2D89C843E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8D39E47-CDFC-8B5D-49BD-70202D665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3972470-7CCE-44BC-A958-26EB846DB09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92CB87-BB6D-846B-042C-A05C6D72013A}"/>
              </a:ext>
            </a:extLst>
          </p:cNvPr>
          <p:cNvSpPr/>
          <p:nvPr/>
        </p:nvSpPr>
        <p:spPr>
          <a:xfrm>
            <a:off x="742950" y="1676400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5EC0A-C4F9-D6FF-73CC-03F8C59470E7}"/>
              </a:ext>
            </a:extLst>
          </p:cNvPr>
          <p:cNvSpPr txBox="1"/>
          <p:nvPr/>
        </p:nvSpPr>
        <p:spPr>
          <a:xfrm>
            <a:off x="1466850" y="1644134"/>
            <a:ext cx="68008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>
                <a:latin typeface="UTM Avo" panose="02040603050506020204" pitchFamily="18" charset="0"/>
                <a:cs typeface="Arial" panose="020B0604020202020204" pitchFamily="34" charset="0"/>
              </a:rPr>
              <a:t>Nhận biết câu cầu khiến</a:t>
            </a:r>
            <a:endParaRPr lang="en-US" sz="2200" dirty="0">
              <a:latin typeface="UTM Avo" panose="02040603050506020204" pitchFamily="18" charset="0"/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32846786-0746-BCE8-8A90-FED0673A4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0569" y="3466681"/>
            <a:ext cx="746443" cy="53837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2BCDBA9-CB45-154A-16FC-5E629E1069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26954">
            <a:off x="10085356" y="4693745"/>
            <a:ext cx="1247848" cy="1184321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B7A1474F-5046-3520-DD18-40FEB1F78302}"/>
              </a:ext>
            </a:extLst>
          </p:cNvPr>
          <p:cNvGrpSpPr/>
          <p:nvPr/>
        </p:nvGrpSpPr>
        <p:grpSpPr>
          <a:xfrm>
            <a:off x="4925371" y="2173680"/>
            <a:ext cx="6000934" cy="2583579"/>
            <a:chOff x="0" y="-4263"/>
            <a:chExt cx="13216846" cy="1077775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1BB4165-D5C0-3C5D-18A4-0579974AFD59}"/>
                </a:ext>
              </a:extLst>
            </p:cNvPr>
            <p:cNvSpPr/>
            <p:nvPr/>
          </p:nvSpPr>
          <p:spPr>
            <a:xfrm>
              <a:off x="0" y="-4263"/>
              <a:ext cx="13216846" cy="10777755"/>
            </a:xfrm>
            <a:custGeom>
              <a:avLst/>
              <a:gdLst/>
              <a:ahLst/>
              <a:cxnLst/>
              <a:rect l="l" t="t" r="r" b="b"/>
              <a:pathLst>
                <a:path w="14734930" h="12804870">
                  <a:moveTo>
                    <a:pt x="13796031" y="12793682"/>
                  </a:moveTo>
                  <a:cubicBezTo>
                    <a:pt x="13796031" y="12793682"/>
                    <a:pt x="13376278" y="12804870"/>
                    <a:pt x="12913692" y="12802248"/>
                  </a:cubicBezTo>
                  <a:cubicBezTo>
                    <a:pt x="4626114" y="12800086"/>
                    <a:pt x="1057073" y="12792261"/>
                    <a:pt x="1057073" y="12792261"/>
                  </a:cubicBezTo>
                  <a:cubicBezTo>
                    <a:pt x="812931" y="12783427"/>
                    <a:pt x="565145" y="12766446"/>
                    <a:pt x="398404" y="12708268"/>
                  </a:cubicBezTo>
                  <a:cubicBezTo>
                    <a:pt x="120505" y="12611306"/>
                    <a:pt x="0" y="12433778"/>
                    <a:pt x="0" y="3904518"/>
                  </a:cubicBezTo>
                  <a:lnTo>
                    <a:pt x="0" y="390442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394159" y="7673"/>
                  </a:cubicBezTo>
                  <a:cubicBezTo>
                    <a:pt x="13157350" y="0"/>
                    <a:pt x="13621279" y="7673"/>
                    <a:pt x="13621279" y="7673"/>
                  </a:cubicBezTo>
                  <a:cubicBezTo>
                    <a:pt x="13989586" y="15152"/>
                    <a:pt x="14352899" y="84484"/>
                    <a:pt x="14550639" y="207066"/>
                  </a:cubicBezTo>
                  <a:cubicBezTo>
                    <a:pt x="14701656" y="300683"/>
                    <a:pt x="14734930" y="425358"/>
                    <a:pt x="14725790" y="3904518"/>
                  </a:cubicBezTo>
                  <a:lnTo>
                    <a:pt x="14725790" y="3904615"/>
                  </a:lnTo>
                  <a:cubicBezTo>
                    <a:pt x="14725790" y="12551743"/>
                    <a:pt x="14442793" y="12765841"/>
                    <a:pt x="13796031" y="12793682"/>
                  </a:cubicBezTo>
                  <a:close/>
                </a:path>
              </a:pathLst>
            </a:custGeom>
            <a:solidFill>
              <a:srgbClr val="D1D899"/>
            </a:solidFill>
          </p:spPr>
          <p:txBody>
            <a:bodyPr/>
            <a:lstStyle/>
            <a:p>
              <a:endParaRPr lang="en-US" sz="600">
                <a:latin typeface="UTM Avo" panose="0204060305050602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84BA12F-E72A-CF68-E6AB-44FF3CB916DE}"/>
              </a:ext>
            </a:extLst>
          </p:cNvPr>
          <p:cNvSpPr txBox="1"/>
          <p:nvPr/>
        </p:nvSpPr>
        <p:spPr>
          <a:xfrm>
            <a:off x="5169912" y="2282019"/>
            <a:ext cx="6442141" cy="2293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v"/>
            </a:pPr>
            <a:r>
              <a:rPr lang="nl-NL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khiến được dùng để:</a:t>
            </a:r>
          </a:p>
          <a:p>
            <a:pPr marL="381019" indent="-381019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§"/>
            </a:pPr>
            <a:r>
              <a:rPr lang="nl-NL" sz="2400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đề nghị hoặc yêu cầu.</a:t>
            </a:r>
            <a:endParaRPr lang="en-US" sz="2400" i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§"/>
            </a:pPr>
            <a:r>
              <a:rPr lang="nl-NL" sz="2400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khen, chê hoặc thể hiện cảm xúc.</a:t>
            </a:r>
            <a:endParaRPr lang="en-US" sz="2400" i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2400" i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2400" i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6280EAE-5D18-0AFC-A8CC-D0C80D00C2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1562" y="4321599"/>
            <a:ext cx="3499745" cy="2340454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68CD26CC-0F4C-1E1A-20F3-2F00A465A2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20042">
            <a:off x="9202336" y="4283671"/>
            <a:ext cx="651968" cy="76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92CB87-BB6D-846B-042C-A05C6D72013A}"/>
              </a:ext>
            </a:extLst>
          </p:cNvPr>
          <p:cNvSpPr/>
          <p:nvPr/>
        </p:nvSpPr>
        <p:spPr>
          <a:xfrm>
            <a:off x="742950" y="1676400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5EC0A-C4F9-D6FF-73CC-03F8C59470E7}"/>
              </a:ext>
            </a:extLst>
          </p:cNvPr>
          <p:cNvSpPr txBox="1"/>
          <p:nvPr/>
        </p:nvSpPr>
        <p:spPr>
          <a:xfrm>
            <a:off x="1466850" y="1658648"/>
            <a:ext cx="68008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>
                <a:latin typeface="UTM Avo" panose="02040603050506020204" pitchFamily="18" charset="0"/>
                <a:cs typeface="Arial" panose="020B0604020202020204" pitchFamily="34" charset="0"/>
              </a:rPr>
              <a:t>Tìm từ có nghĩa trái ngược nhau</a:t>
            </a:r>
            <a:endParaRPr lang="en-US" sz="2200" dirty="0">
              <a:latin typeface="UTM Avo" panose="02040603050506020204" pitchFamily="18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405BF0E2-382F-7AB1-2F2F-DFED36112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0597" y="5230402"/>
            <a:ext cx="1207030" cy="10953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743AAB-1BB0-AE24-CE4B-151A8DABFDA2}"/>
              </a:ext>
            </a:extLst>
          </p:cNvPr>
          <p:cNvSpPr txBox="1"/>
          <p:nvPr/>
        </p:nvSpPr>
        <p:spPr>
          <a:xfrm>
            <a:off x="597254" y="2078731"/>
            <a:ext cx="11594746" cy="528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</a:pPr>
            <a:r>
              <a:rPr lang="nl-NL" sz="2200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Ghép từ ở cột A với từ ở cột B thành các cặp từ có nghĩa trái ngược nhau:</a:t>
            </a:r>
            <a:endParaRPr lang="en-US" sz="22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F4A3B2-5763-B1CA-1E74-D14476619243}"/>
              </a:ext>
            </a:extLst>
          </p:cNvPr>
          <p:cNvSpPr/>
          <p:nvPr/>
        </p:nvSpPr>
        <p:spPr>
          <a:xfrm>
            <a:off x="2108831" y="3027100"/>
            <a:ext cx="2842104" cy="762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mạnh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khỏe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E907E7-1D04-98D8-698D-BFA6216FA430}"/>
              </a:ext>
            </a:extLst>
          </p:cNvPr>
          <p:cNvSpPr/>
          <p:nvPr/>
        </p:nvSpPr>
        <p:spPr>
          <a:xfrm>
            <a:off x="2104212" y="4995126"/>
            <a:ext cx="2842104" cy="762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33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 </a:t>
            </a:r>
            <a:r>
              <a:rPr lang="en-US" sz="2333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333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endParaRPr lang="en-US" sz="2333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4AE238-DE20-7532-8BD3-2CAA5C9B4FAD}"/>
              </a:ext>
            </a:extLst>
          </p:cNvPr>
          <p:cNvSpPr/>
          <p:nvPr/>
        </p:nvSpPr>
        <p:spPr>
          <a:xfrm>
            <a:off x="2108831" y="3987080"/>
            <a:ext cx="2842104" cy="762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khăn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14F26DC-A121-930F-AB51-B8C6FDD188E5}"/>
              </a:ext>
            </a:extLst>
          </p:cNvPr>
          <p:cNvSpPr/>
          <p:nvPr/>
        </p:nvSpPr>
        <p:spPr>
          <a:xfrm>
            <a:off x="7506517" y="3027100"/>
            <a:ext cx="2959413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1)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thất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bại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FFFC6C-D7B9-2EC5-2663-61712F643597}"/>
              </a:ext>
            </a:extLst>
          </p:cNvPr>
          <p:cNvSpPr/>
          <p:nvPr/>
        </p:nvSpPr>
        <p:spPr>
          <a:xfrm>
            <a:off x="7506517" y="5016092"/>
            <a:ext cx="2959412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3)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lợi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0737F30-D552-6F12-84FB-6005E5FFD939}"/>
              </a:ext>
            </a:extLst>
          </p:cNvPr>
          <p:cNvSpPr/>
          <p:nvPr/>
        </p:nvSpPr>
        <p:spPr>
          <a:xfrm>
            <a:off x="7506517" y="3987080"/>
            <a:ext cx="2959412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2)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yếu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ớt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C21420-BA3D-DA4E-268C-4F0853E70435}"/>
              </a:ext>
            </a:extLst>
          </p:cNvPr>
          <p:cNvCxnSpPr>
            <a:stCxn id="8" idx="3"/>
            <a:endCxn id="13" idx="1"/>
          </p:cNvCxnSpPr>
          <p:nvPr/>
        </p:nvCxnSpPr>
        <p:spPr>
          <a:xfrm>
            <a:off x="4950935" y="3408101"/>
            <a:ext cx="2555583" cy="95997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FBAAA6-CD53-225C-2061-6CE1D0DA5664}"/>
              </a:ext>
            </a:extLst>
          </p:cNvPr>
          <p:cNvCxnSpPr>
            <a:stCxn id="10" idx="3"/>
          </p:cNvCxnSpPr>
          <p:nvPr/>
        </p:nvCxnSpPr>
        <p:spPr>
          <a:xfrm>
            <a:off x="4950935" y="4368080"/>
            <a:ext cx="2555582" cy="11115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87F497-7E91-AB29-8C5E-C0868496DEBE}"/>
              </a:ext>
            </a:extLst>
          </p:cNvPr>
          <p:cNvCxnSpPr>
            <a:endCxn id="11" idx="1"/>
          </p:cNvCxnSpPr>
          <p:nvPr/>
        </p:nvCxnSpPr>
        <p:spPr>
          <a:xfrm flipV="1">
            <a:off x="4950935" y="3408100"/>
            <a:ext cx="2555582" cy="20715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1FD7C0D-1D0C-9683-CF81-C8AEFBA471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25944">
            <a:off x="10412596" y="869151"/>
            <a:ext cx="1480769" cy="11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7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403A976-AE52-C005-71BF-E94F454C4993}"/>
              </a:ext>
            </a:extLst>
          </p:cNvPr>
          <p:cNvGrpSpPr/>
          <p:nvPr/>
        </p:nvGrpSpPr>
        <p:grpSpPr>
          <a:xfrm>
            <a:off x="10571356" y="746199"/>
            <a:ext cx="1510717" cy="1729393"/>
            <a:chOff x="930253" y="1555705"/>
            <a:chExt cx="1279160" cy="1392063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266F2F8A-0431-B7FB-6921-F5C569EAF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1A43D7-CAFA-63C3-E24D-808DCCB3661E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21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4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626C9D82-51CD-98BB-484C-2404B9101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1875" y="2206798"/>
            <a:ext cx="3332984" cy="22683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F7116-D4EC-537C-9BD8-0C72ECE01754}"/>
              </a:ext>
            </a:extLst>
          </p:cNvPr>
          <p:cNvSpPr txBox="1"/>
          <p:nvPr/>
        </p:nvSpPr>
        <p:spPr>
          <a:xfrm>
            <a:off x="903571" y="2632750"/>
            <a:ext cx="3189592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latin typeface="UTM Avo" panose="02040603050506020204" pitchFamily="18" charset="0"/>
              </a:rPr>
              <a:t>Ôn tập lại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latin typeface="UTM Avo" panose="02040603050506020204" pitchFamily="18" charset="0"/>
              </a:rPr>
              <a:t>nội dung của bài học </a:t>
            </a:r>
            <a:endParaRPr lang="en-US" sz="2000" dirty="0">
              <a:latin typeface="UTM Avo" panose="020406030505060202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508A73E-0304-C570-6015-D654CFB06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09857" y="2185283"/>
            <a:ext cx="3250271" cy="22683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C5E567-2C37-820E-89E8-56151F23EE5E}"/>
              </a:ext>
            </a:extLst>
          </p:cNvPr>
          <p:cNvSpPr txBox="1"/>
          <p:nvPr/>
        </p:nvSpPr>
        <p:spPr>
          <a:xfrm>
            <a:off x="8349342" y="2356353"/>
            <a:ext cx="2699553" cy="1873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</a:rPr>
              <a:t>Chuẩn bị bài: </a:t>
            </a:r>
            <a:r>
              <a:rPr lang="en-US" sz="2000">
                <a:latin typeface="UTM Avo" panose="02040603050506020204" pitchFamily="18" charset="0"/>
              </a:rPr>
              <a:t>               </a:t>
            </a:r>
            <a:r>
              <a:rPr lang="vi-VN" sz="2000" i="1">
                <a:latin typeface="UTM Avo" panose="02040603050506020204" pitchFamily="18" charset="0"/>
              </a:rPr>
              <a:t>Bài viết 2 - Làm đơn tham gia câu lạc bộ thể thao</a:t>
            </a:r>
            <a:endParaRPr lang="en-US" sz="2000" i="1" dirty="0">
              <a:latin typeface="UTM Avo" panose="02040603050506020204" pitchFamily="18" charset="0"/>
            </a:endParaRP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025A92D2-8A48-F27E-5D14-B557A964C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17996" y="3641510"/>
            <a:ext cx="973058" cy="123825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3EC83F83-878E-C579-F630-423390BB4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465640" y="2206798"/>
            <a:ext cx="3332984" cy="22683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C4385F-CCEB-3A4F-8646-D8A3EEB620C8}"/>
              </a:ext>
            </a:extLst>
          </p:cNvPr>
          <p:cNvSpPr txBox="1"/>
          <p:nvPr/>
        </p:nvSpPr>
        <p:spPr>
          <a:xfrm>
            <a:off x="4501204" y="2647732"/>
            <a:ext cx="3189592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đầy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đủ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err="1">
                <a:latin typeface="UTM Avo" panose="02040603050506020204" pitchFamily="18" charset="0"/>
              </a:rPr>
              <a:t>bài</a:t>
            </a:r>
            <a:r>
              <a:rPr lang="en-US" sz="2000">
                <a:latin typeface="UTM Avo" panose="02040603050506020204" pitchFamily="18" charset="0"/>
              </a:rPr>
              <a:t> tập</a:t>
            </a:r>
            <a:endParaRPr lang="en-US" sz="2000" dirty="0">
              <a:latin typeface="UTM Avo" panose="02040603050506020204" pitchFamily="18" charset="0"/>
            </a:endParaRP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40E6D86F-0B0D-BF2F-5CE5-A4F923440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75274" y="1611987"/>
            <a:ext cx="1041452" cy="95032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E0CC9A6B-AC02-01B3-4C89-7CB3060525A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885619" y="3598057"/>
            <a:ext cx="637785" cy="118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2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312811B2-839B-EEE0-3440-23B99B9CD575}"/>
              </a:ext>
            </a:extLst>
          </p:cNvPr>
          <p:cNvGrpSpPr/>
          <p:nvPr/>
        </p:nvGrpSpPr>
        <p:grpSpPr>
          <a:xfrm>
            <a:off x="1095374" y="1827352"/>
            <a:ext cx="9800413" cy="1164644"/>
            <a:chOff x="0" y="0"/>
            <a:chExt cx="3622362" cy="2288224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13E2698-F703-82B4-A77C-5EAC20EAEDF4}"/>
                </a:ext>
              </a:extLst>
            </p:cNvPr>
            <p:cNvSpPr/>
            <p:nvPr/>
          </p:nvSpPr>
          <p:spPr>
            <a:xfrm>
              <a:off x="0" y="-4262"/>
              <a:ext cx="3630108" cy="2294710"/>
            </a:xfrm>
            <a:custGeom>
              <a:avLst/>
              <a:gdLst/>
              <a:ahLst/>
              <a:cxnLst/>
              <a:rect l="l" t="t" r="r" b="b"/>
              <a:pathLst>
                <a:path w="3630108" h="2294710">
                  <a:moveTo>
                    <a:pt x="2691208" y="2283522"/>
                  </a:moveTo>
                  <a:cubicBezTo>
                    <a:pt x="2691208" y="2283522"/>
                    <a:pt x="2271456" y="2294709"/>
                    <a:pt x="1808871" y="2292088"/>
                  </a:cubicBezTo>
                  <a:cubicBezTo>
                    <a:pt x="1635190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30715" y="7673"/>
                  </a:cubicBezTo>
                  <a:cubicBezTo>
                    <a:pt x="2052529" y="0"/>
                    <a:pt x="2516456" y="7673"/>
                    <a:pt x="2516456" y="7673"/>
                  </a:cubicBezTo>
                  <a:cubicBezTo>
                    <a:pt x="2884764" y="15152"/>
                    <a:pt x="3248077" y="84484"/>
                    <a:pt x="3445817" y="207066"/>
                  </a:cubicBezTo>
                  <a:cubicBezTo>
                    <a:pt x="3596834" y="300683"/>
                    <a:pt x="3630108" y="425358"/>
                    <a:pt x="3620968" y="905351"/>
                  </a:cubicBezTo>
                  <a:lnTo>
                    <a:pt x="3620968" y="905362"/>
                  </a:lnTo>
                  <a:cubicBezTo>
                    <a:pt x="3620968" y="2041583"/>
                    <a:pt x="3337971" y="2255681"/>
                    <a:pt x="2691208" y="2283522"/>
                  </a:cubicBezTo>
                  <a:close/>
                </a:path>
              </a:pathLst>
            </a:custGeom>
            <a:solidFill>
              <a:srgbClr val="D1D899"/>
            </a:solidFill>
          </p:spPr>
          <p:txBody>
            <a:bodyPr/>
            <a:lstStyle/>
            <a:p>
              <a:endParaRPr lang="en-US" sz="1000">
                <a:latin typeface="UTM Avo" panose="0204060305050602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FBEBF70-389A-1B3F-5B3D-315B987286A0}"/>
              </a:ext>
            </a:extLst>
          </p:cNvPr>
          <p:cNvSpPr txBox="1"/>
          <p:nvPr/>
        </p:nvSpPr>
        <p:spPr>
          <a:xfrm>
            <a:off x="2646849" y="1825183"/>
            <a:ext cx="6697510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 hãy kể ngắn gọn một câu chuyện về Chủ tịch Hồ Chí Minh mà em được biết. 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Kể chuyện Bác Hồ - Tổng hợp 20 mẩu chuyện hay và ý nghĩa nhất về Bác">
            <a:extLst>
              <a:ext uri="{FF2B5EF4-FFF2-40B4-BE49-F238E27FC236}">
                <a16:creationId xmlns:a16="http://schemas.microsoft.com/office/drawing/2014/main" id="{DA9FF3F8-B6CE-95DE-08C5-D6DE5AFE2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00" y="3290856"/>
            <a:ext cx="3186113" cy="238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ùa Xuân và những câu chuyện ý nghĩa về Bác">
            <a:extLst>
              <a:ext uri="{FF2B5EF4-FFF2-40B4-BE49-F238E27FC236}">
                <a16:creationId xmlns:a16="http://schemas.microsoft.com/office/drawing/2014/main" id="{01E0BAE0-07B7-AF3B-D5D7-7523956F7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105" y="3277968"/>
            <a:ext cx="3866999" cy="240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Những mẩu chuyện hay về Hồ Chủ Tịch - Câu chuyện Bác Hồ với chiến sĩ người  dân tộc. | TRƯỜNG TIỂU HỌC TÂN TRỤ">
            <a:extLst>
              <a:ext uri="{FF2B5EF4-FFF2-40B4-BE49-F238E27FC236}">
                <a16:creationId xmlns:a16="http://schemas.microsoft.com/office/drawing/2014/main" id="{7560ADEF-1675-9375-56D9-E29A532EB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96" y="3290515"/>
            <a:ext cx="3186113" cy="238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88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7B2D2BE-DB80-F900-787B-B8E3014E3971}"/>
              </a:ext>
            </a:extLst>
          </p:cNvPr>
          <p:cNvGrpSpPr/>
          <p:nvPr/>
        </p:nvGrpSpPr>
        <p:grpSpPr>
          <a:xfrm>
            <a:off x="10571356" y="746199"/>
            <a:ext cx="1510717" cy="1729393"/>
            <a:chOff x="930253" y="1555705"/>
            <a:chExt cx="1279160" cy="1392063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07113E85-C246-778B-148E-667C26B77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E779B6-460C-9E09-0242-1C78E74A9FBF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21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4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37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39C068-63BB-DDF1-61F8-A03DE53FD9B4}"/>
              </a:ext>
            </a:extLst>
          </p:cNvPr>
          <p:cNvSpPr txBox="1"/>
          <p:nvPr/>
        </p:nvSpPr>
        <p:spPr>
          <a:xfrm>
            <a:off x="-369047" y="2674247"/>
            <a:ext cx="9639435" cy="97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LUYỆN ĐỌC THÀNH TIẾNG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D1A026FF-D3B4-0CC0-6800-6E786643D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38364" y="2674247"/>
            <a:ext cx="4936896" cy="397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5">
            <a:extLst>
              <a:ext uri="{FF2B5EF4-FFF2-40B4-BE49-F238E27FC236}">
                <a16:creationId xmlns:a16="http://schemas.microsoft.com/office/drawing/2014/main" id="{7AC9F98C-3376-1084-CFBB-71FA4AC5AC2C}"/>
              </a:ext>
            </a:extLst>
          </p:cNvPr>
          <p:cNvGrpSpPr/>
          <p:nvPr/>
        </p:nvGrpSpPr>
        <p:grpSpPr>
          <a:xfrm>
            <a:off x="5723285" y="2438956"/>
            <a:ext cx="2452171" cy="990044"/>
            <a:chOff x="0" y="0"/>
            <a:chExt cx="2139089" cy="984042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42DA5297-7D84-3850-DB61-52288A762E75}"/>
                </a:ext>
              </a:extLst>
            </p:cNvPr>
            <p:cNvSpPr/>
            <p:nvPr/>
          </p:nvSpPr>
          <p:spPr>
            <a:xfrm>
              <a:off x="0" y="0"/>
              <a:ext cx="2139089" cy="984042"/>
            </a:xfrm>
            <a:custGeom>
              <a:avLst/>
              <a:gdLst/>
              <a:ahLst/>
              <a:cxnLst/>
              <a:rect l="l" t="t" r="r" b="b"/>
              <a:pathLst>
                <a:path w="2139089" h="984042">
                  <a:moveTo>
                    <a:pt x="48614" y="0"/>
                  </a:moveTo>
                  <a:lnTo>
                    <a:pt x="2090475" y="0"/>
                  </a:lnTo>
                  <a:cubicBezTo>
                    <a:pt x="2103369" y="0"/>
                    <a:pt x="2115734" y="5122"/>
                    <a:pt x="2124851" y="14239"/>
                  </a:cubicBezTo>
                  <a:cubicBezTo>
                    <a:pt x="2133968" y="23356"/>
                    <a:pt x="2139089" y="35721"/>
                    <a:pt x="2139089" y="48614"/>
                  </a:cubicBezTo>
                  <a:lnTo>
                    <a:pt x="2139089" y="935428"/>
                  </a:lnTo>
                  <a:cubicBezTo>
                    <a:pt x="2139089" y="948321"/>
                    <a:pt x="2133968" y="960687"/>
                    <a:pt x="2124851" y="969804"/>
                  </a:cubicBezTo>
                  <a:cubicBezTo>
                    <a:pt x="2115734" y="978920"/>
                    <a:pt x="2103369" y="984042"/>
                    <a:pt x="2090475" y="984042"/>
                  </a:cubicBezTo>
                  <a:lnTo>
                    <a:pt x="48614" y="984042"/>
                  </a:lnTo>
                  <a:cubicBezTo>
                    <a:pt x="35721" y="984042"/>
                    <a:pt x="23356" y="978920"/>
                    <a:pt x="14239" y="969804"/>
                  </a:cubicBezTo>
                  <a:cubicBezTo>
                    <a:pt x="5122" y="960687"/>
                    <a:pt x="0" y="948321"/>
                    <a:pt x="0" y="935428"/>
                  </a:cubicBezTo>
                  <a:lnTo>
                    <a:pt x="0" y="48614"/>
                  </a:lnTo>
                  <a:cubicBezTo>
                    <a:pt x="0" y="35721"/>
                    <a:pt x="5122" y="23356"/>
                    <a:pt x="14239" y="14239"/>
                  </a:cubicBezTo>
                  <a:cubicBezTo>
                    <a:pt x="23356" y="5122"/>
                    <a:pt x="35721" y="0"/>
                    <a:pt x="48614" y="0"/>
                  </a:cubicBezTo>
                  <a:close/>
                </a:path>
              </a:pathLst>
            </a:custGeom>
            <a:solidFill>
              <a:schemeClr val="accent2"/>
            </a:solidFill>
          </p:spPr>
          <p:txBody>
            <a:bodyPr/>
            <a:lstStyle/>
            <a:p>
              <a:endParaRPr lang="en-US" sz="1200">
                <a:latin typeface="UTM Avo" panose="02040603050506020204" pitchFamily="18" charset="0"/>
              </a:endParaRPr>
            </a:p>
          </p:txBody>
        </p:sp>
        <p:sp>
          <p:nvSpPr>
            <p:cNvPr id="27" name="TextBox 7">
              <a:extLst>
                <a:ext uri="{FF2B5EF4-FFF2-40B4-BE49-F238E27FC236}">
                  <a16:creationId xmlns:a16="http://schemas.microsoft.com/office/drawing/2014/main" id="{A68E7BEE-B1F0-FD7E-E623-D01B2C7EC16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200">
                <a:latin typeface="UTM Avo" panose="02040603050506020204" pitchFamily="18" charset="0"/>
              </a:endParaRPr>
            </a:p>
          </p:txBody>
        </p:sp>
      </p:grpSp>
      <p:grpSp>
        <p:nvGrpSpPr>
          <p:cNvPr id="28" name="Group 5">
            <a:extLst>
              <a:ext uri="{FF2B5EF4-FFF2-40B4-BE49-F238E27FC236}">
                <a16:creationId xmlns:a16="http://schemas.microsoft.com/office/drawing/2014/main" id="{E2B6DBA4-6C73-FB87-CED8-14BDF9D63884}"/>
              </a:ext>
            </a:extLst>
          </p:cNvPr>
          <p:cNvGrpSpPr/>
          <p:nvPr/>
        </p:nvGrpSpPr>
        <p:grpSpPr>
          <a:xfrm>
            <a:off x="5723285" y="4113177"/>
            <a:ext cx="2452171" cy="990044"/>
            <a:chOff x="0" y="0"/>
            <a:chExt cx="2139089" cy="984042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18783F68-6BC2-66F5-5F3A-F34CD96679B0}"/>
                </a:ext>
              </a:extLst>
            </p:cNvPr>
            <p:cNvSpPr/>
            <p:nvPr/>
          </p:nvSpPr>
          <p:spPr>
            <a:xfrm>
              <a:off x="0" y="0"/>
              <a:ext cx="2139089" cy="984042"/>
            </a:xfrm>
            <a:custGeom>
              <a:avLst/>
              <a:gdLst/>
              <a:ahLst/>
              <a:cxnLst/>
              <a:rect l="l" t="t" r="r" b="b"/>
              <a:pathLst>
                <a:path w="2139089" h="984042">
                  <a:moveTo>
                    <a:pt x="48614" y="0"/>
                  </a:moveTo>
                  <a:lnTo>
                    <a:pt x="2090475" y="0"/>
                  </a:lnTo>
                  <a:cubicBezTo>
                    <a:pt x="2103369" y="0"/>
                    <a:pt x="2115734" y="5122"/>
                    <a:pt x="2124851" y="14239"/>
                  </a:cubicBezTo>
                  <a:cubicBezTo>
                    <a:pt x="2133968" y="23356"/>
                    <a:pt x="2139089" y="35721"/>
                    <a:pt x="2139089" y="48614"/>
                  </a:cubicBezTo>
                  <a:lnTo>
                    <a:pt x="2139089" y="935428"/>
                  </a:lnTo>
                  <a:cubicBezTo>
                    <a:pt x="2139089" y="948321"/>
                    <a:pt x="2133968" y="960687"/>
                    <a:pt x="2124851" y="969804"/>
                  </a:cubicBezTo>
                  <a:cubicBezTo>
                    <a:pt x="2115734" y="978920"/>
                    <a:pt x="2103369" y="984042"/>
                    <a:pt x="2090475" y="984042"/>
                  </a:cubicBezTo>
                  <a:lnTo>
                    <a:pt x="48614" y="984042"/>
                  </a:lnTo>
                  <a:cubicBezTo>
                    <a:pt x="35721" y="984042"/>
                    <a:pt x="23356" y="978920"/>
                    <a:pt x="14239" y="969804"/>
                  </a:cubicBezTo>
                  <a:cubicBezTo>
                    <a:pt x="5122" y="960687"/>
                    <a:pt x="0" y="948321"/>
                    <a:pt x="0" y="935428"/>
                  </a:cubicBezTo>
                  <a:lnTo>
                    <a:pt x="0" y="48614"/>
                  </a:lnTo>
                  <a:cubicBezTo>
                    <a:pt x="0" y="35721"/>
                    <a:pt x="5122" y="23356"/>
                    <a:pt x="14239" y="14239"/>
                  </a:cubicBezTo>
                  <a:cubicBezTo>
                    <a:pt x="23356" y="5122"/>
                    <a:pt x="35721" y="0"/>
                    <a:pt x="48614" y="0"/>
                  </a:cubicBezTo>
                  <a:close/>
                </a:path>
              </a:pathLst>
            </a:custGeom>
            <a:solidFill>
              <a:schemeClr val="accent2"/>
            </a:solidFill>
          </p:spPr>
          <p:txBody>
            <a:bodyPr/>
            <a:lstStyle/>
            <a:p>
              <a:endParaRPr lang="en-US" sz="1200">
                <a:latin typeface="UTM Avo" panose="02040603050506020204" pitchFamily="18" charset="0"/>
              </a:endParaRPr>
            </a:p>
          </p:txBody>
        </p:sp>
        <p:sp>
          <p:nvSpPr>
            <p:cNvPr id="30" name="TextBox 7">
              <a:extLst>
                <a:ext uri="{FF2B5EF4-FFF2-40B4-BE49-F238E27FC236}">
                  <a16:creationId xmlns:a16="http://schemas.microsoft.com/office/drawing/2014/main" id="{E7B2FDD3-7F01-CCD0-4443-FE6D0B71DA2D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200">
                <a:latin typeface="UTM Avo" panose="0204060305050602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938E61-7994-7498-B9CC-56AFBC91F331}"/>
              </a:ext>
            </a:extLst>
          </p:cNvPr>
          <p:cNvSpPr txBox="1"/>
          <p:nvPr/>
        </p:nvSpPr>
        <p:spPr>
          <a:xfrm>
            <a:off x="580571" y="1684177"/>
            <a:ext cx="2797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Giọng đọc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92376EDA-14D2-93F5-F57D-5406AB36218A}"/>
              </a:ext>
            </a:extLst>
          </p:cNvPr>
          <p:cNvGrpSpPr/>
          <p:nvPr/>
        </p:nvGrpSpPr>
        <p:grpSpPr>
          <a:xfrm>
            <a:off x="823635" y="2438956"/>
            <a:ext cx="2116189" cy="990044"/>
            <a:chOff x="0" y="0"/>
            <a:chExt cx="2139089" cy="984042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0A2E8C70-9054-7568-750E-1A62F857D1A6}"/>
                </a:ext>
              </a:extLst>
            </p:cNvPr>
            <p:cNvSpPr/>
            <p:nvPr/>
          </p:nvSpPr>
          <p:spPr>
            <a:xfrm>
              <a:off x="0" y="0"/>
              <a:ext cx="2139089" cy="984042"/>
            </a:xfrm>
            <a:custGeom>
              <a:avLst/>
              <a:gdLst/>
              <a:ahLst/>
              <a:cxnLst/>
              <a:rect l="l" t="t" r="r" b="b"/>
              <a:pathLst>
                <a:path w="2139089" h="984042">
                  <a:moveTo>
                    <a:pt x="48614" y="0"/>
                  </a:moveTo>
                  <a:lnTo>
                    <a:pt x="2090475" y="0"/>
                  </a:lnTo>
                  <a:cubicBezTo>
                    <a:pt x="2103369" y="0"/>
                    <a:pt x="2115734" y="5122"/>
                    <a:pt x="2124851" y="14239"/>
                  </a:cubicBezTo>
                  <a:cubicBezTo>
                    <a:pt x="2133968" y="23356"/>
                    <a:pt x="2139089" y="35721"/>
                    <a:pt x="2139089" y="48614"/>
                  </a:cubicBezTo>
                  <a:lnTo>
                    <a:pt x="2139089" y="935428"/>
                  </a:lnTo>
                  <a:cubicBezTo>
                    <a:pt x="2139089" y="948321"/>
                    <a:pt x="2133968" y="960687"/>
                    <a:pt x="2124851" y="969804"/>
                  </a:cubicBezTo>
                  <a:cubicBezTo>
                    <a:pt x="2115734" y="978920"/>
                    <a:pt x="2103369" y="984042"/>
                    <a:pt x="2090475" y="984042"/>
                  </a:cubicBezTo>
                  <a:lnTo>
                    <a:pt x="48614" y="984042"/>
                  </a:lnTo>
                  <a:cubicBezTo>
                    <a:pt x="35721" y="984042"/>
                    <a:pt x="23356" y="978920"/>
                    <a:pt x="14239" y="969804"/>
                  </a:cubicBezTo>
                  <a:cubicBezTo>
                    <a:pt x="5122" y="960687"/>
                    <a:pt x="0" y="948321"/>
                    <a:pt x="0" y="935428"/>
                  </a:cubicBezTo>
                  <a:lnTo>
                    <a:pt x="0" y="48614"/>
                  </a:lnTo>
                  <a:cubicBezTo>
                    <a:pt x="0" y="35721"/>
                    <a:pt x="5122" y="23356"/>
                    <a:pt x="14239" y="14239"/>
                  </a:cubicBezTo>
                  <a:cubicBezTo>
                    <a:pt x="23356" y="5122"/>
                    <a:pt x="35721" y="0"/>
                    <a:pt x="48614" y="0"/>
                  </a:cubicBezTo>
                  <a:close/>
                </a:path>
              </a:pathLst>
            </a:custGeom>
            <a:solidFill>
              <a:srgbClr val="DAADE0"/>
            </a:solidFill>
          </p:spPr>
          <p:txBody>
            <a:bodyPr/>
            <a:lstStyle/>
            <a:p>
              <a:endParaRPr lang="en-US" sz="1200">
                <a:latin typeface="UTM Avo" panose="02040603050506020204" pitchFamily="18" charset="0"/>
              </a:endParaRPr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75116D00-F6BB-F4DB-FBB3-9843476A405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200"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28D6C1E-8020-F883-C6CA-DA33EC6E166E}"/>
              </a:ext>
            </a:extLst>
          </p:cNvPr>
          <p:cNvSpPr txBox="1"/>
          <p:nvPr/>
        </p:nvSpPr>
        <p:spPr>
          <a:xfrm>
            <a:off x="1102080" y="2672368"/>
            <a:ext cx="1559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Vui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vẻ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6FB74564-5EEE-49CC-531F-F8F6F86CA75B}"/>
              </a:ext>
            </a:extLst>
          </p:cNvPr>
          <p:cNvGrpSpPr/>
          <p:nvPr/>
        </p:nvGrpSpPr>
        <p:grpSpPr>
          <a:xfrm>
            <a:off x="823635" y="4183779"/>
            <a:ext cx="2116189" cy="990044"/>
            <a:chOff x="0" y="0"/>
            <a:chExt cx="2139089" cy="984042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030A72D-C33C-B1DD-93D5-81BAEEC7E145}"/>
                </a:ext>
              </a:extLst>
            </p:cNvPr>
            <p:cNvSpPr/>
            <p:nvPr/>
          </p:nvSpPr>
          <p:spPr>
            <a:xfrm>
              <a:off x="0" y="0"/>
              <a:ext cx="2139089" cy="984042"/>
            </a:xfrm>
            <a:custGeom>
              <a:avLst/>
              <a:gdLst/>
              <a:ahLst/>
              <a:cxnLst/>
              <a:rect l="l" t="t" r="r" b="b"/>
              <a:pathLst>
                <a:path w="2139089" h="984042">
                  <a:moveTo>
                    <a:pt x="48614" y="0"/>
                  </a:moveTo>
                  <a:lnTo>
                    <a:pt x="2090475" y="0"/>
                  </a:lnTo>
                  <a:cubicBezTo>
                    <a:pt x="2103369" y="0"/>
                    <a:pt x="2115734" y="5122"/>
                    <a:pt x="2124851" y="14239"/>
                  </a:cubicBezTo>
                  <a:cubicBezTo>
                    <a:pt x="2133968" y="23356"/>
                    <a:pt x="2139089" y="35721"/>
                    <a:pt x="2139089" y="48614"/>
                  </a:cubicBezTo>
                  <a:lnTo>
                    <a:pt x="2139089" y="935428"/>
                  </a:lnTo>
                  <a:cubicBezTo>
                    <a:pt x="2139089" y="948321"/>
                    <a:pt x="2133968" y="960687"/>
                    <a:pt x="2124851" y="969804"/>
                  </a:cubicBezTo>
                  <a:cubicBezTo>
                    <a:pt x="2115734" y="978920"/>
                    <a:pt x="2103369" y="984042"/>
                    <a:pt x="2090475" y="984042"/>
                  </a:cubicBezTo>
                  <a:lnTo>
                    <a:pt x="48614" y="984042"/>
                  </a:lnTo>
                  <a:cubicBezTo>
                    <a:pt x="35721" y="984042"/>
                    <a:pt x="23356" y="978920"/>
                    <a:pt x="14239" y="969804"/>
                  </a:cubicBezTo>
                  <a:cubicBezTo>
                    <a:pt x="5122" y="960687"/>
                    <a:pt x="0" y="948321"/>
                    <a:pt x="0" y="935428"/>
                  </a:cubicBezTo>
                  <a:lnTo>
                    <a:pt x="0" y="48614"/>
                  </a:lnTo>
                  <a:cubicBezTo>
                    <a:pt x="0" y="35721"/>
                    <a:pt x="5122" y="23356"/>
                    <a:pt x="14239" y="14239"/>
                  </a:cubicBezTo>
                  <a:cubicBezTo>
                    <a:pt x="23356" y="5122"/>
                    <a:pt x="35721" y="0"/>
                    <a:pt x="48614" y="0"/>
                  </a:cubicBezTo>
                  <a:close/>
                </a:path>
              </a:pathLst>
            </a:custGeom>
            <a:solidFill>
              <a:srgbClr val="DAADE0"/>
            </a:solidFill>
          </p:spPr>
          <p:txBody>
            <a:bodyPr/>
            <a:lstStyle/>
            <a:p>
              <a:endParaRPr lang="en-US" sz="1200">
                <a:latin typeface="UTM Avo" panose="02040603050506020204" pitchFamily="18" charset="0"/>
              </a:endParaRPr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08F6FA5E-4BED-8E09-E4BD-D2834623C35C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200">
                <a:latin typeface="UTM Avo" panose="020406030505060202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E7C5073-9987-9F68-D2FF-8AF3FA1A9AC9}"/>
              </a:ext>
            </a:extLst>
          </p:cNvPr>
          <p:cNvSpPr txBox="1"/>
          <p:nvPr/>
        </p:nvSpPr>
        <p:spPr>
          <a:xfrm>
            <a:off x="823635" y="4415407"/>
            <a:ext cx="211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B53E801B-91A0-1DB4-155D-02C4A73F1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3612" y="3950367"/>
            <a:ext cx="912072" cy="657832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D756FC34-9701-73A7-53F7-55F9292DC5F1}"/>
              </a:ext>
            </a:extLst>
          </p:cNvPr>
          <p:cNvSpPr/>
          <p:nvPr/>
        </p:nvSpPr>
        <p:spPr>
          <a:xfrm>
            <a:off x="3839813" y="3396460"/>
            <a:ext cx="1121943" cy="766064"/>
          </a:xfrm>
          <a:prstGeom prst="rightArrow">
            <a:avLst>
              <a:gd name="adj1" fmla="val 50000"/>
              <a:gd name="adj2" fmla="val 5227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37C4EC-6AE3-E999-0D85-703BCFA1652E}"/>
              </a:ext>
            </a:extLst>
          </p:cNvPr>
          <p:cNvSpPr txBox="1"/>
          <p:nvPr/>
        </p:nvSpPr>
        <p:spPr>
          <a:xfrm>
            <a:off x="5808078" y="2697978"/>
            <a:ext cx="245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nhẹn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A34FC7-405A-28C5-A2EF-4C9C7D3A6D50}"/>
              </a:ext>
            </a:extLst>
          </p:cNvPr>
          <p:cNvSpPr txBox="1"/>
          <p:nvPr/>
        </p:nvSpPr>
        <p:spPr>
          <a:xfrm>
            <a:off x="5808078" y="4364241"/>
            <a:ext cx="27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Khỏe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khoắn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A6D9D22E-B4E6-8EC0-63B3-C269E28014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70819" y="3246682"/>
            <a:ext cx="2097635" cy="3152184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EA5D6F16-D70E-8F33-A0AA-249AE69DBF5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91912" y="2256897"/>
            <a:ext cx="804099" cy="814277"/>
          </a:xfrm>
          <a:prstGeom prst="rect">
            <a:avLst/>
          </a:prstGeom>
        </p:spPr>
      </p:pic>
      <p:pic>
        <p:nvPicPr>
          <p:cNvPr id="31" name="Picture 13">
            <a:extLst>
              <a:ext uri="{FF2B5EF4-FFF2-40B4-BE49-F238E27FC236}">
                <a16:creationId xmlns:a16="http://schemas.microsoft.com/office/drawing/2014/main" id="{B7C2352E-F44D-86C5-EC36-8D824C7A9DA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964243">
            <a:off x="5506224" y="3728727"/>
            <a:ext cx="588179" cy="1019964"/>
          </a:xfrm>
          <a:prstGeom prst="rect">
            <a:avLst/>
          </a:prstGeom>
        </p:spPr>
      </p:pic>
      <p:pic>
        <p:nvPicPr>
          <p:cNvPr id="33" name="Picture 12">
            <a:extLst>
              <a:ext uri="{FF2B5EF4-FFF2-40B4-BE49-F238E27FC236}">
                <a16:creationId xmlns:a16="http://schemas.microsoft.com/office/drawing/2014/main" id="{41B33A4E-7243-57CD-0047-717893E9DAA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20835678">
            <a:off x="7693880" y="2000392"/>
            <a:ext cx="735641" cy="1002008"/>
          </a:xfrm>
          <a:prstGeom prst="rect">
            <a:avLst/>
          </a:prstGeom>
        </p:spPr>
      </p:pic>
      <p:pic>
        <p:nvPicPr>
          <p:cNvPr id="13" name="Picture 12">
            <a:hlinkClick r:id="rId10"/>
            <a:extLst>
              <a:ext uri="{FF2B5EF4-FFF2-40B4-BE49-F238E27FC236}">
                <a16:creationId xmlns:a16="http://schemas.microsoft.com/office/drawing/2014/main" id="{CCE09B65-6FA5-3F80-5506-7D6799C7A4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07827" y="488067"/>
            <a:ext cx="1700931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9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8" grpId="0"/>
      <p:bldP spid="20" grpId="0" animBg="1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938E61-7994-7498-B9CC-56AFBC91F331}"/>
              </a:ext>
            </a:extLst>
          </p:cNvPr>
          <p:cNvSpPr txBox="1"/>
          <p:nvPr/>
        </p:nvSpPr>
        <p:spPr>
          <a:xfrm>
            <a:off x="580571" y="168417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Giải thích từ khó</a:t>
            </a: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F40AB5B3-8C61-1636-F5E0-4DA0BFB86781}"/>
              </a:ext>
            </a:extLst>
          </p:cNvPr>
          <p:cNvGrpSpPr/>
          <p:nvPr/>
        </p:nvGrpSpPr>
        <p:grpSpPr>
          <a:xfrm>
            <a:off x="1519239" y="2410484"/>
            <a:ext cx="1744848" cy="684928"/>
            <a:chOff x="0" y="-4262"/>
            <a:chExt cx="13983125" cy="6255119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64856DB-D7A3-B29E-233A-267079F63490}"/>
                </a:ext>
              </a:extLst>
            </p:cNvPr>
            <p:cNvSpPr/>
            <p:nvPr/>
          </p:nvSpPr>
          <p:spPr>
            <a:xfrm>
              <a:off x="0" y="-4262"/>
              <a:ext cx="13983125" cy="6255119"/>
            </a:xfrm>
            <a:custGeom>
              <a:avLst/>
              <a:gdLst/>
              <a:ahLst/>
              <a:cxnLst/>
              <a:rect l="l" t="t" r="r" b="b"/>
              <a:pathLst>
                <a:path w="13983125" h="6255119">
                  <a:moveTo>
                    <a:pt x="13044224" y="6243932"/>
                  </a:moveTo>
                  <a:cubicBezTo>
                    <a:pt x="13044224" y="6243932"/>
                    <a:pt x="12624472" y="6255119"/>
                    <a:pt x="12161887" y="6252498"/>
                  </a:cubicBezTo>
                  <a:cubicBezTo>
                    <a:pt x="4423626" y="6250335"/>
                    <a:pt x="1057073" y="6242511"/>
                    <a:pt x="1057073" y="6242511"/>
                  </a:cubicBezTo>
                  <a:cubicBezTo>
                    <a:pt x="812931" y="6233677"/>
                    <a:pt x="565145" y="6216696"/>
                    <a:pt x="398404" y="6158518"/>
                  </a:cubicBezTo>
                  <a:cubicBezTo>
                    <a:pt x="120505" y="6061556"/>
                    <a:pt x="0" y="5884028"/>
                    <a:pt x="0" y="2035489"/>
                  </a:cubicBezTo>
                  <a:lnTo>
                    <a:pt x="0" y="203544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9807636" y="7673"/>
                  </a:cubicBezTo>
                  <a:cubicBezTo>
                    <a:pt x="12405545" y="0"/>
                    <a:pt x="12869473" y="7673"/>
                    <a:pt x="12869473" y="7673"/>
                  </a:cubicBezTo>
                  <a:cubicBezTo>
                    <a:pt x="13237780" y="15152"/>
                    <a:pt x="13601092" y="84484"/>
                    <a:pt x="13798834" y="207066"/>
                  </a:cubicBezTo>
                  <a:cubicBezTo>
                    <a:pt x="13949849" y="300683"/>
                    <a:pt x="13983125" y="425358"/>
                    <a:pt x="13973984" y="2035489"/>
                  </a:cubicBezTo>
                  <a:lnTo>
                    <a:pt x="13973984" y="2035533"/>
                  </a:lnTo>
                  <a:cubicBezTo>
                    <a:pt x="13973984" y="6001993"/>
                    <a:pt x="13690988" y="6216091"/>
                    <a:pt x="13044224" y="6243932"/>
                  </a:cubicBezTo>
                  <a:close/>
                </a:path>
              </a:pathLst>
            </a:custGeom>
            <a:solidFill>
              <a:srgbClr val="D1D899"/>
            </a:solidFill>
          </p:spPr>
          <p:txBody>
            <a:bodyPr/>
            <a:lstStyle/>
            <a:p>
              <a:endParaRPr lang="en-US" sz="1100"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5BFBF8B6-5E1E-B446-EC91-94BCC957FE94}"/>
              </a:ext>
            </a:extLst>
          </p:cNvPr>
          <p:cNvGrpSpPr/>
          <p:nvPr/>
        </p:nvGrpSpPr>
        <p:grpSpPr>
          <a:xfrm>
            <a:off x="5120911" y="2373993"/>
            <a:ext cx="1744848" cy="684928"/>
            <a:chOff x="0" y="-4262"/>
            <a:chExt cx="13983125" cy="625511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F820E23-C55E-6C87-A6DA-9A58FB53A9B5}"/>
                </a:ext>
              </a:extLst>
            </p:cNvPr>
            <p:cNvSpPr/>
            <p:nvPr/>
          </p:nvSpPr>
          <p:spPr>
            <a:xfrm>
              <a:off x="0" y="-4262"/>
              <a:ext cx="13983125" cy="6255119"/>
            </a:xfrm>
            <a:custGeom>
              <a:avLst/>
              <a:gdLst/>
              <a:ahLst/>
              <a:cxnLst/>
              <a:rect l="l" t="t" r="r" b="b"/>
              <a:pathLst>
                <a:path w="13983125" h="6255119">
                  <a:moveTo>
                    <a:pt x="13044224" y="6243932"/>
                  </a:moveTo>
                  <a:cubicBezTo>
                    <a:pt x="13044224" y="6243932"/>
                    <a:pt x="12624472" y="6255119"/>
                    <a:pt x="12161887" y="6252498"/>
                  </a:cubicBezTo>
                  <a:cubicBezTo>
                    <a:pt x="4423626" y="6250335"/>
                    <a:pt x="1057073" y="6242511"/>
                    <a:pt x="1057073" y="6242511"/>
                  </a:cubicBezTo>
                  <a:cubicBezTo>
                    <a:pt x="812931" y="6233677"/>
                    <a:pt x="565145" y="6216696"/>
                    <a:pt x="398404" y="6158518"/>
                  </a:cubicBezTo>
                  <a:cubicBezTo>
                    <a:pt x="120505" y="6061556"/>
                    <a:pt x="0" y="5884028"/>
                    <a:pt x="0" y="2035489"/>
                  </a:cubicBezTo>
                  <a:lnTo>
                    <a:pt x="0" y="203544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9807636" y="7673"/>
                  </a:cubicBezTo>
                  <a:cubicBezTo>
                    <a:pt x="12405545" y="0"/>
                    <a:pt x="12869473" y="7673"/>
                    <a:pt x="12869473" y="7673"/>
                  </a:cubicBezTo>
                  <a:cubicBezTo>
                    <a:pt x="13237780" y="15152"/>
                    <a:pt x="13601092" y="84484"/>
                    <a:pt x="13798834" y="207066"/>
                  </a:cubicBezTo>
                  <a:cubicBezTo>
                    <a:pt x="13949849" y="300683"/>
                    <a:pt x="13983125" y="425358"/>
                    <a:pt x="13973984" y="2035489"/>
                  </a:cubicBezTo>
                  <a:lnTo>
                    <a:pt x="13973984" y="2035533"/>
                  </a:lnTo>
                  <a:cubicBezTo>
                    <a:pt x="13973984" y="6001993"/>
                    <a:pt x="13690988" y="6216091"/>
                    <a:pt x="13044224" y="624393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100">
                <a:latin typeface="UTM Avo" panose="02040603050506020204" pitchFamily="18" charset="0"/>
              </a:endParaRPr>
            </a:p>
          </p:txBody>
        </p:sp>
      </p:grpSp>
      <p:grpSp>
        <p:nvGrpSpPr>
          <p:cNvPr id="14" name="Group 5">
            <a:extLst>
              <a:ext uri="{FF2B5EF4-FFF2-40B4-BE49-F238E27FC236}">
                <a16:creationId xmlns:a16="http://schemas.microsoft.com/office/drawing/2014/main" id="{952AC56C-63EC-3A05-78CE-DED9DB016617}"/>
              </a:ext>
            </a:extLst>
          </p:cNvPr>
          <p:cNvGrpSpPr/>
          <p:nvPr/>
        </p:nvGrpSpPr>
        <p:grpSpPr>
          <a:xfrm>
            <a:off x="9045164" y="2410515"/>
            <a:ext cx="1744848" cy="684928"/>
            <a:chOff x="0" y="-4262"/>
            <a:chExt cx="13983125" cy="625511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342705A-3EB2-3700-1CDC-6AA0A8D987ED}"/>
                </a:ext>
              </a:extLst>
            </p:cNvPr>
            <p:cNvSpPr/>
            <p:nvPr/>
          </p:nvSpPr>
          <p:spPr>
            <a:xfrm>
              <a:off x="0" y="-4262"/>
              <a:ext cx="13983125" cy="6255119"/>
            </a:xfrm>
            <a:custGeom>
              <a:avLst/>
              <a:gdLst/>
              <a:ahLst/>
              <a:cxnLst/>
              <a:rect l="l" t="t" r="r" b="b"/>
              <a:pathLst>
                <a:path w="13983125" h="6255119">
                  <a:moveTo>
                    <a:pt x="13044224" y="6243932"/>
                  </a:moveTo>
                  <a:cubicBezTo>
                    <a:pt x="13044224" y="6243932"/>
                    <a:pt x="12624472" y="6255119"/>
                    <a:pt x="12161887" y="6252498"/>
                  </a:cubicBezTo>
                  <a:cubicBezTo>
                    <a:pt x="4423626" y="6250335"/>
                    <a:pt x="1057073" y="6242511"/>
                    <a:pt x="1057073" y="6242511"/>
                  </a:cubicBezTo>
                  <a:cubicBezTo>
                    <a:pt x="812931" y="6233677"/>
                    <a:pt x="565145" y="6216696"/>
                    <a:pt x="398404" y="6158518"/>
                  </a:cubicBezTo>
                  <a:cubicBezTo>
                    <a:pt x="120505" y="6061556"/>
                    <a:pt x="0" y="5884028"/>
                    <a:pt x="0" y="2035489"/>
                  </a:cubicBezTo>
                  <a:lnTo>
                    <a:pt x="0" y="203544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9807636" y="7673"/>
                  </a:cubicBezTo>
                  <a:cubicBezTo>
                    <a:pt x="12405545" y="0"/>
                    <a:pt x="12869473" y="7673"/>
                    <a:pt x="12869473" y="7673"/>
                  </a:cubicBezTo>
                  <a:cubicBezTo>
                    <a:pt x="13237780" y="15152"/>
                    <a:pt x="13601092" y="84484"/>
                    <a:pt x="13798834" y="207066"/>
                  </a:cubicBezTo>
                  <a:cubicBezTo>
                    <a:pt x="13949849" y="300683"/>
                    <a:pt x="13983125" y="425358"/>
                    <a:pt x="13973984" y="2035489"/>
                  </a:cubicBezTo>
                  <a:lnTo>
                    <a:pt x="13973984" y="2035533"/>
                  </a:lnTo>
                  <a:cubicBezTo>
                    <a:pt x="13973984" y="6001993"/>
                    <a:pt x="13690988" y="6216091"/>
                    <a:pt x="13044224" y="624393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100">
                <a:latin typeface="UTM Avo" panose="02040603050506020204" pitchFamily="18" charset="0"/>
              </a:endParaRPr>
            </a:p>
          </p:txBody>
        </p:sp>
      </p:grpSp>
      <p:grpSp>
        <p:nvGrpSpPr>
          <p:cNvPr id="16" name="Group 5">
            <a:extLst>
              <a:ext uri="{FF2B5EF4-FFF2-40B4-BE49-F238E27FC236}">
                <a16:creationId xmlns:a16="http://schemas.microsoft.com/office/drawing/2014/main" id="{3A3F0F21-3F1A-62F9-CC8A-F0E20055166A}"/>
              </a:ext>
            </a:extLst>
          </p:cNvPr>
          <p:cNvGrpSpPr/>
          <p:nvPr/>
        </p:nvGrpSpPr>
        <p:grpSpPr>
          <a:xfrm>
            <a:off x="3346053" y="4584544"/>
            <a:ext cx="1744848" cy="684928"/>
            <a:chOff x="0" y="-4262"/>
            <a:chExt cx="13983125" cy="6255119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18534687-83D3-AAC2-34B2-233DD6CF7558}"/>
                </a:ext>
              </a:extLst>
            </p:cNvPr>
            <p:cNvSpPr/>
            <p:nvPr/>
          </p:nvSpPr>
          <p:spPr>
            <a:xfrm>
              <a:off x="0" y="-4262"/>
              <a:ext cx="13983125" cy="6255119"/>
            </a:xfrm>
            <a:custGeom>
              <a:avLst/>
              <a:gdLst/>
              <a:ahLst/>
              <a:cxnLst/>
              <a:rect l="l" t="t" r="r" b="b"/>
              <a:pathLst>
                <a:path w="13983125" h="6255119">
                  <a:moveTo>
                    <a:pt x="13044224" y="6243932"/>
                  </a:moveTo>
                  <a:cubicBezTo>
                    <a:pt x="13044224" y="6243932"/>
                    <a:pt x="12624472" y="6255119"/>
                    <a:pt x="12161887" y="6252498"/>
                  </a:cubicBezTo>
                  <a:cubicBezTo>
                    <a:pt x="4423626" y="6250335"/>
                    <a:pt x="1057073" y="6242511"/>
                    <a:pt x="1057073" y="6242511"/>
                  </a:cubicBezTo>
                  <a:cubicBezTo>
                    <a:pt x="812931" y="6233677"/>
                    <a:pt x="565145" y="6216696"/>
                    <a:pt x="398404" y="6158518"/>
                  </a:cubicBezTo>
                  <a:cubicBezTo>
                    <a:pt x="120505" y="6061556"/>
                    <a:pt x="0" y="5884028"/>
                    <a:pt x="0" y="2035489"/>
                  </a:cubicBezTo>
                  <a:lnTo>
                    <a:pt x="0" y="203544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9807636" y="7673"/>
                  </a:cubicBezTo>
                  <a:cubicBezTo>
                    <a:pt x="12405545" y="0"/>
                    <a:pt x="12869473" y="7673"/>
                    <a:pt x="12869473" y="7673"/>
                  </a:cubicBezTo>
                  <a:cubicBezTo>
                    <a:pt x="13237780" y="15152"/>
                    <a:pt x="13601092" y="84484"/>
                    <a:pt x="13798834" y="207066"/>
                  </a:cubicBezTo>
                  <a:cubicBezTo>
                    <a:pt x="13949849" y="300683"/>
                    <a:pt x="13983125" y="425358"/>
                    <a:pt x="13973984" y="2035489"/>
                  </a:cubicBezTo>
                  <a:lnTo>
                    <a:pt x="13973984" y="2035533"/>
                  </a:lnTo>
                  <a:cubicBezTo>
                    <a:pt x="13973984" y="6001993"/>
                    <a:pt x="13690988" y="6216091"/>
                    <a:pt x="13044224" y="624393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100">
                <a:latin typeface="UTM Avo" panose="02040603050506020204" pitchFamily="18" charset="0"/>
              </a:endParaRPr>
            </a:p>
          </p:txBody>
        </p:sp>
      </p:grpSp>
      <p:grpSp>
        <p:nvGrpSpPr>
          <p:cNvPr id="41" name="Group 5">
            <a:extLst>
              <a:ext uri="{FF2B5EF4-FFF2-40B4-BE49-F238E27FC236}">
                <a16:creationId xmlns:a16="http://schemas.microsoft.com/office/drawing/2014/main" id="{54F65107-03BF-D598-5AD8-D9749383E561}"/>
              </a:ext>
            </a:extLst>
          </p:cNvPr>
          <p:cNvGrpSpPr/>
          <p:nvPr/>
        </p:nvGrpSpPr>
        <p:grpSpPr>
          <a:xfrm>
            <a:off x="7025094" y="4584544"/>
            <a:ext cx="1744848" cy="684928"/>
            <a:chOff x="0" y="-4262"/>
            <a:chExt cx="13983125" cy="625511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B8D76A4D-235C-B54E-A9F7-32E5282DAF02}"/>
                </a:ext>
              </a:extLst>
            </p:cNvPr>
            <p:cNvSpPr/>
            <p:nvPr/>
          </p:nvSpPr>
          <p:spPr>
            <a:xfrm>
              <a:off x="0" y="-4262"/>
              <a:ext cx="13983125" cy="6255119"/>
            </a:xfrm>
            <a:custGeom>
              <a:avLst/>
              <a:gdLst/>
              <a:ahLst/>
              <a:cxnLst/>
              <a:rect l="l" t="t" r="r" b="b"/>
              <a:pathLst>
                <a:path w="13983125" h="6255119">
                  <a:moveTo>
                    <a:pt x="13044224" y="6243932"/>
                  </a:moveTo>
                  <a:cubicBezTo>
                    <a:pt x="13044224" y="6243932"/>
                    <a:pt x="12624472" y="6255119"/>
                    <a:pt x="12161887" y="6252498"/>
                  </a:cubicBezTo>
                  <a:cubicBezTo>
                    <a:pt x="4423626" y="6250335"/>
                    <a:pt x="1057073" y="6242511"/>
                    <a:pt x="1057073" y="6242511"/>
                  </a:cubicBezTo>
                  <a:cubicBezTo>
                    <a:pt x="812931" y="6233677"/>
                    <a:pt x="565145" y="6216696"/>
                    <a:pt x="398404" y="6158518"/>
                  </a:cubicBezTo>
                  <a:cubicBezTo>
                    <a:pt x="120505" y="6061556"/>
                    <a:pt x="0" y="5884028"/>
                    <a:pt x="0" y="2035489"/>
                  </a:cubicBezTo>
                  <a:lnTo>
                    <a:pt x="0" y="203544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9807636" y="7673"/>
                  </a:cubicBezTo>
                  <a:cubicBezTo>
                    <a:pt x="12405545" y="0"/>
                    <a:pt x="12869473" y="7673"/>
                    <a:pt x="12869473" y="7673"/>
                  </a:cubicBezTo>
                  <a:cubicBezTo>
                    <a:pt x="13237780" y="15152"/>
                    <a:pt x="13601092" y="84484"/>
                    <a:pt x="13798834" y="207066"/>
                  </a:cubicBezTo>
                  <a:cubicBezTo>
                    <a:pt x="13949849" y="300683"/>
                    <a:pt x="13983125" y="425358"/>
                    <a:pt x="13973984" y="2035489"/>
                  </a:cubicBezTo>
                  <a:lnTo>
                    <a:pt x="13973984" y="2035533"/>
                  </a:lnTo>
                  <a:cubicBezTo>
                    <a:pt x="13973984" y="6001993"/>
                    <a:pt x="13690988" y="6216091"/>
                    <a:pt x="13044224" y="624393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100">
                <a:latin typeface="UTM Avo" panose="02040603050506020204" pitchFamily="18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4802FE1-8CB8-E37C-3855-E34E9FC08E50}"/>
              </a:ext>
            </a:extLst>
          </p:cNvPr>
          <p:cNvSpPr txBox="1"/>
          <p:nvPr/>
        </p:nvSpPr>
        <p:spPr>
          <a:xfrm>
            <a:off x="1689785" y="2525742"/>
            <a:ext cx="158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708619-6F76-1EAE-9961-B70098673E9D}"/>
              </a:ext>
            </a:extLst>
          </p:cNvPr>
          <p:cNvSpPr txBox="1"/>
          <p:nvPr/>
        </p:nvSpPr>
        <p:spPr>
          <a:xfrm>
            <a:off x="5436484" y="2491328"/>
            <a:ext cx="158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Bồi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bổ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BF4C9B-BFA2-ABA7-9D03-E2CB372DB7A8}"/>
              </a:ext>
            </a:extLst>
          </p:cNvPr>
          <p:cNvSpPr txBox="1"/>
          <p:nvPr/>
        </p:nvSpPr>
        <p:spPr>
          <a:xfrm>
            <a:off x="9128383" y="2514514"/>
            <a:ext cx="176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Bổn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phận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140F85-941C-D576-40F9-035052E38AF6}"/>
              </a:ext>
            </a:extLst>
          </p:cNvPr>
          <p:cNvSpPr txBox="1"/>
          <p:nvPr/>
        </p:nvSpPr>
        <p:spPr>
          <a:xfrm>
            <a:off x="3475959" y="4683441"/>
            <a:ext cx="1838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Khí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huyết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7284250-D2EB-0217-37A9-4C9AA14B28C5}"/>
              </a:ext>
            </a:extLst>
          </p:cNvPr>
          <p:cNvSpPr txBox="1"/>
          <p:nvPr/>
        </p:nvSpPr>
        <p:spPr>
          <a:xfrm>
            <a:off x="7120344" y="4727271"/>
            <a:ext cx="1948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9C77A15-021A-E82D-77D1-5B7ADEFF3DE4}"/>
              </a:ext>
            </a:extLst>
          </p:cNvPr>
          <p:cNvSpPr txBox="1"/>
          <p:nvPr/>
        </p:nvSpPr>
        <p:spPr>
          <a:xfrm>
            <a:off x="750689" y="3194309"/>
            <a:ext cx="3335082" cy="141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hế độ xã hội đảm bảo quyền làm chủ của </a:t>
            </a:r>
            <a:r>
              <a:rPr lang="nl-NL" sz="200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 dân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F52124B-5573-EC13-1BB8-57F932EA3DFF}"/>
              </a:ext>
            </a:extLst>
          </p:cNvPr>
          <p:cNvSpPr txBox="1"/>
          <p:nvPr/>
        </p:nvSpPr>
        <p:spPr>
          <a:xfrm>
            <a:off x="4780327" y="3184670"/>
            <a:ext cx="2353444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àm cho khỏe </a:t>
            </a:r>
            <a:r>
              <a:rPr lang="nl-NL" sz="200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mạnh hơn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BCF09FB-7B12-2829-14CE-300305970E62}"/>
              </a:ext>
            </a:extLst>
          </p:cNvPr>
          <p:cNvSpPr txBox="1"/>
          <p:nvPr/>
        </p:nvSpPr>
        <p:spPr>
          <a:xfrm>
            <a:off x="2607532" y="5286865"/>
            <a:ext cx="3335082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ơi sức và máu, tạo nên sức sống của </a:t>
            </a:r>
            <a:r>
              <a:rPr lang="nl-NL" sz="200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 người 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6E5337-6003-8881-0F26-08D8F90A3D61}"/>
              </a:ext>
            </a:extLst>
          </p:cNvPr>
          <p:cNvSpPr txBox="1"/>
          <p:nvPr/>
        </p:nvSpPr>
        <p:spPr>
          <a:xfrm>
            <a:off x="6512553" y="5401973"/>
            <a:ext cx="2769930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Thông suốt, không bị </a:t>
            </a:r>
            <a:r>
              <a:rPr lang="nl-NL" sz="200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ứ đọng</a:t>
            </a:r>
            <a:r>
              <a:rPr lang="nl-NL" sz="200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6E233E-A6F5-2520-6755-715EBF9B3C09}"/>
              </a:ext>
            </a:extLst>
          </p:cNvPr>
          <p:cNvSpPr txBox="1"/>
          <p:nvPr/>
        </p:nvSpPr>
        <p:spPr>
          <a:xfrm>
            <a:off x="8740866" y="3184670"/>
            <a:ext cx="2353444" cy="48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Việc phải làm</a:t>
            </a:r>
            <a:endParaRPr lang="nl-NL" sz="20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938E61-7994-7498-B9CC-56AFBC91F331}"/>
              </a:ext>
            </a:extLst>
          </p:cNvPr>
          <p:cNvSpPr txBox="1"/>
          <p:nvPr/>
        </p:nvSpPr>
        <p:spPr>
          <a:xfrm>
            <a:off x="580571" y="168417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Luyện đọc bài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6A3F82-90F9-4B2B-1574-4448B97C105E}"/>
              </a:ext>
            </a:extLst>
          </p:cNvPr>
          <p:cNvSpPr/>
          <p:nvPr/>
        </p:nvSpPr>
        <p:spPr>
          <a:xfrm>
            <a:off x="9296312" y="983883"/>
            <a:ext cx="2315117" cy="1080994"/>
          </a:xfrm>
          <a:prstGeom prst="roundRect">
            <a:avLst>
              <a:gd name="adj" fmla="val 46836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Làm việc nhóm đôi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CCA941-1E6B-9B0E-EA20-C8D28634CB09}"/>
              </a:ext>
            </a:extLst>
          </p:cNvPr>
          <p:cNvSpPr txBox="1"/>
          <p:nvPr/>
        </p:nvSpPr>
        <p:spPr>
          <a:xfrm>
            <a:off x="580570" y="2064877"/>
            <a:ext cx="9892167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400" b="1">
                <a:latin typeface="UTM Avo" panose="02040603050506020204" pitchFamily="18" charset="0"/>
                <a:cs typeface="Arial" panose="020B0604020202020204" pitchFamily="34" charset="0"/>
              </a:rPr>
              <a:t>Lưu ý: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400">
                <a:latin typeface="UTM Avo" panose="02040603050506020204" pitchFamily="18" charset="0"/>
                <a:cs typeface="Arial" panose="020B0604020202020204" pitchFamily="34" charset="0"/>
              </a:rPr>
              <a:t>Đọc đúng những từ ngữ địa phương dễ phát âm sai.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400">
                <a:latin typeface="UTM Avo" panose="02040603050506020204" pitchFamily="18" charset="0"/>
                <a:cs typeface="Arial" panose="020B0604020202020204" pitchFamily="34" charset="0"/>
              </a:rPr>
              <a:t>Phân biệt các âm, vần, thanh dễ lẫn và viết đúng chính tả.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400">
                <a:latin typeface="UTM Avo" panose="02040603050506020204" pitchFamily="18" charset="0"/>
                <a:cs typeface="Arial" panose="020B0604020202020204" pitchFamily="34" charset="0"/>
              </a:rPr>
              <a:t>Lưu ý khi đọc các từ khó. </a:t>
            </a:r>
            <a:endParaRPr lang="vi-VN" sz="2400" dirty="0" err="1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3">
            <a:extLst>
              <a:ext uri="{FF2B5EF4-FFF2-40B4-BE49-F238E27FC236}">
                <a16:creationId xmlns:a16="http://schemas.microsoft.com/office/drawing/2014/main" id="{5E44AE56-1296-F26F-B540-C0A0B0CAF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30835" y="3743324"/>
            <a:ext cx="2180594" cy="290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7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39C068-63BB-DDF1-61F8-A03DE53FD9B4}"/>
              </a:ext>
            </a:extLst>
          </p:cNvPr>
          <p:cNvSpPr txBox="1"/>
          <p:nvPr/>
        </p:nvSpPr>
        <p:spPr>
          <a:xfrm>
            <a:off x="216740" y="2674247"/>
            <a:ext cx="9639435" cy="97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latin typeface="UTM Avo" panose="02040603050506020204" pitchFamily="18" charset="0"/>
                <a:cs typeface="Arial" panose="020B0604020202020204" pitchFamily="34" charset="0"/>
              </a:rPr>
              <a:t>LUYỆN ĐỌC HIỂU</a:t>
            </a:r>
            <a:endParaRPr lang="en-US" sz="4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9A6F9C17-D6D8-2BA5-218F-BE820F932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38364" y="2674247"/>
            <a:ext cx="4936896" cy="397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7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797</Words>
  <Application>Microsoft Office PowerPoint</Application>
  <PresentationFormat>Widescreen</PresentationFormat>
  <Paragraphs>103</Paragraphs>
  <Slides>27</Slides>
  <Notes>8</Notes>
  <HiddenSlides>4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UTM Avo</vt:lpstr>
      <vt:lpstr>Wingdings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Ziczac</cp:lastModifiedBy>
  <cp:revision>20</cp:revision>
  <dcterms:created xsi:type="dcterms:W3CDTF">2023-10-19T01:35:13Z</dcterms:created>
  <dcterms:modified xsi:type="dcterms:W3CDTF">2023-10-27T07:38:29Z</dcterms:modified>
</cp:coreProperties>
</file>