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83" r:id="rId3"/>
    <p:sldId id="261" r:id="rId4"/>
    <p:sldId id="263" r:id="rId5"/>
    <p:sldId id="285" r:id="rId6"/>
    <p:sldId id="268" r:id="rId7"/>
    <p:sldId id="260" r:id="rId8"/>
    <p:sldId id="277" r:id="rId9"/>
    <p:sldId id="265" r:id="rId10"/>
    <p:sldId id="284" r:id="rId11"/>
    <p:sldId id="274" r:id="rId12"/>
    <p:sldId id="286" r:id="rId13"/>
    <p:sldId id="279" r:id="rId14"/>
    <p:sldId id="280" r:id="rId15"/>
    <p:sldId id="287" r:id="rId16"/>
    <p:sldId id="281" r:id="rId17"/>
    <p:sldId id="282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D583-554A-4D3E-96B5-8E2F2BB20EC4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5A06-8E32-41B0-9B2C-2941C2DD04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55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6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183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29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1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79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23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09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8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969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880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994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A2B7-AB0E-48EC-8763-77447985B536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57BC-56B1-4213-A438-91F2AEF1EF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5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gi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1"/>
            <a:ext cx="9144000" cy="68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2021489" y="1124744"/>
            <a:ext cx="6366935" cy="2621379"/>
            <a:chOff x="-926092" y="76200"/>
            <a:chExt cx="4149146" cy="2435750"/>
          </a:xfrm>
        </p:grpSpPr>
        <p:sp>
          <p:nvSpPr>
            <p:cNvPr id="11" name="Rectangle 10"/>
            <p:cNvSpPr/>
            <p:nvPr/>
          </p:nvSpPr>
          <p:spPr>
            <a:xfrm>
              <a:off x="-926092" y="1574358"/>
              <a:ext cx="2927304" cy="937592"/>
            </a:xfrm>
            <a:prstGeom prst="rect">
              <a:avLst/>
            </a:prstGeom>
            <a:solidFill>
              <a:srgbClr val="00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vi-VN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42808" y="76200"/>
              <a:ext cx="2980246" cy="1066800"/>
              <a:chOff x="242808" y="76200"/>
              <a:chExt cx="2980246" cy="1066800"/>
            </a:xfrm>
          </p:grpSpPr>
          <p:pic>
            <p:nvPicPr>
              <p:cNvPr id="13" name="Picture 12" descr="Smiley-09-june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2808" y="76200"/>
                <a:ext cx="1097694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Smiley-09-june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65654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Smiley-09-june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25362" y="76200"/>
                <a:ext cx="1097692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-187938" y="2420888"/>
            <a:ext cx="8792386" cy="132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60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89" y="3241600"/>
            <a:ext cx="2814627" cy="28516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17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55" y="3258453"/>
            <a:ext cx="2814627" cy="261881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72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785767"/>
            <a:ext cx="9010892" cy="60722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95936" y="2564904"/>
            <a:ext cx="50405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5936" y="3854727"/>
            <a:ext cx="50405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55648" y="5130216"/>
            <a:ext cx="504056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55648" y="2564904"/>
            <a:ext cx="504056" cy="3552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42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167" y="795013"/>
            <a:ext cx="8582025" cy="2023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2782879"/>
            <a:ext cx="8325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vi-VN" sz="2800">
                <a:solidFill>
                  <a:srgbClr val="000000"/>
                </a:solidFill>
                <a:latin typeface="+mj-lt"/>
              </a:rPr>
              <a:t>a. Lòng dũng cảm chính là một phần không thể thiếu tạo nên một con người can đảm.</a:t>
            </a:r>
          </a:p>
          <a:p>
            <a:pPr algn="just" fontAlgn="base"/>
            <a:endParaRPr lang="vi-VN" sz="160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vi-VN" sz="2800">
                <a:solidFill>
                  <a:srgbClr val="000000"/>
                </a:solidFill>
                <a:latin typeface="+mj-lt"/>
              </a:rPr>
              <a:t>b. Cậu ấy dám nghĩ dám làm nên chẳng mấy chốc đã có cơ ngơi khá giả.</a:t>
            </a:r>
            <a:endParaRPr lang="vi-VN" sz="2800" b="0" i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4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352188" y="490905"/>
            <a:ext cx="9848376" cy="880695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52188" y="5666843"/>
            <a:ext cx="9848376" cy="761680"/>
            <a:chOff x="0" y="0"/>
            <a:chExt cx="5187622" cy="4964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-274833" y="2663347"/>
            <a:ext cx="3127423" cy="2622559"/>
          </a:xfrm>
          <a:custGeom>
            <a:avLst/>
            <a:gdLst/>
            <a:ahLst/>
            <a:cxnLst/>
            <a:rect l="l" t="t" r="r" b="b"/>
            <a:pathLst>
              <a:path w="8552452" h="6810862">
                <a:moveTo>
                  <a:pt x="8552452" y="0"/>
                </a:moveTo>
                <a:lnTo>
                  <a:pt x="0" y="0"/>
                </a:lnTo>
                <a:lnTo>
                  <a:pt x="0" y="6810862"/>
                </a:lnTo>
                <a:lnTo>
                  <a:pt x="8552452" y="6810862"/>
                </a:lnTo>
                <a:lnTo>
                  <a:pt x="85524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3591C45-8CE4-D672-B085-1AFC1F3FC0E5}"/>
              </a:ext>
            </a:extLst>
          </p:cNvPr>
          <p:cNvSpPr/>
          <p:nvPr/>
        </p:nvSpPr>
        <p:spPr>
          <a:xfrm>
            <a:off x="542632" y="1774578"/>
            <a:ext cx="1790700" cy="507832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id="{35FD1F2D-D3DE-722E-226E-479478C1A466}"/>
              </a:ext>
            </a:extLst>
          </p:cNvPr>
          <p:cNvSpPr/>
          <p:nvPr/>
        </p:nvSpPr>
        <p:spPr>
          <a:xfrm>
            <a:off x="3562350" y="1798178"/>
            <a:ext cx="4838700" cy="953026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Đặt câu với một từ ngữ thể hiện lòng dũng cảm ở bài </a:t>
            </a:r>
            <a:r>
              <a:rPr lang="vi-VN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 </a:t>
            </a:r>
            <a:r>
              <a:rPr lang="en-SG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vi-VN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 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laque 18">
            <a:extLst>
              <a:ext uri="{FF2B5EF4-FFF2-40B4-BE49-F238E27FC236}">
                <a16:creationId xmlns:a16="http://schemas.microsoft.com/office/drawing/2014/main" id="{C9052EA7-E842-D215-97AF-0F66F78BCF81}"/>
              </a:ext>
            </a:extLst>
          </p:cNvPr>
          <p:cNvSpPr/>
          <p:nvPr/>
        </p:nvSpPr>
        <p:spPr>
          <a:xfrm>
            <a:off x="3562350" y="3867747"/>
            <a:ext cx="4838700" cy="562827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Đặt câu với một thành ngữ ở bài tập 3.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8166C0-F13B-A0E3-4D9B-3596A5A85300}"/>
              </a:ext>
            </a:extLst>
          </p:cNvPr>
          <p:cNvSpPr txBox="1"/>
          <p:nvPr/>
        </p:nvSpPr>
        <p:spPr>
          <a:xfrm>
            <a:off x="3179445" y="2895600"/>
            <a:ext cx="560451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75" indent="-1428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 cho những nguy hiểm, các chiến sĩ của ta vẫn dũng cảm xông lên.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3C9F72-F44F-A410-E8BB-5B55474FDE6B}"/>
              </a:ext>
            </a:extLst>
          </p:cNvPr>
          <p:cNvSpPr txBox="1"/>
          <p:nvPr/>
        </p:nvSpPr>
        <p:spPr>
          <a:xfrm>
            <a:off x="3179445" y="4568822"/>
            <a:ext cx="560451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75" indent="-14287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 ngưỡng mộ những người dám nghĩ dám làm, người xoay chuyển tình thế khiến tôi khâm phục.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1043607" y="1291650"/>
            <a:ext cx="6912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4754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609470" y="1572129"/>
            <a:ext cx="83529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từ ngữ giống nghĩa với từ dũng cảm.</a:t>
            </a:r>
          </a:p>
          <a:p>
            <a:pPr marL="514350" indent="-514350" algn="just">
              <a:buAutoNum type="alphaLcParenR"/>
            </a:pP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 Đặt câu với từ ngữ trái nghĩa với từ dũng cảm.</a:t>
            </a:r>
          </a:p>
          <a:p>
            <a:pPr algn="just"/>
            <a:endParaRPr lang="vi-VN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609470" y="1572129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từ ngữ giống nghĩa với từ dũng cảm.</a:t>
            </a:r>
          </a:p>
          <a:p>
            <a:pPr algn="just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     Chị Võ Thị Sáu thật can đảm.</a:t>
            </a:r>
          </a:p>
          <a:p>
            <a:pPr algn="just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b) Đặt câu với từ ngữ trái nghĩa với từ dũng cảm.</a:t>
            </a:r>
          </a:p>
          <a:p>
            <a:pPr algn="just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    Kẻ địch hèn nhát đã đầu hang quân ta.</a:t>
            </a:r>
            <a:endParaRPr lang="vi-VN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899592" y="1845648"/>
            <a:ext cx="6912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AB981-34C3-46EA-8410-43DD6C45035C}"/>
              </a:ext>
            </a:extLst>
          </p:cNvPr>
          <p:cNvSpPr txBox="1"/>
          <p:nvPr/>
        </p:nvSpPr>
        <p:spPr>
          <a:xfrm>
            <a:off x="1043607" y="1291650"/>
            <a:ext cx="69127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HỌC SAU!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iaDinhNhoHanhPhucTo-Beat_3yxy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44871" y="2690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7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4"/>
            <a:ext cx="9144000" cy="68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7663" y="1820489"/>
            <a:ext cx="7490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Kể tên câu chuyện, bài thơ nói về lòng dũng cảm.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1306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351614" y="1130745"/>
            <a:ext cx="8792386" cy="1329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60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847520-FB81-4AF5-A287-C46AD6DAE8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88" b="94858" l="4610" r="94681">
                        <a14:foregroundMark x1="17376" y1="91135" x2="22695" y2="90071"/>
                        <a14:foregroundMark x1="27482" y1="88475" x2="31383" y2="92199"/>
                        <a14:foregroundMark x1="21809" y1="89007" x2="22340" y2="85461"/>
                        <a14:foregroundMark x1="76950" y1="90071" x2="74645" y2="73050"/>
                        <a14:foregroundMark x1="85461" y1="89894" x2="90426" y2="91844"/>
                        <a14:foregroundMark x1="76773" y1="66312" x2="83156" y2="69149"/>
                        <a14:foregroundMark x1="39184" y1="56915" x2="41489" y2="54965"/>
                        <a14:foregroundMark x1="81028" y1="67908" x2="85993" y2="85638"/>
                        <a14:foregroundMark x1="85816" y1="67021" x2="87411" y2="71986"/>
                        <a14:foregroundMark x1="87943" y1="65603" x2="88830" y2="70035"/>
                        <a14:foregroundMark x1="22340" y1="57447" x2="27660" y2="55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13"/>
          <a:stretch/>
        </p:blipFill>
        <p:spPr>
          <a:xfrm>
            <a:off x="2838543" y="4101550"/>
            <a:ext cx="3539938" cy="23465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8C63C8-7F24-48E1-974E-3174EE6FC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459" y="5136717"/>
            <a:ext cx="3654299" cy="19023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25" name="Picture 24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2281372" y="5483128"/>
            <a:ext cx="1285213" cy="138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3496901" y="5563391"/>
            <a:ext cx="1246505" cy="1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4705698" y="5610474"/>
            <a:ext cx="1246505" cy="1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unflowers_wave_hb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-3062172">
            <a:off x="5820954" y="5500682"/>
            <a:ext cx="1246505" cy="13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116"/>
            <a:ext cx="9144000" cy="69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-108520" y="566678"/>
            <a:ext cx="879238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200" kern="10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Thứ </a:t>
            </a:r>
            <a:r>
              <a:rPr lang="en-SG" sz="3200" kern="10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3200" kern="10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SG" sz="3200" kern="10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 17 </a:t>
            </a:r>
            <a:r>
              <a:rPr lang="vi-VN" sz="3200" kern="10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tháng </a:t>
            </a:r>
            <a:r>
              <a:rPr lang="en-SG" sz="3200" kern="10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kern="10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SG" sz="3200" kern="100">
                <a:latin typeface="Atm"/>
                <a:ea typeface="Calibri" panose="020F0502020204030204" pitchFamily="34" charset="0"/>
                <a:cs typeface="Times New Roman" panose="02020603050405020304" pitchFamily="18" charset="0"/>
              </a:rPr>
              <a:t> 2025</a:t>
            </a:r>
            <a:endParaRPr lang="en-US" sz="3200" kern="100" dirty="0">
              <a:effectLst/>
              <a:latin typeface="At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 flipH="1">
            <a:off x="31094" y="1321372"/>
            <a:ext cx="1948617" cy="46767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1331639" y="1700808"/>
            <a:ext cx="7848873" cy="1621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500" kern="10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LUYỆN TỪ VÀ CÂU:</a:t>
            </a: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500" kern="10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MỞ RỘNG VỐN TỪ : DŨNG CẢM</a:t>
            </a:r>
            <a:endParaRPr lang="en-US" sz="3500" kern="1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581400" y="1717018"/>
            <a:ext cx="4147940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sz="33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33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352188" y="490905"/>
            <a:ext cx="9848376" cy="880695"/>
            <a:chOff x="0" y="0"/>
            <a:chExt cx="5187622" cy="4639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52188" y="5602688"/>
            <a:ext cx="9848376" cy="825836"/>
            <a:chOff x="0" y="0"/>
            <a:chExt cx="5187622" cy="4964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-495300" y="1498103"/>
            <a:ext cx="2846929" cy="2096375"/>
          </a:xfrm>
          <a:custGeom>
            <a:avLst/>
            <a:gdLst/>
            <a:ahLst/>
            <a:cxnLst/>
            <a:rect l="l" t="t" r="r" b="b"/>
            <a:pathLst>
              <a:path w="6333276" h="4663594">
                <a:moveTo>
                  <a:pt x="0" y="0"/>
                </a:moveTo>
                <a:lnTo>
                  <a:pt x="6333276" y="0"/>
                </a:lnTo>
                <a:lnTo>
                  <a:pt x="6333276" y="4663595"/>
                </a:lnTo>
                <a:lnTo>
                  <a:pt x="0" y="4663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42900" y="3329563"/>
            <a:ext cx="2694529" cy="2429976"/>
          </a:xfrm>
          <a:custGeom>
            <a:avLst/>
            <a:gdLst/>
            <a:ahLst/>
            <a:cxnLst/>
            <a:rect l="l" t="t" r="r" b="b"/>
            <a:pathLst>
              <a:path w="5667120" h="5110712">
                <a:moveTo>
                  <a:pt x="0" y="0"/>
                </a:moveTo>
                <a:lnTo>
                  <a:pt x="5667121" y="0"/>
                </a:lnTo>
                <a:lnTo>
                  <a:pt x="5667121" y="5110712"/>
                </a:lnTo>
                <a:lnTo>
                  <a:pt x="0" y="5110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41832A-B4CA-2224-31C5-188165DC6DE0}"/>
              </a:ext>
            </a:extLst>
          </p:cNvPr>
          <p:cNvSpPr/>
          <p:nvPr/>
        </p:nvSpPr>
        <p:spPr>
          <a:xfrm>
            <a:off x="3581400" y="2607112"/>
            <a:ext cx="533400" cy="5078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A8B0DA-856A-5A1A-75CA-16AED7F2223F}"/>
              </a:ext>
            </a:extLst>
          </p:cNvPr>
          <p:cNvSpPr txBox="1"/>
          <p:nvPr/>
        </p:nvSpPr>
        <p:spPr>
          <a:xfrm>
            <a:off x="4343400" y="2448110"/>
            <a:ext cx="422910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từ có nghĩa giống hoặc trái ngược với từ dũng cảm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DFD41A-C3DB-3188-B041-BC7C0263E3F5}"/>
              </a:ext>
            </a:extLst>
          </p:cNvPr>
          <p:cNvSpPr/>
          <p:nvPr/>
        </p:nvSpPr>
        <p:spPr>
          <a:xfrm>
            <a:off x="3581400" y="3642295"/>
            <a:ext cx="533400" cy="5078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03438-2135-7365-E699-412541E0BC54}"/>
              </a:ext>
            </a:extLst>
          </p:cNvPr>
          <p:cNvSpPr txBox="1"/>
          <p:nvPr/>
        </p:nvSpPr>
        <p:spPr>
          <a:xfrm>
            <a:off x="4343400" y="3732904"/>
            <a:ext cx="422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 từ dũng cảm với từ ngữ đã cho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B4C134-44A8-0D62-C7AC-B73BAF9D4252}"/>
              </a:ext>
            </a:extLst>
          </p:cNvPr>
          <p:cNvSpPr/>
          <p:nvPr/>
        </p:nvSpPr>
        <p:spPr>
          <a:xfrm>
            <a:off x="3581400" y="4671392"/>
            <a:ext cx="533400" cy="5078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3BD401-FF2C-67BB-E34D-8DDCA70AD38C}"/>
              </a:ext>
            </a:extLst>
          </p:cNvPr>
          <p:cNvSpPr txBox="1"/>
          <p:nvPr/>
        </p:nvSpPr>
        <p:spPr>
          <a:xfrm>
            <a:off x="4343400" y="4512389"/>
            <a:ext cx="422910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nghĩa của một số thành ngữ về lòng dũng cảm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99517"/>
            <a:ext cx="9067800" cy="2543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3284984"/>
            <a:ext cx="3028492" cy="156966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gan dạ, anh h</a:t>
            </a:r>
            <a:r>
              <a:rPr lang="vi-VN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ù</a:t>
            </a:r>
            <a:r>
              <a:rPr lang="nl-NL" sz="24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ng, anh dũng, can đảm, can trường, gan góc, bạo gan, quả cảm.</a:t>
            </a:r>
            <a:endParaRPr lang="vi-VN" sz="240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4" y="3474522"/>
            <a:ext cx="2627992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hèn, hèn nhát, nhát gan, nhút nhát.</a:t>
            </a:r>
            <a:endParaRPr lang="vi-VN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3" y="4288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63708-0776-4076-A940-BF5C7287EF01}"/>
              </a:ext>
            </a:extLst>
          </p:cNvPr>
          <p:cNvSpPr txBox="1"/>
          <p:nvPr/>
        </p:nvSpPr>
        <p:spPr>
          <a:xfrm>
            <a:off x="351614" y="836712"/>
            <a:ext cx="8252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vi-VN" sz="3600" b="1" ker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8" r="3738" b="16213"/>
          <a:stretch/>
        </p:blipFill>
        <p:spPr>
          <a:xfrm>
            <a:off x="611560" y="2838079"/>
            <a:ext cx="8136904" cy="23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352188" y="490905"/>
            <a:ext cx="9848376" cy="728295"/>
            <a:chOff x="0" y="0"/>
            <a:chExt cx="5187622" cy="463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87622" cy="463905"/>
            </a:xfrm>
            <a:custGeom>
              <a:avLst/>
              <a:gdLst/>
              <a:ahLst/>
              <a:cxnLst/>
              <a:rect l="l" t="t" r="r" b="b"/>
              <a:pathLst>
                <a:path w="5187622" h="463905">
                  <a:moveTo>
                    <a:pt x="0" y="0"/>
                  </a:moveTo>
                  <a:lnTo>
                    <a:pt x="5187622" y="0"/>
                  </a:lnTo>
                  <a:lnTo>
                    <a:pt x="5187622" y="463905"/>
                  </a:lnTo>
                  <a:lnTo>
                    <a:pt x="0" y="463905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187622" cy="50200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52188" y="5791200"/>
            <a:ext cx="9848376" cy="637323"/>
            <a:chOff x="0" y="0"/>
            <a:chExt cx="5187622" cy="4964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87622" cy="496482"/>
            </a:xfrm>
            <a:custGeom>
              <a:avLst/>
              <a:gdLst/>
              <a:ahLst/>
              <a:cxnLst/>
              <a:rect l="l" t="t" r="r" b="b"/>
              <a:pathLst>
                <a:path w="5187622" h="496482">
                  <a:moveTo>
                    <a:pt x="0" y="0"/>
                  </a:moveTo>
                  <a:lnTo>
                    <a:pt x="5187622" y="0"/>
                  </a:lnTo>
                  <a:lnTo>
                    <a:pt x="5187622" y="496482"/>
                  </a:lnTo>
                  <a:lnTo>
                    <a:pt x="0" y="496482"/>
                  </a:lnTo>
                  <a:close/>
                </a:path>
              </a:pathLst>
            </a:custGeom>
            <a:solidFill>
              <a:srgbClr val="75A207"/>
            </a:solidFill>
            <a:ln w="28575" cap="sq">
              <a:solidFill>
                <a:srgbClr val="0715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187622" cy="53458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Plaque 29">
            <a:extLst>
              <a:ext uri="{FF2B5EF4-FFF2-40B4-BE49-F238E27FC236}">
                <a16:creationId xmlns:a16="http://schemas.microsoft.com/office/drawing/2014/main" id="{95D58521-50AB-C7C0-CEDD-DD1835B8CCD5}"/>
              </a:ext>
            </a:extLst>
          </p:cNvPr>
          <p:cNvSpPr/>
          <p:nvPr/>
        </p:nvSpPr>
        <p:spPr>
          <a:xfrm>
            <a:off x="6749755" y="2480657"/>
            <a:ext cx="1417320" cy="448072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Xông lên</a:t>
            </a: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93E1B309-5C7A-9BFE-01F3-49E69E4B6938}"/>
              </a:ext>
            </a:extLst>
          </p:cNvPr>
          <p:cNvSpPr/>
          <p:nvPr/>
        </p:nvSpPr>
        <p:spPr>
          <a:xfrm>
            <a:off x="812492" y="2480658"/>
            <a:ext cx="1417320" cy="448072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động</a:t>
            </a:r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28DC1DF2-63EC-C45E-3FB2-8E753385CACF}"/>
              </a:ext>
            </a:extLst>
          </p:cNvPr>
          <p:cNvSpPr/>
          <p:nvPr/>
        </p:nvSpPr>
        <p:spPr>
          <a:xfrm>
            <a:off x="812492" y="1716148"/>
            <a:ext cx="1417320" cy="448072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thần</a:t>
            </a: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33EB8120-4F4C-7745-1999-AB6C5F36B4CF}"/>
              </a:ext>
            </a:extLst>
          </p:cNvPr>
          <p:cNvSpPr/>
          <p:nvPr/>
        </p:nvSpPr>
        <p:spPr>
          <a:xfrm>
            <a:off x="812492" y="3244648"/>
            <a:ext cx="1417320" cy="448072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sĩ</a:t>
            </a:r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id="{962D2065-E5C2-2D0A-A33A-DA0C130D71B4}"/>
              </a:ext>
            </a:extLst>
          </p:cNvPr>
          <p:cNvSpPr/>
          <p:nvPr/>
        </p:nvSpPr>
        <p:spPr>
          <a:xfrm>
            <a:off x="6749755" y="1716148"/>
            <a:ext cx="1417320" cy="448072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bạn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C1C314-43CE-194C-3856-5264CACE8432}"/>
              </a:ext>
            </a:extLst>
          </p:cNvPr>
          <p:cNvSpPr/>
          <p:nvPr/>
        </p:nvSpPr>
        <p:spPr>
          <a:xfrm>
            <a:off x="2412692" y="1653390"/>
            <a:ext cx="1649409" cy="573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F4DF89-0EFA-70B7-57FC-6095BC3F3FCC}"/>
              </a:ext>
            </a:extLst>
          </p:cNvPr>
          <p:cNvSpPr/>
          <p:nvPr/>
        </p:nvSpPr>
        <p:spPr>
          <a:xfrm>
            <a:off x="2412692" y="2417899"/>
            <a:ext cx="1649409" cy="573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EF0B9A-6BC8-B2C2-3266-2B148C64EF75}"/>
              </a:ext>
            </a:extLst>
          </p:cNvPr>
          <p:cNvSpPr/>
          <p:nvPr/>
        </p:nvSpPr>
        <p:spPr>
          <a:xfrm>
            <a:off x="2394605" y="3181034"/>
            <a:ext cx="1649409" cy="573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D75759-C096-2C14-1971-CBD831E9A922}"/>
              </a:ext>
            </a:extLst>
          </p:cNvPr>
          <p:cNvSpPr/>
          <p:nvPr/>
        </p:nvSpPr>
        <p:spPr>
          <a:xfrm>
            <a:off x="4935554" y="1653390"/>
            <a:ext cx="1649409" cy="573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EDA8069-E9A1-2EFD-1A93-47BD85800243}"/>
              </a:ext>
            </a:extLst>
          </p:cNvPr>
          <p:cNvSpPr/>
          <p:nvPr/>
        </p:nvSpPr>
        <p:spPr>
          <a:xfrm>
            <a:off x="4935554" y="2426025"/>
            <a:ext cx="1649409" cy="565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4" name="Plaque 23">
            <a:extLst>
              <a:ext uri="{FF2B5EF4-FFF2-40B4-BE49-F238E27FC236}">
                <a16:creationId xmlns:a16="http://schemas.microsoft.com/office/drawing/2014/main" id="{4ACD060B-B4C8-DBC1-9BA9-AFF2C53BAEF3}"/>
              </a:ext>
            </a:extLst>
          </p:cNvPr>
          <p:cNvSpPr/>
          <p:nvPr/>
        </p:nvSpPr>
        <p:spPr>
          <a:xfrm>
            <a:off x="6742135" y="3243193"/>
            <a:ext cx="1417320" cy="448072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bạn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E6532DC-B4B3-3C53-9261-756114C80F95}"/>
              </a:ext>
            </a:extLst>
          </p:cNvPr>
          <p:cNvSpPr/>
          <p:nvPr/>
        </p:nvSpPr>
        <p:spPr>
          <a:xfrm>
            <a:off x="4927934" y="3188561"/>
            <a:ext cx="1649409" cy="565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6" name="Plaque 25">
            <a:extLst>
              <a:ext uri="{FF2B5EF4-FFF2-40B4-BE49-F238E27FC236}">
                <a16:creationId xmlns:a16="http://schemas.microsoft.com/office/drawing/2014/main" id="{1B4F1C24-3699-B0DB-3AC6-E6A0218FBDE3}"/>
              </a:ext>
            </a:extLst>
          </p:cNvPr>
          <p:cNvSpPr/>
          <p:nvPr/>
        </p:nvSpPr>
        <p:spPr>
          <a:xfrm>
            <a:off x="4226893" y="4111475"/>
            <a:ext cx="2530482" cy="448072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khuyết điểm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522F6E-7BE5-E239-3DC4-4F5CA4B1A029}"/>
              </a:ext>
            </a:extLst>
          </p:cNvPr>
          <p:cNvSpPr/>
          <p:nvPr/>
        </p:nvSpPr>
        <p:spPr>
          <a:xfrm>
            <a:off x="2412692" y="4056843"/>
            <a:ext cx="1649409" cy="565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  <p:sp>
        <p:nvSpPr>
          <p:cNvPr id="28" name="Plaque 27">
            <a:extLst>
              <a:ext uri="{FF2B5EF4-FFF2-40B4-BE49-F238E27FC236}">
                <a16:creationId xmlns:a16="http://schemas.microsoft.com/office/drawing/2014/main" id="{8EC18792-E5F4-09A5-2101-1C3FC3B62B02}"/>
              </a:ext>
            </a:extLst>
          </p:cNvPr>
          <p:cNvSpPr/>
          <p:nvPr/>
        </p:nvSpPr>
        <p:spPr>
          <a:xfrm>
            <a:off x="4219273" y="4882136"/>
            <a:ext cx="2530482" cy="448072"/>
          </a:xfrm>
          <a:prstGeom prst="plaque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lên sự thật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938751-319A-52F7-F696-8A0F84B69322}"/>
              </a:ext>
            </a:extLst>
          </p:cNvPr>
          <p:cNvSpPr/>
          <p:nvPr/>
        </p:nvSpPr>
        <p:spPr>
          <a:xfrm>
            <a:off x="2405072" y="4827504"/>
            <a:ext cx="1649409" cy="565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Dũng cảm</a:t>
            </a:r>
          </a:p>
        </p:txBody>
      </p:sp>
    </p:spTree>
    <p:extLst>
      <p:ext uri="{BB962C8B-B14F-4D97-AF65-F5344CB8AC3E}">
        <p14:creationId xmlns:p14="http://schemas.microsoft.com/office/powerpoint/2010/main" val="2733308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10" grpId="0" animBg="1"/>
      <p:bldP spid="11" grpId="0" animBg="1"/>
      <p:bldP spid="12" grpId="0" animBg="1"/>
      <p:bldP spid="2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z4626609788495_102a38b0218770355f9b3223c99eaf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tty_flower_purple_h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28" y="14334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etty_flower_red_h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-16110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retty_flower_orange_h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5360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59077"/>
            <a:ext cx="3069161" cy="1902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294235"/>
            <a:ext cx="3069161" cy="19023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5962" y="2563381"/>
            <a:ext cx="7878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>
                <a:latin typeface="+mj-lt"/>
              </a:rPr>
              <a:t>+ Thêm vào phía sau từ ngữ đã cho: </a:t>
            </a:r>
            <a:r>
              <a:rPr lang="vi-VN" sz="2800">
                <a:latin typeface="+mj-lt"/>
              </a:rPr>
              <a:t>tinh thần dũng cảm, hành động dũng cảm, chiến sĩ dũng cảm.</a:t>
            </a:r>
          </a:p>
          <a:p>
            <a:pPr algn="just"/>
            <a:r>
              <a:rPr lang="vi-VN" sz="2800" b="1" i="1">
                <a:latin typeface="+mj-lt"/>
              </a:rPr>
              <a:t>+ Thêm vào phía trước từ ngữ đã cho: </a:t>
            </a:r>
            <a:r>
              <a:rPr lang="vi-VN" sz="2800">
                <a:latin typeface="+mj-lt"/>
              </a:rPr>
              <a:t>dũng cảm xông lên, dũng cảm nhận khuyết điểm, dũng cảm cứu bạn, dũng cảm bảo vệ bạn, dũng cảm nói lên sự thật.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738" r="3738" b="16213"/>
          <a:stretch/>
        </p:blipFill>
        <p:spPr>
          <a:xfrm>
            <a:off x="611560" y="767629"/>
            <a:ext cx="8136904" cy="15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421</Words>
  <Application>Microsoft Office PowerPoint</Application>
  <PresentationFormat>On-screen Show (4:3)</PresentationFormat>
  <Paragraphs>53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Atm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Trịnh Thùy Dương</cp:lastModifiedBy>
  <cp:revision>28</cp:revision>
  <dcterms:created xsi:type="dcterms:W3CDTF">2023-08-28T21:16:22Z</dcterms:created>
  <dcterms:modified xsi:type="dcterms:W3CDTF">2025-02-17T03:52:49Z</dcterms:modified>
</cp:coreProperties>
</file>