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72" r:id="rId2"/>
    <p:sldId id="332" r:id="rId3"/>
    <p:sldId id="331" r:id="rId4"/>
    <p:sldId id="322" r:id="rId5"/>
    <p:sldId id="288" r:id="rId6"/>
    <p:sldId id="289" r:id="rId7"/>
    <p:sldId id="328" r:id="rId8"/>
    <p:sldId id="320" r:id="rId9"/>
    <p:sldId id="329" r:id="rId10"/>
    <p:sldId id="330" r:id="rId11"/>
    <p:sldId id="327" r:id="rId12"/>
    <p:sldId id="299" r:id="rId1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illGates" initials="B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ECE4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94" autoAdjust="0"/>
  </p:normalViewPr>
  <p:slideViewPr>
    <p:cSldViewPr snapToGrid="0">
      <p:cViewPr>
        <p:scale>
          <a:sx n="46" d="100"/>
          <a:sy n="46" d="100"/>
        </p:scale>
        <p:origin x="-1650" y="-4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A93FBB-B067-4A2E-89CA-1FD6E77F644C}" type="datetimeFigureOut">
              <a:rPr lang="vi-VN" smtClean="0"/>
              <a:pPr/>
              <a:t>08/04/2021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E898A-014A-4FE9-BA6D-D1EF0ACDB69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2228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E898A-014A-4FE9-BA6D-D1EF0ACDB69C}" type="slidenum">
              <a:rPr lang="vi-VN" smtClean="0"/>
              <a:pPr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96055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pPr/>
              <a:t>08/04/2021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46661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pPr/>
              <a:t>08/04/2021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38643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55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55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pPr/>
              <a:t>08/04/2021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5733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pPr/>
              <a:t>08/04/2021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07473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pPr/>
              <a:t>08/04/2021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9277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pPr/>
              <a:t>08/04/2021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42426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pPr/>
              <a:t>08/04/2021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62576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pPr/>
              <a:t>08/04/2021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51363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pPr/>
              <a:t>08/04/2021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78573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pPr/>
              <a:t>08/04/2021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02948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pPr/>
              <a:t>08/04/2021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29457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738E0-AB93-4715-AA71-A5357396EF71}" type="datetimeFigureOut">
              <a:rPr lang="vi-VN" smtClean="0"/>
              <a:pPr/>
              <a:t>08/04/2021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8361D-2DA1-469D-9CE6-7BF6488A1B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33895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\Downloads\Nh&#7841;c%20thi&#7871;u%20nhi%20vui%20nh&#7897;n%20cho%20b&#233;-%20T&#7853;p%20th&#7875;%20d&#7909;c%20bu&#7893;i%20s&#225;ng.mp4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767"/>
            <a:ext cx="13341927" cy="70187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45674" y="3823855"/>
            <a:ext cx="8271162" cy="2784762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876365"/>
              </a:avLst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200" b="1" dirty="0" smtClean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CHÀO </a:t>
            </a:r>
            <a:r>
              <a:rPr lang="vi-VN" sz="7200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MỪNG CÁC CON </a:t>
            </a:r>
          </a:p>
          <a:p>
            <a:pPr algn="ctr">
              <a:lnSpc>
                <a:spcPct val="150000"/>
              </a:lnSpc>
            </a:pPr>
            <a:r>
              <a:rPr lang="vi-VN" sz="7200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ĐẾN VỚI TIẾT </a:t>
            </a:r>
            <a:r>
              <a:rPr lang="en-US" sz="7200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HỌC TỰ NHIÊN XÃ HỘI</a:t>
            </a:r>
            <a:r>
              <a:rPr lang="en-US" altLang="vi-VN" sz="7200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altLang="vi-VN" sz="7200" b="1" dirty="0" smtClean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LỚP </a:t>
            </a:r>
            <a:r>
              <a:rPr lang="en-US" altLang="vi-VN" sz="7200" b="1" dirty="0" smtClean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1</a:t>
            </a:r>
            <a:endParaRPr lang="en-US" altLang="vi-VN" sz="7200" b="1" dirty="0" smtClean="0">
              <a:solidFill>
                <a:srgbClr val="00B0F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13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2" name="Picture 6" descr="Cty con của FLC bị khách hàng tố dập lại date bánh kẹo | Tạp chí Giao thông  vận tả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41218" y="1517073"/>
            <a:ext cx="4676019" cy="3500724"/>
          </a:xfrm>
          <a:prstGeom prst="rect">
            <a:avLst/>
          </a:prstGeom>
          <a:noFill/>
        </p:spPr>
      </p:pic>
      <p:pic>
        <p:nvPicPr>
          <p:cNvPr id="29704" name="Picture 8" descr="Bất lực nhìn cả nghìn quả cam Vinh rụng lả tả, thối nhũn vì mưa lũ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88873" y="1443323"/>
            <a:ext cx="4052345" cy="361398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3884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0099"/>
                </a:solidFill>
              </a:rPr>
              <a:t>Điều</a:t>
            </a:r>
            <a:r>
              <a:rPr lang="en-US" sz="4000" b="1" dirty="0" smtClean="0">
                <a:solidFill>
                  <a:srgbClr val="000099"/>
                </a:solidFill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</a:rPr>
              <a:t>gì</a:t>
            </a:r>
            <a:r>
              <a:rPr lang="en-US" sz="4000" b="1" dirty="0" smtClean="0">
                <a:solidFill>
                  <a:srgbClr val="000099"/>
                </a:solidFill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</a:rPr>
              <a:t>sẽ</a:t>
            </a:r>
            <a:r>
              <a:rPr lang="en-US" sz="4000" b="1" dirty="0" smtClean="0">
                <a:solidFill>
                  <a:srgbClr val="000099"/>
                </a:solidFill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</a:rPr>
              <a:t>xảy</a:t>
            </a:r>
            <a:r>
              <a:rPr lang="en-US" sz="4000" b="1" dirty="0" smtClean="0">
                <a:solidFill>
                  <a:srgbClr val="000099"/>
                </a:solidFill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</a:rPr>
              <a:t>ra</a:t>
            </a:r>
            <a:r>
              <a:rPr lang="en-US" sz="4000" b="1" dirty="0" smtClean="0">
                <a:solidFill>
                  <a:srgbClr val="000099"/>
                </a:solidFill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</a:rPr>
              <a:t>nếu</a:t>
            </a:r>
            <a:r>
              <a:rPr lang="en-US" sz="4000" b="1" dirty="0" smtClean="0">
                <a:solidFill>
                  <a:srgbClr val="000099"/>
                </a:solidFill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</a:rPr>
              <a:t>em</a:t>
            </a:r>
            <a:r>
              <a:rPr lang="en-US" sz="4000" b="1" dirty="0" smtClean="0">
                <a:solidFill>
                  <a:srgbClr val="000099"/>
                </a:solidFill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</a:rPr>
              <a:t>ăn</a:t>
            </a:r>
            <a:r>
              <a:rPr lang="en-US" sz="4000" b="1" dirty="0" smtClean="0">
                <a:solidFill>
                  <a:srgbClr val="000099"/>
                </a:solidFill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</a:rPr>
              <a:t>những</a:t>
            </a:r>
            <a:r>
              <a:rPr lang="en-US" sz="4000" b="1" dirty="0" smtClean="0">
                <a:solidFill>
                  <a:srgbClr val="000099"/>
                </a:solidFill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</a:rPr>
              <a:t>thức</a:t>
            </a:r>
            <a:r>
              <a:rPr lang="en-US" sz="4000" b="1" dirty="0" smtClean="0">
                <a:solidFill>
                  <a:srgbClr val="000099"/>
                </a:solidFill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</a:rPr>
              <a:t>ăn</a:t>
            </a:r>
            <a:r>
              <a:rPr lang="en-US" sz="4000" b="1" dirty="0" smtClean="0">
                <a:solidFill>
                  <a:srgbClr val="000099"/>
                </a:solidFill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</a:rPr>
              <a:t>dưới</a:t>
            </a:r>
            <a:r>
              <a:rPr lang="en-US" sz="4000" b="1" dirty="0" smtClean="0">
                <a:solidFill>
                  <a:srgbClr val="000099"/>
                </a:solidFill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</a:rPr>
              <a:t>đây</a:t>
            </a:r>
            <a:r>
              <a:rPr lang="en-US" sz="4000" b="1" dirty="0" smtClean="0">
                <a:solidFill>
                  <a:srgbClr val="000099"/>
                </a:solidFill>
              </a:rPr>
              <a:t>?</a:t>
            </a:r>
            <a:endParaRPr lang="en-US" sz="4000" b="1" dirty="0">
              <a:solidFill>
                <a:srgbClr val="000099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19971" y="4562882"/>
            <a:ext cx="1182485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      </a:t>
            </a:r>
          </a:p>
          <a:p>
            <a:r>
              <a:rPr lang="en-US" sz="3600" b="1" dirty="0" err="1">
                <a:solidFill>
                  <a:srgbClr val="FF0000"/>
                </a:solidFill>
              </a:rPr>
              <a:t>Để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cơ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thể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khoẻ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mạnh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và</a:t>
            </a:r>
            <a:r>
              <a:rPr lang="en-US" sz="3600" b="1" dirty="0">
                <a:solidFill>
                  <a:srgbClr val="FF0000"/>
                </a:solidFill>
              </a:rPr>
              <a:t> an </a:t>
            </a:r>
            <a:r>
              <a:rPr lang="en-US" sz="3600" b="1" dirty="0" err="1">
                <a:solidFill>
                  <a:srgbClr val="FF0000"/>
                </a:solidFill>
              </a:rPr>
              <a:t>toàn</a:t>
            </a:r>
            <a:r>
              <a:rPr lang="en-US" sz="3600" b="1" dirty="0">
                <a:solidFill>
                  <a:srgbClr val="FF0000"/>
                </a:solidFill>
              </a:rPr>
              <a:t>, </a:t>
            </a:r>
            <a:r>
              <a:rPr lang="en-US" sz="3600" b="1" dirty="0" err="1">
                <a:solidFill>
                  <a:srgbClr val="FF0000"/>
                </a:solidFill>
              </a:rPr>
              <a:t>tuyệt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đối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không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sử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dụng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những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thức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ăn</a:t>
            </a:r>
            <a:r>
              <a:rPr lang="en-US" sz="3600" b="1" dirty="0">
                <a:solidFill>
                  <a:srgbClr val="FF0000"/>
                </a:solidFill>
              </a:rPr>
              <a:t>, </a:t>
            </a:r>
            <a:r>
              <a:rPr lang="en-US" sz="3600" b="1" dirty="0" err="1">
                <a:solidFill>
                  <a:srgbClr val="FF0000"/>
                </a:solidFill>
              </a:rPr>
              <a:t>đồ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uống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đã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hết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hạn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hoặc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ôi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thiu</a:t>
            </a:r>
            <a:r>
              <a:rPr lang="en-US" sz="3600" b="1" dirty="0">
                <a:solidFill>
                  <a:srgbClr val="FF0000"/>
                </a:solidFill>
              </a:rPr>
              <a:t> hay </a:t>
            </a:r>
            <a:r>
              <a:rPr lang="en-US" sz="3600" b="1" dirty="0" err="1">
                <a:solidFill>
                  <a:srgbClr val="FF0000"/>
                </a:solidFill>
              </a:rPr>
              <a:t>đã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bị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mốc</a:t>
            </a:r>
            <a:r>
              <a:rPr lang="en-US" sz="3600" b="1" dirty="0">
                <a:solidFill>
                  <a:srgbClr val="FF0000"/>
                </a:solidFill>
              </a:rPr>
              <a:t>.</a:t>
            </a:r>
          </a:p>
          <a:p>
            <a:endParaRPr lang="en-US" sz="3600" b="1" dirty="0" smtClean="0">
              <a:solidFill>
                <a:srgbClr val="FF0000"/>
              </a:solidFill>
            </a:endParaRPr>
          </a:p>
          <a:p>
            <a:endParaRPr lang="en-US" sz="4000" b="1" dirty="0" smtClean="0">
              <a:solidFill>
                <a:srgbClr val="FF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0849"/>
            <a:ext cx="4301835" cy="3426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0" y="5327211"/>
            <a:ext cx="978408" cy="6995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prstTxWarp prst="textPlain">
              <a:avLst/>
            </a:prstTxWarp>
          </a:bodyPr>
          <a:lstStyle/>
          <a:p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nên</a:t>
            </a:r>
            <a:endParaRPr lang="vi-VN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KN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Sữa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-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Thịt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-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-Rau                                   -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cơm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                     -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Cá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Đồ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uống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có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ga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               --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Bánh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kẹo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vi-VN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2795154" y="3273136"/>
            <a:ext cx="498763" cy="280555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FF0000"/>
                </a:solidFill>
              </a:rPr>
              <a:t>N</a:t>
            </a:r>
            <a:endParaRPr lang="vi-VN">
              <a:solidFill>
                <a:srgbClr val="FF0000"/>
              </a:solidFill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1759526" y="3882736"/>
            <a:ext cx="498763" cy="280555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FF0000"/>
                </a:solidFill>
              </a:rPr>
              <a:t>N</a:t>
            </a:r>
            <a:endParaRPr lang="vi-VN">
              <a:solidFill>
                <a:srgbClr val="FF0000"/>
              </a:solidFill>
            </a:endParaRPr>
          </a:p>
        </p:txBody>
      </p:sp>
      <p:sp>
        <p:nvSpPr>
          <p:cNvPr id="7" name="Flowchart: Connector 6"/>
          <p:cNvSpPr/>
          <p:nvPr/>
        </p:nvSpPr>
        <p:spPr>
          <a:xfrm>
            <a:off x="3293917" y="4516581"/>
            <a:ext cx="727365" cy="280555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FF0000"/>
                </a:solidFill>
              </a:rPr>
              <a:t>KN</a:t>
            </a:r>
            <a:endParaRPr lang="vi-VN">
              <a:solidFill>
                <a:srgbClr val="FF0000"/>
              </a:solidFill>
            </a:endParaRPr>
          </a:p>
        </p:txBody>
      </p:sp>
      <p:sp>
        <p:nvSpPr>
          <p:cNvPr id="8" name="Flowchart: Connector 7"/>
          <p:cNvSpPr/>
          <p:nvPr/>
        </p:nvSpPr>
        <p:spPr>
          <a:xfrm>
            <a:off x="5732318" y="3285258"/>
            <a:ext cx="498763" cy="280555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FF0000"/>
                </a:solidFill>
              </a:rPr>
              <a:t>N</a:t>
            </a:r>
            <a:endParaRPr lang="vi-VN">
              <a:solidFill>
                <a:srgbClr val="FF0000"/>
              </a:solidFill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5732318" y="3882736"/>
            <a:ext cx="498763" cy="377537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FF0000"/>
                </a:solidFill>
              </a:rPr>
              <a:t>N</a:t>
            </a:r>
            <a:endParaRPr lang="vi-VN">
              <a:solidFill>
                <a:srgbClr val="FF0000"/>
              </a:solidFill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6622471" y="4516581"/>
            <a:ext cx="699657" cy="280555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KN</a:t>
            </a: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11" name="Flowchart: Connector 10"/>
          <p:cNvSpPr/>
          <p:nvPr/>
        </p:nvSpPr>
        <p:spPr>
          <a:xfrm>
            <a:off x="9712035" y="3285258"/>
            <a:ext cx="498763" cy="280555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FF0000"/>
                </a:solidFill>
              </a:rPr>
              <a:t>N</a:t>
            </a:r>
            <a:endParaRPr lang="vi-VN">
              <a:solidFill>
                <a:srgbClr val="FF0000"/>
              </a:solidFill>
            </a:endParaRPr>
          </a:p>
        </p:txBody>
      </p:sp>
      <p:sp>
        <p:nvSpPr>
          <p:cNvPr id="12" name="Flowchart: Connector 11"/>
          <p:cNvSpPr/>
          <p:nvPr/>
        </p:nvSpPr>
        <p:spPr>
          <a:xfrm>
            <a:off x="8402782" y="3931226"/>
            <a:ext cx="498763" cy="280555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FF0000"/>
                </a:solidFill>
              </a:rPr>
              <a:t>N</a:t>
            </a:r>
            <a:endParaRPr lang="vi-VN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96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90E9FE4-F822-4C67-9788-AECD6CAAE2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458" name="TextBox 3">
            <a:extLst>
              <a:ext uri="{FF2B5EF4-FFF2-40B4-BE49-F238E27FC236}">
                <a16:creationId xmlns="" xmlns:a16="http://schemas.microsoft.com/office/drawing/2014/main" id="{740B131A-F300-4F31-BC4F-66E9E150DD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9155" y="1368102"/>
            <a:ext cx="8979108" cy="217357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6700" dirty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KẾT THÚC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="" xmlns:a16="http://schemas.microsoft.com/office/drawing/2014/main" id="{2CB0470B-29D4-44A5-A4CA-C9E4F2171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9051" y="2454275"/>
            <a:ext cx="8978900" cy="194822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vi-VN" sz="6700" kern="1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chân thành cảm ơn </a:t>
            </a:r>
            <a:r>
              <a:rPr lang="vi-VN" sz="6700" kern="1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con và quý </a:t>
            </a:r>
            <a:r>
              <a:rPr lang="vi-VN" sz="6700" kern="1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 </a:t>
            </a:r>
            <a:r>
              <a:rPr lang="vi-VN" sz="6700" kern="1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6700" kern="1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altLang="en-US" sz="67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0178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Khởi</a:t>
            </a:r>
            <a:r>
              <a:rPr 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6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động</a:t>
            </a:r>
            <a:endParaRPr lang="en-US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prstTxWarp prst="textPlain">
              <a:avLst/>
            </a:prstTxWarp>
            <a:normAutofit/>
          </a:bodyPr>
          <a:lstStyle/>
          <a:p>
            <a:r>
              <a:rPr lang="en-US" sz="6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Nghe</a:t>
            </a:r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6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hát</a:t>
            </a:r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6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bài</a:t>
            </a:r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6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tập</a:t>
            </a:r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6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thể</a:t>
            </a:r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6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dục</a:t>
            </a:r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6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hàng</a:t>
            </a:r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6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ngày</a:t>
            </a:r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en-US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53512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Nhạc thiếu nhi vui nhộn cho bé- Tập thể dục buổi sáng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685800" y="-651669"/>
            <a:ext cx="13549745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05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90C8EA0-B9CB-4EB5-864B-7E982CAD8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3875" y="176081"/>
            <a:ext cx="12365876" cy="472842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537855" y="311727"/>
            <a:ext cx="1226127" cy="38446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vi-VN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564582" y="503959"/>
            <a:ext cx="1267691" cy="38965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Chóng lớn</a:t>
            </a:r>
            <a:endParaRPr lang="vi-VN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499579" y="2337034"/>
            <a:ext cx="1350819" cy="8416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vi-VN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2"/>
          <p:cNvSpPr txBox="1">
            <a:spLocks noGrp="1" noChangeArrowheads="1"/>
          </p:cNvSpPr>
          <p:nvPr>
            <p:ph idx="1"/>
          </p:nvPr>
        </p:nvSpPr>
        <p:spPr bwMode="auto">
          <a:xfrm>
            <a:off x="-2493817" y="5027755"/>
            <a:ext cx="1468581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461965" y="5320143"/>
            <a:ext cx="11554688" cy="1895296"/>
          </a:xfrm>
          <a:prstGeom prst="horizontalScroll">
            <a:avLst>
              <a:gd name="adj" fmla="val 25000"/>
            </a:avLst>
          </a:prstGeom>
          <a:gradFill rotWithShape="1">
            <a:gsLst>
              <a:gs pos="0">
                <a:srgbClr val="00FFFF"/>
              </a:gs>
              <a:gs pos="50000">
                <a:schemeClr val="bg1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223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784175" y="20781"/>
            <a:ext cx="13689684" cy="6837219"/>
            <a:chOff x="0" y="228599"/>
            <a:chExt cx="9144000" cy="6400800"/>
          </a:xfrm>
        </p:grpSpPr>
        <p:pic>
          <p:nvPicPr>
            <p:cNvPr id="2050" name="Picture 2" descr="Kết quả hình ảnh cho cute background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256"/>
            <a:stretch>
              <a:fillRect/>
            </a:stretch>
          </p:blipFill>
          <p:spPr bwMode="auto">
            <a:xfrm>
              <a:off x="0" y="228599"/>
              <a:ext cx="9144000" cy="640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295401" y="3241964"/>
              <a:ext cx="6239933" cy="1962215"/>
            </a:xfrm>
            <a:prstGeom prst="rect">
              <a:avLst/>
            </a:prstGeom>
            <a:noFill/>
          </p:spPr>
          <p:txBody>
            <a:bodyPr wrap="none" rtlCol="0">
              <a:prstTxWarp prst="textInflate">
                <a:avLst/>
              </a:prstTxWarp>
              <a:spAutoFit/>
            </a:bodyPr>
            <a:lstStyle/>
            <a:p>
              <a:pPr algn="ctr"/>
              <a:r>
                <a:rPr lang="en-US" sz="6000" b="1" smtClean="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Bài 16: </a:t>
              </a:r>
            </a:p>
            <a:p>
              <a:pPr algn="ctr"/>
              <a:r>
                <a:rPr lang="en-US" sz="6000" b="1" smtClean="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ĂN UỐNG HẰNG NGÀY</a:t>
              </a:r>
            </a:p>
            <a:p>
              <a:pPr algn="ctr"/>
              <a:endParaRPr lang="en-US" sz="7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48156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278F5D4-1477-4770-AD1E-2AACD1B211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227" y="2953626"/>
            <a:ext cx="11323075" cy="380223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87022" y="2878289"/>
            <a:ext cx="820881" cy="41563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Rau</a:t>
            </a: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135571" y="2888678"/>
            <a:ext cx="665018" cy="3532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Cá</a:t>
            </a: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782790" y="2857506"/>
            <a:ext cx="1652154" cy="36368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Đậu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phụ</a:t>
            </a: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0640292" y="2795161"/>
            <a:ext cx="1018308" cy="46759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Cơm</a:t>
            </a: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-62355" y="5164289"/>
            <a:ext cx="1413164" cy="44681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Thit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Gà</a:t>
            </a: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210783" y="4245728"/>
            <a:ext cx="1080655" cy="38861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Tôm</a:t>
            </a: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902022" y="4266511"/>
            <a:ext cx="904009" cy="4977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Hoa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quả</a:t>
            </a: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9351808" y="4277418"/>
            <a:ext cx="1018308" cy="40212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Kẹo</a:t>
            </a: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766454" y="6224155"/>
            <a:ext cx="1194955" cy="47798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Bánh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mì</a:t>
            </a:r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315200" y="6224155"/>
            <a:ext cx="1007918" cy="63384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Sữa</a:t>
            </a: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10359736" y="6359236"/>
            <a:ext cx="1413164" cy="41563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rgbClr val="FF0000"/>
                </a:solidFill>
              </a:rPr>
              <a:t>Nước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lọc</a:t>
            </a: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508000" y="34634"/>
            <a:ext cx="11176000" cy="651166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sát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tranh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trả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lời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hỏi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02244" y="1394736"/>
            <a:ext cx="5699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Hãy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nêu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tên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những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thức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ăn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đồ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uống</a:t>
            </a:r>
            <a:endParaRPr lang="en-US" sz="2800" dirty="0"/>
          </a:p>
        </p:txBody>
      </p:sp>
      <p:sp>
        <p:nvSpPr>
          <p:cNvPr id="19" name="Rectangle 18"/>
          <p:cNvSpPr/>
          <p:nvPr/>
        </p:nvSpPr>
        <p:spPr>
          <a:xfrm>
            <a:off x="6497530" y="792058"/>
            <a:ext cx="57663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Cần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ăn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uống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để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cơ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thể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khỏe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mạnh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?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94568" y="1768812"/>
            <a:ext cx="5772734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Nếu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ăn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uống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thường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xuyên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sẽ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không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                   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tốt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cho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sức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khỏe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?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cxnSp>
        <p:nvCxnSpPr>
          <p:cNvPr id="22" name="Straight Arrow Connector 21"/>
          <p:cNvCxnSpPr>
            <a:stCxn id="18" idx="3"/>
          </p:cNvCxnSpPr>
          <p:nvPr/>
        </p:nvCxnSpPr>
        <p:spPr>
          <a:xfrm flipV="1">
            <a:off x="5902036" y="1205345"/>
            <a:ext cx="581891" cy="4510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3"/>
          </p:cNvCxnSpPr>
          <p:nvPr/>
        </p:nvCxnSpPr>
        <p:spPr>
          <a:xfrm>
            <a:off x="5902036" y="1656346"/>
            <a:ext cx="374073" cy="3387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90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46361" y="249384"/>
          <a:ext cx="11326089" cy="6036161"/>
        </p:xfrm>
        <a:graphic>
          <a:graphicData uri="http://schemas.openxmlformats.org/drawingml/2006/table">
            <a:tbl>
              <a:tblPr/>
              <a:tblGrid>
                <a:gridCol w="5466257"/>
                <a:gridCol w="5859832"/>
              </a:tblGrid>
              <a:tr h="1662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Thức</a:t>
                      </a:r>
                      <a:r>
                        <a:rPr lang="en-US" sz="3200" b="1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ăn</a:t>
                      </a:r>
                      <a:r>
                        <a:rPr lang="en-US" sz="3200" b="1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c</a:t>
                      </a:r>
                      <a:r>
                        <a:rPr lang="en-US" sz="3200" b="1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ần</a:t>
                      </a:r>
                      <a:r>
                        <a:rPr lang="en-US" sz="32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ăn</a:t>
                      </a:r>
                      <a:r>
                        <a:rPr lang="en-US" sz="32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 , </a:t>
                      </a:r>
                      <a:r>
                        <a:rPr lang="en-US" sz="3200" b="1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uống</a:t>
                      </a:r>
                      <a:r>
                        <a:rPr lang="en-US" sz="32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để</a:t>
                      </a:r>
                      <a:r>
                        <a:rPr lang="en-US" sz="32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cơ</a:t>
                      </a:r>
                      <a:r>
                        <a:rPr lang="en-US" sz="32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thể</a:t>
                      </a:r>
                      <a:r>
                        <a:rPr lang="en-US" sz="32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khỏe</a:t>
                      </a:r>
                      <a:r>
                        <a:rPr lang="en-US" sz="32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mạnh</a:t>
                      </a:r>
                      <a:endParaRPr lang="en-US" sz="3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3200" b="1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Thức</a:t>
                      </a:r>
                      <a:r>
                        <a:rPr lang="en-US" sz="3200" b="1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ăn</a:t>
                      </a:r>
                      <a:r>
                        <a:rPr lang="en-US" sz="3200" b="1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n</a:t>
                      </a:r>
                      <a:r>
                        <a:rPr lang="en-US" sz="3200" b="1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ếu</a:t>
                      </a:r>
                      <a:r>
                        <a:rPr lang="en-US" sz="32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ăn</a:t>
                      </a:r>
                      <a:r>
                        <a:rPr lang="en-US" sz="32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uống</a:t>
                      </a:r>
                      <a:r>
                        <a:rPr lang="en-US" sz="32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thường</a:t>
                      </a:r>
                      <a:r>
                        <a:rPr lang="en-US" sz="32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xuyên</a:t>
                      </a:r>
                      <a:r>
                        <a:rPr lang="en-US" sz="32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sẽ</a:t>
                      </a:r>
                      <a:r>
                        <a:rPr lang="en-US" sz="32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không</a:t>
                      </a:r>
                      <a:r>
                        <a:rPr lang="en-US" sz="32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tốt</a:t>
                      </a:r>
                      <a:r>
                        <a:rPr lang="en-US" sz="32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cho</a:t>
                      </a:r>
                      <a:r>
                        <a:rPr lang="en-US" sz="32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sức</a:t>
                      </a:r>
                      <a:r>
                        <a:rPr lang="en-US" sz="32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khỏe</a:t>
                      </a:r>
                      <a:r>
                        <a:rPr lang="en-US" sz="32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7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278F5D4-1477-4770-AD1E-2AACD1B211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071" y="2140526"/>
            <a:ext cx="5174672" cy="3429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098964" y="4447312"/>
            <a:ext cx="872836" cy="99752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95800" y="3248893"/>
            <a:ext cx="872836" cy="99752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Administrator\Desktop\Hoạt động ngoại khóa 30-4\12926_Banhke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2818" y="2150922"/>
            <a:ext cx="2459182" cy="3086096"/>
          </a:xfrm>
          <a:prstGeom prst="rect">
            <a:avLst/>
          </a:prstGeom>
          <a:noFill/>
        </p:spPr>
      </p:pic>
      <p:pic>
        <p:nvPicPr>
          <p:cNvPr id="1027" name="Picture 3" descr="C:\Users\Administrator\Desktop\Hoạt động ngoại khóa 30-4\tải xuống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1" y="2158714"/>
            <a:ext cx="3122902" cy="3078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0944"/>
            <a:ext cx="12337472" cy="945573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Administrator\Desktop\Hoạt động ngoại khóa 30-4\thuc-an-dinh-duo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14418" y="1748781"/>
            <a:ext cx="7913110" cy="5179237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7237" y="1748781"/>
            <a:ext cx="6301653" cy="517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61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308158"/>
            <a:ext cx="12192000" cy="893613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C:\Users\Administrator\Desktop\Hoạt động ngoại khóa 30-4\giai-ma-con-sot-do-van-vat-trung-quoc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61309" y="4717473"/>
            <a:ext cx="6463146" cy="3512127"/>
          </a:xfrm>
          <a:prstGeom prst="rect">
            <a:avLst/>
          </a:prstGeom>
          <a:noFill/>
        </p:spPr>
      </p:pic>
      <p:pic>
        <p:nvPicPr>
          <p:cNvPr id="28675" name="Picture 3" descr="C:\Users\Administrator\Desktop\Hoạt động ngoại khóa 30-4\do-chien-mon-an-vat-ngon-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61310" y="1201771"/>
            <a:ext cx="6463145" cy="3515702"/>
          </a:xfrm>
          <a:prstGeom prst="rect">
            <a:avLst/>
          </a:prstGeom>
          <a:noFill/>
        </p:spPr>
      </p:pic>
      <p:pic>
        <p:nvPicPr>
          <p:cNvPr id="28676" name="Picture 4" descr="C:\Users\Administrator\Desktop\Hoạt động ngoại khóa 30-4\nuoc-giai-khat-via-he-16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01838" y="4384964"/>
            <a:ext cx="7890165" cy="3844636"/>
          </a:xfrm>
          <a:prstGeom prst="rect">
            <a:avLst/>
          </a:prstGeom>
          <a:noFill/>
        </p:spPr>
      </p:pic>
      <p:pic>
        <p:nvPicPr>
          <p:cNvPr id="28677" name="Picture 5" descr="C:\Users\Administrator\Desktop\Hoạt động ngoại khóa 30-4\imag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01838" y="1238574"/>
            <a:ext cx="7003472" cy="295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theme/theme1.xml><?xml version="1.0" encoding="utf-8"?>
<a:theme xmlns:a="http://schemas.openxmlformats.org/drawingml/2006/main" name="giáo án ăn uống hàng ngày lớp 1abđ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giáo án ăn uống hàng ngày lớp 1abđc</Template>
  <TotalTime>124</TotalTime>
  <Words>328</Words>
  <Application>Microsoft Office PowerPoint</Application>
  <PresentationFormat>Custom</PresentationFormat>
  <Paragraphs>53</Paragraphs>
  <Slides>12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giáo án ăn uống hàng ngày lớp 1abđc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 còn biết tên những thức ăn đồ uống nào khác giúp cơ thể khỏe mạnh và an toàn?</vt:lpstr>
      <vt:lpstr>Em còn biết tên những thức ăn đồ uống nào khác nếu ăn nhiều sẽ gây hại cho cơ thể?</vt:lpstr>
      <vt:lpstr>PowerPoint Presentation</vt:lpstr>
      <vt:lpstr>Trò chơi: Nên và Không nên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13</cp:revision>
  <dcterms:created xsi:type="dcterms:W3CDTF">2021-04-04T14:07:38Z</dcterms:created>
  <dcterms:modified xsi:type="dcterms:W3CDTF">2021-04-08T01:31:38Z</dcterms:modified>
</cp:coreProperties>
</file>