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4" r:id="rId2"/>
    <p:sldId id="294" r:id="rId3"/>
    <p:sldId id="265" r:id="rId4"/>
    <p:sldId id="266" r:id="rId5"/>
    <p:sldId id="267" r:id="rId6"/>
    <p:sldId id="290" r:id="rId7"/>
    <p:sldId id="256" r:id="rId8"/>
    <p:sldId id="257" r:id="rId9"/>
    <p:sldId id="268" r:id="rId10"/>
    <p:sldId id="270" r:id="rId11"/>
    <p:sldId id="272" r:id="rId12"/>
    <p:sldId id="285" r:id="rId13"/>
    <p:sldId id="289" r:id="rId14"/>
    <p:sldId id="291" r:id="rId15"/>
    <p:sldId id="292" r:id="rId16"/>
    <p:sldId id="275" r:id="rId17"/>
    <p:sldId id="276" r:id="rId18"/>
    <p:sldId id="286" r:id="rId19"/>
    <p:sldId id="287" r:id="rId20"/>
    <p:sldId id="288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74" r:id="rId30"/>
    <p:sldId id="269" r:id="rId31"/>
    <p:sldId id="293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64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13A41-2327-4B88-A3AC-63C3970B30C6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32FA-5E1D-46D8-8A9D-A3F723BBC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25A8A-A121-4150-A1FA-2A4BD65E187B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020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Arial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88D0E70-FDAE-4BFC-990C-FA398BA2FC4F}" type="slidenum">
              <a:rPr lang="vi-VN" sz="1200">
                <a:latin typeface="+mn-lt"/>
              </a:rPr>
              <a:pPr algn="r">
                <a:defRPr/>
              </a:pPr>
              <a:t>3</a:t>
            </a:fld>
            <a:endParaRPr lang="vi-VN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5</a:t>
            </a:fld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11</a:t>
            </a:fld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17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23876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24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79757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25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49465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26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86808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1527-7C73-4223-8FCC-5D43D17EE202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smtClean="0">
                <a:solidFill>
                  <a:srgbClr val="0000CC"/>
                </a:solidFill>
              </a:rPr>
              <a:t/>
            </a:r>
            <a:br>
              <a:rPr lang="en-US" sz="4000" smtClean="0">
                <a:solidFill>
                  <a:srgbClr val="0000CC"/>
                </a:solidFill>
              </a:rPr>
            </a:br>
            <a:endParaRPr lang="en-US" sz="4000" smtClean="0">
              <a:solidFill>
                <a:srgbClr val="0000CC"/>
              </a:solidFill>
            </a:endParaRPr>
          </a:p>
        </p:txBody>
      </p:sp>
      <p:pic>
        <p:nvPicPr>
          <p:cNvPr id="2051" name="Picture 13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14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239000" cy="678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8612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H"/>
              </a:rPr>
              <a:t>chµo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H"/>
              </a:rPr>
              <a:t>MõNG quý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H"/>
              </a:rPr>
              <a:t>thÇy c« gi¸o tíi dù giê </a:t>
            </a: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3581400" y="3505200"/>
            <a:ext cx="4800600" cy="19526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AristoteH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.VnAristoteH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.VnTimeH" pitchFamily="34" charset="0"/>
              </a:rPr>
              <a:t>    </a:t>
            </a:r>
            <a:endParaRPr lang="en-US" sz="2800" b="1">
              <a:latin typeface=".VnTimeH" pitchFamily="34" charset="0"/>
            </a:endParaRPr>
          </a:p>
        </p:txBody>
      </p:sp>
      <p:sp>
        <p:nvSpPr>
          <p:cNvPr id="14354" name="WordArt 18"/>
          <p:cNvSpPr>
            <a:spLocks noChangeArrowheads="1" noChangeShapeType="1" noTextEdit="1"/>
          </p:cNvSpPr>
          <p:nvPr/>
        </p:nvSpPr>
        <p:spPr bwMode="auto">
          <a:xfrm>
            <a:off x="2971800" y="2590800"/>
            <a:ext cx="32766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MÔN: TNXH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76275"/>
            <a:ext cx="78486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2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3820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2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Tìm hiểu đồ dùng trong nhà của em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219200" y="895350"/>
            <a:ext cx="7924800" cy="4981575"/>
          </a:xfrm>
          <a:prstGeom prst="cloudCallout">
            <a:avLst>
              <a:gd name="adj1" fmla="val -79037"/>
              <a:gd name="adj2" fmla="val 42958"/>
            </a:avLst>
          </a:prstGeom>
          <a:gradFill rotWithShape="1">
            <a:gsLst>
              <a:gs pos="0">
                <a:srgbClr val="66FF33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Nhà em có mấy phòng? Trong từng phòng có những đồ dùng gì?</a:t>
            </a:r>
            <a:endParaRPr lang="en-US" sz="48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2104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286000" y="381000"/>
            <a:ext cx="5943600" cy="8763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HĐ 3:Trò chơi: “ Đó là đồ dùng gì?”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0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5562600" cy="5745163"/>
          </a:xfrm>
        </p:spPr>
        <p:txBody>
          <a:bodyPr/>
          <a:lstStyle/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tóc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trọc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endParaRPr lang="en-US" dirty="0" smtClean="0"/>
          </a:p>
          <a:p>
            <a:r>
              <a:rPr lang="en-US" dirty="0" err="1" smtClean="0"/>
              <a:t>Bởi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tóc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mọc</a:t>
            </a:r>
            <a:r>
              <a:rPr lang="en-US" dirty="0" smtClean="0"/>
              <a:t> </a:t>
            </a:r>
            <a:r>
              <a:rPr lang="en-US" dirty="0" err="1" smtClean="0"/>
              <a:t>đâu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ngoaì</a:t>
            </a:r>
            <a:endParaRPr lang="en-US" dirty="0" smtClean="0"/>
          </a:p>
          <a:p>
            <a:r>
              <a:rPr lang="en-US" dirty="0" err="1" smtClean="0"/>
              <a:t>Tóc</a:t>
            </a:r>
            <a:r>
              <a:rPr lang="en-US" dirty="0" smtClean="0"/>
              <a:t> </a:t>
            </a:r>
            <a:r>
              <a:rPr lang="en-US" dirty="0" err="1" smtClean="0"/>
              <a:t>kia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rạng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endParaRPr lang="en-US" dirty="0" smtClean="0"/>
          </a:p>
          <a:p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tóc</a:t>
            </a:r>
            <a:r>
              <a:rPr lang="en-US" dirty="0" smtClean="0"/>
              <a:t> </a:t>
            </a:r>
            <a:r>
              <a:rPr lang="en-US" dirty="0" err="1" smtClean="0"/>
              <a:t>cháy</a:t>
            </a:r>
            <a:r>
              <a:rPr lang="en-US" dirty="0" smtClean="0"/>
              <a:t>,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chi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1000"/>
            <a:ext cx="2819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5486400" cy="4545013"/>
          </a:xfrm>
        </p:spPr>
        <p:txBody>
          <a:bodyPr/>
          <a:lstStyle/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cánh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bay</a:t>
            </a:r>
          </a:p>
          <a:p>
            <a:r>
              <a:rPr lang="en-US" dirty="0" err="1" smtClean="0"/>
              <a:t>Chỉ</a:t>
            </a:r>
            <a:r>
              <a:rPr lang="en-US" dirty="0" smtClean="0"/>
              <a:t> quay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chong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endParaRPr lang="en-US" dirty="0" smtClean="0"/>
          </a:p>
          <a:p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gió</a:t>
            </a:r>
            <a:r>
              <a:rPr lang="en-US" dirty="0" smtClean="0"/>
              <a:t> </a:t>
            </a:r>
            <a:r>
              <a:rPr lang="en-US" dirty="0" err="1" smtClean="0"/>
              <a:t>xua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nóng</a:t>
            </a:r>
            <a:endParaRPr lang="en-US" dirty="0" smtClean="0"/>
          </a:p>
          <a:p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quay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37" y="1581150"/>
            <a:ext cx="3846300" cy="40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891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52450" y="-17463"/>
            <a:ext cx="79057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vi-VN" sz="2800" b="1">
              <a:solidFill>
                <a:srgbClr val="0066FF"/>
              </a:solidFill>
              <a:latin typeface=".VnTime" pitchFamily="34" charset="0"/>
            </a:endParaRP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2286000" y="1338263"/>
            <a:ext cx="3486150" cy="7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00050" y="1011238"/>
            <a:ext cx="790575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-17462"/>
            <a:ext cx="88392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3.Giữ nhà ở gọn gàng, ngăn nắp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82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2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1: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Tìm hiểu tình huống về phòng của bạn Hà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5878657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6868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9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287"/>
            <a:ext cx="6858000" cy="625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23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7"/>
          <p:cNvPicPr>
            <a:picLocks noChangeAspect="1" noChangeArrowheads="1"/>
          </p:cNvPicPr>
          <p:nvPr/>
        </p:nvPicPr>
        <p:blipFill>
          <a:blip r:embed="rId3">
            <a:lum bright="-18000" contrast="42000"/>
          </a:blip>
          <a:srcRect/>
          <a:stretch>
            <a:fillRect/>
          </a:stretch>
        </p:blipFill>
        <p:spPr bwMode="auto">
          <a:xfrm>
            <a:off x="0" y="-41275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WordArt 3"/>
          <p:cNvSpPr>
            <a:spLocks noChangeArrowheads="1" noChangeShapeType="1" noTextEdit="1"/>
          </p:cNvSpPr>
          <p:nvPr/>
        </p:nvSpPr>
        <p:spPr bwMode="auto">
          <a:xfrm>
            <a:off x="1765300" y="1600200"/>
            <a:ext cx="55499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latin typeface="Arial"/>
                <a:cs typeface="Arial"/>
              </a:rPr>
              <a:t>Thứ</a:t>
            </a:r>
            <a:r>
              <a:rPr lang="en-US" sz="3600" b="1" kern="10" dirty="0" smtClean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latin typeface="Arial"/>
                <a:cs typeface="Arial"/>
              </a:rPr>
              <a:t>sáu</a:t>
            </a:r>
            <a:r>
              <a:rPr lang="en-US" sz="3600" b="1" kern="10" dirty="0" smtClean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latin typeface="Arial"/>
                <a:cs typeface="Arial"/>
              </a:rPr>
              <a:t>ngày</a:t>
            </a:r>
            <a:r>
              <a:rPr lang="en-US" sz="3600" b="1" kern="10" dirty="0" smtClean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latin typeface="Arial"/>
                <a:cs typeface="Arial"/>
              </a:rPr>
              <a:t> </a:t>
            </a:r>
            <a:r>
              <a:rPr lang="en-US" sz="3600" b="1" kern="10" dirty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latin typeface="Arial"/>
                <a:cs typeface="Arial"/>
              </a:rPr>
              <a:t>1</a:t>
            </a:r>
            <a:r>
              <a:rPr lang="en-US" sz="3600" b="1" kern="10" dirty="0" smtClean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latin typeface="Arial"/>
                <a:cs typeface="Arial"/>
              </a:rPr>
              <a:t>tháng</a:t>
            </a:r>
            <a:r>
              <a:rPr lang="en-US" sz="3600" b="1" kern="10" dirty="0" smtClean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latin typeface="Arial"/>
                <a:cs typeface="Arial"/>
              </a:rPr>
              <a:t> 10 </a:t>
            </a:r>
            <a:r>
              <a:rPr lang="en-US" sz="3600" b="1" kern="10" dirty="0" err="1" smtClean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latin typeface="Arial"/>
                <a:cs typeface="Arial"/>
              </a:rPr>
              <a:t>năm</a:t>
            </a:r>
            <a:r>
              <a:rPr lang="en-US" sz="3600" b="1" kern="10" dirty="0" smtClean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latin typeface="Arial"/>
                <a:cs typeface="Arial"/>
              </a:rPr>
              <a:t> 2021</a:t>
            </a:r>
            <a:endParaRPr lang="en-US" sz="3600" b="1" kern="10" dirty="0">
              <a:ln w="6350">
                <a:solidFill>
                  <a:srgbClr val="3333FF"/>
                </a:solidFill>
                <a:round/>
                <a:headEnd/>
                <a:tailEnd/>
              </a:ln>
              <a:solidFill>
                <a:srgbClr val="0000D0"/>
              </a:solidFill>
              <a:latin typeface="Arial"/>
              <a:cs typeface="Arial"/>
            </a:endParaRPr>
          </a:p>
        </p:txBody>
      </p:sp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5791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solidFill>
                  <a:srgbClr val="2A0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kern="10" dirty="0" smtClean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solidFill>
                  <a:srgbClr val="2A0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solidFill>
                  <a:srgbClr val="2A0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kern="10" dirty="0" smtClean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solidFill>
                  <a:srgbClr val="2A0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solidFill>
                  <a:srgbClr val="2A0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 smtClean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solidFill>
                  <a:srgbClr val="2A0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solidFill>
                  <a:srgbClr val="2A0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kern="10" dirty="0" smtClean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solidFill>
                  <a:srgbClr val="2A0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solidFill>
                  <a:srgbClr val="2A09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kern="10" dirty="0">
              <a:ln w="9525">
                <a:solidFill>
                  <a:srgbClr val="2A09F1"/>
                </a:solidFill>
                <a:round/>
                <a:headEnd/>
                <a:tailEnd/>
              </a:ln>
              <a:solidFill>
                <a:srgbClr val="2A09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5891213"/>
            <a:ext cx="4876800" cy="966787"/>
            <a:chOff x="-192" y="3264"/>
            <a:chExt cx="1680" cy="609"/>
          </a:xfrm>
        </p:grpSpPr>
        <p:pic>
          <p:nvPicPr>
            <p:cNvPr id="2071" name="Picture 7" descr="Picture8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8" descr="Picture8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9" descr="Picture8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04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10" descr="Picture8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92" y="3264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11" descr="Picture8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12" descr="Picture8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13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8" name="WordArt 14"/>
          <p:cNvSpPr>
            <a:spLocks noChangeArrowheads="1" noChangeShapeType="1" noTextEdit="1"/>
          </p:cNvSpPr>
          <p:nvPr/>
        </p:nvSpPr>
        <p:spPr bwMode="auto">
          <a:xfrm>
            <a:off x="2209800" y="3657600"/>
            <a:ext cx="434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7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1A4</a:t>
            </a:r>
            <a:endParaRPr lang="en-US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15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7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0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1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2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3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4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5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6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7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8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9" descr="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07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9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239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7" grpId="1" animBg="1"/>
      <p:bldP spid="123908" grpId="0" animBg="1"/>
      <p:bldP spid="123908" grpId="1" animBg="1"/>
      <p:bldP spid="123918" grpId="0" animBg="1"/>
      <p:bldP spid="12391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0025"/>
            <a:ext cx="769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28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1148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62000" y="6324601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C7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C7286"/>
                </a:solidFill>
              </a:rPr>
              <a:t>1</a:t>
            </a:r>
            <a:endParaRPr lang="en-US" sz="2000" b="1" dirty="0">
              <a:solidFill>
                <a:srgbClr val="FC728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8600"/>
            <a:ext cx="4343400" cy="60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5943600" y="6276976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C7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C7286"/>
                </a:solidFill>
              </a:rPr>
              <a:t>2</a:t>
            </a:r>
            <a:endParaRPr lang="en-US" sz="2000" b="1" dirty="0">
              <a:solidFill>
                <a:srgbClr val="FC7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2971800" y="4495800"/>
            <a:ext cx="2133600" cy="1219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91000" y="4419600"/>
            <a:ext cx="1676400" cy="1447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13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65760"/>
            <a:ext cx="8458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Câu 4: Đánh dấu x vào những đồ vật cần sắp xếp lại trong căn phòng dưới đây</a:t>
            </a:r>
            <a:endParaRPr lang="en-US" sz="2000" b="1" dirty="0"/>
          </a:p>
        </p:txBody>
      </p:sp>
      <p:pic>
        <p:nvPicPr>
          <p:cNvPr id="1027" name="Picture 3" descr="C:\Users\Admin\Documents\Downloads\IMG-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98319" y="-426718"/>
            <a:ext cx="5638801" cy="838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6360" y="46482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57150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5626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840" y="27432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2860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2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2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10600" cy="1095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2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Tìm hiểu việc làm để giữ nhà ở gọn gàng, ngăn nắp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8229600" cy="54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6265" y="5389245"/>
            <a:ext cx="1019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2819400" y="5486400"/>
            <a:ext cx="4953000" cy="990600"/>
          </a:xfrm>
          <a:prstGeom prst="wedgeRoundRectCallout">
            <a:avLst>
              <a:gd name="adj1" fmla="val 64012"/>
              <a:gd name="adj2" fmla="val 27135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Chúng ta nhớ giữ gìn nhà ở gọn gàng, ngăn nắp mỗi ngày nhé!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36330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219200" y="895350"/>
            <a:ext cx="7924800" cy="4981575"/>
          </a:xfrm>
          <a:prstGeom prst="cloudCallout">
            <a:avLst>
              <a:gd name="adj1" fmla="val -79037"/>
              <a:gd name="adj2" fmla="val 42958"/>
            </a:avLst>
          </a:prstGeom>
          <a:gradFill rotWithShape="1">
            <a:gsLst>
              <a:gs pos="0">
                <a:srgbClr val="66FF33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Vì sao cần phải sắp xếp đồ dùng cá nhân gọn gàng, ngăn nắp?</a:t>
            </a:r>
            <a:endParaRPr lang="en-US" sz="48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Cau hoi"/>
          <p:cNvPicPr>
            <a:picLocks noChangeAspect="1" noChangeArrowheads="1" noCrop="1"/>
          </p:cNvPicPr>
          <p:nvPr/>
        </p:nvPicPr>
        <p:blipFill>
          <a:blip r:embed="rId3">
            <a:lum bright="-18000" contrast="84000"/>
          </a:blip>
          <a:srcRect/>
          <a:stretch>
            <a:fillRect/>
          </a:stretch>
        </p:blipFill>
        <p:spPr bwMode="auto">
          <a:xfrm>
            <a:off x="152400" y="609600"/>
            <a:ext cx="114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67661"/>
      </p:ext>
    </p:extLst>
  </p:cSld>
  <p:clrMapOvr>
    <a:masterClrMapping/>
  </p:clrMapOvr>
  <p:transition spd="med" advTm="15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219200" y="895350"/>
            <a:ext cx="7924800" cy="4981575"/>
          </a:xfrm>
          <a:prstGeom prst="cloudCallout">
            <a:avLst>
              <a:gd name="adj1" fmla="val -79037"/>
              <a:gd name="adj2" fmla="val 42958"/>
            </a:avLst>
          </a:prstGeom>
          <a:gradFill rotWithShape="1">
            <a:gsLst>
              <a:gs pos="0">
                <a:srgbClr val="66FF33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Em đã làm gì để giữ nhà ở gọn gàng, ngăn nắp?</a:t>
            </a:r>
            <a:endParaRPr lang="en-US" sz="48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7298"/>
      </p:ext>
    </p:extLst>
  </p:cSld>
  <p:clrMapOvr>
    <a:masterClrMapping/>
  </p:clrMapOvr>
  <p:transition spd="med" advTm="15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200" y="1434896"/>
          <a:ext cx="8991600" cy="42197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6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351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Gấp chăn, màn sau khi ngủ dậy.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01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Sắp xếp sách vở, đồ dùng học tập ngăn nắp.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Cất/đặt/để đồ dùng đúng chỗ sau khi sử dụng.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Gấp quần áo và để đúng chỗ quy định.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3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Nhặt rác, giấy vụn và bỏ vào thùng rác.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3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............................................................................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Group 59"/>
          <p:cNvGrpSpPr/>
          <p:nvPr/>
        </p:nvGrpSpPr>
        <p:grpSpPr>
          <a:xfrm>
            <a:off x="6934200" y="2133600"/>
            <a:ext cx="1752600" cy="359664"/>
            <a:chOff x="6934200" y="2133600"/>
            <a:chExt cx="1752600" cy="359664"/>
          </a:xfrm>
        </p:grpSpPr>
        <p:sp>
          <p:nvSpPr>
            <p:cNvPr id="16" name="Smiley Face 15"/>
            <p:cNvSpPr/>
            <p:nvPr/>
          </p:nvSpPr>
          <p:spPr>
            <a:xfrm>
              <a:off x="8305800" y="2133600"/>
              <a:ext cx="381000" cy="359664"/>
            </a:xfrm>
            <a:prstGeom prst="smileyFace">
              <a:avLst>
                <a:gd name="adj" fmla="val -465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iley Face 25"/>
            <p:cNvSpPr/>
            <p:nvPr/>
          </p:nvSpPr>
          <p:spPr>
            <a:xfrm>
              <a:off x="6934200" y="2133600"/>
              <a:ext cx="381000" cy="359664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64"/>
            <p:cNvGrpSpPr/>
            <p:nvPr/>
          </p:nvGrpSpPr>
          <p:grpSpPr>
            <a:xfrm>
              <a:off x="7620000" y="2133600"/>
              <a:ext cx="381000" cy="359664"/>
              <a:chOff x="7543800" y="2743200"/>
              <a:chExt cx="533400" cy="5334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543800" y="2743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Connector 31"/>
              <p:cNvSpPr/>
              <p:nvPr/>
            </p:nvSpPr>
            <p:spPr>
              <a:xfrm>
                <a:off x="7684008" y="2895600"/>
                <a:ext cx="76200" cy="76200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7879080" y="2895600"/>
                <a:ext cx="76200" cy="76200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7687056" y="3112008"/>
                <a:ext cx="25716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Box 54"/>
          <p:cNvSpPr txBox="1"/>
          <p:nvPr/>
        </p:nvSpPr>
        <p:spPr>
          <a:xfrm>
            <a:off x="533400" y="381000"/>
            <a:ext cx="8047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PHIẾU TỰ ĐÁNH GIÁ VIỆCGIỮ NHÀ Ở NGỌN GÀNG, NGĂN NẮP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64"/>
          <p:cNvGrpSpPr/>
          <p:nvPr/>
        </p:nvGrpSpPr>
        <p:grpSpPr>
          <a:xfrm>
            <a:off x="6954128" y="2737340"/>
            <a:ext cx="1752600" cy="359664"/>
            <a:chOff x="6934200" y="2133600"/>
            <a:chExt cx="1752600" cy="359664"/>
          </a:xfrm>
        </p:grpSpPr>
        <p:sp>
          <p:nvSpPr>
            <p:cNvPr id="66" name="Smiley Face 65"/>
            <p:cNvSpPr/>
            <p:nvPr/>
          </p:nvSpPr>
          <p:spPr>
            <a:xfrm>
              <a:off x="8305800" y="2133600"/>
              <a:ext cx="381000" cy="359664"/>
            </a:xfrm>
            <a:prstGeom prst="smileyFace">
              <a:avLst>
                <a:gd name="adj" fmla="val -465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iley Face 66"/>
            <p:cNvSpPr/>
            <p:nvPr/>
          </p:nvSpPr>
          <p:spPr>
            <a:xfrm>
              <a:off x="6934200" y="2133600"/>
              <a:ext cx="381000" cy="359664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64"/>
            <p:cNvGrpSpPr/>
            <p:nvPr/>
          </p:nvGrpSpPr>
          <p:grpSpPr>
            <a:xfrm>
              <a:off x="7620000" y="2133600"/>
              <a:ext cx="381000" cy="359664"/>
              <a:chOff x="7543800" y="2743200"/>
              <a:chExt cx="533400" cy="5334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7543800" y="2743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Connector 69"/>
              <p:cNvSpPr/>
              <p:nvPr/>
            </p:nvSpPr>
            <p:spPr>
              <a:xfrm>
                <a:off x="7684008" y="2895600"/>
                <a:ext cx="76200" cy="76200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Connector 70"/>
              <p:cNvSpPr/>
              <p:nvPr/>
            </p:nvSpPr>
            <p:spPr>
              <a:xfrm>
                <a:off x="7879080" y="2895600"/>
                <a:ext cx="76200" cy="76200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7687056" y="3112008"/>
                <a:ext cx="25716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72"/>
          <p:cNvGrpSpPr/>
          <p:nvPr/>
        </p:nvGrpSpPr>
        <p:grpSpPr>
          <a:xfrm>
            <a:off x="6928340" y="3318804"/>
            <a:ext cx="1752600" cy="359664"/>
            <a:chOff x="6934200" y="2133600"/>
            <a:chExt cx="1752600" cy="359664"/>
          </a:xfrm>
        </p:grpSpPr>
        <p:sp>
          <p:nvSpPr>
            <p:cNvPr id="74" name="Smiley Face 73"/>
            <p:cNvSpPr/>
            <p:nvPr/>
          </p:nvSpPr>
          <p:spPr>
            <a:xfrm>
              <a:off x="8305800" y="2133600"/>
              <a:ext cx="381000" cy="359664"/>
            </a:xfrm>
            <a:prstGeom prst="smileyFace">
              <a:avLst>
                <a:gd name="adj" fmla="val -465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iley Face 74"/>
            <p:cNvSpPr/>
            <p:nvPr/>
          </p:nvSpPr>
          <p:spPr>
            <a:xfrm>
              <a:off x="6934200" y="2133600"/>
              <a:ext cx="381000" cy="359664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4"/>
            <p:cNvGrpSpPr/>
            <p:nvPr/>
          </p:nvGrpSpPr>
          <p:grpSpPr>
            <a:xfrm>
              <a:off x="7620000" y="2133600"/>
              <a:ext cx="381000" cy="359664"/>
              <a:chOff x="7543800" y="2743200"/>
              <a:chExt cx="533400" cy="533400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7543800" y="2743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Connector 77"/>
              <p:cNvSpPr/>
              <p:nvPr/>
            </p:nvSpPr>
            <p:spPr>
              <a:xfrm>
                <a:off x="7684008" y="2895600"/>
                <a:ext cx="76200" cy="76200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Connector 78"/>
              <p:cNvSpPr/>
              <p:nvPr/>
            </p:nvSpPr>
            <p:spPr>
              <a:xfrm>
                <a:off x="7879080" y="2895600"/>
                <a:ext cx="76200" cy="76200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7687056" y="3112008"/>
                <a:ext cx="25716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0"/>
          <p:cNvGrpSpPr/>
          <p:nvPr/>
        </p:nvGrpSpPr>
        <p:grpSpPr>
          <a:xfrm>
            <a:off x="6934200" y="3886200"/>
            <a:ext cx="1752600" cy="359664"/>
            <a:chOff x="6934200" y="2133600"/>
            <a:chExt cx="1752600" cy="359664"/>
          </a:xfrm>
        </p:grpSpPr>
        <p:sp>
          <p:nvSpPr>
            <p:cNvPr id="82" name="Smiley Face 81"/>
            <p:cNvSpPr/>
            <p:nvPr/>
          </p:nvSpPr>
          <p:spPr>
            <a:xfrm>
              <a:off x="8305800" y="2133600"/>
              <a:ext cx="381000" cy="359664"/>
            </a:xfrm>
            <a:prstGeom prst="smileyFace">
              <a:avLst>
                <a:gd name="adj" fmla="val -465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iley Face 82"/>
            <p:cNvSpPr/>
            <p:nvPr/>
          </p:nvSpPr>
          <p:spPr>
            <a:xfrm>
              <a:off x="6934200" y="2133600"/>
              <a:ext cx="381000" cy="359664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64"/>
            <p:cNvGrpSpPr/>
            <p:nvPr/>
          </p:nvGrpSpPr>
          <p:grpSpPr>
            <a:xfrm>
              <a:off x="7620000" y="2133600"/>
              <a:ext cx="381000" cy="359664"/>
              <a:chOff x="7543800" y="2743200"/>
              <a:chExt cx="533400" cy="533400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7543800" y="2743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lowchart: Connector 85"/>
              <p:cNvSpPr/>
              <p:nvPr/>
            </p:nvSpPr>
            <p:spPr>
              <a:xfrm>
                <a:off x="7684008" y="2895600"/>
                <a:ext cx="76200" cy="76200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lowchart: Connector 86"/>
              <p:cNvSpPr/>
              <p:nvPr/>
            </p:nvSpPr>
            <p:spPr>
              <a:xfrm>
                <a:off x="7879080" y="2895600"/>
                <a:ext cx="76200" cy="76200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7687056" y="3112008"/>
                <a:ext cx="25716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88"/>
          <p:cNvGrpSpPr/>
          <p:nvPr/>
        </p:nvGrpSpPr>
        <p:grpSpPr>
          <a:xfrm>
            <a:off x="6988124" y="4495800"/>
            <a:ext cx="1752600" cy="359664"/>
            <a:chOff x="6934200" y="2133600"/>
            <a:chExt cx="1752600" cy="359664"/>
          </a:xfrm>
        </p:grpSpPr>
        <p:sp>
          <p:nvSpPr>
            <p:cNvPr id="90" name="Smiley Face 89"/>
            <p:cNvSpPr/>
            <p:nvPr/>
          </p:nvSpPr>
          <p:spPr>
            <a:xfrm>
              <a:off x="8305800" y="2133600"/>
              <a:ext cx="381000" cy="359664"/>
            </a:xfrm>
            <a:prstGeom prst="smileyFace">
              <a:avLst>
                <a:gd name="adj" fmla="val -465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iley Face 90"/>
            <p:cNvSpPr/>
            <p:nvPr/>
          </p:nvSpPr>
          <p:spPr>
            <a:xfrm>
              <a:off x="6934200" y="2133600"/>
              <a:ext cx="381000" cy="359664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64"/>
            <p:cNvGrpSpPr/>
            <p:nvPr/>
          </p:nvGrpSpPr>
          <p:grpSpPr>
            <a:xfrm>
              <a:off x="7620000" y="2133600"/>
              <a:ext cx="381000" cy="359664"/>
              <a:chOff x="7543800" y="2743200"/>
              <a:chExt cx="533400" cy="5334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7543800" y="2743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lowchart: Connector 93"/>
              <p:cNvSpPr/>
              <p:nvPr/>
            </p:nvSpPr>
            <p:spPr>
              <a:xfrm>
                <a:off x="7684008" y="2895600"/>
                <a:ext cx="76200" cy="76200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lowchart: Connector 94"/>
              <p:cNvSpPr/>
              <p:nvPr/>
            </p:nvSpPr>
            <p:spPr>
              <a:xfrm>
                <a:off x="7879080" y="2895600"/>
                <a:ext cx="76200" cy="76200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7687056" y="3112008"/>
                <a:ext cx="25716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96"/>
          <p:cNvGrpSpPr/>
          <p:nvPr/>
        </p:nvGrpSpPr>
        <p:grpSpPr>
          <a:xfrm>
            <a:off x="6968196" y="5133536"/>
            <a:ext cx="1752600" cy="359664"/>
            <a:chOff x="6934200" y="2133600"/>
            <a:chExt cx="1752600" cy="359664"/>
          </a:xfrm>
        </p:grpSpPr>
        <p:sp>
          <p:nvSpPr>
            <p:cNvPr id="98" name="Smiley Face 97"/>
            <p:cNvSpPr/>
            <p:nvPr/>
          </p:nvSpPr>
          <p:spPr>
            <a:xfrm>
              <a:off x="8305800" y="2133600"/>
              <a:ext cx="381000" cy="359664"/>
            </a:xfrm>
            <a:prstGeom prst="smileyFace">
              <a:avLst>
                <a:gd name="adj" fmla="val -465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iley Face 98"/>
            <p:cNvSpPr/>
            <p:nvPr/>
          </p:nvSpPr>
          <p:spPr>
            <a:xfrm>
              <a:off x="6934200" y="2133600"/>
              <a:ext cx="381000" cy="359664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64"/>
            <p:cNvGrpSpPr/>
            <p:nvPr/>
          </p:nvGrpSpPr>
          <p:grpSpPr>
            <a:xfrm>
              <a:off x="7620000" y="2133600"/>
              <a:ext cx="381000" cy="359664"/>
              <a:chOff x="7543800" y="2743200"/>
              <a:chExt cx="533400" cy="533400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7543800" y="2743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lowchart: Connector 101"/>
              <p:cNvSpPr/>
              <p:nvPr/>
            </p:nvSpPr>
            <p:spPr>
              <a:xfrm>
                <a:off x="7684008" y="2895600"/>
                <a:ext cx="76200" cy="76200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lowchart: Connector 102"/>
              <p:cNvSpPr/>
              <p:nvPr/>
            </p:nvSpPr>
            <p:spPr>
              <a:xfrm>
                <a:off x="7879080" y="2895600"/>
                <a:ext cx="76200" cy="76200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7687056" y="3112008"/>
                <a:ext cx="25716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328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44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Câu 3: a) Những đồ dùng trong các hình dưới đây thường có ở phòng nào trong nhà? Hãy viết số </a:t>
            </a:r>
            <a:r>
              <a:rPr lang="en-US" b="1" dirty="0" smtClean="0">
                <a:solidFill>
                  <a:srgbClr val="FF0000"/>
                </a:solidFill>
              </a:rPr>
              <a:t>1 </a:t>
            </a:r>
            <a:r>
              <a:rPr lang="en-US" b="1" dirty="0" smtClean="0"/>
              <a:t>(phòng khách),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/>
              <a:t> (phòng ngủ) hoặc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/>
              <a:t> (phòng bếp) vào chỗ ... Dưới mỗi hình.</a:t>
            </a:r>
          </a:p>
          <a:p>
            <a:r>
              <a:rPr lang="en-US" b="1" dirty="0" smtClean="0"/>
              <a:t>b) Đánh dấu x vào ô         dưới hình vẽ đồ dùng có trong nhà em.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286000" y="838200"/>
            <a:ext cx="228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Admin\Desktop\bep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029200"/>
            <a:ext cx="1757362" cy="1295399"/>
          </a:xfrm>
          <a:prstGeom prst="rect">
            <a:avLst/>
          </a:prstGeom>
          <a:noFill/>
        </p:spPr>
      </p:pic>
      <p:pic>
        <p:nvPicPr>
          <p:cNvPr id="1028" name="Picture 4" descr="C:\Users\Admin\Desktop\g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1295400" cy="1295400"/>
          </a:xfrm>
          <a:prstGeom prst="rect">
            <a:avLst/>
          </a:prstGeom>
          <a:noFill/>
        </p:spPr>
      </p:pic>
      <p:pic>
        <p:nvPicPr>
          <p:cNvPr id="1029" name="Picture 5" descr="C:\Users\Admin\Desktop\giu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158240"/>
            <a:ext cx="1728787" cy="1143000"/>
          </a:xfrm>
          <a:prstGeom prst="rect">
            <a:avLst/>
          </a:prstGeom>
          <a:noFill/>
        </p:spPr>
      </p:pic>
      <p:pic>
        <p:nvPicPr>
          <p:cNvPr id="1030" name="Picture 6" descr="C:\Users\Admin\Desktop\nồ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029200"/>
            <a:ext cx="1219200" cy="1219200"/>
          </a:xfrm>
          <a:prstGeom prst="rect">
            <a:avLst/>
          </a:prstGeom>
          <a:noFill/>
        </p:spPr>
      </p:pic>
      <p:pic>
        <p:nvPicPr>
          <p:cNvPr id="1031" name="Picture 7" descr="C:\Users\Admin\Desktop\qu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895600"/>
            <a:ext cx="1371600" cy="1295400"/>
          </a:xfrm>
          <a:prstGeom prst="rect">
            <a:avLst/>
          </a:prstGeom>
          <a:noFill/>
        </p:spPr>
      </p:pic>
      <p:pic>
        <p:nvPicPr>
          <p:cNvPr id="1032" name="Picture 8" descr="C:\Users\Admin\Desktop\ti v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032760"/>
            <a:ext cx="1524000" cy="1066800"/>
          </a:xfrm>
          <a:prstGeom prst="rect">
            <a:avLst/>
          </a:prstGeom>
          <a:noFill/>
        </p:spPr>
      </p:pic>
      <p:pic>
        <p:nvPicPr>
          <p:cNvPr id="1033" name="Picture 9" descr="C:\Users\Admin\Desktop\trà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4648200"/>
            <a:ext cx="1524000" cy="1447800"/>
          </a:xfrm>
          <a:prstGeom prst="rect">
            <a:avLst/>
          </a:prstGeom>
          <a:noFill/>
        </p:spPr>
      </p:pic>
      <p:pic>
        <p:nvPicPr>
          <p:cNvPr id="1034" name="Picture 10" descr="C:\Users\Admin\Desktop\tủ lạn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3048000"/>
            <a:ext cx="1452562" cy="1371600"/>
          </a:xfrm>
          <a:prstGeom prst="rect">
            <a:avLst/>
          </a:prstGeom>
          <a:noFill/>
        </p:spPr>
      </p:pic>
      <p:pic>
        <p:nvPicPr>
          <p:cNvPr id="1035" name="Picture 11" descr="C:\Users\Admin\Desktop\tủ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1066800"/>
            <a:ext cx="990600" cy="137160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792480" y="2438400"/>
            <a:ext cx="1524000" cy="228600"/>
            <a:chOff x="1981200" y="2743200"/>
            <a:chExt cx="1524000" cy="228600"/>
          </a:xfrm>
        </p:grpSpPr>
        <p:sp>
          <p:nvSpPr>
            <p:cNvPr id="15" name="Rectangle 14"/>
            <p:cNvSpPr/>
            <p:nvPr/>
          </p:nvSpPr>
          <p:spPr>
            <a:xfrm>
              <a:off x="1981200" y="2743200"/>
              <a:ext cx="15240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........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32760" y="2743200"/>
              <a:ext cx="2286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21480" y="2407920"/>
            <a:ext cx="1524000" cy="228600"/>
            <a:chOff x="1981200" y="2743200"/>
            <a:chExt cx="1524000" cy="228600"/>
          </a:xfrm>
        </p:grpSpPr>
        <p:sp>
          <p:nvSpPr>
            <p:cNvPr id="19" name="Rectangle 18"/>
            <p:cNvSpPr/>
            <p:nvPr/>
          </p:nvSpPr>
          <p:spPr>
            <a:xfrm>
              <a:off x="1981200" y="2743200"/>
              <a:ext cx="15240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........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32760" y="2743200"/>
              <a:ext cx="2286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49440" y="2499360"/>
            <a:ext cx="1524000" cy="228600"/>
            <a:chOff x="1981200" y="2743200"/>
            <a:chExt cx="1524000" cy="228600"/>
          </a:xfrm>
        </p:grpSpPr>
        <p:sp>
          <p:nvSpPr>
            <p:cNvPr id="22" name="Rectangle 21"/>
            <p:cNvSpPr/>
            <p:nvPr/>
          </p:nvSpPr>
          <p:spPr>
            <a:xfrm>
              <a:off x="1981200" y="2743200"/>
              <a:ext cx="15240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........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32760" y="2743200"/>
              <a:ext cx="2286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43000" y="4267200"/>
            <a:ext cx="1524000" cy="228600"/>
            <a:chOff x="1981200" y="2743200"/>
            <a:chExt cx="1524000" cy="228600"/>
          </a:xfrm>
        </p:grpSpPr>
        <p:sp>
          <p:nvSpPr>
            <p:cNvPr id="25" name="Rectangle 24"/>
            <p:cNvSpPr/>
            <p:nvPr/>
          </p:nvSpPr>
          <p:spPr>
            <a:xfrm>
              <a:off x="1981200" y="2743200"/>
              <a:ext cx="15240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........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32760" y="2743200"/>
              <a:ext cx="2286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62400" y="4267200"/>
            <a:ext cx="1524000" cy="228600"/>
            <a:chOff x="1981200" y="2743200"/>
            <a:chExt cx="1524000" cy="228600"/>
          </a:xfrm>
        </p:grpSpPr>
        <p:sp>
          <p:nvSpPr>
            <p:cNvPr id="28" name="Rectangle 27"/>
            <p:cNvSpPr/>
            <p:nvPr/>
          </p:nvSpPr>
          <p:spPr>
            <a:xfrm>
              <a:off x="1981200" y="2743200"/>
              <a:ext cx="15240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........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32760" y="2743200"/>
              <a:ext cx="2286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62800" y="4267200"/>
            <a:ext cx="1524000" cy="228600"/>
            <a:chOff x="1981200" y="27432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981200" y="2743200"/>
              <a:ext cx="15240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........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32760" y="2743200"/>
              <a:ext cx="2286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21080" y="6202680"/>
            <a:ext cx="1524000" cy="228600"/>
            <a:chOff x="1981200" y="2743200"/>
            <a:chExt cx="1524000" cy="228600"/>
          </a:xfrm>
        </p:grpSpPr>
        <p:sp>
          <p:nvSpPr>
            <p:cNvPr id="34" name="Rectangle 33"/>
            <p:cNvSpPr/>
            <p:nvPr/>
          </p:nvSpPr>
          <p:spPr>
            <a:xfrm>
              <a:off x="1981200" y="2743200"/>
              <a:ext cx="15240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........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32760" y="2743200"/>
              <a:ext cx="2286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38600" y="6096000"/>
            <a:ext cx="1524000" cy="228600"/>
            <a:chOff x="1981200" y="2743200"/>
            <a:chExt cx="1524000" cy="228600"/>
          </a:xfrm>
        </p:grpSpPr>
        <p:sp>
          <p:nvSpPr>
            <p:cNvPr id="37" name="Rectangle 36"/>
            <p:cNvSpPr/>
            <p:nvPr/>
          </p:nvSpPr>
          <p:spPr>
            <a:xfrm>
              <a:off x="1981200" y="2743200"/>
              <a:ext cx="15240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........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32760" y="2743200"/>
              <a:ext cx="2286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37120" y="6248400"/>
            <a:ext cx="1524000" cy="228600"/>
            <a:chOff x="1981200" y="2743200"/>
            <a:chExt cx="1524000" cy="228600"/>
          </a:xfrm>
        </p:grpSpPr>
        <p:sp>
          <p:nvSpPr>
            <p:cNvPr id="40" name="Rectangle 39"/>
            <p:cNvSpPr/>
            <p:nvPr/>
          </p:nvSpPr>
          <p:spPr>
            <a:xfrm>
              <a:off x="1981200" y="2743200"/>
              <a:ext cx="15240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........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032760" y="2743200"/>
              <a:ext cx="2286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772400" y="4099560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31080" y="2225040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45920" y="6035040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31480" y="6096000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17320" y="2270760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8320" y="4114800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28560" y="2362200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32960" y="5943600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41520" y="4114800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7"/>
          <p:cNvSpPr>
            <a:spLocks noChangeArrowheads="1"/>
          </p:cNvSpPr>
          <p:nvPr/>
        </p:nvSpPr>
        <p:spPr bwMode="auto">
          <a:xfrm>
            <a:off x="2809875" y="246063"/>
            <a:ext cx="5181600" cy="1441450"/>
          </a:xfrm>
          <a:prstGeom prst="cloudCallout">
            <a:avLst>
              <a:gd name="adj1" fmla="val -45375"/>
              <a:gd name="adj2" fmla="val 99449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</a:rPr>
              <a:t>Kiểm tra bài cũ</a:t>
            </a:r>
          </a:p>
        </p:txBody>
      </p:sp>
      <p:pic>
        <p:nvPicPr>
          <p:cNvPr id="3075" name="Picture 9" descr="Cau hoi"/>
          <p:cNvPicPr>
            <a:picLocks noChangeAspect="1" noChangeArrowheads="1" noCrop="1"/>
          </p:cNvPicPr>
          <p:nvPr/>
        </p:nvPicPr>
        <p:blipFill>
          <a:blip r:embed="rId3">
            <a:lum bright="-18000" contrast="84000"/>
          </a:blip>
          <a:srcRect/>
          <a:stretch>
            <a:fillRect/>
          </a:stretch>
        </p:blipFill>
        <p:spPr bwMode="auto">
          <a:xfrm>
            <a:off x="1657350" y="0"/>
            <a:ext cx="114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863600" y="2171700"/>
            <a:ext cx="8280400" cy="3417888"/>
          </a:xfrm>
          <a:prstGeom prst="cloudCallout">
            <a:avLst>
              <a:gd name="adj1" fmla="val -36523"/>
              <a:gd name="adj2" fmla="val 70519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5A20EC"/>
                </a:solidFill>
                <a:cs typeface="Arial" pitchFamily="34" charset="0"/>
              </a:rPr>
              <a:t>Hãy giới thiệu về nhà ở và quang cảnh xung quanh ngôi nhà của em</a:t>
            </a:r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.</a:t>
            </a:r>
            <a:endParaRPr 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2104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286000" y="381000"/>
            <a:ext cx="5943600" cy="8763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HĐ 3:Trò chơi: “ Đó là đồ dùng gì?”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1+2)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GG_20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17475" y="873125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082925" y="1641475"/>
            <a:ext cx="1073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89875" y="873125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8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232275" y="3463925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729747d8za2kbus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876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52400" y="4800600"/>
            <a:ext cx="8991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Kính chúc các thầy cô mạnh khỏe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891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52450" y="-17463"/>
            <a:ext cx="79057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en-US" sz="40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vi-VN" sz="2800" b="1">
              <a:solidFill>
                <a:srgbClr val="0066FF"/>
              </a:solidFill>
              <a:latin typeface=".VnTime" pitchFamily="34" charset="0"/>
            </a:endParaRP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2286000" y="1338263"/>
            <a:ext cx="3486150" cy="7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00050" y="1011238"/>
            <a:ext cx="790575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 nhà của em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2362200"/>
            <a:ext cx="88392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2.Đồ dùng trong nhà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2"/>
          <p:cNvSpPr>
            <a:spLocks noChangeArrowheads="1" noChangeShapeType="1" noTextEdit="1"/>
          </p:cNvSpPr>
          <p:nvPr/>
        </p:nvSpPr>
        <p:spPr bwMode="auto">
          <a:xfrm>
            <a:off x="533400" y="1295400"/>
            <a:ext cx="83820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1: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Tìm hiểu đồ dùng trong nhà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"/>
            <a:ext cx="432593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62325"/>
            <a:ext cx="47244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86136"/>
            <a:ext cx="457200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08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704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Hãy kể tên một số đồ dùng trong nhà ở mỗi hình dưới đây. Chúng được dùng làm gì?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45833"/>
            <a:ext cx="6705600" cy="59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7086600" y="838200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C7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C7286"/>
                </a:solidFill>
              </a:rPr>
              <a:t>1</a:t>
            </a:r>
            <a:endParaRPr lang="en-US" sz="2000" b="1" dirty="0">
              <a:solidFill>
                <a:srgbClr val="FC72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1600200"/>
            <a:ext cx="4876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Đây là phòng ngủ của bố mẹ tôi.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040" y="717233"/>
            <a:ext cx="7315200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10572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7543800" y="457200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C7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C7286"/>
                </a:solidFill>
              </a:rPr>
              <a:t>2</a:t>
            </a:r>
            <a:endParaRPr lang="en-US" sz="2000" b="1" dirty="0">
              <a:solidFill>
                <a:srgbClr val="FC72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1"/>
            <a:ext cx="64008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5626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610225"/>
            <a:ext cx="10096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2346960" y="30480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C7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C7286"/>
                </a:solidFill>
              </a:rPr>
              <a:t>3</a:t>
            </a:r>
            <a:endParaRPr lang="en-US" sz="2000" b="1" dirty="0">
              <a:solidFill>
                <a:srgbClr val="FC72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524</Words>
  <Application>Microsoft Office PowerPoint</Application>
  <PresentationFormat>On-screen Show (4:3)</PresentationFormat>
  <Paragraphs>90</Paragraphs>
  <Slides>32</Slides>
  <Notes>8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.VnAristoteH</vt:lpstr>
      <vt:lpstr>.VnTime</vt:lpstr>
      <vt:lpstr>.VnTimeH</vt:lpstr>
      <vt:lpstr>Arial</vt:lpstr>
      <vt:lpstr>Calibri</vt:lpstr>
      <vt:lpstr>Tahoma</vt:lpstr>
      <vt:lpstr>Times New Roman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Đoán tên đồ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Hà Linh</cp:lastModifiedBy>
  <cp:revision>23</cp:revision>
  <dcterms:created xsi:type="dcterms:W3CDTF">2020-08-07T14:09:23Z</dcterms:created>
  <dcterms:modified xsi:type="dcterms:W3CDTF">2021-10-01T03:04:48Z</dcterms:modified>
</cp:coreProperties>
</file>