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8" r:id="rId4"/>
    <p:sldMasterId id="2147483711" r:id="rId5"/>
    <p:sldMasterId id="2147483743" r:id="rId6"/>
  </p:sldMasterIdLst>
  <p:notesMasterIdLst>
    <p:notesMasterId r:id="rId50"/>
  </p:notesMasterIdLst>
  <p:sldIdLst>
    <p:sldId id="256" r:id="rId7"/>
    <p:sldId id="281" r:id="rId8"/>
    <p:sldId id="311" r:id="rId9"/>
    <p:sldId id="312" r:id="rId10"/>
    <p:sldId id="313" r:id="rId11"/>
    <p:sldId id="314" r:id="rId12"/>
    <p:sldId id="315" r:id="rId13"/>
    <p:sldId id="316" r:id="rId14"/>
    <p:sldId id="328" r:id="rId15"/>
    <p:sldId id="260" r:id="rId16"/>
    <p:sldId id="268" r:id="rId17"/>
    <p:sldId id="266" r:id="rId18"/>
    <p:sldId id="293" r:id="rId19"/>
    <p:sldId id="294" r:id="rId20"/>
    <p:sldId id="275" r:id="rId21"/>
    <p:sldId id="276" r:id="rId22"/>
    <p:sldId id="295" r:id="rId23"/>
    <p:sldId id="277" r:id="rId24"/>
    <p:sldId id="274" r:id="rId25"/>
    <p:sldId id="301" r:id="rId26"/>
    <p:sldId id="282" r:id="rId27"/>
    <p:sldId id="283" r:id="rId28"/>
    <p:sldId id="284" r:id="rId29"/>
    <p:sldId id="285" r:id="rId30"/>
    <p:sldId id="302" r:id="rId31"/>
    <p:sldId id="306" r:id="rId32"/>
    <p:sldId id="307" r:id="rId33"/>
    <p:sldId id="308" r:id="rId34"/>
    <p:sldId id="287" r:id="rId35"/>
    <p:sldId id="292" r:id="rId36"/>
    <p:sldId id="288" r:id="rId37"/>
    <p:sldId id="258" r:id="rId38"/>
    <p:sldId id="318" r:id="rId39"/>
    <p:sldId id="309" r:id="rId40"/>
    <p:sldId id="320" r:id="rId41"/>
    <p:sldId id="322" r:id="rId42"/>
    <p:sldId id="323" r:id="rId43"/>
    <p:sldId id="319" r:id="rId44"/>
    <p:sldId id="324" r:id="rId45"/>
    <p:sldId id="325" r:id="rId46"/>
    <p:sldId id="326" r:id="rId47"/>
    <p:sldId id="327" r:id="rId48"/>
    <p:sldId id="329"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200"/>
    <a:srgbClr val="E56126"/>
    <a:srgbClr val="E61C21"/>
    <a:srgbClr val="B5315D"/>
    <a:srgbClr val="48261D"/>
    <a:srgbClr val="FF3300"/>
    <a:srgbClr val="E6E6E6"/>
    <a:srgbClr val="D1547E"/>
    <a:srgbClr val="DC4324"/>
    <a:srgbClr val="EEB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9" autoAdjust="0"/>
    <p:restoredTop sz="89818" autoAdjust="0"/>
  </p:normalViewPr>
  <p:slideViewPr>
    <p:cSldViewPr snapToGrid="0">
      <p:cViewPr>
        <p:scale>
          <a:sx n="50" d="100"/>
          <a:sy n="50" d="100"/>
        </p:scale>
        <p:origin x="1044"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1192-A1D2-4D45-B7FE-DCA965699B70}" type="datetimeFigureOut">
              <a:rPr lang="en-US" smtClean="0"/>
              <a:t>25/8/2022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80B80-9A64-4B25-A9A6-DE07840AB6E4}" type="slidenum">
              <a:rPr lang="en-US" smtClean="0"/>
              <a:t>‹#›</a:t>
            </a:fld>
            <a:endParaRPr lang="en-US"/>
          </a:p>
        </p:txBody>
      </p:sp>
    </p:spTree>
    <p:extLst>
      <p:ext uri="{BB962C8B-B14F-4D97-AF65-F5344CB8AC3E}">
        <p14:creationId xmlns:p14="http://schemas.microsoft.com/office/powerpoint/2010/main" val="423649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80B80-9A64-4B25-A9A6-DE07840AB6E4}" type="slidenum">
              <a:rPr lang="en-US" smtClean="0"/>
              <a:t>8</a:t>
            </a:fld>
            <a:endParaRPr lang="en-US"/>
          </a:p>
        </p:txBody>
      </p:sp>
    </p:spTree>
    <p:extLst>
      <p:ext uri="{BB962C8B-B14F-4D97-AF65-F5344CB8AC3E}">
        <p14:creationId xmlns:p14="http://schemas.microsoft.com/office/powerpoint/2010/main" val="215223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80B80-9A64-4B25-A9A6-DE07840AB6E4}" type="slidenum">
              <a:rPr lang="en-US" smtClean="0"/>
              <a:t>10</a:t>
            </a:fld>
            <a:endParaRPr lang="en-US"/>
          </a:p>
        </p:txBody>
      </p:sp>
    </p:spTree>
    <p:extLst>
      <p:ext uri="{BB962C8B-B14F-4D97-AF65-F5344CB8AC3E}">
        <p14:creationId xmlns:p14="http://schemas.microsoft.com/office/powerpoint/2010/main" val="326420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F80B80-9A64-4B25-A9A6-DE07840AB6E4}" type="slidenum">
              <a:rPr lang="en-US" smtClean="0"/>
              <a:t>12</a:t>
            </a:fld>
            <a:endParaRPr lang="en-US"/>
          </a:p>
        </p:txBody>
      </p:sp>
    </p:spTree>
    <p:extLst>
      <p:ext uri="{BB962C8B-B14F-4D97-AF65-F5344CB8AC3E}">
        <p14:creationId xmlns:p14="http://schemas.microsoft.com/office/powerpoint/2010/main" val="225862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80B80-9A64-4B25-A9A6-DE07840AB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29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80B80-9A64-4B25-A9A6-DE07840AB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66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80B80-9A64-4B25-A9A6-DE07840AB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84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A6AD-F5A1-4067-94D3-813992C07B5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5371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1B16AD-F0B8-42B5-971E-11D944C70C1F}" type="datetimeFigureOut">
              <a:rPr lang="en-US" smtClean="0"/>
              <a:t>25/8/2022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401052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1B16AD-F0B8-42B5-971E-11D944C70C1F}" type="datetimeFigureOut">
              <a:rPr lang="en-US" smtClean="0"/>
              <a:t>25/8/2022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17471983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60029831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131750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792090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2539407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89863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111484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43949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814863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523467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7340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1B16AD-F0B8-42B5-971E-11D944C70C1F}" type="datetimeFigureOut">
              <a:rPr lang="en-US" smtClean="0"/>
              <a:t>25/8/2022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25471590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7639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B16AD-F0B8-42B5-971E-11D944C70C1F}" type="datetimeFigureOut">
              <a:rPr lang="en-US" smtClean="0"/>
              <a:t>25/8/2022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784454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B16AD-F0B8-42B5-971E-11D944C70C1F}" type="datetimeFigureOut">
              <a:rPr lang="en-US" smtClean="0"/>
              <a:t>25/8/2022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366454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36799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255911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4246096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70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 y="1"/>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4242845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408159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B16AD-F0B8-42B5-971E-11D944C70C1F}" type="datetimeFigureOut">
              <a:rPr lang="en-US" smtClean="0"/>
              <a:t>25/8/2022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193875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076519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199454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799338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134176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2784670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1407536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92015" cy="2247075"/>
          </a:xfrm>
          <a:prstGeom prst="rect">
            <a:avLst/>
          </a:prstGeom>
        </p:spPr>
      </p:pic>
    </p:spTree>
    <p:extLst>
      <p:ext uri="{BB962C8B-B14F-4D97-AF65-F5344CB8AC3E}">
        <p14:creationId xmlns:p14="http://schemas.microsoft.com/office/powerpoint/2010/main" val="212379324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480356"/>
      </p:ext>
    </p:extLst>
  </p:cSld>
  <p:clrMapOvr>
    <a:masterClrMapping/>
  </p:clrMapOvr>
  <p:transition spd="slow" advClick="0" advTm="4000">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878090"/>
      </p:ext>
    </p:extLst>
  </p:cSld>
  <p:clrMapOvr>
    <a:masterClrMapping/>
  </p:clrMapOvr>
  <p:transition spd="slow" advClick="0" advTm="4000">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333231"/>
      </p:ext>
    </p:extLst>
  </p:cSld>
  <p:clrMapOvr>
    <a:masterClrMapping/>
  </p:clrMapOvr>
  <p:transition spd="slow" advClick="0" advTm="4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1B16AD-F0B8-42B5-971E-11D944C70C1F}" type="datetimeFigureOut">
              <a:rPr lang="en-US" smtClean="0"/>
              <a:t>25/8/2022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75853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586831"/>
      </p:ext>
    </p:extLst>
  </p:cSld>
  <p:clrMapOvr>
    <a:masterClrMapping/>
  </p:clrMapOvr>
  <p:transition spd="slow" advClick="0" advTm="4000">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752745"/>
      </p:ext>
    </p:extLst>
  </p:cSld>
  <p:clrMapOvr>
    <a:masterClrMapping/>
  </p:clrMapOvr>
  <p:transition spd="slow" advClick="0" advTm="4000">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792470"/>
      </p:ext>
    </p:extLst>
  </p:cSld>
  <p:clrMapOvr>
    <a:masterClrMapping/>
  </p:clrMapOvr>
  <p:transition spd="slow" advClick="0" advTm="4000">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56232"/>
      </p:ext>
    </p:extLst>
  </p:cSld>
  <p:clrMapOvr>
    <a:masterClrMapping/>
  </p:clrMapOvr>
  <p:transition spd="slow" advClick="0" advTm="4000">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58407"/>
      </p:ext>
    </p:extLst>
  </p:cSld>
  <p:clrMapOvr>
    <a:masterClrMapping/>
  </p:clrMapOvr>
  <p:transition spd="slow" advClick="0" advTm="4000">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634183"/>
      </p:ext>
    </p:extLst>
  </p:cSld>
  <p:clrMapOvr>
    <a:masterClrMapping/>
  </p:clrMapOvr>
  <p:transition spd="slow" advClick="0" advTm="4000">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63412"/>
      </p:ext>
    </p:extLst>
  </p:cSld>
  <p:clrMapOvr>
    <a:masterClrMapping/>
  </p:clrMapOvr>
  <p:transition spd="slow" advClick="0" advTm="4000">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2681750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2451657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158593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1B16AD-F0B8-42B5-971E-11D944C70C1F}" type="datetimeFigureOut">
              <a:rPr lang="en-US" smtClean="0"/>
              <a:t>25/8/2022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159164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875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 y="1"/>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2103145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616064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642611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2443121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1539175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1070904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2271594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pPr defTabSz="121851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1329050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92015" cy="2247075"/>
          </a:xfrm>
          <a:prstGeom prst="rect">
            <a:avLst/>
          </a:prstGeom>
        </p:spPr>
      </p:pic>
    </p:spTree>
    <p:extLst>
      <p:ext uri="{BB962C8B-B14F-4D97-AF65-F5344CB8AC3E}">
        <p14:creationId xmlns:p14="http://schemas.microsoft.com/office/powerpoint/2010/main" val="29123506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1B16AD-F0B8-42B5-971E-11D944C70C1F}" type="datetimeFigureOut">
              <a:rPr lang="en-US" smtClean="0"/>
              <a:t>25/8/2022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2839260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066117"/>
      </p:ext>
    </p:extLst>
  </p:cSld>
  <p:clrMapOvr>
    <a:masterClrMapping/>
  </p:clrMapOvr>
  <p:transition spd="slow" advClick="0" advTm="4000">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03932"/>
      </p:ext>
    </p:extLst>
  </p:cSld>
  <p:clrMapOvr>
    <a:masterClrMapping/>
  </p:clrMapOvr>
  <p:transition spd="slow" advClick="0" advTm="4000">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243640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8136819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693688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5741938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105049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07295219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22048846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475017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1B16AD-F0B8-42B5-971E-11D944C70C1F}" type="datetimeFigureOut">
              <a:rPr lang="en-US" smtClean="0"/>
              <a:t>25/8/2022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3397147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82956539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90750276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55075478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7531397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91135318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0392970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4803751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20698896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5505614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053417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B16AD-F0B8-42B5-971E-11D944C70C1F}" type="datetimeFigureOut">
              <a:rPr lang="en-US" smtClean="0"/>
              <a:t>25/8/2022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120820917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68024858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92720670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39860205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999847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3491789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17534317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24166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680357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441345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339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B16AD-F0B8-42B5-971E-11D944C70C1F}" type="datetimeFigureOut">
              <a:rPr lang="en-US" smtClean="0"/>
              <a:t>25/8/2022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205076655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579097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66316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8206275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226596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772586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22715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7D23F-CF4D-4FC0-897D-9550A60149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D067241-51E5-434B-B9A4-1CC619AA10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27CF17F-11B5-43BC-93A0-AE7B61CD72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75970F3-6628-45FB-BEBD-155D7ACC40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EB995FB-3283-4388-AAA1-F8064C7BE3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2909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B2F5F-5B3D-4F39-9FDD-CA5EB2C8A3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1F2F49-4592-450D-AF26-954205EFCB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5A5565-63C5-4097-8338-032F49A84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642D3B-E031-4BF2-A8DF-9361CBD7F1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AB45456-8552-4063-AE0B-F48BF5909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7336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B2F5F-5B3D-4F39-9FDD-CA5EB2C8A3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1F2F49-4592-450D-AF26-954205EFCB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5A5565-63C5-4097-8338-032F49A84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642D3B-E031-4BF2-A8DF-9361CBD7F1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AB45456-8552-4063-AE0B-F48BF5909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5100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DC12DB-F01C-4E64-8E18-FFED8D9729C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D60927E-DB4C-4876-A45B-E99D530C0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9B7F915-4587-4B39-B56B-6175491707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5F017CD-D680-4A06-A217-2767CB23AB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3FD0B76-36D7-4775-955D-63FC6E9371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64640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B16AD-F0B8-42B5-971E-11D944C70C1F}" type="datetimeFigureOut">
              <a:rPr lang="en-US" smtClean="0"/>
              <a:t>25/8/2022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35858-59CD-4B11-BAD9-7AD7B6F56E6B}" type="slidenum">
              <a:rPr lang="en-US" smtClean="0"/>
              <a:t>‹#›</a:t>
            </a:fld>
            <a:endParaRPr lang="en-US"/>
          </a:p>
        </p:txBody>
      </p:sp>
    </p:spTree>
    <p:extLst>
      <p:ext uri="{BB962C8B-B14F-4D97-AF65-F5344CB8AC3E}">
        <p14:creationId xmlns:p14="http://schemas.microsoft.com/office/powerpoint/2010/main" val="218720751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31344-38C9-4BBD-9764-18268345C1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CC1B85-AD7C-42DB-AA16-F0044828D2A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DE6874A-92AE-46CD-A646-3721A4511D3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E362D8-9EB2-45ED-98F1-645CA3F9E7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493D09E-E1F7-454C-B4C3-D840DF2A1F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60025D5-39A1-4BBE-9348-FBC78BB600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0897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2F822-EDDB-432A-BC97-B86594AC3A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C4A-5DAC-4256-B1C1-A9457121C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E821AE-5447-4CB5-B748-00B46CE4A7B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378DDC4-3ED0-4187-904F-5F74F771A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9107532-4F1A-47BF-8051-770B2C1BD3A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3E972A9-376F-4CFE-BF21-4BF6622F90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A68918A8-6FBB-4161-A59B-8378278145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9F8547C-B031-401C-9B36-49C756CA1B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0402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538-7B7B-4CF7-91D5-70996431EB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680D02-9900-4A09-8CD0-2CF95EDFFC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2611BAA-811A-4F18-98E7-ACAE9D7B28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05025BC0-0621-4A17-8999-6F8CE4AA7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142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D9B83C-F7C5-4F35-9E10-9A12CBE625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CCCE2D35-9BD8-4FEA-8266-2608A17E6E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1C48F75-AB76-4DDF-B819-A2069E1BD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034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143DE1-4271-4592-A091-D48FC1EE6F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0DB5824-961B-4F74-8E4E-75E094BBE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931356-A34D-4903-B46B-93630698A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8BDAE9B-385F-4F27-A6FA-B0A1DCA7BF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0504EE8-CBE9-4625-B096-09B51ADA12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F52B8AA-63F0-42E7-A335-D16E3B9AA2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8748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58878-D6EC-4223-8D72-DB16956088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0C6AB8B-32C3-462F-8761-7A9764B13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201A19E-5EDE-44FA-B386-B2DB26268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ACF96AF-7AE0-41CC-B9AC-E1A3EB2ABA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81E846DD-0207-487C-97AC-8BDA5381F6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9E97AF8-CFB9-4333-8ED0-8B61EB7D0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1009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2A49BF-4686-4053-80D9-9A788E1E307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3F4542-4774-4403-9F41-8B58D822509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D87918-DA36-4575-86B6-2A7B3553CC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7A5CC5B-FB18-4D4B-87D7-67EC3B1C81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8880E9B-4D52-4633-977F-A517DBF37B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8559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DB57C7-DB21-45F0-A6C3-B7B122F7AB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5749F6-D89F-4BAA-976C-61ECB2A499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D0AC281-C3B3-4887-8B18-23CF0BA9BA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9323AA9-8E16-4D3A-BD47-7DE4FF1300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B5C34A9-8584-46BD-9E5E-AB6902F235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43801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7279715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2417540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image" Target="../media/image8.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theme" Target="../theme/theme4.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8.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B16AD-F0B8-42B5-971E-11D944C70C1F}" type="datetimeFigureOut">
              <a:rPr lang="en-US" smtClean="0"/>
              <a:t>25/8/2022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35858-59CD-4B11-BAD9-7AD7B6F56E6B}" type="slidenum">
              <a:rPr lang="en-US" smtClean="0"/>
              <a:t>‹#›</a:t>
            </a:fld>
            <a:endParaRPr lang="en-US"/>
          </a:p>
        </p:txBody>
      </p:sp>
    </p:spTree>
    <p:extLst>
      <p:ext uri="{BB962C8B-B14F-4D97-AF65-F5344CB8AC3E}">
        <p14:creationId xmlns:p14="http://schemas.microsoft.com/office/powerpoint/2010/main" val="2231374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34" r:id="rId8"/>
    <p:sldLayoutId id="2147483733"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186487F-FD7D-69FD-41AA-341FDA421930}"/>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UTM Avo"/>
                <a:ea typeface="+mn-ea"/>
                <a:cs typeface="+mn-cs"/>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486467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63"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186487F-FD7D-69FD-41AA-341FDA421930}"/>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12185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UTM Avo"/>
                <a:ea typeface="+mn-ea"/>
                <a:cs typeface="+mn-cs"/>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510"/>
            <a:fld id="{FE1C8935-5503-46B3-AA64-FDD06962785D}" type="datetimeFigureOut">
              <a:rPr lang="en-US" smtClean="0">
                <a:solidFill>
                  <a:prstClr val="black">
                    <a:tint val="75000"/>
                  </a:prstClr>
                </a:solidFill>
              </a:rPr>
              <a:pPr defTabSz="1218510"/>
              <a:t>25/8/2022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510"/>
            <a:fld id="{9306B73E-E889-4101-943F-C932486AC50A}" type="slidenum">
              <a:rPr lang="en-US" smtClean="0">
                <a:solidFill>
                  <a:prstClr val="black">
                    <a:tint val="75000"/>
                  </a:prstClr>
                </a:solidFill>
              </a:rPr>
              <a:pPr defTabSz="1218510"/>
              <a:t>‹#›</a:t>
            </a:fld>
            <a:endParaRPr lang="en-US">
              <a:solidFill>
                <a:prstClr val="black">
                  <a:tint val="75000"/>
                </a:prstClr>
              </a:solidFill>
            </a:endParaRPr>
          </a:p>
        </p:txBody>
      </p:sp>
    </p:spTree>
    <p:extLst>
      <p:ext uri="{BB962C8B-B14F-4D97-AF65-F5344CB8AC3E}">
        <p14:creationId xmlns:p14="http://schemas.microsoft.com/office/powerpoint/2010/main" val="39992918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73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pic>
        <p:nvPicPr>
          <p:cNvPr id="7" name="Picture 6"/>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3660648" y="-3429000"/>
            <a:ext cx="4029456" cy="6858000"/>
          </a:xfrm>
          <a:prstGeom prst="rect">
            <a:avLst/>
          </a:prstGeom>
        </p:spPr>
      </p:pic>
      <p:sp>
        <p:nvSpPr>
          <p:cNvPr id="8" name="Rectangle 7"/>
          <p:cNvSpPr/>
          <p:nvPr userDrawn="1"/>
        </p:nvSpPr>
        <p:spPr>
          <a:xfrm>
            <a:off x="11239496" y="365125"/>
            <a:ext cx="952504"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0" normalizeH="0" baseline="0" noProof="0" smtClean="0">
                <a:ln w="9525" cmpd="sng">
                  <a:solidFill>
                    <a:srgbClr val="422813"/>
                  </a:solidFill>
                  <a:prstDash val="solid"/>
                </a:ln>
                <a:solidFill>
                  <a:srgbClr val="70AD47">
                    <a:tint val="1000"/>
                  </a:srgbClr>
                </a:solidFill>
                <a:effectLst>
                  <a:glow rad="38100">
                    <a:srgbClr val="422813">
                      <a:alpha val="40000"/>
                    </a:srgbClr>
                  </a:glow>
                </a:effectLst>
                <a:uLnTx/>
                <a:uFillTx/>
                <a:latin typeface="等线"/>
                <a:ea typeface="+mn-ea"/>
                <a:cs typeface="+mn-cs"/>
              </a:rPr>
              <a:t>MANGNON</a:t>
            </a:r>
            <a:endParaRPr kumimoji="0" lang="en-US" sz="1100" b="1" i="0" u="none" strike="noStrike" kern="1200" cap="none" spc="50" normalizeH="0" baseline="0" noProof="0" dirty="0">
              <a:ln w="9525" cmpd="sng">
                <a:solidFill>
                  <a:srgbClr val="422813"/>
                </a:solidFill>
                <a:prstDash val="solid"/>
              </a:ln>
              <a:solidFill>
                <a:srgbClr val="70AD47">
                  <a:tint val="1000"/>
                </a:srgbClr>
              </a:solidFill>
              <a:effectLst>
                <a:glow rad="38100">
                  <a:srgbClr val="422813">
                    <a:alpha val="40000"/>
                  </a:srgbClr>
                </a:glow>
              </a:effectLst>
              <a:uLnTx/>
              <a:uFillTx/>
              <a:latin typeface="等线"/>
              <a:ea typeface="+mn-ea"/>
              <a:cs typeface="+mn-cs"/>
            </a:endParaRPr>
          </a:p>
        </p:txBody>
      </p:sp>
    </p:spTree>
    <p:extLst>
      <p:ext uri="{BB962C8B-B14F-4D97-AF65-F5344CB8AC3E}">
        <p14:creationId xmlns:p14="http://schemas.microsoft.com/office/powerpoint/2010/main" val="31156097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61" r:id="rId3"/>
    <p:sldLayoutId id="2147483760" r:id="rId4"/>
    <p:sldLayoutId id="2147483759" r:id="rId5"/>
    <p:sldLayoutId id="2147483758" r:id="rId6"/>
    <p:sldLayoutId id="2147483757" r:id="rId7"/>
    <p:sldLayoutId id="2147483756" r:id="rId8"/>
    <p:sldLayoutId id="2147483742" r:id="rId9"/>
    <p:sldLayoutId id="2147483741" r:id="rId10"/>
    <p:sldLayoutId id="2147483740" r:id="rId11"/>
    <p:sldLayoutId id="2147483739" r:id="rId12"/>
    <p:sldLayoutId id="2147483738" r:id="rId13"/>
    <p:sldLayoutId id="2147483737" r:id="rId14"/>
    <p:sldLayoutId id="2147483736" r:id="rId15"/>
    <p:sldLayoutId id="2147483731" r:id="rId16"/>
    <p:sldLayoutId id="2147483730" r:id="rId17"/>
    <p:sldLayoutId id="2147483729" r:id="rId18"/>
    <p:sldLayoutId id="2147483728" r:id="rId19"/>
    <p:sldLayoutId id="2147483727" r:id="rId20"/>
    <p:sldLayoutId id="2147483726" r:id="rId21"/>
    <p:sldLayoutId id="2147483725" r:id="rId22"/>
    <p:sldLayoutId id="2147483724" r:id="rId23"/>
    <p:sldLayoutId id="2147483723"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946090A-BE49-466F-87F5-B31A0A777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dirty="0"/>
              <a:t>SẢN PHẨM CỦA MĂNG NON TEAMS</a:t>
            </a:r>
            <a:endParaRPr lang="zh-CN" altLang="en-US" dirty="0"/>
          </a:p>
        </p:txBody>
      </p:sp>
      <p:sp>
        <p:nvSpPr>
          <p:cNvPr id="3" name="文本占位符 2">
            <a:extLst>
              <a:ext uri="{FF2B5EF4-FFF2-40B4-BE49-F238E27FC236}">
                <a16:creationId xmlns:a16="http://schemas.microsoft.com/office/drawing/2014/main" id="{5B9291C7-40D6-47F5-BD9A-510FA8423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2A4E78-AE2A-4CE0-AE66-A403F9497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D777C89-5121-4E0F-8655-7E285C84D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932CC7-ACB3-4B30-AE3E-3A14C2544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extBox 6">
            <a:extLst>
              <a:ext uri="{FF2B5EF4-FFF2-40B4-BE49-F238E27FC236}">
                <a16:creationId xmlns:a16="http://schemas.microsoft.com/office/drawing/2014/main" id="{90E2882D-4939-4F39-8D00-DA9E065D96EB}"/>
              </a:ext>
            </a:extLst>
          </p:cNvPr>
          <p:cNvSpPr txBox="1"/>
          <p:nvPr userDrawn="1"/>
        </p:nvSpPr>
        <p:spPr>
          <a:xfrm>
            <a:off x="10848107" y="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 NON</a:t>
            </a:r>
          </a:p>
        </p:txBody>
      </p:sp>
      <p:sp>
        <p:nvSpPr>
          <p:cNvPr id="8" name="TextBox 7">
            <a:extLst>
              <a:ext uri="{FF2B5EF4-FFF2-40B4-BE49-F238E27FC236}">
                <a16:creationId xmlns:a16="http://schemas.microsoft.com/office/drawing/2014/main" id="{FF3E44E3-4B69-40FC-9DE4-E85F5B51BC5A}"/>
              </a:ext>
            </a:extLst>
          </p:cNvPr>
          <p:cNvSpPr txBox="1"/>
          <p:nvPr userDrawn="1"/>
        </p:nvSpPr>
        <p:spPr>
          <a:xfrm>
            <a:off x="11055927" y="64886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Diệu Hiền</a:t>
            </a:r>
          </a:p>
        </p:txBody>
      </p:sp>
      <p:sp>
        <p:nvSpPr>
          <p:cNvPr id="9" name="TextBox 8">
            <a:extLst>
              <a:ext uri="{FF2B5EF4-FFF2-40B4-BE49-F238E27FC236}">
                <a16:creationId xmlns:a16="http://schemas.microsoft.com/office/drawing/2014/main" id="{D1508B59-05A1-4678-843D-9BEE8CCFB3A8}"/>
              </a:ext>
            </a:extLst>
          </p:cNvPr>
          <p:cNvSpPr txBox="1"/>
          <p:nvPr userDrawn="1"/>
        </p:nvSpPr>
        <p:spPr>
          <a:xfrm>
            <a:off x="-180109" y="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 NON</a:t>
            </a:r>
          </a:p>
        </p:txBody>
      </p:sp>
      <p:sp>
        <p:nvSpPr>
          <p:cNvPr id="10" name="TextBox 9">
            <a:extLst>
              <a:ext uri="{FF2B5EF4-FFF2-40B4-BE49-F238E27FC236}">
                <a16:creationId xmlns:a16="http://schemas.microsoft.com/office/drawing/2014/main" id="{5AB0A4C2-EE0E-409F-8786-4364344A7A00}"/>
              </a:ext>
            </a:extLst>
          </p:cNvPr>
          <p:cNvSpPr txBox="1"/>
          <p:nvPr userDrawn="1"/>
        </p:nvSpPr>
        <p:spPr>
          <a:xfrm>
            <a:off x="27711" y="64886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Diệu Hiền</a:t>
            </a:r>
          </a:p>
        </p:txBody>
      </p:sp>
      <p:pic>
        <p:nvPicPr>
          <p:cNvPr id="11" name="Picture 10">
            <a:extLst>
              <a:ext uri="{FF2B5EF4-FFF2-40B4-BE49-F238E27FC236}">
                <a16:creationId xmlns:a16="http://schemas.microsoft.com/office/drawing/2014/main" id="{56016C0E-9316-478D-B445-D59F93F09B6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419590"/>
            <a:ext cx="1995053" cy="3392623"/>
          </a:xfrm>
          <a:prstGeom prst="rect">
            <a:avLst/>
          </a:prstGeom>
        </p:spPr>
      </p:pic>
    </p:spTree>
    <p:extLst>
      <p:ext uri="{BB962C8B-B14F-4D97-AF65-F5344CB8AC3E}">
        <p14:creationId xmlns:p14="http://schemas.microsoft.com/office/powerpoint/2010/main" val="37445068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32"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accent6">
              <a:lumMod val="20000"/>
              <a:lumOff val="80000"/>
            </a:schemeClr>
          </a:solidFill>
          <a:latin typeface="#9Slide03 Arima Madurai Black" panose="00000A00000000000000" pitchFamily="2" charset="0"/>
          <a:ea typeface="+mj-ea"/>
          <a:cs typeface="#9Slide03 Arima Madurai Black" panose="00000A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60648" y="-3429000"/>
            <a:ext cx="4029456" cy="6858000"/>
          </a:xfrm>
          <a:prstGeom prst="rect">
            <a:avLst/>
          </a:prstGeom>
        </p:spPr>
      </p:pic>
      <p:sp>
        <p:nvSpPr>
          <p:cNvPr id="8" name="Rectangle 7"/>
          <p:cNvSpPr/>
          <p:nvPr userDrawn="1"/>
        </p:nvSpPr>
        <p:spPr>
          <a:xfrm>
            <a:off x="11239496" y="365125"/>
            <a:ext cx="952504"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0" normalizeH="0" baseline="0" noProof="0" smtClean="0">
                <a:ln w="9525" cmpd="sng">
                  <a:solidFill>
                    <a:srgbClr val="422813"/>
                  </a:solidFill>
                  <a:prstDash val="solid"/>
                </a:ln>
                <a:solidFill>
                  <a:srgbClr val="70AD47">
                    <a:tint val="1000"/>
                  </a:srgbClr>
                </a:solidFill>
                <a:effectLst>
                  <a:glow rad="38100">
                    <a:srgbClr val="422813">
                      <a:alpha val="40000"/>
                    </a:srgbClr>
                  </a:glow>
                </a:effectLst>
                <a:uLnTx/>
                <a:uFillTx/>
                <a:latin typeface="等线"/>
                <a:ea typeface="+mn-ea"/>
                <a:cs typeface="+mn-cs"/>
              </a:rPr>
              <a:t>MANGNON</a:t>
            </a:r>
            <a:endParaRPr kumimoji="0" lang="en-US" sz="1100" b="1" i="0" u="none" strike="noStrike" kern="1200" cap="none" spc="50" normalizeH="0" baseline="0" noProof="0" dirty="0">
              <a:ln w="9525" cmpd="sng">
                <a:solidFill>
                  <a:srgbClr val="422813"/>
                </a:solidFill>
                <a:prstDash val="solid"/>
              </a:ln>
              <a:solidFill>
                <a:srgbClr val="70AD47">
                  <a:tint val="1000"/>
                </a:srgbClr>
              </a:solidFill>
              <a:effectLst>
                <a:glow rad="38100">
                  <a:srgbClr val="422813">
                    <a:alpha val="40000"/>
                  </a:srgbClr>
                </a:glow>
              </a:effectLst>
              <a:uLnTx/>
              <a:uFillTx/>
              <a:latin typeface="等线"/>
              <a:ea typeface="+mn-ea"/>
              <a:cs typeface="+mn-cs"/>
            </a:endParaRPr>
          </a:p>
        </p:txBody>
      </p:sp>
    </p:spTree>
    <p:extLst>
      <p:ext uri="{BB962C8B-B14F-4D97-AF65-F5344CB8AC3E}">
        <p14:creationId xmlns:p14="http://schemas.microsoft.com/office/powerpoint/2010/main" val="293428010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62"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50.xml"/><Relationship Id="rId6" Type="http://schemas.openxmlformats.org/officeDocument/2006/relationships/image" Target="../media/image18.GIF"/><Relationship Id="rId5" Type="http://schemas.openxmlformats.org/officeDocument/2006/relationships/image" Target="../media/image17.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42.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3.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70.png"/><Relationship Id="rId11" Type="http://schemas.microsoft.com/office/2007/relationships/hdphoto" Target="../media/hdphoto11.wdp"/><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0.xml"/><Relationship Id="rId4" Type="http://schemas.openxmlformats.org/officeDocument/2006/relationships/image" Target="../media/image79.jpg"/></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50.xml"/><Relationship Id="rId4" Type="http://schemas.openxmlformats.org/officeDocument/2006/relationships/image" Target="../media/image82.jp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3.xml"/><Relationship Id="rId5" Type="http://schemas.microsoft.com/office/2007/relationships/hdphoto" Target="../media/hdphoto5.wdp"/><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6.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53.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6.wdp"/><Relationship Id="rId7" Type="http://schemas.openxmlformats.org/officeDocument/2006/relationships/image" Target="../media/image31.png"/><Relationship Id="rId12"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53.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7.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hdphoto" Target="../media/hdphoto6.wdp"/><Relationship Id="rId7" Type="http://schemas.openxmlformats.org/officeDocument/2006/relationships/image" Target="../media/image31.png"/><Relationship Id="rId12"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53.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7.wdp"/><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0.png"/><Relationship Id="rId12" Type="http://schemas.microsoft.com/office/2007/relationships/hdphoto" Target="../media/hdphoto8.wdp"/><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28.png"/><Relationship Id="rId4" Type="http://schemas.microsoft.com/office/2007/relationships/hdphoto" Target="../media/hdphoto6.wdp"/><Relationship Id="rId9" Type="http://schemas.openxmlformats.org/officeDocument/2006/relationships/image" Target="../media/image32.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microsoft.com/office/2007/relationships/hdphoto" Target="../media/hdphoto6.wdp"/><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99.xml"/><Relationship Id="rId6" Type="http://schemas.openxmlformats.org/officeDocument/2006/relationships/image" Target="../media/image30.png"/><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8.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B19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9354772" y="-1"/>
            <a:ext cx="2798138" cy="584775"/>
          </a:xfrm>
          <a:prstGeom prst="rect">
            <a:avLst/>
          </a:prstGeom>
        </p:spPr>
        <p:txBody>
          <a:bodyPr wrap="none">
            <a:spAutoFit/>
          </a:bodyPr>
          <a:lstStyle/>
          <a:p>
            <a:pPr defTabSz="914377">
              <a:defRPr/>
            </a:pPr>
            <a:r>
              <a:rPr lang="en-US" sz="32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TIẾNG VIỆT 3</a:t>
            </a:r>
            <a:endParaRPr lang="en-US"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3101047-25E6-45B1-9FAC-C1D2B827DC01}"/>
              </a:ext>
            </a:extLst>
          </p:cNvPr>
          <p:cNvSpPr/>
          <p:nvPr/>
        </p:nvSpPr>
        <p:spPr>
          <a:xfrm>
            <a:off x="10226293" y="628965"/>
            <a:ext cx="1055097" cy="461665"/>
          </a:xfrm>
          <a:prstGeom prst="rect">
            <a:avLst/>
          </a:prstGeom>
        </p:spPr>
        <p:txBody>
          <a:bodyPr wrap="none">
            <a:spAutoFit/>
          </a:bodyPr>
          <a:lstStyle/>
          <a:p>
            <a:pPr algn="ctr" defTabSz="914377">
              <a:defRPr/>
            </a:pPr>
            <a:r>
              <a:rPr lang="en-US" sz="2400" b="1" err="1">
                <a:solidFill>
                  <a:prstClr val="white"/>
                </a:solidFill>
                <a:effectLst>
                  <a:outerShdw blurRad="38100" dist="38100" dir="2700000" algn="tl">
                    <a:srgbClr val="000000">
                      <a:alpha val="43137"/>
                    </a:srgbClr>
                  </a:outerShdw>
                </a:effectLst>
                <a:latin typeface="UTM Avo"/>
                <a:cs typeface="Arial" panose="020B0604020202020204" pitchFamily="34" charset="0"/>
              </a:rPr>
              <a:t>Tập</a:t>
            </a:r>
            <a:r>
              <a:rPr lang="en-US" sz="2400" b="1">
                <a:solidFill>
                  <a:prstClr val="white"/>
                </a:solidFill>
                <a:effectLst>
                  <a:outerShdw blurRad="38100" dist="38100" dir="2700000" algn="tl">
                    <a:srgbClr val="000000">
                      <a:alpha val="43137"/>
                    </a:srgbClr>
                  </a:outerShdw>
                </a:effectLst>
                <a:latin typeface="UTM Avo"/>
                <a:cs typeface="Arial" panose="020B0604020202020204" pitchFamily="34" charset="0"/>
              </a:rPr>
              <a:t> 1</a:t>
            </a:r>
            <a:endParaRPr lang="en-US" sz="2400" b="1" dirty="0">
              <a:solidFill>
                <a:prstClr val="white"/>
              </a:solidFill>
              <a:effectLst>
                <a:outerShdw blurRad="38100" dist="38100" dir="2700000" algn="tl">
                  <a:srgbClr val="000000">
                    <a:alpha val="43137"/>
                  </a:srgbClr>
                </a:outerShdw>
              </a:effectLst>
              <a:latin typeface="UTM Avo"/>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143500" cy="6858000"/>
          </a:xfrm>
          <a:prstGeom prst="rect">
            <a:avLst/>
          </a:prstGeom>
        </p:spPr>
      </p:pic>
      <p:pic>
        <p:nvPicPr>
          <p:cNvPr id="3" name="Picture 2"/>
          <p:cNvPicPr>
            <a:picLocks noChangeAspect="1"/>
          </p:cNvPicPr>
          <p:nvPr/>
        </p:nvPicPr>
        <p:blipFill>
          <a:blip r:embed="rId3"/>
          <a:stretch>
            <a:fillRect/>
          </a:stretch>
        </p:blipFill>
        <p:spPr>
          <a:xfrm>
            <a:off x="5211475" y="2591474"/>
            <a:ext cx="6980525" cy="2017951"/>
          </a:xfrm>
          <a:prstGeom prst="rect">
            <a:avLst/>
          </a:prstGeom>
        </p:spPr>
      </p:pic>
      <p:grpSp>
        <p:nvGrpSpPr>
          <p:cNvPr id="11" name="Group 10"/>
          <p:cNvGrpSpPr/>
          <p:nvPr/>
        </p:nvGrpSpPr>
        <p:grpSpPr>
          <a:xfrm>
            <a:off x="9354772" y="4432194"/>
            <a:ext cx="3534229" cy="2949215"/>
            <a:chOff x="9085525" y="4336944"/>
            <a:chExt cx="3534229" cy="2949215"/>
          </a:xfrm>
        </p:grpSpPr>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18" b="62221" l="23309" r="77536"/>
                      </a14:imgEffect>
                    </a14:imgLayer>
                  </a14:imgProps>
                </a:ext>
                <a:ext uri="{28A0092B-C50C-407E-A947-70E740481C1C}">
                  <a14:useLocalDpi xmlns:a14="http://schemas.microsoft.com/office/drawing/2010/main" val="0"/>
                </a:ext>
              </a:extLst>
            </a:blip>
            <a:srcRect l="16563" t="26244" r="15647" b="33756"/>
            <a:stretch/>
          </p:blipFill>
          <p:spPr>
            <a:xfrm>
              <a:off x="9085525" y="4336944"/>
              <a:ext cx="2148114" cy="2743201"/>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469" b="63672" l="13768" r="83696"/>
                      </a14:imgEffect>
                    </a14:imgLayer>
                  </a14:imgProps>
                </a:ext>
                <a:ext uri="{28A0092B-C50C-407E-A947-70E740481C1C}">
                  <a14:useLocalDpi xmlns:a14="http://schemas.microsoft.com/office/drawing/2010/main" val="0"/>
                </a:ext>
              </a:extLst>
            </a:blip>
            <a:srcRect l="5078" t="27514" r="7435" b="32275"/>
            <a:stretch/>
          </p:blipFill>
          <p:spPr>
            <a:xfrm>
              <a:off x="9847524" y="4528444"/>
              <a:ext cx="2772230" cy="2757715"/>
            </a:xfrm>
            <a:prstGeom prst="rect">
              <a:avLst/>
            </a:prstGeom>
          </p:spPr>
        </p:pic>
      </p:grpSp>
    </p:spTree>
    <p:extLst>
      <p:ext uri="{BB962C8B-B14F-4D97-AF65-F5344CB8AC3E}">
        <p14:creationId xmlns:p14="http://schemas.microsoft.com/office/powerpoint/2010/main" val="599443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7980" t="2779" r="-3940" b="69166"/>
          <a:stretch/>
        </p:blipFill>
        <p:spPr>
          <a:xfrm>
            <a:off x="7467600" y="2066140"/>
            <a:ext cx="5453956" cy="5007726"/>
          </a:xfrm>
          <a:prstGeom prst="ellipse">
            <a:avLst/>
          </a:prstGeom>
          <a:ln>
            <a:noFill/>
          </a:ln>
          <a:effectLst>
            <a:softEdge rad="112500"/>
          </a:effectLst>
        </p:spPr>
      </p:pic>
      <p:grpSp>
        <p:nvGrpSpPr>
          <p:cNvPr id="5" name="Group 4"/>
          <p:cNvGrpSpPr/>
          <p:nvPr/>
        </p:nvGrpSpPr>
        <p:grpSpPr>
          <a:xfrm>
            <a:off x="-19051" y="19051"/>
            <a:ext cx="8362952" cy="6915149"/>
            <a:chOff x="3966571" y="1981200"/>
            <a:chExt cx="2510428" cy="2494172"/>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996" t="39724" r="52777" b="36387"/>
            <a:stretch/>
          </p:blipFill>
          <p:spPr>
            <a:xfrm>
              <a:off x="4191000" y="1981200"/>
              <a:ext cx="2285999" cy="1638300"/>
            </a:xfrm>
            <a:prstGeom prst="ellipse">
              <a:avLst/>
            </a:prstGeom>
            <a:ln>
              <a:noFill/>
            </a:ln>
            <a:effectLst>
              <a:softEdge rad="112500"/>
            </a:effec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235" t="53891" r="69286" b="23887"/>
            <a:stretch/>
          </p:blipFill>
          <p:spPr>
            <a:xfrm>
              <a:off x="3966571" y="2951372"/>
              <a:ext cx="1543050" cy="1524000"/>
            </a:xfrm>
            <a:prstGeom prst="ellipse">
              <a:avLst/>
            </a:prstGeom>
            <a:ln>
              <a:noFill/>
            </a:ln>
            <a:effectLst>
              <a:softEdge rad="112500"/>
            </a:effectLst>
          </p:spPr>
        </p:pic>
      </p:grpSp>
    </p:spTree>
    <p:extLst>
      <p:ext uri="{BB962C8B-B14F-4D97-AF65-F5344CB8AC3E}">
        <p14:creationId xmlns:p14="http://schemas.microsoft.com/office/powerpoint/2010/main" val="824140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pic>
        <p:nvPicPr>
          <p:cNvPr id="4" name="Picture 3"/>
          <p:cNvPicPr>
            <a:picLocks noChangeAspect="1"/>
          </p:cNvPicPr>
          <p:nvPr/>
        </p:nvPicPr>
        <p:blipFill>
          <a:blip r:embed="rId6"/>
          <a:stretch>
            <a:fillRect/>
          </a:stretch>
        </p:blipFill>
        <p:spPr>
          <a:xfrm>
            <a:off x="3122290" y="2959773"/>
            <a:ext cx="7029297" cy="1457070"/>
          </a:xfrm>
          <a:prstGeom prst="rect">
            <a:avLst/>
          </a:prstGeom>
        </p:spPr>
      </p:pic>
    </p:spTree>
    <p:extLst>
      <p:ext uri="{BB962C8B-B14F-4D97-AF65-F5344CB8AC3E}">
        <p14:creationId xmlns:p14="http://schemas.microsoft.com/office/powerpoint/2010/main" val="673523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646" y="832513"/>
            <a:ext cx="11799032" cy="5755422"/>
          </a:xfrm>
          <a:prstGeom prst="rect">
            <a:avLst/>
          </a:prstGeom>
        </p:spPr>
        <p:txBody>
          <a:bodyPr wrap="square">
            <a:spAutoFit/>
          </a:bodyPr>
          <a:lstStyle/>
          <a:p>
            <a:pPr algn="ctr"/>
            <a:r>
              <a:rPr lang="en-US" sz="3200" b="1" i="0" smtClean="0">
                <a:solidFill>
                  <a:srgbClr val="FF0000"/>
                </a:solidFill>
                <a:effectLst/>
                <a:latin typeface="Roboto" panose="02000000000000000000" pitchFamily="2" charset="0"/>
              </a:rPr>
              <a:t>Nhà rông</a:t>
            </a:r>
            <a:endParaRPr lang="vi-VN" sz="2400">
              <a:latin typeface="Roboto" panose="02000000000000000000" pitchFamily="2" charset="0"/>
            </a:endParaRPr>
          </a:p>
          <a:p>
            <a:pPr indent="566738" algn="just"/>
            <a:r>
              <a:rPr lang="vi-VN" sz="2400">
                <a:latin typeface="Roboto" panose="02000000000000000000" pitchFamily="2" charset="0"/>
              </a:rPr>
              <a:t>Ở hầu hết các địa phương vùng Bắc Tây Nguyên trước đây, làng nào cũng có nhà rông. Hình dáng nhà rông có thể không giống nhau, nhưng bao giờ đó cũng là ngôi nhà sàn cao lớn nhất, đẹp nhất của làng</a:t>
            </a:r>
            <a:r>
              <a:rPr lang="vi-VN" sz="2400" smtClean="0">
                <a:latin typeface="Roboto" panose="02000000000000000000" pitchFamily="2" charset="0"/>
              </a:rPr>
              <a:t>.</a:t>
            </a:r>
            <a:endParaRPr lang="vi-VN" sz="2400">
              <a:latin typeface="Roboto" panose="02000000000000000000" pitchFamily="2" charset="0"/>
            </a:endParaRPr>
          </a:p>
          <a:p>
            <a:pPr indent="566738" algn="just"/>
            <a:r>
              <a:rPr lang="vi-VN" sz="2400">
                <a:latin typeface="Roboto" panose="02000000000000000000" pitchFamily="2" charset="0"/>
              </a:rPr>
              <a:t>Nhà rông được dựng bằng gỗ tốt kết hợp với tre, nứa; mái lợp cỏ tranh. Dân làng cùng nhau làm nhà rông. Làng càng lớn và có nhiều người tài giỏi thì nhà rông càng bề thế, khang trang</a:t>
            </a:r>
            <a:r>
              <a:rPr lang="vi-VN" sz="2400" smtClean="0">
                <a:latin typeface="Roboto" panose="02000000000000000000" pitchFamily="2" charset="0"/>
              </a:rPr>
              <a:t>.</a:t>
            </a:r>
            <a:endParaRPr lang="vi-VN" sz="2400">
              <a:latin typeface="Roboto" panose="02000000000000000000" pitchFamily="2" charset="0"/>
            </a:endParaRPr>
          </a:p>
          <a:p>
            <a:pPr indent="566738" algn="just"/>
            <a:r>
              <a:rPr lang="vi-VN" sz="2400">
                <a:latin typeface="Roboto" panose="02000000000000000000" pitchFamily="2" charset="0"/>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lang="vi-VN" sz="2400" smtClean="0">
                <a:latin typeface="Roboto" panose="02000000000000000000" pitchFamily="2" charset="0"/>
              </a:rPr>
              <a:t>.</a:t>
            </a:r>
            <a:endParaRPr lang="vi-VN" sz="2400">
              <a:latin typeface="Roboto" panose="02000000000000000000" pitchFamily="2" charset="0"/>
            </a:endParaRPr>
          </a:p>
          <a:p>
            <a:pPr indent="566738" algn="just"/>
            <a:r>
              <a:rPr lang="vi-VN" sz="2400">
                <a:latin typeface="Roboto" panose="02000000000000000000" pitchFamily="2" charset="0"/>
              </a:rPr>
              <a:t>Nhà rông thật là đặc sắc. Vì vậy, mỗi khi nói đến Tây Nguyên là người ta thường nhắc đến nhà rông. </a:t>
            </a:r>
          </a:p>
          <a:p>
            <a:pPr indent="566738" algn="r"/>
            <a:r>
              <a:rPr lang="vi-VN" sz="2400" i="1">
                <a:latin typeface="Roboto" panose="02000000000000000000" pitchFamily="2" charset="0"/>
              </a:rPr>
              <a:t>LƯU </a:t>
            </a:r>
            <a:r>
              <a:rPr lang="vi-VN" sz="2400" i="1" smtClean="0">
                <a:latin typeface="Roboto" panose="02000000000000000000" pitchFamily="2" charset="0"/>
              </a:rPr>
              <a:t>HÙNG</a:t>
            </a:r>
            <a:endParaRPr lang="vi-VN" sz="2400" i="1">
              <a:latin typeface="Roboto" panose="02000000000000000000" pitchFamily="2"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2404" b="90249"/>
          <a:stretch/>
        </p:blipFill>
        <p:spPr>
          <a:xfrm>
            <a:off x="0" y="0"/>
            <a:ext cx="2413452" cy="1003568"/>
          </a:xfrm>
          <a:prstGeom prst="rect">
            <a:avLst/>
          </a:prstGeom>
        </p:spPr>
      </p:pic>
    </p:spTree>
    <p:extLst>
      <p:ext uri="{BB962C8B-B14F-4D97-AF65-F5344CB8AC3E}">
        <p14:creationId xmlns:p14="http://schemas.microsoft.com/office/powerpoint/2010/main" val="26663229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646" y="832513"/>
            <a:ext cx="11799032" cy="57554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Roboto" panose="02000000000000000000" pitchFamily="2" charset="0"/>
                <a:ea typeface="+mn-ea"/>
                <a:cs typeface="+mn-cs"/>
              </a:rPr>
              <a:t>Nhà rông</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được dựng bằng gỗ tốt kết hợp với tre, nứa; mái lợp cỏ tranh. Dân làng cùng nhau làm nhà rông. Làng càng lớn và có nhiều người tài giỏi thì nhà rông càng bề thế, khang trang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thật là đặc sắc. Vì vậy, mỗi khi nói đến Tây Nguyên là người ta thường nhắc đến nhà rông. </a:t>
            </a:r>
          </a:p>
          <a:p>
            <a:pPr marL="0" marR="0" lvl="0" indent="566738"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Roboto" panose="02000000000000000000" pitchFamily="2" charset="0"/>
                <a:ea typeface="+mn-ea"/>
                <a:cs typeface="+mn-cs"/>
              </a:rPr>
              <a:t>LƯU </a:t>
            </a:r>
            <a:r>
              <a:rPr kumimoji="0" lang="vi-VN" sz="2400" b="0" i="1"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HÙNG</a:t>
            </a:r>
            <a:endParaRPr kumimoji="0" lang="vi-VN" sz="2400" b="0" i="1"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2404" b="90249"/>
          <a:stretch/>
        </p:blipFill>
        <p:spPr>
          <a:xfrm>
            <a:off x="0" y="0"/>
            <a:ext cx="2413452" cy="1003568"/>
          </a:xfrm>
          <a:prstGeom prst="rect">
            <a:avLst/>
          </a:prstGeom>
        </p:spPr>
      </p:pic>
      <p:sp>
        <p:nvSpPr>
          <p:cNvPr id="4" name="Rounded Rectangle 13">
            <a:extLst>
              <a:ext uri="{FF2B5EF4-FFF2-40B4-BE49-F238E27FC236}">
                <a16:creationId xmlns:a16="http://schemas.microsoft.com/office/drawing/2014/main" id="{AB067D72-AA5E-44AD-B77C-DB6EDC0643CF}"/>
              </a:ext>
            </a:extLst>
          </p:cNvPr>
          <p:cNvSpPr/>
          <p:nvPr/>
        </p:nvSpPr>
        <p:spPr>
          <a:xfrm>
            <a:off x="9739629" y="169945"/>
            <a:ext cx="2284049" cy="663677"/>
          </a:xfrm>
          <a:prstGeom prst="roundRect">
            <a:avLst/>
          </a:prstGeom>
        </p:spPr>
        <p:style>
          <a:lnRef idx="3">
            <a:schemeClr val="lt1"/>
          </a:lnRef>
          <a:fillRef idx="1">
            <a:schemeClr val="accent1"/>
          </a:fillRef>
          <a:effectRef idx="1">
            <a:schemeClr val="accent1"/>
          </a:effectRef>
          <a:fontRef idx="minor">
            <a:schemeClr val="lt1"/>
          </a:fontRef>
        </p:style>
        <p:txBody>
          <a:bodyPr lIns="121869" tIns="60935" rIns="121869" bIns="60935" rtlCol="0" anchor="ctr"/>
          <a:lstStyle/>
          <a:p>
            <a:pPr algn="ctr"/>
            <a:r>
              <a:rPr lang="en-US" sz="2400" b="1" smtClean="0">
                <a:solidFill>
                  <a:schemeClr val="bg1"/>
                </a:solidFill>
                <a:effectLst>
                  <a:outerShdw blurRad="38100" dist="38100" dir="2700000" algn="tl">
                    <a:srgbClr val="000000">
                      <a:alpha val="43137"/>
                    </a:srgbClr>
                  </a:outerShdw>
                </a:effectLst>
                <a:cs typeface="Times New Roman" panose="02020603050405020304" pitchFamily="18" charset="0"/>
              </a:rPr>
              <a:t>Chia đoạn</a:t>
            </a:r>
            <a:endParaRPr lang="en-US" sz="24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6" name="Oval 5">
            <a:extLst>
              <a:ext uri="{FF2B5EF4-FFF2-40B4-BE49-F238E27FC236}">
                <a16:creationId xmlns:a16="http://schemas.microsoft.com/office/drawing/2014/main" id="{09E763E8-2ED9-43E6-8057-FD8C2E852040}"/>
              </a:ext>
            </a:extLst>
          </p:cNvPr>
          <p:cNvSpPr/>
          <p:nvPr/>
        </p:nvSpPr>
        <p:spPr>
          <a:xfrm>
            <a:off x="444777" y="2452079"/>
            <a:ext cx="426317" cy="371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vi-VN" sz="2400" b="1" dirty="0">
                <a:latin typeface="+mj-lt"/>
                <a:cs typeface="Times New Roman" pitchFamily="18" charset="0"/>
              </a:rPr>
              <a:t>2</a:t>
            </a:r>
          </a:p>
        </p:txBody>
      </p:sp>
      <p:sp>
        <p:nvSpPr>
          <p:cNvPr id="7" name="Oval 6">
            <a:extLst>
              <a:ext uri="{FF2B5EF4-FFF2-40B4-BE49-F238E27FC236}">
                <a16:creationId xmlns:a16="http://schemas.microsoft.com/office/drawing/2014/main" id="{09E763E8-2ED9-43E6-8057-FD8C2E852040}"/>
              </a:ext>
            </a:extLst>
          </p:cNvPr>
          <p:cNvSpPr/>
          <p:nvPr/>
        </p:nvSpPr>
        <p:spPr>
          <a:xfrm>
            <a:off x="444777" y="3583436"/>
            <a:ext cx="401112" cy="3944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en-US" sz="2400" b="1" smtClean="0">
                <a:latin typeface="+mj-lt"/>
                <a:cs typeface="Times New Roman" pitchFamily="18" charset="0"/>
              </a:rPr>
              <a:t>3</a:t>
            </a:r>
            <a:endParaRPr lang="vi-VN" sz="2400" b="1" dirty="0">
              <a:latin typeface="+mj-lt"/>
              <a:cs typeface="Times New Roman" pitchFamily="18" charset="0"/>
            </a:endParaRPr>
          </a:p>
        </p:txBody>
      </p:sp>
      <p:sp>
        <p:nvSpPr>
          <p:cNvPr id="8" name="Oval 7">
            <a:extLst>
              <a:ext uri="{FF2B5EF4-FFF2-40B4-BE49-F238E27FC236}">
                <a16:creationId xmlns:a16="http://schemas.microsoft.com/office/drawing/2014/main" id="{6C32601A-65A9-435B-8180-FF28F7A450EC}"/>
              </a:ext>
            </a:extLst>
          </p:cNvPr>
          <p:cNvSpPr/>
          <p:nvPr/>
        </p:nvSpPr>
        <p:spPr>
          <a:xfrm>
            <a:off x="461567" y="1333911"/>
            <a:ext cx="409528" cy="4282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vi-VN" sz="2400" b="1" dirty="0">
                <a:latin typeface="+mj-lt"/>
                <a:cs typeface="Times New Roman" pitchFamily="18" charset="0"/>
              </a:rPr>
              <a:t>1</a:t>
            </a:r>
          </a:p>
        </p:txBody>
      </p:sp>
      <p:sp>
        <p:nvSpPr>
          <p:cNvPr id="9" name="Oval 8">
            <a:extLst>
              <a:ext uri="{FF2B5EF4-FFF2-40B4-BE49-F238E27FC236}">
                <a16:creationId xmlns:a16="http://schemas.microsoft.com/office/drawing/2014/main" id="{09E763E8-2ED9-43E6-8057-FD8C2E852040}"/>
              </a:ext>
            </a:extLst>
          </p:cNvPr>
          <p:cNvSpPr/>
          <p:nvPr/>
        </p:nvSpPr>
        <p:spPr>
          <a:xfrm>
            <a:off x="469982" y="5412236"/>
            <a:ext cx="401112" cy="3944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en-US" sz="2400" b="1" smtClean="0">
                <a:latin typeface="+mj-lt"/>
                <a:cs typeface="Times New Roman" pitchFamily="18" charset="0"/>
              </a:rPr>
              <a:t>4</a:t>
            </a:r>
            <a:endParaRPr lang="vi-VN" sz="2400" b="1" dirty="0">
              <a:latin typeface="+mj-lt"/>
              <a:cs typeface="Times New Roman" pitchFamily="18" charset="0"/>
            </a:endParaRPr>
          </a:p>
        </p:txBody>
      </p:sp>
    </p:spTree>
    <p:extLst>
      <p:ext uri="{BB962C8B-B14F-4D97-AF65-F5344CB8AC3E}">
        <p14:creationId xmlns:p14="http://schemas.microsoft.com/office/powerpoint/2010/main" val="3395383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par>
                          <p:cTn id="17" fill="hold">
                            <p:stCondLst>
                              <p:cond delay="4000"/>
                            </p:stCondLst>
                            <p:childTnLst>
                              <p:par>
                                <p:cTn id="18" presetID="6"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par>
                          <p:cTn id="21" fill="hold">
                            <p:stCondLst>
                              <p:cond delay="60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646" y="832513"/>
            <a:ext cx="11799032" cy="57554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Roboto" panose="02000000000000000000" pitchFamily="2" charset="0"/>
                <a:ea typeface="+mn-ea"/>
                <a:cs typeface="+mn-cs"/>
              </a:rPr>
              <a:t>Nhà rông</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được dựng bằng gỗ tốt kết hợp với tre, nứa; mái lợp cỏ tranh. Dân làng cùng nhau làm nhà rông. Làng càng lớn và có nhiều người tài giỏi thì nhà rông càng bề thế, khang trang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thật là đặc sắc. Vì vậy, mỗi khi nói đến Tây Nguyên là người ta thường nhắc đến nhà rông. </a:t>
            </a:r>
          </a:p>
          <a:p>
            <a:pPr marL="0" marR="0" lvl="0" indent="566738"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Roboto" panose="02000000000000000000" pitchFamily="2" charset="0"/>
                <a:ea typeface="+mn-ea"/>
                <a:cs typeface="+mn-cs"/>
              </a:rPr>
              <a:t>LƯU </a:t>
            </a:r>
            <a:r>
              <a:rPr kumimoji="0" lang="vi-VN" sz="2400" b="0" i="1"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HÙNG</a:t>
            </a:r>
            <a:endParaRPr kumimoji="0" lang="vi-VN" sz="2400" b="0" i="1"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2404" b="90249"/>
          <a:stretch/>
        </p:blipFill>
        <p:spPr>
          <a:xfrm>
            <a:off x="0" y="0"/>
            <a:ext cx="2413452" cy="1003568"/>
          </a:xfrm>
          <a:prstGeom prst="rect">
            <a:avLst/>
          </a:prstGeom>
        </p:spPr>
      </p:pic>
      <p:sp>
        <p:nvSpPr>
          <p:cNvPr id="6" name="Oval 5">
            <a:extLst>
              <a:ext uri="{FF2B5EF4-FFF2-40B4-BE49-F238E27FC236}">
                <a16:creationId xmlns:a16="http://schemas.microsoft.com/office/drawing/2014/main" id="{09E763E8-2ED9-43E6-8057-FD8C2E852040}"/>
              </a:ext>
            </a:extLst>
          </p:cNvPr>
          <p:cNvSpPr/>
          <p:nvPr/>
        </p:nvSpPr>
        <p:spPr>
          <a:xfrm>
            <a:off x="444777" y="2452079"/>
            <a:ext cx="426317" cy="371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mj-lt"/>
                <a:ea typeface="+mn-ea"/>
                <a:cs typeface="Times New Roman" pitchFamily="18" charset="0"/>
              </a:rPr>
              <a:t>2</a:t>
            </a:r>
          </a:p>
        </p:txBody>
      </p:sp>
      <p:sp>
        <p:nvSpPr>
          <p:cNvPr id="7" name="Oval 6">
            <a:extLst>
              <a:ext uri="{FF2B5EF4-FFF2-40B4-BE49-F238E27FC236}">
                <a16:creationId xmlns:a16="http://schemas.microsoft.com/office/drawing/2014/main" id="{09E763E8-2ED9-43E6-8057-FD8C2E852040}"/>
              </a:ext>
            </a:extLst>
          </p:cNvPr>
          <p:cNvSpPr/>
          <p:nvPr/>
        </p:nvSpPr>
        <p:spPr>
          <a:xfrm>
            <a:off x="444777" y="3583436"/>
            <a:ext cx="401112" cy="3944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UTM Avo"/>
                <a:ea typeface="+mn-ea"/>
                <a:cs typeface="Times New Roman" pitchFamily="18" charset="0"/>
              </a:rPr>
              <a:t>3</a:t>
            </a:r>
            <a:endParaRPr kumimoji="0" lang="vi-VN" sz="24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sp>
        <p:nvSpPr>
          <p:cNvPr id="8" name="Oval 7">
            <a:extLst>
              <a:ext uri="{FF2B5EF4-FFF2-40B4-BE49-F238E27FC236}">
                <a16:creationId xmlns:a16="http://schemas.microsoft.com/office/drawing/2014/main" id="{6C32601A-65A9-435B-8180-FF28F7A450EC}"/>
              </a:ext>
            </a:extLst>
          </p:cNvPr>
          <p:cNvSpPr/>
          <p:nvPr/>
        </p:nvSpPr>
        <p:spPr>
          <a:xfrm>
            <a:off x="461567" y="1333911"/>
            <a:ext cx="409528" cy="4282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mj-lt"/>
                <a:ea typeface="+mn-ea"/>
                <a:cs typeface="Times New Roman" pitchFamily="18" charset="0"/>
              </a:rPr>
              <a:t>1</a:t>
            </a:r>
          </a:p>
        </p:txBody>
      </p:sp>
      <p:sp>
        <p:nvSpPr>
          <p:cNvPr id="9" name="Oval 8">
            <a:extLst>
              <a:ext uri="{FF2B5EF4-FFF2-40B4-BE49-F238E27FC236}">
                <a16:creationId xmlns:a16="http://schemas.microsoft.com/office/drawing/2014/main" id="{09E763E8-2ED9-43E6-8057-FD8C2E852040}"/>
              </a:ext>
            </a:extLst>
          </p:cNvPr>
          <p:cNvSpPr/>
          <p:nvPr/>
        </p:nvSpPr>
        <p:spPr>
          <a:xfrm>
            <a:off x="469982" y="5412236"/>
            <a:ext cx="401112" cy="3944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UTM Avo"/>
                <a:ea typeface="+mn-ea"/>
                <a:cs typeface="Times New Roman" pitchFamily="18" charset="0"/>
              </a:rPr>
              <a:t>4</a:t>
            </a:r>
            <a:endParaRPr kumimoji="0" lang="vi-VN" sz="24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sp>
        <p:nvSpPr>
          <p:cNvPr id="10" name="Rounded Rectangle 13">
            <a:extLst>
              <a:ext uri="{FF2B5EF4-FFF2-40B4-BE49-F238E27FC236}">
                <a16:creationId xmlns:a16="http://schemas.microsoft.com/office/drawing/2014/main" id="{AB067D72-AA5E-44AD-B77C-DB6EDC0643CF}"/>
              </a:ext>
            </a:extLst>
          </p:cNvPr>
          <p:cNvSpPr/>
          <p:nvPr/>
        </p:nvSpPr>
        <p:spPr>
          <a:xfrm>
            <a:off x="6710517" y="139277"/>
            <a:ext cx="4493165" cy="553959"/>
          </a:xfrm>
          <a:prstGeom prst="roundRect">
            <a:avLst/>
          </a:prstGeom>
        </p:spPr>
        <p:style>
          <a:lnRef idx="3">
            <a:schemeClr val="lt1"/>
          </a:lnRef>
          <a:fillRef idx="1">
            <a:schemeClr val="accent2"/>
          </a:fillRef>
          <a:effectRef idx="1">
            <a:schemeClr val="accent2"/>
          </a:effectRef>
          <a:fontRef idx="minor">
            <a:schemeClr val="lt1"/>
          </a:fontRef>
        </p:style>
        <p:txBody>
          <a:bodyPr lIns="91402" tIns="45701" rIns="91402" bIns="45701" rtlCol="0" anchor="ctr"/>
          <a:lstStyle/>
          <a:p>
            <a:pPr algn="ct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a:t>
            </a:r>
            <a:r>
              <a:rPr lang="en-US" sz="2800" b="1" smtClean="0">
                <a:solidFill>
                  <a:schemeClr val="bg1"/>
                </a:solidFill>
                <a:effectLst>
                  <a:outerShdw blurRad="38100" dist="38100" dir="2700000" algn="tl">
                    <a:srgbClr val="000000">
                      <a:alpha val="43137"/>
                    </a:srgbClr>
                  </a:outerShdw>
                </a:effectLst>
                <a:cs typeface="Times New Roman" panose="02020603050405020304" pitchFamily="18" charset="0"/>
              </a:rPr>
              <a:t>ĐỌC TỪ KHÓ</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cxnSp>
        <p:nvCxnSpPr>
          <p:cNvPr id="11" name="Straight Connector 10"/>
          <p:cNvCxnSpPr/>
          <p:nvPr/>
        </p:nvCxnSpPr>
        <p:spPr>
          <a:xfrm>
            <a:off x="10164509" y="3914340"/>
            <a:ext cx="10391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7308414" y="4268303"/>
            <a:ext cx="10391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3488583" y="4268303"/>
            <a:ext cx="84744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1893865" y="5005720"/>
            <a:ext cx="1277038"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26579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08511" y="197562"/>
            <a:ext cx="5320611" cy="1015624"/>
          </a:xfrm>
          <a:prstGeom prst="rect">
            <a:avLst/>
          </a:prstGeom>
        </p:spPr>
        <p:txBody>
          <a:bodyPr wrap="none" lIns="91402" tIns="45701" rIns="91402" bIns="45701">
            <a:spAutoFit/>
          </a:bodyPr>
          <a:lstStyle/>
          <a:p>
            <a:pPr>
              <a:defRPr/>
            </a:pPr>
            <a:r>
              <a:rPr lang="en-US" sz="6000" b="1" smtClean="0">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973AFB51-9971-43F1-AFCF-CFAE33DF6FB5}"/>
              </a:ext>
            </a:extLst>
          </p:cNvPr>
          <p:cNvSpPr/>
          <p:nvPr/>
        </p:nvSpPr>
        <p:spPr>
          <a:xfrm>
            <a:off x="759521" y="1551853"/>
            <a:ext cx="2457813" cy="553959"/>
          </a:xfrm>
          <a:prstGeom prst="rect">
            <a:avLst/>
          </a:prstGeom>
        </p:spPr>
        <p:txBody>
          <a:bodyPr wrap="square" lIns="91402" tIns="45701" rIns="91402" bIns="45701">
            <a:spAutoFit/>
          </a:bodyPr>
          <a:lstStyle/>
          <a:p>
            <a:pPr marL="0" marR="0" lvl="0" indent="0" algn="l" defTabSz="91347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en-US" sz="3000" b="1" smtClean="0">
                <a:solidFill>
                  <a:srgbClr val="FF5050"/>
                </a:solidFill>
                <a:latin typeface="UTM Avo"/>
                <a:cs typeface="Times New Roman" pitchFamily="18" charset="0"/>
              </a:rPr>
              <a:t>Cỏ tranh:</a:t>
            </a:r>
            <a:endParaRPr kumimoji="0" lang="en-US" sz="3000" b="0" i="0" u="none" strike="noStrike" kern="1200" cap="none" spc="0" normalizeH="0" baseline="0" noProof="0" dirty="0">
              <a:ln>
                <a:noFill/>
              </a:ln>
              <a:solidFill>
                <a:prstClr val="black"/>
              </a:solidFill>
              <a:effectLst/>
              <a:uLnTx/>
              <a:uFillTx/>
              <a:latin typeface="UTM Avo"/>
              <a:ea typeface="+mn-ea"/>
              <a:cs typeface="+mn-cs"/>
            </a:endParaRPr>
          </a:p>
        </p:txBody>
      </p:sp>
      <p:sp>
        <p:nvSpPr>
          <p:cNvPr id="9" name="Rectangle 8"/>
          <p:cNvSpPr/>
          <p:nvPr/>
        </p:nvSpPr>
        <p:spPr>
          <a:xfrm>
            <a:off x="2999255" y="1551853"/>
            <a:ext cx="8363011" cy="553998"/>
          </a:xfrm>
          <a:prstGeom prst="rect">
            <a:avLst/>
          </a:prstGeom>
        </p:spPr>
        <p:txBody>
          <a:bodyPr wrap="square">
            <a:spAutoFit/>
          </a:bodyPr>
          <a:lstStyle/>
          <a:p>
            <a:pPr lvl="0" defTabSz="913478">
              <a:defRPr/>
            </a:pPr>
            <a:r>
              <a:rPr lang="en-US" sz="3000">
                <a:solidFill>
                  <a:prstClr val="black"/>
                </a:solidFill>
                <a:cs typeface="Times New Roman" pitchFamily="18" charset="0"/>
              </a:rPr>
              <a:t>c</a:t>
            </a:r>
            <a:r>
              <a:rPr lang="en-US" sz="3000" smtClean="0">
                <a:solidFill>
                  <a:prstClr val="black"/>
                </a:solidFill>
                <a:cs typeface="Times New Roman" pitchFamily="18" charset="0"/>
              </a:rPr>
              <a:t>ỏ lá dài, cứng thường dùng để lợp nhà.</a:t>
            </a:r>
            <a:endParaRPr lang="en-US" sz="3000" dirty="0">
              <a:solidFill>
                <a:prstClr val="black"/>
              </a:solidFill>
            </a:endParaRPr>
          </a:p>
        </p:txBody>
      </p:sp>
      <p:pic>
        <p:nvPicPr>
          <p:cNvPr id="2052" name="Picture 4" descr="BÁN LÁ CỎ TRANH,MÁI LÁ TRANH LỢP NHÀ TẠI TPHCM"/>
          <p:cNvPicPr>
            <a:picLocks noChangeAspect="1" noChangeArrowheads="1"/>
          </p:cNvPicPr>
          <p:nvPr/>
        </p:nvPicPr>
        <p:blipFill rotWithShape="1">
          <a:blip r:embed="rId3">
            <a:extLst>
              <a:ext uri="{28A0092B-C50C-407E-A947-70E740481C1C}">
                <a14:useLocalDpi xmlns:a14="http://schemas.microsoft.com/office/drawing/2010/main" val="0"/>
              </a:ext>
            </a:extLst>
          </a:blip>
          <a:srcRect b="13624"/>
          <a:stretch/>
        </p:blipFill>
        <p:spPr bwMode="auto">
          <a:xfrm>
            <a:off x="3808511" y="2444518"/>
            <a:ext cx="5971514"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302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3AFB51-9971-43F1-AFCF-CFAE33DF6FB5}"/>
              </a:ext>
            </a:extLst>
          </p:cNvPr>
          <p:cNvSpPr/>
          <p:nvPr/>
        </p:nvSpPr>
        <p:spPr>
          <a:xfrm>
            <a:off x="755287" y="1213206"/>
            <a:ext cx="2542480" cy="553959"/>
          </a:xfrm>
          <a:prstGeom prst="rect">
            <a:avLst/>
          </a:prstGeom>
        </p:spPr>
        <p:txBody>
          <a:bodyPr wrap="square" lIns="91402" tIns="45701" rIns="91402" bIns="45701">
            <a:spAutoFit/>
          </a:bodyPr>
          <a:lstStyle/>
          <a:p>
            <a:pPr marL="0" marR="0" lvl="0" indent="0" algn="l" defTabSz="91347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en-US" sz="3000" b="1" smtClean="0">
                <a:solidFill>
                  <a:srgbClr val="FF5050"/>
                </a:solidFill>
                <a:latin typeface="UTM Avo"/>
                <a:cs typeface="Times New Roman" pitchFamily="18" charset="0"/>
              </a:rPr>
              <a:t>bề thế:</a:t>
            </a:r>
            <a:endParaRPr kumimoji="0" lang="en-US" sz="3000" b="0" i="0" u="none" strike="noStrike" kern="1200" cap="none" spc="0" normalizeH="0" baseline="0" noProof="0" dirty="0">
              <a:ln>
                <a:noFill/>
              </a:ln>
              <a:solidFill>
                <a:prstClr val="black"/>
              </a:solidFill>
              <a:effectLst/>
              <a:uLnTx/>
              <a:uFillTx/>
              <a:latin typeface="UTM Avo"/>
              <a:ea typeface="+mn-ea"/>
              <a:cs typeface="+mn-cs"/>
            </a:endParaRPr>
          </a:p>
        </p:txBody>
      </p:sp>
      <p:sp>
        <p:nvSpPr>
          <p:cNvPr id="6" name="Rectangle 5"/>
          <p:cNvSpPr/>
          <p:nvPr/>
        </p:nvSpPr>
        <p:spPr>
          <a:xfrm>
            <a:off x="3038074" y="1213186"/>
            <a:ext cx="3239990" cy="553998"/>
          </a:xfrm>
          <a:prstGeom prst="rect">
            <a:avLst/>
          </a:prstGeom>
        </p:spPr>
        <p:txBody>
          <a:bodyPr wrap="none">
            <a:spAutoFit/>
          </a:bodyPr>
          <a:lstStyle/>
          <a:p>
            <a:pPr lvl="0" defTabSz="913478">
              <a:defRPr/>
            </a:pPr>
            <a:r>
              <a:rPr lang="en-US" sz="3000" smtClean="0">
                <a:solidFill>
                  <a:prstClr val="black"/>
                </a:solidFill>
                <a:cs typeface="Times New Roman" pitchFamily="18" charset="0"/>
              </a:rPr>
              <a:t>quy mô rông lớn</a:t>
            </a:r>
            <a:endParaRPr lang="en-US" sz="3000" dirty="0">
              <a:solidFill>
                <a:prstClr val="black"/>
              </a:solidFill>
            </a:endParaRPr>
          </a:p>
        </p:txBody>
      </p:sp>
      <p:sp>
        <p:nvSpPr>
          <p:cNvPr id="8" name="Rectangle 7"/>
          <p:cNvSpPr/>
          <p:nvPr/>
        </p:nvSpPr>
        <p:spPr>
          <a:xfrm>
            <a:off x="3808511" y="197562"/>
            <a:ext cx="5320611" cy="1015624"/>
          </a:xfrm>
          <a:prstGeom prst="rect">
            <a:avLst/>
          </a:prstGeom>
        </p:spPr>
        <p:txBody>
          <a:bodyPr wrap="none" lIns="91402" tIns="45701" rIns="91402" bIns="45701">
            <a:spAutoFit/>
          </a:bodyPr>
          <a:lstStyle/>
          <a:p>
            <a:pPr>
              <a:defRPr/>
            </a:pPr>
            <a:r>
              <a:rPr lang="en-US" sz="6000" b="1" smtClean="0">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Rectangle 8">
            <a:extLst>
              <a:ext uri="{FF2B5EF4-FFF2-40B4-BE49-F238E27FC236}">
                <a16:creationId xmlns:a16="http://schemas.microsoft.com/office/drawing/2014/main" id="{973AFB51-9971-43F1-AFCF-CFAE33DF6FB5}"/>
              </a:ext>
            </a:extLst>
          </p:cNvPr>
          <p:cNvSpPr/>
          <p:nvPr/>
        </p:nvSpPr>
        <p:spPr>
          <a:xfrm>
            <a:off x="755287" y="1781184"/>
            <a:ext cx="3015124" cy="553959"/>
          </a:xfrm>
          <a:prstGeom prst="rect">
            <a:avLst/>
          </a:prstGeom>
        </p:spPr>
        <p:txBody>
          <a:bodyPr wrap="square" lIns="91402" tIns="45701" rIns="91402" bIns="45701">
            <a:spAutoFit/>
          </a:bodyPr>
          <a:lstStyle/>
          <a:p>
            <a:pPr marL="0" marR="0" lvl="0" indent="0" algn="l" defTabSz="91347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en-US" sz="3000" b="1" smtClean="0">
                <a:solidFill>
                  <a:srgbClr val="FF5050"/>
                </a:solidFill>
                <a:latin typeface="UTM Avo"/>
                <a:cs typeface="Times New Roman" pitchFamily="18" charset="0"/>
              </a:rPr>
              <a:t>vót:</a:t>
            </a:r>
            <a:endParaRPr kumimoji="0" lang="en-US" sz="3000" b="0" i="0" u="none" strike="noStrike" kern="1200" cap="none" spc="0" normalizeH="0" baseline="0" noProof="0" dirty="0">
              <a:ln>
                <a:noFill/>
              </a:ln>
              <a:solidFill>
                <a:prstClr val="black"/>
              </a:solidFill>
              <a:effectLst/>
              <a:uLnTx/>
              <a:uFillTx/>
              <a:latin typeface="UTM Avo"/>
              <a:ea typeface="+mn-ea"/>
              <a:cs typeface="+mn-cs"/>
            </a:endParaRPr>
          </a:p>
        </p:txBody>
      </p:sp>
      <p:sp>
        <p:nvSpPr>
          <p:cNvPr id="10" name="Rectangle 9"/>
          <p:cNvSpPr/>
          <p:nvPr/>
        </p:nvSpPr>
        <p:spPr>
          <a:xfrm>
            <a:off x="3038074" y="1767165"/>
            <a:ext cx="9020576" cy="1015663"/>
          </a:xfrm>
          <a:prstGeom prst="rect">
            <a:avLst/>
          </a:prstGeom>
        </p:spPr>
        <p:txBody>
          <a:bodyPr wrap="square">
            <a:spAutoFit/>
          </a:bodyPr>
          <a:lstStyle/>
          <a:p>
            <a:pPr lvl="0" defTabSz="913478">
              <a:defRPr/>
            </a:pPr>
            <a:r>
              <a:rPr lang="en-US" sz="3000" smtClean="0">
                <a:solidFill>
                  <a:prstClr val="black"/>
                </a:solidFill>
                <a:cs typeface="Times New Roman" pitchFamily="18" charset="0"/>
              </a:rPr>
              <a:t>Đưa nhẹ lưỡi dao nhiều lần trên bề mặt, làm cho thanh tre, nứa nhẵn, tròn hoặc nhọn.</a:t>
            </a:r>
            <a:endParaRPr lang="en-US" sz="3000" dirty="0">
              <a:solidFill>
                <a:prstClr val="black"/>
              </a:solidFill>
            </a:endParaRPr>
          </a:p>
        </p:txBody>
      </p:sp>
      <p:pic>
        <p:nvPicPr>
          <p:cNvPr id="12" name="Nghề đan lát ở vùng cao Định Hoá _ VTV4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7767" y="2812724"/>
            <a:ext cx="7191602" cy="4045276"/>
          </a:xfrm>
          <a:prstGeom prst="rect">
            <a:avLst/>
          </a:prstGeom>
        </p:spPr>
      </p:pic>
    </p:spTree>
    <p:extLst>
      <p:ext uri="{BB962C8B-B14F-4D97-AF65-F5344CB8AC3E}">
        <p14:creationId xmlns:p14="http://schemas.microsoft.com/office/powerpoint/2010/main" val="412152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12"/>
                </p:tgtEl>
              </p:cMediaNode>
            </p:video>
          </p:childTnLst>
        </p:cTn>
      </p:par>
    </p:tnLst>
    <p:bldLst>
      <p:bldP spid="2" grpId="0"/>
      <p:bldP spid="6"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Già làng Đinh Chương: Báu vật sống của người Bana Kriêm!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36" y="2590800"/>
            <a:ext cx="4121006" cy="37604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3AFB51-9971-43F1-AFCF-CFAE33DF6FB5}"/>
              </a:ext>
            </a:extLst>
          </p:cNvPr>
          <p:cNvSpPr/>
          <p:nvPr/>
        </p:nvSpPr>
        <p:spPr>
          <a:xfrm>
            <a:off x="1191594" y="1286025"/>
            <a:ext cx="3015124" cy="553959"/>
          </a:xfrm>
          <a:prstGeom prst="rect">
            <a:avLst/>
          </a:prstGeom>
        </p:spPr>
        <p:txBody>
          <a:bodyPr wrap="square" lIns="91402" tIns="45701" rIns="91402" bIns="45701">
            <a:spAutoFit/>
          </a:bodyPr>
          <a:lstStyle/>
          <a:p>
            <a:pPr marL="0" marR="0" lvl="0" indent="0" algn="l" defTabSz="91347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en-US" sz="3000" b="1" smtClean="0">
                <a:solidFill>
                  <a:srgbClr val="FF5050"/>
                </a:solidFill>
                <a:latin typeface="UTM Avo"/>
                <a:cs typeface="Times New Roman" pitchFamily="18" charset="0"/>
              </a:rPr>
              <a:t>Già làng:</a:t>
            </a:r>
            <a:endParaRPr kumimoji="0" lang="en-US" sz="3000" b="0" i="0" u="none" strike="noStrike" kern="1200" cap="none" spc="0" normalizeH="0" baseline="0" noProof="0" dirty="0">
              <a:ln>
                <a:noFill/>
              </a:ln>
              <a:solidFill>
                <a:prstClr val="black"/>
              </a:solidFill>
              <a:effectLst/>
              <a:uLnTx/>
              <a:uFillTx/>
              <a:latin typeface="UTM Avo"/>
              <a:ea typeface="+mn-ea"/>
              <a:cs typeface="+mn-cs"/>
            </a:endParaRPr>
          </a:p>
        </p:txBody>
      </p:sp>
      <p:sp>
        <p:nvSpPr>
          <p:cNvPr id="4" name="Rectangle 3"/>
          <p:cNvSpPr/>
          <p:nvPr/>
        </p:nvSpPr>
        <p:spPr>
          <a:xfrm>
            <a:off x="3869541" y="1272006"/>
            <a:ext cx="7738533" cy="1015663"/>
          </a:xfrm>
          <a:prstGeom prst="rect">
            <a:avLst/>
          </a:prstGeom>
        </p:spPr>
        <p:txBody>
          <a:bodyPr wrap="square">
            <a:spAutoFit/>
          </a:bodyPr>
          <a:lstStyle/>
          <a:p>
            <a:pPr lvl="0" defTabSz="913478">
              <a:defRPr/>
            </a:pPr>
            <a:r>
              <a:rPr lang="en-US" sz="3000" smtClean="0">
                <a:solidFill>
                  <a:prstClr val="black"/>
                </a:solidFill>
                <a:cs typeface="Times New Roman" pitchFamily="18" charset="0"/>
              </a:rPr>
              <a:t>Người cao tuổi được dân làng cử ra để điều kiển công việc chung</a:t>
            </a:r>
            <a:endParaRPr lang="en-US" sz="3000" dirty="0">
              <a:solidFill>
                <a:prstClr val="black"/>
              </a:solidFill>
            </a:endParaRPr>
          </a:p>
        </p:txBody>
      </p:sp>
      <p:sp>
        <p:nvSpPr>
          <p:cNvPr id="5" name="Rectangle 4"/>
          <p:cNvSpPr/>
          <p:nvPr/>
        </p:nvSpPr>
        <p:spPr>
          <a:xfrm>
            <a:off x="3808511" y="197562"/>
            <a:ext cx="5320611" cy="1015624"/>
          </a:xfrm>
          <a:prstGeom prst="rect">
            <a:avLst/>
          </a:prstGeom>
        </p:spPr>
        <p:txBody>
          <a:bodyPr wrap="none" lIns="91402" tIns="45701" rIns="91402" bIns="45701">
            <a:spAutoFit/>
          </a:bodyPr>
          <a:lstStyle/>
          <a:p>
            <a:pPr>
              <a:defRPr/>
            </a:pPr>
            <a:r>
              <a:rPr lang="en-US" sz="6000" b="1" smtClean="0">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030" name="Picture 6" descr="QUYỀN UY GIÀ LÀNG Ở TÂY NGUYÊN | Antam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824" y="2445967"/>
            <a:ext cx="5429250"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10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3AFB51-9971-43F1-AFCF-CFAE33DF6FB5}"/>
              </a:ext>
            </a:extLst>
          </p:cNvPr>
          <p:cNvSpPr/>
          <p:nvPr/>
        </p:nvSpPr>
        <p:spPr>
          <a:xfrm>
            <a:off x="793386" y="1415634"/>
            <a:ext cx="10946329" cy="553959"/>
          </a:xfrm>
          <a:prstGeom prst="rect">
            <a:avLst/>
          </a:prstGeom>
        </p:spPr>
        <p:txBody>
          <a:bodyPr wrap="square" lIns="91402" tIns="45701" rIns="91402" bIns="45701">
            <a:spAutoFit/>
          </a:bodyPr>
          <a:lstStyle/>
          <a:p>
            <a:pPr marL="0" marR="0" lvl="0" indent="0" algn="l" defTabSz="91347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en-US" sz="3000" b="1" noProof="0" smtClean="0">
                <a:solidFill>
                  <a:srgbClr val="FF5050"/>
                </a:solidFill>
                <a:latin typeface="UTM Avo"/>
                <a:cs typeface="Times New Roman" pitchFamily="18" charset="0"/>
              </a:rPr>
              <a:t>nan: </a:t>
            </a:r>
            <a:r>
              <a:rPr lang="en-US" sz="3000" smtClean="0">
                <a:solidFill>
                  <a:prstClr val="black"/>
                </a:solidFill>
                <a:latin typeface="UTM Avo"/>
                <a:cs typeface="Times New Roman" pitchFamily="18" charset="0"/>
              </a:rPr>
              <a:t>thanh tre, nứa, dùng để đan, ghép thành đồ vật.</a:t>
            </a:r>
            <a:endParaRPr kumimoji="0" lang="en-US" sz="3000" b="0" i="0" u="none" strike="noStrike" kern="1200" cap="none" spc="0" normalizeH="0" baseline="0" noProof="0" dirty="0">
              <a:ln>
                <a:noFill/>
              </a:ln>
              <a:solidFill>
                <a:prstClr val="black"/>
              </a:solidFill>
              <a:effectLst/>
              <a:uLnTx/>
              <a:uFillTx/>
              <a:latin typeface="UTM Avo"/>
              <a:ea typeface="+mn-ea"/>
              <a:cs typeface="+mn-cs"/>
            </a:endParaRPr>
          </a:p>
        </p:txBody>
      </p:sp>
      <p:sp>
        <p:nvSpPr>
          <p:cNvPr id="3" name="Rectangle 2"/>
          <p:cNvSpPr/>
          <p:nvPr/>
        </p:nvSpPr>
        <p:spPr>
          <a:xfrm>
            <a:off x="3808511" y="197562"/>
            <a:ext cx="5320611" cy="1015624"/>
          </a:xfrm>
          <a:prstGeom prst="rect">
            <a:avLst/>
          </a:prstGeom>
        </p:spPr>
        <p:txBody>
          <a:bodyPr wrap="none" lIns="91402" tIns="45701" rIns="91402" bIns="45701">
            <a:spAutoFit/>
          </a:bodyPr>
          <a:lstStyle/>
          <a:p>
            <a:pPr>
              <a:defRPr/>
            </a:pPr>
            <a:r>
              <a:rPr lang="en-US" sz="6000" b="1" smtClean="0">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4" name="Picture 3"/>
          <p:cNvPicPr>
            <a:picLocks noChangeAspect="1"/>
          </p:cNvPicPr>
          <p:nvPr/>
        </p:nvPicPr>
        <p:blipFill rotWithShape="1">
          <a:blip r:embed="rId3"/>
          <a:srcRect l="17851" t="14323" r="2416" b="2083"/>
          <a:stretch/>
        </p:blipFill>
        <p:spPr>
          <a:xfrm>
            <a:off x="152400" y="2576356"/>
            <a:ext cx="5817382" cy="3943350"/>
          </a:xfrm>
          <a:prstGeom prst="rect">
            <a:avLst/>
          </a:prstGeom>
        </p:spPr>
      </p:pic>
      <p:pic>
        <p:nvPicPr>
          <p:cNvPr id="7" name="Picture 6"/>
          <p:cNvPicPr>
            <a:picLocks noChangeAspect="1"/>
          </p:cNvPicPr>
          <p:nvPr/>
        </p:nvPicPr>
        <p:blipFill rotWithShape="1">
          <a:blip r:embed="rId4"/>
          <a:srcRect l="20864" t="7812"/>
          <a:stretch/>
        </p:blipFill>
        <p:spPr>
          <a:xfrm>
            <a:off x="6468816" y="2576356"/>
            <a:ext cx="5235521" cy="3943350"/>
          </a:xfrm>
          <a:prstGeom prst="rect">
            <a:avLst/>
          </a:prstGeom>
        </p:spPr>
      </p:pic>
    </p:spTree>
    <p:extLst>
      <p:ext uri="{BB962C8B-B14F-4D97-AF65-F5344CB8AC3E}">
        <p14:creationId xmlns:p14="http://schemas.microsoft.com/office/powerpoint/2010/main" val="2593140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1384" y="771875"/>
            <a:ext cx="11900616" cy="1754326"/>
          </a:xfrm>
          <a:prstGeom prst="rect">
            <a:avLst/>
          </a:prstGeom>
        </p:spPr>
        <p:txBody>
          <a:bodyPr wrap="square">
            <a:spAutoFit/>
          </a:bodyPr>
          <a:lstStyle/>
          <a:p>
            <a:pPr indent="795338"/>
            <a:r>
              <a:rPr lang="vi-VN" sz="3600"/>
              <a:t>Hình dáng nhà rông có thể không giống </a:t>
            </a:r>
            <a:r>
              <a:rPr lang="vi-VN" sz="3600" smtClean="0"/>
              <a:t>nhau</a:t>
            </a:r>
            <a:r>
              <a:rPr lang="en-US" sz="3600" smtClean="0"/>
              <a:t>,</a:t>
            </a:r>
            <a:r>
              <a:rPr lang="en-US" sz="3600" smtClean="0">
                <a:solidFill>
                  <a:srgbClr val="C00000"/>
                </a:solidFill>
              </a:rPr>
              <a:t>/</a:t>
            </a:r>
            <a:r>
              <a:rPr lang="vi-VN" sz="3600" smtClean="0"/>
              <a:t> </a:t>
            </a:r>
            <a:r>
              <a:rPr lang="vi-VN" sz="3600"/>
              <a:t>nhưng bao giờ đó cũng là ngôi nhà sàn cao </a:t>
            </a:r>
            <a:r>
              <a:rPr lang="vi-VN" sz="3600" smtClean="0"/>
              <a:t>nhất</a:t>
            </a:r>
            <a:r>
              <a:rPr lang="en-US" sz="3600" smtClean="0"/>
              <a:t>,</a:t>
            </a:r>
            <a:r>
              <a:rPr lang="vi-VN" sz="3600" smtClean="0">
                <a:solidFill>
                  <a:srgbClr val="C00000"/>
                </a:solidFill>
              </a:rPr>
              <a:t>/</a:t>
            </a:r>
            <a:r>
              <a:rPr lang="vi-VN" sz="3600" smtClean="0"/>
              <a:t> </a:t>
            </a:r>
            <a:r>
              <a:rPr lang="vi-VN" sz="3600"/>
              <a:t>đẹp nhất của </a:t>
            </a:r>
            <a:r>
              <a:rPr lang="vi-VN" sz="3600" smtClean="0"/>
              <a:t>làng</a:t>
            </a:r>
            <a:r>
              <a:rPr lang="en-US" sz="3600" smtClean="0"/>
              <a:t>.</a:t>
            </a:r>
            <a:r>
              <a:rPr lang="en-US" sz="3600" smtClean="0">
                <a:solidFill>
                  <a:srgbClr val="C00000"/>
                </a:solidFill>
              </a:rPr>
              <a:t>//</a:t>
            </a:r>
            <a:endParaRPr lang="en-US" sz="3600">
              <a:solidFill>
                <a:srgbClr val="C00000"/>
              </a:solidFill>
            </a:endParaRPr>
          </a:p>
        </p:txBody>
      </p:sp>
      <p:sp>
        <p:nvSpPr>
          <p:cNvPr id="3" name="Rounded Rectangle 13">
            <a:extLst>
              <a:ext uri="{FF2B5EF4-FFF2-40B4-BE49-F238E27FC236}">
                <a16:creationId xmlns:a16="http://schemas.microsoft.com/office/drawing/2014/main" id="{AB067D72-AA5E-44AD-B77C-DB6EDC0643CF}"/>
              </a:ext>
            </a:extLst>
          </p:cNvPr>
          <p:cNvSpPr/>
          <p:nvPr/>
        </p:nvSpPr>
        <p:spPr>
          <a:xfrm>
            <a:off x="4320776" y="200375"/>
            <a:ext cx="3290784" cy="553959"/>
          </a:xfrm>
          <a:prstGeom prst="roundRect">
            <a:avLst/>
          </a:prstGeom>
        </p:spPr>
        <p:style>
          <a:lnRef idx="3">
            <a:schemeClr val="lt1"/>
          </a:lnRef>
          <a:fillRef idx="1">
            <a:schemeClr val="accent6"/>
          </a:fillRef>
          <a:effectRef idx="1">
            <a:schemeClr val="accent6"/>
          </a:effectRef>
          <a:fontRef idx="minor">
            <a:schemeClr val="lt1"/>
          </a:fontRef>
        </p:style>
        <p:txBody>
          <a:bodyPr lIns="91402" tIns="45701" rIns="91402" bIns="45701" rtlCol="0" anchor="ctr"/>
          <a:lstStyle/>
          <a:p>
            <a:pPr algn="ct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a:t>
            </a:r>
            <a:r>
              <a:rPr lang="en-US" sz="2800" b="1" smtClean="0">
                <a:solidFill>
                  <a:schemeClr val="bg1"/>
                </a:solidFill>
                <a:effectLst>
                  <a:outerShdw blurRad="38100" dist="38100" dir="2700000" algn="tl">
                    <a:srgbClr val="000000">
                      <a:alpha val="43137"/>
                    </a:srgbClr>
                  </a:outerShdw>
                </a:effectLst>
                <a:cs typeface="Times New Roman" panose="02020603050405020304" pitchFamily="18" charset="0"/>
              </a:rPr>
              <a:t>ĐỌC CÂU</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4" name="Rectangle 3"/>
          <p:cNvSpPr/>
          <p:nvPr/>
        </p:nvSpPr>
        <p:spPr>
          <a:xfrm>
            <a:off x="291384" y="2915567"/>
            <a:ext cx="11900616" cy="1200329"/>
          </a:xfrm>
          <a:prstGeom prst="rect">
            <a:avLst/>
          </a:prstGeom>
        </p:spPr>
        <p:txBody>
          <a:bodyPr wrap="square">
            <a:spAutoFit/>
          </a:bodyPr>
          <a:lstStyle/>
          <a:p>
            <a:pPr indent="795338"/>
            <a:r>
              <a:rPr lang="vi-VN" sz="3600"/>
              <a:t>Làng càng lớn và có nhiều người tài </a:t>
            </a:r>
            <a:r>
              <a:rPr lang="vi-VN" sz="3600" smtClean="0"/>
              <a:t>giỏi</a:t>
            </a:r>
            <a:r>
              <a:rPr lang="en-US" sz="3600" smtClean="0">
                <a:solidFill>
                  <a:srgbClr val="C00000"/>
                </a:solidFill>
              </a:rPr>
              <a:t>/</a:t>
            </a:r>
            <a:r>
              <a:rPr lang="vi-VN" sz="3600" smtClean="0"/>
              <a:t> </a:t>
            </a:r>
            <a:r>
              <a:rPr lang="vi-VN" sz="3600"/>
              <a:t>thì nhà rông càng bề thế</a:t>
            </a:r>
            <a:r>
              <a:rPr lang="vi-VN" sz="3600" smtClean="0"/>
              <a:t>,</a:t>
            </a:r>
            <a:r>
              <a:rPr lang="en-US" sz="3600" smtClean="0">
                <a:solidFill>
                  <a:srgbClr val="C00000"/>
                </a:solidFill>
              </a:rPr>
              <a:t>/</a:t>
            </a:r>
            <a:r>
              <a:rPr lang="vi-VN" sz="3600" smtClean="0"/>
              <a:t> </a:t>
            </a:r>
            <a:r>
              <a:rPr lang="vi-VN" sz="3600"/>
              <a:t>khang </a:t>
            </a:r>
            <a:r>
              <a:rPr lang="vi-VN" sz="3600" smtClean="0"/>
              <a:t>trang</a:t>
            </a:r>
            <a:r>
              <a:rPr lang="en-US" sz="3600" smtClean="0"/>
              <a:t>.</a:t>
            </a:r>
            <a:endParaRPr lang="en-US" sz="3600">
              <a:solidFill>
                <a:srgbClr val="C00000"/>
              </a:solidFill>
            </a:endParaRPr>
          </a:p>
        </p:txBody>
      </p:sp>
    </p:spTree>
    <p:extLst>
      <p:ext uri="{BB962C8B-B14F-4D97-AF65-F5344CB8AC3E}">
        <p14:creationId xmlns:p14="http://schemas.microsoft.com/office/powerpoint/2010/main" val="3880680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
          <p:cNvSpPr/>
          <p:nvPr/>
        </p:nvSpPr>
        <p:spPr>
          <a:xfrm>
            <a:off x="3997309" y="3953841"/>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3" name="椭圆 4"/>
          <p:cNvSpPr/>
          <p:nvPr/>
        </p:nvSpPr>
        <p:spPr>
          <a:xfrm>
            <a:off x="1574081" y="40914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4" name="椭圆 5"/>
          <p:cNvSpPr/>
          <p:nvPr/>
        </p:nvSpPr>
        <p:spPr>
          <a:xfrm>
            <a:off x="9355121" y="2879777"/>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5" name="组合 23"/>
          <p:cNvGrpSpPr/>
          <p:nvPr/>
        </p:nvGrpSpPr>
        <p:grpSpPr>
          <a:xfrm>
            <a:off x="3596321" y="491820"/>
            <a:ext cx="5155335" cy="4896929"/>
            <a:chOff x="3084810" y="-335112"/>
            <a:chExt cx="5809496" cy="5760000"/>
          </a:xfrm>
        </p:grpSpPr>
        <p:grpSp>
          <p:nvGrpSpPr>
            <p:cNvPr id="6" name="组合 16"/>
            <p:cNvGrpSpPr/>
            <p:nvPr/>
          </p:nvGrpSpPr>
          <p:grpSpPr>
            <a:xfrm>
              <a:off x="3297693" y="-335112"/>
              <a:ext cx="5596613" cy="5760000"/>
              <a:chOff x="3297693" y="-335112"/>
              <a:chExt cx="5596613" cy="5760000"/>
            </a:xfrm>
          </p:grpSpPr>
          <p:cxnSp>
            <p:nvCxnSpPr>
              <p:cNvPr id="8"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9" name="图片 12"/>
              <p:cNvPicPr>
                <a:picLocks noChangeAspect="1"/>
              </p:cNvPicPr>
              <p:nvPr/>
            </p:nvPicPr>
            <p:blipFill rotWithShape="1">
              <a:blip r:embed="rId2"/>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5"/>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1"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8587645" y="810850"/>
            <a:ext cx="1759996" cy="734428"/>
          </a:xfrm>
          <a:prstGeom prst="rect">
            <a:avLst/>
          </a:prstGeom>
        </p:spPr>
      </p:pic>
      <p:sp>
        <p:nvSpPr>
          <p:cNvPr id="1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3" name="椭圆 22"/>
          <p:cNvSpPr/>
          <p:nvPr/>
        </p:nvSpPr>
        <p:spPr>
          <a:xfrm>
            <a:off x="1660442" y="1216687"/>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4"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36566" y="2343711"/>
            <a:ext cx="7818555" cy="44048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3985294" y="3001431"/>
            <a:ext cx="4566300" cy="1085182"/>
          </a:xfrm>
          <a:prstGeom prst="rect">
            <a:avLst/>
          </a:prstGeom>
        </p:spPr>
      </p:pic>
    </p:spTree>
    <p:extLst>
      <p:ext uri="{BB962C8B-B14F-4D97-AF65-F5344CB8AC3E}">
        <p14:creationId xmlns:p14="http://schemas.microsoft.com/office/powerpoint/2010/main" val="3332289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2"/>
                                        </p:tgtEl>
                                      </p:cBhvr>
                                    </p:animEffect>
                                    <p:animScale>
                                      <p:cBhvr>
                                        <p:cTn id="46" dur="500" autoRev="1" fill="hold"/>
                                        <p:tgtEl>
                                          <p:spTgt spid="1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3"/>
                                        </p:tgtEl>
                                      </p:cBhvr>
                                    </p:animEffect>
                                    <p:animScale>
                                      <p:cBhvr>
                                        <p:cTn id="49" dur="500" autoRev="1" fill="hold"/>
                                        <p:tgtEl>
                                          <p:spTgt spid="1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4"/>
                                        </p:tgtEl>
                                      </p:cBhvr>
                                    </p:animEffect>
                                    <p:animScale>
                                      <p:cBhvr>
                                        <p:cTn id="52" dur="500" autoRev="1" fill="hold"/>
                                        <p:tgtEl>
                                          <p:spTgt spid="4"/>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
                                        </p:tgtEl>
                                      </p:cBhvr>
                                    </p:animEffect>
                                    <p:animScale>
                                      <p:cBhvr>
                                        <p:cTn id="58" dur="500" autoRev="1" fill="hold"/>
                                        <p:tgtEl>
                                          <p:spTgt spid="2"/>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3"/>
                                        </p:tgtEl>
                                      </p:cBhvr>
                                    </p:animEffect>
                                    <p:animScale>
                                      <p:cBhvr>
                                        <p:cTn id="61"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3" grpId="0" bldLvl="0" animBg="1"/>
      <p:bldP spid="3" grpId="1" bldLvl="0" animBg="1"/>
      <p:bldP spid="4" grpId="0" bldLvl="0" animBg="1"/>
      <p:bldP spid="4" grpId="1" bldLvl="0" animBg="1"/>
      <p:bldP spid="10" grpId="0" bldLvl="0" animBg="1"/>
      <p:bldP spid="10" grpId="1" bldLvl="0" animBg="1"/>
      <p:bldP spid="12" grpId="0" bldLvl="0" animBg="1"/>
      <p:bldP spid="12" grpId="1" bldLvl="0" animBg="1"/>
      <p:bldP spid="13" grpId="0" bldLvl="0" animBg="1"/>
      <p:bldP spid="1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646" y="832513"/>
            <a:ext cx="11799032" cy="57554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Roboto" panose="02000000000000000000" pitchFamily="2" charset="0"/>
                <a:ea typeface="+mn-ea"/>
                <a:cs typeface="+mn-cs"/>
              </a:rPr>
              <a:t>Nhà rông</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được dựng bằng gỗ tốt kết hợp với tre, nứa; mái lợp cỏ tranh. Dân làng cùng nhau làm nhà rông. Làng càng lớn và có nhiều người tài giỏi thì nhà rông càng bề thế, khang trang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kumimoji="0" lang="vi-VN" sz="24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a:t>
            </a:r>
            <a:endPar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a:p>
            <a:pPr marL="0" marR="0" lvl="0" indent="566738"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Nhà rông thật là đặc sắc. Vì vậy, mỗi khi nói đến Tây Nguyên là người ta thường nhắc đến nhà rông. </a:t>
            </a:r>
          </a:p>
          <a:p>
            <a:pPr marL="0" marR="0" lvl="0" indent="566738"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Roboto" panose="02000000000000000000" pitchFamily="2" charset="0"/>
                <a:ea typeface="+mn-ea"/>
                <a:cs typeface="+mn-cs"/>
              </a:rPr>
              <a:t>LƯU </a:t>
            </a:r>
            <a:r>
              <a:rPr kumimoji="0" lang="vi-VN" sz="2400" b="0" i="1" u="none" strike="noStrike" kern="1200" cap="none" spc="0" normalizeH="0" baseline="0" noProof="0" smtClean="0">
                <a:ln>
                  <a:noFill/>
                </a:ln>
                <a:solidFill>
                  <a:prstClr val="black"/>
                </a:solidFill>
                <a:effectLst/>
                <a:uLnTx/>
                <a:uFillTx/>
                <a:latin typeface="Roboto" panose="02000000000000000000" pitchFamily="2" charset="0"/>
                <a:ea typeface="+mn-ea"/>
                <a:cs typeface="+mn-cs"/>
              </a:rPr>
              <a:t>HÙNG</a:t>
            </a:r>
            <a:endParaRPr kumimoji="0" lang="vi-VN" sz="2400" b="0" i="1"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2404" b="90249"/>
          <a:stretch/>
        </p:blipFill>
        <p:spPr>
          <a:xfrm>
            <a:off x="0" y="0"/>
            <a:ext cx="2413452" cy="1003568"/>
          </a:xfrm>
          <a:prstGeom prst="rect">
            <a:avLst/>
          </a:prstGeom>
        </p:spPr>
      </p:pic>
      <p:sp>
        <p:nvSpPr>
          <p:cNvPr id="4" name="Flowchart: Terminator 3">
            <a:extLst>
              <a:ext uri="{FF2B5EF4-FFF2-40B4-BE49-F238E27FC236}">
                <a16:creationId xmlns:a16="http://schemas.microsoft.com/office/drawing/2014/main" id="{C8800ACA-C713-4F7D-A467-4B567C603304}"/>
              </a:ext>
            </a:extLst>
          </p:cNvPr>
          <p:cNvSpPr/>
          <p:nvPr/>
        </p:nvSpPr>
        <p:spPr>
          <a:xfrm>
            <a:off x="8510814" y="282811"/>
            <a:ext cx="3338286" cy="720757"/>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en-US" sz="2800" b="1" dirty="0">
                <a:effectLst>
                  <a:outerShdw blurRad="38100" dist="38100" dir="2700000" algn="tl">
                    <a:srgbClr val="000000">
                      <a:alpha val="43137"/>
                    </a:srgbClr>
                  </a:outerShdw>
                </a:effectLst>
                <a:cs typeface="Times New Roman" panose="02020603050405020304" pitchFamily="18" charset="0"/>
              </a:rPr>
              <a:t>ĐỌC TOÀN BÀI</a:t>
            </a:r>
          </a:p>
        </p:txBody>
      </p:sp>
    </p:spTree>
    <p:extLst>
      <p:ext uri="{BB962C8B-B14F-4D97-AF65-F5344CB8AC3E}">
        <p14:creationId xmlns:p14="http://schemas.microsoft.com/office/powerpoint/2010/main" val="3640133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pic>
        <p:nvPicPr>
          <p:cNvPr id="4" name="Picture 3">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pic>
        <p:nvPicPr>
          <p:cNvPr id="5" name="Picture 4"/>
          <p:cNvPicPr>
            <a:picLocks noChangeAspect="1"/>
          </p:cNvPicPr>
          <p:nvPr/>
        </p:nvPicPr>
        <p:blipFill>
          <a:blip r:embed="rId6"/>
          <a:stretch>
            <a:fillRect/>
          </a:stretch>
        </p:blipFill>
        <p:spPr>
          <a:xfrm>
            <a:off x="3455418" y="2797739"/>
            <a:ext cx="5761219" cy="2213040"/>
          </a:xfrm>
          <a:prstGeom prst="rect">
            <a:avLst/>
          </a:prstGeom>
        </p:spPr>
      </p:pic>
    </p:spTree>
    <p:extLst>
      <p:ext uri="{BB962C8B-B14F-4D97-AF65-F5344CB8AC3E}">
        <p14:creationId xmlns:p14="http://schemas.microsoft.com/office/powerpoint/2010/main" val="2609349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A9A01-A273-443B-BC0E-3B83DB457FE4}"/>
              </a:ext>
            </a:extLst>
          </p:cNvPr>
          <p:cNvSpPr/>
          <p:nvPr/>
        </p:nvSpPr>
        <p:spPr>
          <a:xfrm>
            <a:off x="0" y="421400"/>
            <a:ext cx="11973818" cy="584737"/>
          </a:xfrm>
          <a:prstGeom prst="rect">
            <a:avLst/>
          </a:prstGeom>
        </p:spPr>
        <p:txBody>
          <a:bodyPr wrap="square" lIns="91402" tIns="45701" rIns="91402" bIns="45701">
            <a:spAutoFit/>
          </a:bodyPr>
          <a:lstStyle/>
          <a:p>
            <a:pPr algn="ctr"/>
            <a:r>
              <a:rPr lang="en-US" sz="3200" b="1">
                <a:solidFill>
                  <a:schemeClr val="accent1"/>
                </a:solidFill>
                <a:cs typeface="Times New Roman" pitchFamily="18" charset="0"/>
              </a:rPr>
              <a:t>1. Nhà rông có đặc điểm gì nổi bật?</a:t>
            </a:r>
            <a:endParaRPr lang="en-US" sz="3200" b="1" dirty="0">
              <a:solidFill>
                <a:schemeClr val="accent1"/>
              </a:solidFill>
            </a:endParaRPr>
          </a:p>
        </p:txBody>
      </p:sp>
      <p:sp>
        <p:nvSpPr>
          <p:cNvPr id="12" name="Rectangle 11">
            <a:extLst>
              <a:ext uri="{FF2B5EF4-FFF2-40B4-BE49-F238E27FC236}">
                <a16:creationId xmlns:a16="http://schemas.microsoft.com/office/drawing/2014/main" id="{973AFB51-9971-43F1-AFCF-CFAE33DF6FB5}"/>
              </a:ext>
            </a:extLst>
          </p:cNvPr>
          <p:cNvSpPr/>
          <p:nvPr/>
        </p:nvSpPr>
        <p:spPr>
          <a:xfrm>
            <a:off x="1590658" y="1205952"/>
            <a:ext cx="9010679" cy="1301023"/>
          </a:xfrm>
          <a:prstGeom prst="rect">
            <a:avLst/>
          </a:prstGeom>
        </p:spPr>
        <p:txBody>
          <a:bodyPr wrap="square" lIns="91402" tIns="45701" rIns="91402" bIns="45701">
            <a:spAutoFit/>
          </a:bodyPr>
          <a:lstStyle/>
          <a:p>
            <a:pPr marL="457200" indent="-457200" algn="just">
              <a:lnSpc>
                <a:spcPct val="150000"/>
              </a:lnSpc>
              <a:buFontTx/>
              <a:buChar char="-"/>
            </a:pPr>
            <a:r>
              <a:rPr lang="vi-VN" sz="2800" b="1" smtClean="0">
                <a:solidFill>
                  <a:srgbClr val="DC4324"/>
                </a:solidFill>
                <a:cs typeface="Times New Roman" pitchFamily="18" charset="0"/>
              </a:rPr>
              <a:t>Quy </a:t>
            </a:r>
            <a:r>
              <a:rPr lang="vi-VN" sz="2800" b="1">
                <a:solidFill>
                  <a:srgbClr val="DC4324"/>
                </a:solidFill>
                <a:cs typeface="Times New Roman" pitchFamily="18" charset="0"/>
              </a:rPr>
              <a:t>mô: </a:t>
            </a:r>
            <a:endParaRPr lang="en-US" sz="2800" b="1" smtClean="0">
              <a:solidFill>
                <a:srgbClr val="DC4324"/>
              </a:solidFill>
              <a:cs typeface="Times New Roman" pitchFamily="18" charset="0"/>
            </a:endParaRPr>
          </a:p>
          <a:p>
            <a:pPr marL="457200" indent="-457200" algn="just">
              <a:lnSpc>
                <a:spcPct val="150000"/>
              </a:lnSpc>
              <a:buFontTx/>
              <a:buChar char="-"/>
            </a:pPr>
            <a:r>
              <a:rPr lang="vi-VN" sz="2800" b="1" smtClean="0">
                <a:solidFill>
                  <a:srgbClr val="DC4324"/>
                </a:solidFill>
                <a:cs typeface="Times New Roman" pitchFamily="18" charset="0"/>
              </a:rPr>
              <a:t>Vật </a:t>
            </a:r>
            <a:r>
              <a:rPr lang="vi-VN" sz="2800" b="1">
                <a:solidFill>
                  <a:srgbClr val="DC4324"/>
                </a:solidFill>
                <a:cs typeface="Times New Roman" pitchFamily="18" charset="0"/>
              </a:rPr>
              <a:t>liệu</a:t>
            </a:r>
            <a:r>
              <a:rPr lang="vi-VN" sz="2800" b="1" smtClean="0">
                <a:solidFill>
                  <a:srgbClr val="DC4324"/>
                </a:solidFill>
                <a:cs typeface="Times New Roman" pitchFamily="18" charset="0"/>
              </a:rPr>
              <a:t>:</a:t>
            </a:r>
            <a:endParaRPr lang="vi-VN" sz="2800" b="1">
              <a:solidFill>
                <a:srgbClr val="DC4324"/>
              </a:solidFill>
              <a:cs typeface="Times New Roman" pitchFamily="18" charset="0"/>
            </a:endParaRPr>
          </a:p>
        </p:txBody>
      </p:sp>
      <p:sp>
        <p:nvSpPr>
          <p:cNvPr id="7" name="Rectangle 6"/>
          <p:cNvSpPr/>
          <p:nvPr/>
        </p:nvSpPr>
        <p:spPr>
          <a:xfrm>
            <a:off x="3790949" y="1306886"/>
            <a:ext cx="5549917" cy="523220"/>
          </a:xfrm>
          <a:prstGeom prst="rect">
            <a:avLst/>
          </a:prstGeom>
        </p:spPr>
        <p:txBody>
          <a:bodyPr wrap="none">
            <a:spAutoFit/>
          </a:bodyPr>
          <a:lstStyle/>
          <a:p>
            <a:pPr lvl="0" algn="just"/>
            <a:r>
              <a:rPr lang="vi-VN" sz="2800">
                <a:solidFill>
                  <a:prstClr val="black"/>
                </a:solidFill>
                <a:cs typeface="Times New Roman" pitchFamily="18" charset="0"/>
              </a:rPr>
              <a:t>Lớn, cao, đẹp nhất trong </a:t>
            </a:r>
            <a:r>
              <a:rPr lang="vi-VN" sz="2800" smtClean="0">
                <a:solidFill>
                  <a:prstClr val="black"/>
                </a:solidFill>
                <a:cs typeface="Times New Roman" pitchFamily="18" charset="0"/>
              </a:rPr>
              <a:t>làng</a:t>
            </a:r>
            <a:endParaRPr lang="vi-VN" sz="2800">
              <a:solidFill>
                <a:prstClr val="black"/>
              </a:solidFill>
              <a:cs typeface="Times New Roman" pitchFamily="18" charset="0"/>
            </a:endParaRPr>
          </a:p>
        </p:txBody>
      </p:sp>
      <p:sp>
        <p:nvSpPr>
          <p:cNvPr id="8" name="Rectangle 7"/>
          <p:cNvSpPr/>
          <p:nvPr/>
        </p:nvSpPr>
        <p:spPr>
          <a:xfrm>
            <a:off x="3790949" y="2029921"/>
            <a:ext cx="7058038" cy="954107"/>
          </a:xfrm>
          <a:prstGeom prst="rect">
            <a:avLst/>
          </a:prstGeom>
        </p:spPr>
        <p:txBody>
          <a:bodyPr wrap="square">
            <a:spAutoFit/>
          </a:bodyPr>
          <a:lstStyle/>
          <a:p>
            <a:pPr lvl="0" algn="just"/>
            <a:r>
              <a:rPr lang="vi-VN" sz="2800">
                <a:solidFill>
                  <a:prstClr val="black"/>
                </a:solidFill>
                <a:cs typeface="Times New Roman" pitchFamily="18" charset="0"/>
              </a:rPr>
              <a:t>Làm bằng gỗ tốt, kết hợp chất liệu tre nứa và lợp cỏ tranh</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517" t="54917" r="71658" b="24273"/>
          <a:stretch/>
        </p:blipFill>
        <p:spPr>
          <a:xfrm>
            <a:off x="4042151" y="3099754"/>
            <a:ext cx="3819521" cy="3758246"/>
          </a:xfrm>
          <a:prstGeom prst="ellipse">
            <a:avLst/>
          </a:prstGeom>
          <a:ln>
            <a:noFill/>
          </a:ln>
          <a:effectLst>
            <a:softEdge rad="112500"/>
          </a:effectLst>
        </p:spPr>
      </p:pic>
    </p:spTree>
    <p:extLst>
      <p:ext uri="{BB962C8B-B14F-4D97-AF65-F5344CB8AC3E}">
        <p14:creationId xmlns:p14="http://schemas.microsoft.com/office/powerpoint/2010/main" val="1413009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A9A01-A273-443B-BC0E-3B83DB457FE4}"/>
              </a:ext>
            </a:extLst>
          </p:cNvPr>
          <p:cNvSpPr/>
          <p:nvPr/>
        </p:nvSpPr>
        <p:spPr>
          <a:xfrm>
            <a:off x="856344" y="588315"/>
            <a:ext cx="10682280" cy="523182"/>
          </a:xfrm>
          <a:prstGeom prst="rect">
            <a:avLst/>
          </a:prstGeom>
        </p:spPr>
        <p:txBody>
          <a:bodyPr wrap="square" lIns="91402" tIns="45701" rIns="91402" bIns="45701">
            <a:spAutoFit/>
          </a:bodyPr>
          <a:lstStyle/>
          <a:p>
            <a:pPr algn="ctr"/>
            <a:r>
              <a:rPr lang="vi-VN" sz="2800" b="1">
                <a:solidFill>
                  <a:srgbClr val="F73847"/>
                </a:solidFill>
                <a:cs typeface="Times New Roman" pitchFamily="18" charset="0"/>
              </a:rPr>
              <a:t>2. Nhà rông được dùng để làm gì?</a:t>
            </a:r>
            <a:endParaRPr lang="en-US" sz="2800" b="1" dirty="0">
              <a:solidFill>
                <a:srgbClr val="F73847"/>
              </a:solidFill>
            </a:endParaRPr>
          </a:p>
        </p:txBody>
      </p:sp>
      <p:sp>
        <p:nvSpPr>
          <p:cNvPr id="4" name="Rectangle 3">
            <a:extLst>
              <a:ext uri="{FF2B5EF4-FFF2-40B4-BE49-F238E27FC236}">
                <a16:creationId xmlns:a16="http://schemas.microsoft.com/office/drawing/2014/main" id="{973AFB51-9971-43F1-AFCF-CFAE33DF6FB5}"/>
              </a:ext>
            </a:extLst>
          </p:cNvPr>
          <p:cNvSpPr/>
          <p:nvPr/>
        </p:nvSpPr>
        <p:spPr>
          <a:xfrm>
            <a:off x="504509" y="1541696"/>
            <a:ext cx="5136873" cy="3539392"/>
          </a:xfrm>
          <a:prstGeom prst="rect">
            <a:avLst/>
          </a:prstGeom>
        </p:spPr>
        <p:txBody>
          <a:bodyPr wrap="square" lIns="91402" tIns="45701" rIns="91402" bIns="45701">
            <a:spAutoFit/>
          </a:bodyPr>
          <a:lstStyle/>
          <a:p>
            <a:pPr algn="just"/>
            <a:r>
              <a:rPr lang="en-US" sz="2800" smtClean="0">
                <a:solidFill>
                  <a:prstClr val="black"/>
                </a:solidFill>
                <a:cs typeface="Times New Roman" pitchFamily="18" charset="0"/>
              </a:rPr>
              <a:t>	</a:t>
            </a:r>
            <a:r>
              <a:rPr lang="vi-VN" sz="2800">
                <a:solidFill>
                  <a:prstClr val="black"/>
                </a:solidFill>
                <a:cs typeface="Times New Roman" pitchFamily="18" charset="0"/>
              </a:rPr>
              <a:t>Là nơi đón tiếp khách đến làng, nơi già làng bàn việc chung. nơi đàn ông ngồi trò chuyện, vót nan, đan nát. Là chỗ ngủ của con trai từ thiếu niên cho đến khi lấy vợ. Là nơi tổ chức những lễ cúng.</a:t>
            </a:r>
            <a:endParaRPr lang="en-US" sz="2800" dirty="0">
              <a:solidFill>
                <a:prstClr val="black"/>
              </a:solidFill>
            </a:endParaRPr>
          </a:p>
        </p:txBody>
      </p:sp>
      <p:pic>
        <p:nvPicPr>
          <p:cNvPr id="8194" name="Picture 2" descr="Nhà Rông cao tới 100m của Việt Nam lên báo danh tiếng M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511" y="1541696"/>
            <a:ext cx="5881743" cy="406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312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down)">
                                      <p:cBhvr>
                                        <p:cTn id="1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A9A01-A273-443B-BC0E-3B83DB457FE4}"/>
              </a:ext>
            </a:extLst>
          </p:cNvPr>
          <p:cNvSpPr/>
          <p:nvPr/>
        </p:nvSpPr>
        <p:spPr>
          <a:xfrm>
            <a:off x="856344" y="405160"/>
            <a:ext cx="10682280" cy="954069"/>
          </a:xfrm>
          <a:prstGeom prst="rect">
            <a:avLst/>
          </a:prstGeom>
        </p:spPr>
        <p:txBody>
          <a:bodyPr wrap="square" lIns="91402" tIns="45701" rIns="91402" bIns="45701">
            <a:spAutoFit/>
          </a:bodyPr>
          <a:lstStyle/>
          <a:p>
            <a:pPr algn="ctr"/>
            <a:r>
              <a:rPr lang="vi-VN" sz="2800" b="1">
                <a:solidFill>
                  <a:srgbClr val="00B050"/>
                </a:solidFill>
                <a:cs typeface="Times New Roman" pitchFamily="18" charset="0"/>
              </a:rPr>
              <a:t>3. Vì sao có thể nói nhà </a:t>
            </a:r>
            <a:r>
              <a:rPr lang="vi-VN" sz="2800" b="1" smtClean="0">
                <a:solidFill>
                  <a:srgbClr val="00B050"/>
                </a:solidFill>
                <a:cs typeface="Times New Roman" pitchFamily="18" charset="0"/>
              </a:rPr>
              <a:t>rôn</a:t>
            </a:r>
            <a:r>
              <a:rPr lang="en-US" sz="2800" b="1" smtClean="0">
                <a:solidFill>
                  <a:srgbClr val="00B050"/>
                </a:solidFill>
                <a:cs typeface="Times New Roman" pitchFamily="18" charset="0"/>
              </a:rPr>
              <a:t>g</a:t>
            </a:r>
            <a:r>
              <a:rPr lang="vi-VN" sz="2800" b="1" smtClean="0">
                <a:solidFill>
                  <a:srgbClr val="00B050"/>
                </a:solidFill>
                <a:cs typeface="Times New Roman" pitchFamily="18" charset="0"/>
              </a:rPr>
              <a:t> </a:t>
            </a:r>
            <a:r>
              <a:rPr lang="vi-VN" sz="2800" b="1">
                <a:solidFill>
                  <a:srgbClr val="00B050"/>
                </a:solidFill>
                <a:cs typeface="Times New Roman" pitchFamily="18" charset="0"/>
              </a:rPr>
              <a:t>là nơi thể hiện tài năng và tinh thần cộng đồng của người Tây Nguyên?</a:t>
            </a:r>
            <a:endParaRPr lang="en-US" sz="2800" b="1" dirty="0">
              <a:solidFill>
                <a:srgbClr val="00B050"/>
              </a:solidFill>
            </a:endParaRPr>
          </a:p>
        </p:txBody>
      </p:sp>
      <p:sp>
        <p:nvSpPr>
          <p:cNvPr id="3" name="Rectangle 2">
            <a:extLst>
              <a:ext uri="{FF2B5EF4-FFF2-40B4-BE49-F238E27FC236}">
                <a16:creationId xmlns:a16="http://schemas.microsoft.com/office/drawing/2014/main" id="{973AFB51-9971-43F1-AFCF-CFAE33DF6FB5}"/>
              </a:ext>
            </a:extLst>
          </p:cNvPr>
          <p:cNvSpPr/>
          <p:nvPr/>
        </p:nvSpPr>
        <p:spPr>
          <a:xfrm>
            <a:off x="856344" y="1359229"/>
            <a:ext cx="10653018" cy="2246731"/>
          </a:xfrm>
          <a:prstGeom prst="rect">
            <a:avLst/>
          </a:prstGeom>
        </p:spPr>
        <p:txBody>
          <a:bodyPr wrap="square" lIns="91402" tIns="45701" rIns="91402" bIns="45701">
            <a:spAutoFit/>
          </a:bodyPr>
          <a:lstStyle/>
          <a:p>
            <a:pPr algn="just"/>
            <a:r>
              <a:rPr lang="en-US" sz="2800">
                <a:solidFill>
                  <a:prstClr val="black"/>
                </a:solidFill>
                <a:cs typeface="Times New Roman" pitchFamily="18" charset="0"/>
              </a:rPr>
              <a:t>	</a:t>
            </a:r>
            <a:r>
              <a:rPr lang="vi-VN" sz="2800" smtClean="0">
                <a:solidFill>
                  <a:prstClr val="black"/>
                </a:solidFill>
                <a:cs typeface="Times New Roman" pitchFamily="18" charset="0"/>
              </a:rPr>
              <a:t>Có </a:t>
            </a:r>
            <a:r>
              <a:rPr lang="vi-VN" sz="2800">
                <a:solidFill>
                  <a:prstClr val="black"/>
                </a:solidFill>
                <a:cs typeface="Times New Roman" pitchFamily="18" charset="0"/>
              </a:rPr>
              <a:t>thể nói nhà rông là nơi thể hiện tài năng và tinh thần cộng đồng của người dân Tây Nguyên vì: Dân làng cùng nhau làm nhà rông. Làng càng lớn và có nhiều người tài giỏi thì nhà rông càng bề thế, khang trang. Mỗi khi nói đến Tây Nguyên là người ta thường nhắc đến nhà rông.</a:t>
            </a:r>
            <a:endParaRPr lang="en-US" sz="2800" dirty="0">
              <a:solidFill>
                <a:prstClr val="black"/>
              </a:solidFill>
            </a:endParaRPr>
          </a:p>
        </p:txBody>
      </p:sp>
      <p:pic>
        <p:nvPicPr>
          <p:cNvPr id="7170" name="Picture 2" descr="Cổng thông tin điện tử Công an Gia L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725" y="3688839"/>
            <a:ext cx="4530725" cy="287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07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8100" y="1749406"/>
            <a:ext cx="8955800" cy="3359187"/>
          </a:xfrm>
          <a:prstGeom prst="rect">
            <a:avLst/>
          </a:prstGeom>
        </p:spPr>
      </p:pic>
    </p:spTree>
    <p:extLst>
      <p:ext uri="{BB962C8B-B14F-4D97-AF65-F5344CB8AC3E}">
        <p14:creationId xmlns:p14="http://schemas.microsoft.com/office/powerpoint/2010/main" val="3709777579"/>
      </p:ext>
    </p:extLst>
  </p:cSld>
  <p:clrMapOvr>
    <a:masterClrMapping/>
  </p:clrMapOvr>
  <p:transition spd="slow" advClick="0" advTm="4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ưới bóng nhà rông - Báo Gia Lai điện tử - Tin nhanh - Chính xá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235" y="0"/>
            <a:ext cx="10847514" cy="692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44840"/>
      </p:ext>
    </p:extLst>
  </p:cSld>
  <p:clrMapOvr>
    <a:masterClrMapping/>
  </p:clrMapOvr>
  <mc:AlternateContent xmlns:mc="http://schemas.openxmlformats.org/markup-compatibility/2006">
    <mc:Choice xmlns:p14="http://schemas.microsoft.com/office/powerpoint/2010/main" Requires="p14">
      <p:transition spd="slow" p14:dur="3400" advClick="0" advTm="4000">
        <p14:reveal/>
      </p:transition>
    </mc:Choice>
    <mc:Fallback>
      <p:transition spd="slow" advClick="0" advTm="4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hà Rông cao tới 100m của Việt Nam lên báo danh tiếng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954"/>
            <a:ext cx="12192000" cy="608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308774"/>
      </p:ext>
    </p:extLst>
  </p:cSld>
  <p:clrMapOvr>
    <a:masterClrMapping/>
  </p:clrMapOvr>
  <p:transition spd="slow" advClick="0" advTm="4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ổng thông tin điện tử Công an Gia L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36" y="27365"/>
            <a:ext cx="10766322" cy="683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110908"/>
      </p:ext>
    </p:extLst>
  </p:cSld>
  <p:clrMapOvr>
    <a:masterClrMapping/>
  </p:clrMapOvr>
  <mc:AlternateContent xmlns:mc="http://schemas.openxmlformats.org/markup-compatibility/2006">
    <mc:Choice xmlns:p14="http://schemas.microsoft.com/office/powerpoint/2010/main" Requires="p14">
      <p:transition spd="slow" p14:dur="800" advClick="0" advTm="4000">
        <p:circle/>
      </p:transition>
    </mc:Choice>
    <mc:Fallback>
      <p:transition spd="slow" advClick="0" advTm="400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9" t="-337" r="189" b="337"/>
          <a:stretch/>
        </p:blipFill>
        <p:spPr>
          <a:xfrm>
            <a:off x="0" y="0"/>
            <a:ext cx="12192000" cy="6858000"/>
          </a:xfrm>
          <a:prstGeom prst="rect">
            <a:avLst/>
          </a:prstGeom>
        </p:spPr>
      </p:pic>
      <p:sp>
        <p:nvSpPr>
          <p:cNvPr id="3" name="Rectangle 2"/>
          <p:cNvSpPr/>
          <p:nvPr/>
        </p:nvSpPr>
        <p:spPr>
          <a:xfrm>
            <a:off x="1596513" y="992513"/>
            <a:ext cx="9360924" cy="646331"/>
          </a:xfrm>
          <a:prstGeom prst="rect">
            <a:avLst/>
          </a:prstGeom>
        </p:spPr>
        <p:txBody>
          <a:bodyPr wrap="square">
            <a:spAutoFit/>
          </a:bodyPr>
          <a:lstStyle/>
          <a:p>
            <a:pPr algn="ctr"/>
            <a:r>
              <a:rPr lang="en-US" sz="3600" b="1" smtClean="0">
                <a:solidFill>
                  <a:srgbClr val="B5315D"/>
                </a:solidFill>
              </a:rPr>
              <a:t>Qua bài đọc, em biết được điều gì?</a:t>
            </a:r>
            <a:endParaRPr lang="en-US" sz="3600" b="1">
              <a:solidFill>
                <a:srgbClr val="B5315D"/>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305" t="12904" r="15879" b="19139"/>
          <a:stretch/>
        </p:blipFill>
        <p:spPr>
          <a:xfrm>
            <a:off x="0" y="3429000"/>
            <a:ext cx="3584417" cy="3539613"/>
          </a:xfrm>
          <a:prstGeom prst="ellipse">
            <a:avLst/>
          </a:prstGeom>
          <a:ln>
            <a:noFill/>
          </a:ln>
          <a:effectLst>
            <a:softEdge rad="112500"/>
          </a:effectLst>
        </p:spPr>
      </p:pic>
      <p:sp>
        <p:nvSpPr>
          <p:cNvPr id="7" name="Rectangle 6"/>
          <p:cNvSpPr/>
          <p:nvPr/>
        </p:nvSpPr>
        <p:spPr>
          <a:xfrm>
            <a:off x="3143250" y="1905544"/>
            <a:ext cx="7200900" cy="3785652"/>
          </a:xfrm>
          <a:prstGeom prst="rect">
            <a:avLst/>
          </a:prstGeom>
        </p:spPr>
        <p:txBody>
          <a:bodyPr wrap="square">
            <a:spAutoFit/>
          </a:bodyPr>
          <a:lstStyle/>
          <a:p>
            <a:pPr algn="ctr">
              <a:lnSpc>
                <a:spcPct val="150000"/>
              </a:lnSpc>
            </a:pPr>
            <a:r>
              <a:rPr lang="nl-NL" sz="4000" b="1" smtClean="0">
                <a:solidFill>
                  <a:srgbClr val="002060"/>
                </a:solidFill>
                <a:latin typeface="HP001 4 hàng" panose="020B0603050302020204" pitchFamily="34" charset="0"/>
                <a:ea typeface="Roboto" panose="02000000000000000000" pitchFamily="2" charset="0"/>
              </a:rPr>
              <a:t>Biết </a:t>
            </a:r>
            <a:r>
              <a:rPr lang="nl-NL" sz="4000" b="1">
                <a:solidFill>
                  <a:srgbClr val="002060"/>
                </a:solidFill>
                <a:latin typeface="HP001 4 hàng" panose="020B0603050302020204" pitchFamily="34" charset="0"/>
                <a:ea typeface="Roboto" panose="02000000000000000000" pitchFamily="2" charset="0"/>
              </a:rPr>
              <a:t>đặc điểm của nhà ǟ</a:t>
            </a:r>
            <a:r>
              <a:rPr lang="nl-NL" sz="4000" b="1" smtClean="0">
                <a:solidFill>
                  <a:srgbClr val="002060"/>
                </a:solidFill>
                <a:latin typeface="HP001 4 hàng" panose="020B0603050302020204" pitchFamily="34" charset="0"/>
                <a:ea typeface="Roboto" panose="02000000000000000000" pitchFamily="2" charset="0"/>
              </a:rPr>
              <a:t>ông </a:t>
            </a:r>
            <a:r>
              <a:rPr lang="nl-NL" sz="4000" b="1">
                <a:solidFill>
                  <a:srgbClr val="002060"/>
                </a:solidFill>
                <a:latin typeface="HP001 4 hàng" panose="020B0603050302020204" pitchFamily="34" charset="0"/>
                <a:ea typeface="Roboto" panose="02000000000000000000" pitchFamily="2" charset="0"/>
              </a:rPr>
              <a:t>ở Tây nguyên và những sinh hoạt cộng đồng của người Tây nguyên gắn với nhà </a:t>
            </a:r>
            <a:r>
              <a:rPr lang="nl-NL" sz="4000" b="1" smtClean="0">
                <a:solidFill>
                  <a:srgbClr val="002060"/>
                </a:solidFill>
                <a:latin typeface="HP001 4 hàng" panose="020B0603050302020204" pitchFamily="34" charset="0"/>
                <a:ea typeface="Roboto" panose="02000000000000000000" pitchFamily="2" charset="0"/>
              </a:rPr>
              <a:t>ǟông</a:t>
            </a:r>
            <a:r>
              <a:rPr lang="nl-NL" sz="4000" b="1">
                <a:solidFill>
                  <a:srgbClr val="002060"/>
                </a:solidFill>
                <a:latin typeface="HP001 4 hàng" panose="020B0603050302020204" pitchFamily="34" charset="0"/>
                <a:ea typeface="Roboto" panose="02000000000000000000" pitchFamily="2" charset="0"/>
              </a:rPr>
              <a:t>.</a:t>
            </a:r>
            <a:endParaRPr lang="en-US" sz="4000" b="1">
              <a:solidFill>
                <a:srgbClr val="002060"/>
              </a:solidFill>
              <a:latin typeface="HP001 4 hàng" panose="020B0603050302020204" pitchFamily="34" charset="0"/>
              <a:ea typeface="Roboto" panose="02000000000000000000" pitchFamily="2" charset="0"/>
            </a:endParaRPr>
          </a:p>
        </p:txBody>
      </p:sp>
    </p:spTree>
    <p:extLst>
      <p:ext uri="{BB962C8B-B14F-4D97-AF65-F5344CB8AC3E}">
        <p14:creationId xmlns:p14="http://schemas.microsoft.com/office/powerpoint/2010/main" val="10501838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9" name="Picture 5" descr="C:\Users\HP\Desktop\3799644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4">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7389" y="920875"/>
            <a:ext cx="12077223" cy="2566638"/>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4733426" y="4622496"/>
            <a:ext cx="2725148" cy="981541"/>
          </a:xfrm>
          <a:prstGeom prst="rect">
            <a:avLst/>
          </a:prstGeom>
        </p:spPr>
      </p:pic>
    </p:spTree>
    <p:extLst>
      <p:ext uri="{BB962C8B-B14F-4D97-AF65-F5344CB8AC3E}">
        <p14:creationId xmlns:p14="http://schemas.microsoft.com/office/powerpoint/2010/main" val="16039230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470414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7" y="819395"/>
            <a:ext cx="9709220" cy="5297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491889" y="3647948"/>
            <a:ext cx="5730737" cy="1652159"/>
          </a:xfrm>
          <a:prstGeom prst="rect">
            <a:avLst/>
          </a:prstGeom>
        </p:spPr>
      </p:pic>
    </p:spTree>
    <p:extLst>
      <p:ext uri="{BB962C8B-B14F-4D97-AF65-F5344CB8AC3E}">
        <p14:creationId xmlns:p14="http://schemas.microsoft.com/office/powerpoint/2010/main" val="2582359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8387"/>
          <a:stretch/>
        </p:blipFill>
        <p:spPr>
          <a:xfrm>
            <a:off x="402956" y="0"/>
            <a:ext cx="10988299" cy="1487837"/>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874" t="32272" r="18759" b="9442"/>
          <a:stretch/>
        </p:blipFill>
        <p:spPr>
          <a:xfrm>
            <a:off x="1268803" y="1720311"/>
            <a:ext cx="9256603" cy="3828081"/>
          </a:xfrm>
          <a:prstGeom prst="rect">
            <a:avLst/>
          </a:prstGeom>
        </p:spPr>
      </p:pic>
      <p:cxnSp>
        <p:nvCxnSpPr>
          <p:cNvPr id="6" name="Straight Connector 5"/>
          <p:cNvCxnSpPr/>
          <p:nvPr/>
        </p:nvCxnSpPr>
        <p:spPr>
          <a:xfrm>
            <a:off x="5083443" y="2285998"/>
            <a:ext cx="1627322" cy="13483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83443" y="3634351"/>
            <a:ext cx="1627322" cy="13483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083443" y="2285998"/>
            <a:ext cx="1627322" cy="26967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3804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FA548CD-BB2E-4CBA-B76B-28BAF6320CAB}"/>
              </a:ext>
            </a:extLst>
          </p:cNvPr>
          <p:cNvSpPr/>
          <p:nvPr/>
        </p:nvSpPr>
        <p:spPr>
          <a:xfrm>
            <a:off x="273978" y="208535"/>
            <a:ext cx="11707545" cy="6400800"/>
          </a:xfrm>
          <a:prstGeom prst="rect">
            <a:avLst/>
          </a:prstGeom>
          <a:solidFill>
            <a:schemeClr val="bg1"/>
          </a:solidFill>
          <a:ln>
            <a:noFill/>
          </a:ln>
          <a:effectLst>
            <a:innerShdw blurRad="165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986796E5-CA52-4493-A313-1F4A76C560C6}"/>
              </a:ext>
            </a:extLst>
          </p:cNvPr>
          <p:cNvSpPr/>
          <p:nvPr/>
        </p:nvSpPr>
        <p:spPr>
          <a:xfrm>
            <a:off x="471576" y="369728"/>
            <a:ext cx="11260800" cy="5954009"/>
          </a:xfrm>
          <a:prstGeom prst="rect">
            <a:avLst/>
          </a:prstGeom>
          <a:solidFill>
            <a:schemeClr val="bg1"/>
          </a:solidFill>
          <a:ln>
            <a:noFill/>
          </a:ln>
          <a:effectLst>
            <a:innerShdw blurRad="1651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BE49A02B-1F32-4714-9A66-7A331145F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2831" y="415256"/>
            <a:ext cx="2297024" cy="6402614"/>
          </a:xfrm>
          <a:prstGeom prst="rect">
            <a:avLst/>
          </a:prstGeom>
        </p:spPr>
      </p:pic>
      <p:pic>
        <p:nvPicPr>
          <p:cNvPr id="14" name="图片 13">
            <a:extLst>
              <a:ext uri="{FF2B5EF4-FFF2-40B4-BE49-F238E27FC236}">
                <a16:creationId xmlns:a16="http://schemas.microsoft.com/office/drawing/2014/main" id="{402D9251-6D42-4FD8-926C-1270A2723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9357" y="125420"/>
            <a:ext cx="2297024" cy="6402614"/>
          </a:xfrm>
          <a:prstGeom prst="rect">
            <a:avLst/>
          </a:prstGeom>
        </p:spPr>
      </p:pic>
      <p:grpSp>
        <p:nvGrpSpPr>
          <p:cNvPr id="43" name="Group 42">
            <a:extLst>
              <a:ext uri="{FF2B5EF4-FFF2-40B4-BE49-F238E27FC236}">
                <a16:creationId xmlns:a16="http://schemas.microsoft.com/office/drawing/2014/main" id="{EC97FF93-EBCD-4749-86BD-200959852D48}"/>
              </a:ext>
            </a:extLst>
          </p:cNvPr>
          <p:cNvGrpSpPr/>
          <p:nvPr/>
        </p:nvGrpSpPr>
        <p:grpSpPr>
          <a:xfrm>
            <a:off x="616964" y="104064"/>
            <a:ext cx="10709305" cy="1801837"/>
            <a:chOff x="505180" y="310067"/>
            <a:chExt cx="10709305" cy="1801837"/>
          </a:xfrm>
        </p:grpSpPr>
        <p:sp>
          <p:nvSpPr>
            <p:cNvPr id="42" name="圆角矩形 4">
              <a:extLst>
                <a:ext uri="{FF2B5EF4-FFF2-40B4-BE49-F238E27FC236}">
                  <a16:creationId xmlns:a16="http://schemas.microsoft.com/office/drawing/2014/main" id="{44597C05-3BCE-4620-BAE0-EA1D1F8348C8}"/>
                </a:ext>
              </a:extLst>
            </p:cNvPr>
            <p:cNvSpPr/>
            <p:nvPr/>
          </p:nvSpPr>
          <p:spPr>
            <a:xfrm>
              <a:off x="1174141" y="348433"/>
              <a:ext cx="10040344" cy="1763471"/>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grpSp>
          <p:nvGrpSpPr>
            <p:cNvPr id="2" name="Group 1">
              <a:extLst>
                <a:ext uri="{FF2B5EF4-FFF2-40B4-BE49-F238E27FC236}">
                  <a16:creationId xmlns:a16="http://schemas.microsoft.com/office/drawing/2014/main" id="{CF980455-9E34-4E75-9896-41864B47569D}"/>
                </a:ext>
              </a:extLst>
            </p:cNvPr>
            <p:cNvGrpSpPr/>
            <p:nvPr/>
          </p:nvGrpSpPr>
          <p:grpSpPr>
            <a:xfrm>
              <a:off x="505180" y="310067"/>
              <a:ext cx="10534163" cy="1600584"/>
              <a:chOff x="1183723" y="309251"/>
              <a:chExt cx="10534163" cy="1600584"/>
            </a:xfrm>
          </p:grpSpPr>
          <p:sp>
            <p:nvSpPr>
              <p:cNvPr id="15" name="矩形 14">
                <a:extLst>
                  <a:ext uri="{FF2B5EF4-FFF2-40B4-BE49-F238E27FC236}">
                    <a16:creationId xmlns:a16="http://schemas.microsoft.com/office/drawing/2014/main" id="{6931E10E-631A-474D-9CE5-B19430FBB5DC}"/>
                  </a:ext>
                </a:extLst>
              </p:cNvPr>
              <p:cNvSpPr/>
              <p:nvPr/>
            </p:nvSpPr>
            <p:spPr>
              <a:xfrm>
                <a:off x="2590864" y="575499"/>
                <a:ext cx="9127022" cy="1293971"/>
              </a:xfrm>
              <a:prstGeom prst="roundRect">
                <a:avLst/>
              </a:prstGeom>
              <a:solidFill>
                <a:srgbClr val="92D050">
                  <a:alpha val="62000"/>
                </a:srgbClr>
              </a:solidFill>
              <a:ln w="28575"/>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smtClean="0">
                    <a:ln>
                      <a:noFill/>
                    </a:ln>
                    <a:solidFill>
                      <a:srgbClr val="70AD47">
                        <a:lumMod val="50000"/>
                      </a:srgbClr>
                    </a:solidFill>
                    <a:effectLst/>
                    <a:uLnTx/>
                    <a:uFillTx/>
                    <a:latin typeface="Times New Roman" panose="02020603050405020304" pitchFamily="18" charset="0"/>
                    <a:ea typeface="汉仪雪君体简" panose="02010604000101010101" pitchFamily="2" charset="-122"/>
                    <a:cs typeface="Times New Roman" panose="02020603050405020304" pitchFamily="18" charset="0"/>
                  </a:rPr>
                  <a:t>Tác</a:t>
                </a:r>
                <a:r>
                  <a:rPr kumimoji="0" lang="en-US" altLang="zh-CN" sz="3500" b="1" i="0" u="none" strike="noStrike" kern="1200" cap="none" spc="0" normalizeH="0" noProof="0" smtClean="0">
                    <a:ln>
                      <a:noFill/>
                    </a:ln>
                    <a:solidFill>
                      <a:srgbClr val="70AD47">
                        <a:lumMod val="50000"/>
                      </a:srgbClr>
                    </a:solidFill>
                    <a:effectLst/>
                    <a:uLnTx/>
                    <a:uFillTx/>
                    <a:latin typeface="Times New Roman" panose="02020603050405020304" pitchFamily="18" charset="0"/>
                    <a:ea typeface="汉仪雪君体简" panose="02010604000101010101" pitchFamily="2" charset="-122"/>
                    <a:cs typeface="Times New Roman" panose="02020603050405020304" pitchFamily="18" charset="0"/>
                  </a:rPr>
                  <a:t> dụng của dấu hai chấm là:</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500" b="1" i="1" baseline="0" smtClean="0">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rPr>
                  <a:t>Chọn</a:t>
                </a:r>
                <a:r>
                  <a:rPr lang="en-US" altLang="zh-CN" sz="3500" b="1" i="1" smtClean="0">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rPr>
                  <a:t> những ý đặt trước câu trả lời đúng</a:t>
                </a:r>
                <a:r>
                  <a:rPr lang="en-US" altLang="zh-CN" sz="3500" b="1" smtClean="0">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rPr>
                  <a:t>.</a:t>
                </a:r>
                <a:endParaRPr kumimoji="0" lang="zh-CN"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汉仪雪君体简" panose="02010604000101010101" pitchFamily="2" charset="-122"/>
                  <a:cs typeface="Times New Roman" panose="02020603050405020304" pitchFamily="18" charset="0"/>
                </a:endParaRPr>
              </a:p>
            </p:txBody>
          </p:sp>
          <p:pic>
            <p:nvPicPr>
              <p:cNvPr id="23" name="图片 5">
                <a:extLst>
                  <a:ext uri="{FF2B5EF4-FFF2-40B4-BE49-F238E27FC236}">
                    <a16:creationId xmlns:a16="http://schemas.microsoft.com/office/drawing/2014/main" id="{731B3882-29CA-4A71-9DA7-86AEC497E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05" t="7292" r="7668" b="19897"/>
              <a:stretch/>
            </p:blipFill>
            <p:spPr>
              <a:xfrm>
                <a:off x="1183723" y="309251"/>
                <a:ext cx="1780962" cy="1600584"/>
              </a:xfrm>
              <a:prstGeom prst="rect">
                <a:avLst/>
              </a:prstGeom>
            </p:spPr>
          </p:pic>
        </p:grpSp>
      </p:grpSp>
      <p:grpSp>
        <p:nvGrpSpPr>
          <p:cNvPr id="17" name="Group 16">
            <a:extLst>
              <a:ext uri="{FF2B5EF4-FFF2-40B4-BE49-F238E27FC236}">
                <a16:creationId xmlns:a16="http://schemas.microsoft.com/office/drawing/2014/main" id="{C18BA65F-0423-4E73-AA8D-9C970129A54A}"/>
              </a:ext>
            </a:extLst>
          </p:cNvPr>
          <p:cNvGrpSpPr/>
          <p:nvPr/>
        </p:nvGrpSpPr>
        <p:grpSpPr>
          <a:xfrm>
            <a:off x="168847" y="3401163"/>
            <a:ext cx="11728929" cy="1051726"/>
            <a:chOff x="5933193" y="2152668"/>
            <a:chExt cx="11728929" cy="1051726"/>
          </a:xfrm>
        </p:grpSpPr>
        <p:sp>
          <p:nvSpPr>
            <p:cNvPr id="27" name="圆角矩形 4">
              <a:extLst>
                <a:ext uri="{FF2B5EF4-FFF2-40B4-BE49-F238E27FC236}">
                  <a16:creationId xmlns:a16="http://schemas.microsoft.com/office/drawing/2014/main" id="{780F707D-9543-45F7-A941-FC80620F2D26}"/>
                </a:ext>
              </a:extLst>
            </p:cNvPr>
            <p:cNvSpPr/>
            <p:nvPr/>
          </p:nvSpPr>
          <p:spPr>
            <a:xfrm>
              <a:off x="6502677" y="2304723"/>
              <a:ext cx="11159445" cy="667972"/>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sp>
          <p:nvSpPr>
            <p:cNvPr id="35" name="文本框 2">
              <a:extLst>
                <a:ext uri="{FF2B5EF4-FFF2-40B4-BE49-F238E27FC236}">
                  <a16:creationId xmlns:a16="http://schemas.microsoft.com/office/drawing/2014/main" id="{568401D9-860D-46EB-84B8-2173E173EBBE}"/>
                </a:ext>
              </a:extLst>
            </p:cNvPr>
            <p:cNvSpPr txBox="1"/>
            <p:nvPr/>
          </p:nvSpPr>
          <p:spPr>
            <a:xfrm>
              <a:off x="7270695" y="2331727"/>
              <a:ext cx="9727617" cy="595676"/>
            </a:xfrm>
            <a:prstGeom prst="rect">
              <a:avLst/>
            </a:prstGeom>
            <a:noFill/>
          </p:spPr>
          <p:txBody>
            <a:bodyPr wrap="square" rtlCol="0">
              <a:spAutoFit/>
            </a:bodyPr>
            <a:lstStyle/>
            <a:p>
              <a:pPr lvl="0">
                <a:lnSpc>
                  <a:spcPts val="4300"/>
                </a:lnSpc>
              </a:pPr>
              <a:r>
                <a:rPr lang="nl-NL" sz="2800" smtClean="0">
                  <a:latin typeface="Roboto" panose="02000000000000000000" pitchFamily="2" charset="0"/>
                  <a:ea typeface="Roboto" panose="02000000000000000000" pitchFamily="2" charset="0"/>
                </a:rPr>
                <a:t>Ngăn cách các bộ phận trong câu.</a:t>
              </a:r>
              <a:endParaRPr kumimoji="0" lang="zh-CN" altLang="en-US" sz="2800" b="1" i="0" u="none" strike="noStrike" kern="1200" cap="none" spc="0" normalizeH="0" baseline="0" noProof="0" dirty="0">
                <a:ln>
                  <a:noFill/>
                </a:ln>
                <a:solidFill>
                  <a:srgbClr val="70AD47">
                    <a:lumMod val="50000"/>
                  </a:srgbClr>
                </a:solidFill>
                <a:effectLst/>
                <a:uLnTx/>
                <a:uFillTx/>
                <a:latin typeface="Roboto" panose="02000000000000000000" pitchFamily="2" charset="0"/>
                <a:ea typeface="方正少儿简体" panose="03000509000000000000" pitchFamily="65" charset="-122"/>
              </a:endParaRPr>
            </a:p>
          </p:txBody>
        </p:sp>
        <p:pic>
          <p:nvPicPr>
            <p:cNvPr id="39" name="Picture 38" descr="Shape&#10;&#10;Description automatically generated">
              <a:extLst>
                <a:ext uri="{FF2B5EF4-FFF2-40B4-BE49-F238E27FC236}">
                  <a16:creationId xmlns:a16="http://schemas.microsoft.com/office/drawing/2014/main" id="{0EBAF7F5-A565-4B3A-AF9D-8EB92D5EA44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03" b="40381" l="55800" r="97200">
                          <a14:foregroundMark x1="75000" y1="2114" x2="75000" y2="2114"/>
                          <a14:foregroundMark x1="95900" y1="9408" x2="95900" y2="9408"/>
                          <a14:foregroundMark x1="95300" y1="26638" x2="95300" y2="26638"/>
                          <a14:foregroundMark x1="71800" y1="40381" x2="71800" y2="40381"/>
                          <a14:foregroundMark x1="57300" y1="10888" x2="56900" y2="11839"/>
                          <a14:foregroundMark x1="55900" y1="13742" x2="57900" y2="21036"/>
                          <a14:foregroundMark x1="61800" y1="40169" x2="61800" y2="40169"/>
                          <a14:foregroundMark x1="67500" y1="40381" x2="67500" y2="40381"/>
                          <a14:foregroundMark x1="67100" y1="19979" x2="67100" y2="19979"/>
                          <a14:foregroundMark x1="56700" y1="16279" x2="56700" y2="16279"/>
                          <a14:foregroundMark x1="97200" y1="30127" x2="97200" y2="30127"/>
                          <a14:foregroundMark x1="95900" y1="9408" x2="95900" y2="9408"/>
                          <a14:foregroundMark x1="96800" y1="5603" x2="96800" y2="5603"/>
                          <a14:foregroundMark x1="96300" y1="9831" x2="96300" y2="9831"/>
                        </a14:backgroundRemoval>
                      </a14:imgEffect>
                    </a14:imgLayer>
                  </a14:imgProps>
                </a:ext>
                <a:ext uri="{28A0092B-C50C-407E-A947-70E740481C1C}">
                  <a14:useLocalDpi xmlns:a14="http://schemas.microsoft.com/office/drawing/2010/main" val="0"/>
                </a:ext>
              </a:extLst>
            </a:blip>
            <a:srcRect l="51868" b="55667"/>
            <a:stretch/>
          </p:blipFill>
          <p:spPr>
            <a:xfrm>
              <a:off x="5933193" y="2152668"/>
              <a:ext cx="1207036" cy="1051726"/>
            </a:xfrm>
            <a:prstGeom prst="rect">
              <a:avLst/>
            </a:prstGeom>
          </p:spPr>
        </p:pic>
      </p:grpSp>
      <p:grpSp>
        <p:nvGrpSpPr>
          <p:cNvPr id="19" name="Group 18">
            <a:extLst>
              <a:ext uri="{FF2B5EF4-FFF2-40B4-BE49-F238E27FC236}">
                <a16:creationId xmlns:a16="http://schemas.microsoft.com/office/drawing/2014/main" id="{0CB86895-6D7C-4A6E-80F4-137E2BA26761}"/>
              </a:ext>
            </a:extLst>
          </p:cNvPr>
          <p:cNvGrpSpPr/>
          <p:nvPr/>
        </p:nvGrpSpPr>
        <p:grpSpPr>
          <a:xfrm>
            <a:off x="253406" y="5486197"/>
            <a:ext cx="11644370" cy="1008204"/>
            <a:chOff x="5969949" y="4214330"/>
            <a:chExt cx="11644370" cy="1008204"/>
          </a:xfrm>
        </p:grpSpPr>
        <p:sp>
          <p:nvSpPr>
            <p:cNvPr id="33" name="圆角矩形 4">
              <a:extLst>
                <a:ext uri="{FF2B5EF4-FFF2-40B4-BE49-F238E27FC236}">
                  <a16:creationId xmlns:a16="http://schemas.microsoft.com/office/drawing/2014/main" id="{4CA6875E-9DBB-4D9D-A948-F17662E0E409}"/>
                </a:ext>
              </a:extLst>
            </p:cNvPr>
            <p:cNvSpPr/>
            <p:nvPr/>
          </p:nvSpPr>
          <p:spPr>
            <a:xfrm>
              <a:off x="6502676" y="4392518"/>
              <a:ext cx="11111643" cy="712123"/>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sp>
          <p:nvSpPr>
            <p:cNvPr id="37" name="文本框 2">
              <a:extLst>
                <a:ext uri="{FF2B5EF4-FFF2-40B4-BE49-F238E27FC236}">
                  <a16:creationId xmlns:a16="http://schemas.microsoft.com/office/drawing/2014/main" id="{715BA6B6-3F0D-492E-97E8-8B87BD93EDED}"/>
                </a:ext>
              </a:extLst>
            </p:cNvPr>
            <p:cNvSpPr txBox="1"/>
            <p:nvPr/>
          </p:nvSpPr>
          <p:spPr>
            <a:xfrm>
              <a:off x="7126550" y="4454445"/>
              <a:ext cx="4862373" cy="643766"/>
            </a:xfrm>
            <a:prstGeom prst="rect">
              <a:avLst/>
            </a:prstGeom>
            <a:noFill/>
          </p:spPr>
          <p:txBody>
            <a:bodyPr wrap="square" rtlCol="0">
              <a:spAutoFit/>
            </a:bodyPr>
            <a:lstStyle/>
            <a:p>
              <a:pPr lvl="0">
                <a:lnSpc>
                  <a:spcPts val="4300"/>
                </a:lnSpc>
              </a:pPr>
              <a:r>
                <a:rPr lang="nl-NL" sz="2800" smtClean="0">
                  <a:latin typeface="Roboto" panose="02000000000000000000" pitchFamily="2" charset="0"/>
                  <a:ea typeface="Roboto" panose="02000000000000000000" pitchFamily="2" charset="0"/>
                </a:rPr>
                <a:t>Ngăn cách các từ cùng loại.</a:t>
              </a:r>
              <a:endParaRPr kumimoji="0" lang="zh-CN" altLang="en-US" sz="2800" b="1" i="0" u="none" strike="noStrike" kern="1200" cap="none" spc="0" normalizeH="0" baseline="0" noProof="0" dirty="0">
                <a:ln>
                  <a:noFill/>
                </a:ln>
                <a:solidFill>
                  <a:srgbClr val="70AD47">
                    <a:lumMod val="50000"/>
                  </a:srgbClr>
                </a:solidFill>
                <a:effectLst/>
                <a:uLnTx/>
                <a:uFillTx/>
                <a:latin typeface="Roboto" panose="02000000000000000000" pitchFamily="2" charset="0"/>
                <a:ea typeface="方正少儿简体" panose="03000509000000000000" pitchFamily="65" charset="-122"/>
              </a:endParaRPr>
            </a:p>
          </p:txBody>
        </p:sp>
        <p:pic>
          <p:nvPicPr>
            <p:cNvPr id="41" name="Picture 40" descr="Shape&#10;&#10;Description automatically generated">
              <a:extLst>
                <a:ext uri="{FF2B5EF4-FFF2-40B4-BE49-F238E27FC236}">
                  <a16:creationId xmlns:a16="http://schemas.microsoft.com/office/drawing/2014/main" id="{417F358B-0484-4E76-A80D-C0DD3A8F356F}"/>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48309" b="87421" l="60400" r="99700">
                          <a14:foregroundMark x1="76000" y1="48414" x2="76000" y2="48414"/>
                          <a14:foregroundMark x1="96600" y1="61945" x2="96600" y2="61945"/>
                          <a14:foregroundMark x1="97900" y1="67653" x2="97600" y2="73679"/>
                          <a14:foregroundMark x1="96400" y1="78118" x2="96400" y2="78118"/>
                          <a14:foregroundMark x1="74500" y1="87526" x2="74500" y2="87526"/>
                          <a14:foregroundMark x1="99700" y1="71987" x2="99700" y2="71987"/>
                          <a14:foregroundMark x1="98900" y1="68288" x2="98900" y2="68288"/>
                          <a14:foregroundMark x1="92900" y1="68499" x2="92900" y2="68499"/>
                          <a14:foregroundMark x1="90300" y1="67442" x2="90300" y2="67442"/>
                          <a14:foregroundMark x1="91100" y1="68288" x2="91100" y2="68288"/>
                          <a14:foregroundMark x1="90100" y1="68499" x2="90100" y2="68499"/>
                          <a14:foregroundMark x1="89700" y1="68076" x2="89700" y2="68076"/>
                          <a14:foregroundMark x1="99700" y1="70402" x2="99700" y2="70402"/>
                          <a14:foregroundMark x1="99100" y1="68922" x2="99100" y2="69556"/>
                        </a14:backgroundRemoval>
                      </a14:imgEffect>
                    </a14:imgLayer>
                  </a14:imgProps>
                </a:ext>
                <a:ext uri="{28A0092B-C50C-407E-A947-70E740481C1C}">
                  <a14:useLocalDpi xmlns:a14="http://schemas.microsoft.com/office/drawing/2010/main" val="0"/>
                </a:ext>
              </a:extLst>
            </a:blip>
            <a:srcRect l="56002" t="44844" b="9996"/>
            <a:stretch/>
          </p:blipFill>
          <p:spPr>
            <a:xfrm>
              <a:off x="5969949" y="4214330"/>
              <a:ext cx="1097045" cy="1008204"/>
            </a:xfrm>
            <a:prstGeom prst="rect">
              <a:avLst/>
            </a:prstGeom>
          </p:spPr>
        </p:pic>
      </p:grpSp>
      <p:grpSp>
        <p:nvGrpSpPr>
          <p:cNvPr id="51" name="Group 50">
            <a:extLst>
              <a:ext uri="{FF2B5EF4-FFF2-40B4-BE49-F238E27FC236}">
                <a16:creationId xmlns:a16="http://schemas.microsoft.com/office/drawing/2014/main" id="{E475A464-367D-430B-B5B1-E071F337F4D8}"/>
              </a:ext>
            </a:extLst>
          </p:cNvPr>
          <p:cNvGrpSpPr/>
          <p:nvPr/>
        </p:nvGrpSpPr>
        <p:grpSpPr>
          <a:xfrm>
            <a:off x="190261" y="2114008"/>
            <a:ext cx="11707515" cy="1098525"/>
            <a:chOff x="274008" y="2341606"/>
            <a:chExt cx="11707515" cy="1098525"/>
          </a:xfrm>
        </p:grpSpPr>
        <p:grpSp>
          <p:nvGrpSpPr>
            <p:cNvPr id="12" name="Group 11">
              <a:extLst>
                <a:ext uri="{FF2B5EF4-FFF2-40B4-BE49-F238E27FC236}">
                  <a16:creationId xmlns:a16="http://schemas.microsoft.com/office/drawing/2014/main" id="{CB2108E3-9269-4181-A752-92848AAAF595}"/>
                </a:ext>
              </a:extLst>
            </p:cNvPr>
            <p:cNvGrpSpPr/>
            <p:nvPr/>
          </p:nvGrpSpPr>
          <p:grpSpPr>
            <a:xfrm>
              <a:off x="274008" y="2357481"/>
              <a:ext cx="11707515" cy="1082650"/>
              <a:chOff x="242123" y="2186715"/>
              <a:chExt cx="11707515" cy="1082650"/>
            </a:xfrm>
          </p:grpSpPr>
          <p:sp>
            <p:nvSpPr>
              <p:cNvPr id="24" name="圆角矩形 4">
                <a:extLst>
                  <a:ext uri="{FF2B5EF4-FFF2-40B4-BE49-F238E27FC236}">
                    <a16:creationId xmlns:a16="http://schemas.microsoft.com/office/drawing/2014/main" id="{AFEE3116-DF7D-4123-9F61-F61C626747A6}"/>
                  </a:ext>
                </a:extLst>
              </p:cNvPr>
              <p:cNvSpPr/>
              <p:nvPr/>
            </p:nvSpPr>
            <p:spPr>
              <a:xfrm>
                <a:off x="722812" y="2200429"/>
                <a:ext cx="11226826" cy="995484"/>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68D1D50B-5E1A-4C4A-A33F-BB747D4928E4}"/>
                  </a:ext>
                </a:extLst>
              </p:cNvPr>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1163" b="41755" l="5000" r="49300">
                            <a14:foregroundMark x1="26600" y1="1268" x2="26600" y2="1268"/>
                            <a14:foregroundMark x1="46700" y1="10782" x2="46700" y2="10782"/>
                            <a14:foregroundMark x1="49300" y1="20190" x2="49300" y2="20190"/>
                            <a14:foregroundMark x1="24100" y1="22727" x2="24100" y2="22727"/>
                          </a14:backgroundRemoval>
                        </a14:imgEffect>
                      </a14:imgLayer>
                    </a14:imgProps>
                  </a:ext>
                  <a:ext uri="{28A0092B-C50C-407E-A947-70E740481C1C}">
                    <a14:useLocalDpi xmlns:a14="http://schemas.microsoft.com/office/drawing/2010/main" val="0"/>
                  </a:ext>
                </a:extLst>
              </a:blip>
              <a:srcRect r="49180" b="53269"/>
              <a:stretch/>
            </p:blipFill>
            <p:spPr>
              <a:xfrm>
                <a:off x="242123" y="2186715"/>
                <a:ext cx="1244607" cy="1082650"/>
              </a:xfrm>
              <a:prstGeom prst="rect">
                <a:avLst/>
              </a:prstGeom>
            </p:spPr>
          </p:pic>
        </p:grpSp>
        <p:sp>
          <p:nvSpPr>
            <p:cNvPr id="34" name="文本框 2">
              <a:extLst>
                <a:ext uri="{FF2B5EF4-FFF2-40B4-BE49-F238E27FC236}">
                  <a16:creationId xmlns:a16="http://schemas.microsoft.com/office/drawing/2014/main" id="{C76E24B8-7AC7-47E8-9D82-F7F1F47DA7E9}"/>
                </a:ext>
              </a:extLst>
            </p:cNvPr>
            <p:cNvSpPr txBox="1"/>
            <p:nvPr/>
          </p:nvSpPr>
          <p:spPr>
            <a:xfrm>
              <a:off x="1670117" y="2341606"/>
              <a:ext cx="9339511" cy="954107"/>
            </a:xfrm>
            <a:prstGeom prst="rect">
              <a:avLst/>
            </a:prstGeom>
            <a:noFill/>
          </p:spPr>
          <p:txBody>
            <a:bodyPr wrap="square" rtlCol="0">
              <a:spAutoFit/>
            </a:bodyPr>
            <a:lstStyle/>
            <a:p>
              <a:pPr algn="just">
                <a:spcAft>
                  <a:spcPts val="0"/>
                </a:spcAft>
              </a:pPr>
              <a:r>
                <a:rPr lang="nl-NL" sz="2800">
                  <a:latin typeface="Roboto" panose="02000000000000000000" pitchFamily="2" charset="0"/>
                  <a:ea typeface="Roboto" panose="02000000000000000000" pitchFamily="2" charset="0"/>
                </a:rPr>
                <a:t>Báo hiệu bộ phận câu đứng sau liệt kê các (sự vật, hoạt động, đặc điểm) liên quan </a:t>
              </a:r>
              <a:endParaRPr lang="en-US" sz="2800">
                <a:latin typeface="Roboto" panose="02000000000000000000" pitchFamily="2" charset="0"/>
                <a:ea typeface="Roboto" panose="02000000000000000000" pitchFamily="2" charset="0"/>
              </a:endParaRPr>
            </a:p>
          </p:txBody>
        </p:sp>
      </p:grpSp>
      <p:grpSp>
        <p:nvGrpSpPr>
          <p:cNvPr id="20" name="Group 19">
            <a:extLst>
              <a:ext uri="{FF2B5EF4-FFF2-40B4-BE49-F238E27FC236}">
                <a16:creationId xmlns:a16="http://schemas.microsoft.com/office/drawing/2014/main" id="{ECD1C2EB-2E82-452E-B2B5-F696FC946FE3}"/>
              </a:ext>
            </a:extLst>
          </p:cNvPr>
          <p:cNvGrpSpPr/>
          <p:nvPr/>
        </p:nvGrpSpPr>
        <p:grpSpPr>
          <a:xfrm>
            <a:off x="203912" y="4493187"/>
            <a:ext cx="11968589" cy="901999"/>
            <a:chOff x="242330" y="4045056"/>
            <a:chExt cx="11968589" cy="901999"/>
          </a:xfrm>
        </p:grpSpPr>
        <p:grpSp>
          <p:nvGrpSpPr>
            <p:cNvPr id="11" name="Group 10">
              <a:extLst>
                <a:ext uri="{FF2B5EF4-FFF2-40B4-BE49-F238E27FC236}">
                  <a16:creationId xmlns:a16="http://schemas.microsoft.com/office/drawing/2014/main" id="{6BDB0AA9-BBB7-47B9-BF94-2BB83A894E89}"/>
                </a:ext>
              </a:extLst>
            </p:cNvPr>
            <p:cNvGrpSpPr/>
            <p:nvPr/>
          </p:nvGrpSpPr>
          <p:grpSpPr>
            <a:xfrm>
              <a:off x="242330" y="4045056"/>
              <a:ext cx="11733041" cy="901999"/>
              <a:chOff x="253306" y="4172846"/>
              <a:chExt cx="11733041" cy="901999"/>
            </a:xfrm>
          </p:grpSpPr>
          <p:sp>
            <p:nvSpPr>
              <p:cNvPr id="26" name="圆角矩形 4">
                <a:extLst>
                  <a:ext uri="{FF2B5EF4-FFF2-40B4-BE49-F238E27FC236}">
                    <a16:creationId xmlns:a16="http://schemas.microsoft.com/office/drawing/2014/main" id="{AFC4CB63-4FF7-4993-AB03-85CA219E2683}"/>
                  </a:ext>
                </a:extLst>
              </p:cNvPr>
              <p:cNvSpPr/>
              <p:nvPr/>
            </p:nvSpPr>
            <p:spPr>
              <a:xfrm>
                <a:off x="954081" y="4318434"/>
                <a:ext cx="11032266" cy="615532"/>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pic>
            <p:nvPicPr>
              <p:cNvPr id="40" name="Picture 39" descr="Shape&#10;&#10;Description automatically generated">
                <a:extLst>
                  <a:ext uri="{FF2B5EF4-FFF2-40B4-BE49-F238E27FC236}">
                    <a16:creationId xmlns:a16="http://schemas.microsoft.com/office/drawing/2014/main" id="{6FC28DA8-0A86-4878-88F2-8B8487442F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309" b="89641" l="1500" r="49100">
                            <a14:foregroundMark x1="6700" y1="56871" x2="4300" y2="75793"/>
                            <a14:foregroundMark x1="6800" y1="55180" x2="2000" y2="61945"/>
                            <a14:foregroundMark x1="2000" y1="61945" x2="1500" y2="71036"/>
                            <a14:foregroundMark x1="1500" y1="71036" x2="3700" y2="73362"/>
                            <a14:foregroundMark x1="12200" y1="88584" x2="12200" y2="88584"/>
                            <a14:foregroundMark x1="6100" y1="89641" x2="6100" y2="89641"/>
                            <a14:foregroundMark x1="34400" y1="48309" x2="34400" y2="48309"/>
                            <a14:foregroundMark x1="45500" y1="78330" x2="45500" y2="78330"/>
                          </a14:backgroundRemoval>
                        </a14:imgEffect>
                      </a14:imgLayer>
                    </a14:imgProps>
                  </a:ext>
                  <a:ext uri="{28A0092B-C50C-407E-A947-70E740481C1C}">
                    <a14:useLocalDpi xmlns:a14="http://schemas.microsoft.com/office/drawing/2010/main" val="0"/>
                  </a:ext>
                </a:extLst>
              </a:blip>
              <a:srcRect t="44587" r="45340" b="8329"/>
              <a:stretch/>
            </p:blipFill>
            <p:spPr>
              <a:xfrm>
                <a:off x="253306" y="4172846"/>
                <a:ext cx="1106929" cy="901999"/>
              </a:xfrm>
              <a:prstGeom prst="rect">
                <a:avLst/>
              </a:prstGeom>
            </p:spPr>
          </p:pic>
        </p:grpSp>
        <p:sp>
          <p:nvSpPr>
            <p:cNvPr id="36" name="文本框 2">
              <a:extLst>
                <a:ext uri="{FF2B5EF4-FFF2-40B4-BE49-F238E27FC236}">
                  <a16:creationId xmlns:a16="http://schemas.microsoft.com/office/drawing/2014/main" id="{F7F81965-F356-4009-ADDD-C92A6EF02283}"/>
                </a:ext>
              </a:extLst>
            </p:cNvPr>
            <p:cNvSpPr txBox="1"/>
            <p:nvPr/>
          </p:nvSpPr>
          <p:spPr>
            <a:xfrm>
              <a:off x="1325968" y="4174172"/>
              <a:ext cx="10884951" cy="643766"/>
            </a:xfrm>
            <a:prstGeom prst="rect">
              <a:avLst/>
            </a:prstGeom>
            <a:noFill/>
          </p:spPr>
          <p:txBody>
            <a:bodyPr wrap="square" rtlCol="0">
              <a:spAutoFit/>
            </a:bodyPr>
            <a:lstStyle/>
            <a:p>
              <a:pPr lvl="0">
                <a:lnSpc>
                  <a:spcPts val="4300"/>
                </a:lnSpc>
              </a:pPr>
              <a:r>
                <a:rPr lang="nl-NL" sz="2800">
                  <a:latin typeface="Roboto" panose="02000000000000000000" pitchFamily="2" charset="0"/>
                  <a:ea typeface="Roboto" panose="02000000000000000000" pitchFamily="2" charset="0"/>
                </a:rPr>
                <a:t>Báo hiệu bộ phận </a:t>
              </a:r>
              <a:r>
                <a:rPr lang="nl-NL" sz="2800" smtClean="0">
                  <a:latin typeface="Roboto" panose="02000000000000000000" pitchFamily="2" charset="0"/>
                  <a:ea typeface="Roboto" panose="02000000000000000000" pitchFamily="2" charset="0"/>
                </a:rPr>
                <a:t>đứng </a:t>
              </a:r>
              <a:r>
                <a:rPr lang="nl-NL" sz="2800">
                  <a:latin typeface="Roboto" panose="02000000000000000000" pitchFamily="2" charset="0"/>
                  <a:ea typeface="Roboto" panose="02000000000000000000" pitchFamily="2" charset="0"/>
                </a:rPr>
                <a:t>sau là lời giải thích cho bộ phận đứng trước.</a:t>
              </a:r>
              <a:endParaRPr kumimoji="0" lang="zh-CN" altLang="en-US" sz="2800" b="1" i="0" u="none" strike="noStrike" kern="1200" cap="none" spc="0" normalizeH="0" baseline="0" noProof="0" dirty="0">
                <a:ln>
                  <a:noFill/>
                </a:ln>
                <a:solidFill>
                  <a:srgbClr val="70AD47">
                    <a:lumMod val="50000"/>
                  </a:srgbClr>
                </a:solidFill>
                <a:effectLst/>
                <a:uLnTx/>
                <a:uFillTx/>
                <a:latin typeface="Roboto" panose="02000000000000000000" pitchFamily="2" charset="0"/>
                <a:ea typeface="方正少儿简体" panose="03000509000000000000" pitchFamily="65" charset="-122"/>
              </a:endParaRPr>
            </a:p>
          </p:txBody>
        </p:sp>
      </p:grpSp>
      <p:grpSp>
        <p:nvGrpSpPr>
          <p:cNvPr id="29" name="Group 28">
            <a:extLst>
              <a:ext uri="{FF2B5EF4-FFF2-40B4-BE49-F238E27FC236}">
                <a16:creationId xmlns:a16="http://schemas.microsoft.com/office/drawing/2014/main" id="{C18BA65F-0423-4E73-AA8D-9C970129A54A}"/>
              </a:ext>
            </a:extLst>
          </p:cNvPr>
          <p:cNvGrpSpPr/>
          <p:nvPr/>
        </p:nvGrpSpPr>
        <p:grpSpPr>
          <a:xfrm>
            <a:off x="170926" y="3428911"/>
            <a:ext cx="11728929" cy="1051726"/>
            <a:chOff x="5933193" y="2152668"/>
            <a:chExt cx="11728929" cy="1051726"/>
          </a:xfrm>
        </p:grpSpPr>
        <p:sp>
          <p:nvSpPr>
            <p:cNvPr id="30" name="圆角矩形 4">
              <a:extLst>
                <a:ext uri="{FF2B5EF4-FFF2-40B4-BE49-F238E27FC236}">
                  <a16:creationId xmlns:a16="http://schemas.microsoft.com/office/drawing/2014/main" id="{780F707D-9543-45F7-A941-FC80620F2D26}"/>
                </a:ext>
              </a:extLst>
            </p:cNvPr>
            <p:cNvSpPr/>
            <p:nvPr/>
          </p:nvSpPr>
          <p:spPr>
            <a:xfrm>
              <a:off x="6502677" y="2304723"/>
              <a:ext cx="11159445" cy="667972"/>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sp>
          <p:nvSpPr>
            <p:cNvPr id="31" name="文本框 2">
              <a:extLst>
                <a:ext uri="{FF2B5EF4-FFF2-40B4-BE49-F238E27FC236}">
                  <a16:creationId xmlns:a16="http://schemas.microsoft.com/office/drawing/2014/main" id="{568401D9-860D-46EB-84B8-2173E173EBBE}"/>
                </a:ext>
              </a:extLst>
            </p:cNvPr>
            <p:cNvSpPr txBox="1"/>
            <p:nvPr/>
          </p:nvSpPr>
          <p:spPr>
            <a:xfrm>
              <a:off x="7270695" y="2331727"/>
              <a:ext cx="9727617" cy="595676"/>
            </a:xfrm>
            <a:prstGeom prst="rect">
              <a:avLst/>
            </a:prstGeom>
            <a:noFill/>
          </p:spPr>
          <p:txBody>
            <a:bodyPr wrap="square" rtlCol="0">
              <a:spAutoFit/>
            </a:bodyPr>
            <a:lstStyle/>
            <a:p>
              <a:pPr lvl="0">
                <a:lnSpc>
                  <a:spcPts val="4300"/>
                </a:lnSpc>
              </a:pPr>
              <a:r>
                <a:rPr lang="nl-NL" sz="2800" smtClean="0">
                  <a:latin typeface="Roboto" panose="02000000000000000000" pitchFamily="2" charset="0"/>
                  <a:ea typeface="Roboto" panose="02000000000000000000" pitchFamily="2" charset="0"/>
                </a:rPr>
                <a:t>Ngăn cách các bộ phận trong câu.</a:t>
              </a:r>
              <a:endParaRPr kumimoji="0" lang="zh-CN" altLang="en-US" sz="2800" b="1" i="0" u="none" strike="noStrike" kern="1200" cap="none" spc="0" normalizeH="0" baseline="0" noProof="0" dirty="0">
                <a:ln>
                  <a:noFill/>
                </a:ln>
                <a:solidFill>
                  <a:srgbClr val="70AD47">
                    <a:lumMod val="50000"/>
                  </a:srgbClr>
                </a:solidFill>
                <a:effectLst/>
                <a:uLnTx/>
                <a:uFillTx/>
                <a:latin typeface="Roboto" panose="02000000000000000000" pitchFamily="2" charset="0"/>
                <a:ea typeface="方正少儿简体" panose="03000509000000000000" pitchFamily="65" charset="-122"/>
              </a:endParaRPr>
            </a:p>
          </p:txBody>
        </p:sp>
        <p:pic>
          <p:nvPicPr>
            <p:cNvPr id="32" name="Picture 31" descr="Shape&#10;&#10;Description automatically generated">
              <a:extLst>
                <a:ext uri="{FF2B5EF4-FFF2-40B4-BE49-F238E27FC236}">
                  <a16:creationId xmlns:a16="http://schemas.microsoft.com/office/drawing/2014/main" id="{0EBAF7F5-A565-4B3A-AF9D-8EB92D5EA44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03" b="40381" l="55800" r="97200">
                          <a14:foregroundMark x1="75000" y1="2114" x2="75000" y2="2114"/>
                          <a14:foregroundMark x1="95900" y1="9408" x2="95900" y2="9408"/>
                          <a14:foregroundMark x1="95300" y1="26638" x2="95300" y2="26638"/>
                          <a14:foregroundMark x1="71800" y1="40381" x2="71800" y2="40381"/>
                          <a14:foregroundMark x1="57300" y1="10888" x2="56900" y2="11839"/>
                          <a14:foregroundMark x1="55900" y1="13742" x2="57900" y2="21036"/>
                          <a14:foregroundMark x1="61800" y1="40169" x2="61800" y2="40169"/>
                          <a14:foregroundMark x1="67500" y1="40381" x2="67500" y2="40381"/>
                          <a14:foregroundMark x1="67100" y1="19979" x2="67100" y2="19979"/>
                          <a14:foregroundMark x1="56700" y1="16279" x2="56700" y2="16279"/>
                          <a14:foregroundMark x1="97200" y1="30127" x2="97200" y2="30127"/>
                          <a14:foregroundMark x1="95900" y1="9408" x2="95900" y2="9408"/>
                          <a14:foregroundMark x1="96800" y1="5603" x2="96800" y2="5603"/>
                          <a14:foregroundMark x1="96300" y1="9831" x2="96300" y2="9831"/>
                        </a14:backgroundRemoval>
                      </a14:imgEffect>
                    </a14:imgLayer>
                  </a14:imgProps>
                </a:ext>
                <a:ext uri="{28A0092B-C50C-407E-A947-70E740481C1C}">
                  <a14:useLocalDpi xmlns:a14="http://schemas.microsoft.com/office/drawing/2010/main" val="0"/>
                </a:ext>
              </a:extLst>
            </a:blip>
            <a:srcRect l="51868" b="55667"/>
            <a:stretch/>
          </p:blipFill>
          <p:spPr>
            <a:xfrm>
              <a:off x="5933193" y="2152668"/>
              <a:ext cx="1207036" cy="1051726"/>
            </a:xfrm>
            <a:prstGeom prst="rect">
              <a:avLst/>
            </a:prstGeom>
          </p:spPr>
        </p:pic>
      </p:grpSp>
      <p:grpSp>
        <p:nvGrpSpPr>
          <p:cNvPr id="44" name="Group 43">
            <a:extLst>
              <a:ext uri="{FF2B5EF4-FFF2-40B4-BE49-F238E27FC236}">
                <a16:creationId xmlns:a16="http://schemas.microsoft.com/office/drawing/2014/main" id="{0CB86895-6D7C-4A6E-80F4-137E2BA26761}"/>
              </a:ext>
            </a:extLst>
          </p:cNvPr>
          <p:cNvGrpSpPr/>
          <p:nvPr/>
        </p:nvGrpSpPr>
        <p:grpSpPr>
          <a:xfrm>
            <a:off x="255485" y="5513945"/>
            <a:ext cx="11644370" cy="1008204"/>
            <a:chOff x="5969949" y="4214330"/>
            <a:chExt cx="11644370" cy="1008204"/>
          </a:xfrm>
        </p:grpSpPr>
        <p:sp>
          <p:nvSpPr>
            <p:cNvPr id="45" name="圆角矩形 4">
              <a:extLst>
                <a:ext uri="{FF2B5EF4-FFF2-40B4-BE49-F238E27FC236}">
                  <a16:creationId xmlns:a16="http://schemas.microsoft.com/office/drawing/2014/main" id="{4CA6875E-9DBB-4D9D-A948-F17662E0E409}"/>
                </a:ext>
              </a:extLst>
            </p:cNvPr>
            <p:cNvSpPr/>
            <p:nvPr/>
          </p:nvSpPr>
          <p:spPr>
            <a:xfrm>
              <a:off x="6502676" y="4392518"/>
              <a:ext cx="11111643" cy="712123"/>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sp>
          <p:nvSpPr>
            <p:cNvPr id="46" name="文本框 2">
              <a:extLst>
                <a:ext uri="{FF2B5EF4-FFF2-40B4-BE49-F238E27FC236}">
                  <a16:creationId xmlns:a16="http://schemas.microsoft.com/office/drawing/2014/main" id="{715BA6B6-3F0D-492E-97E8-8B87BD93EDED}"/>
                </a:ext>
              </a:extLst>
            </p:cNvPr>
            <p:cNvSpPr txBox="1"/>
            <p:nvPr/>
          </p:nvSpPr>
          <p:spPr>
            <a:xfrm>
              <a:off x="7126550" y="4454445"/>
              <a:ext cx="4862373" cy="643766"/>
            </a:xfrm>
            <a:prstGeom prst="rect">
              <a:avLst/>
            </a:prstGeom>
            <a:noFill/>
          </p:spPr>
          <p:txBody>
            <a:bodyPr wrap="square" rtlCol="0">
              <a:spAutoFit/>
            </a:bodyPr>
            <a:lstStyle/>
            <a:p>
              <a:pPr lvl="0">
                <a:lnSpc>
                  <a:spcPts val="4300"/>
                </a:lnSpc>
              </a:pPr>
              <a:r>
                <a:rPr lang="nl-NL" sz="2800" smtClean="0">
                  <a:latin typeface="Roboto" panose="02000000000000000000" pitchFamily="2" charset="0"/>
                  <a:ea typeface="Roboto" panose="02000000000000000000" pitchFamily="2" charset="0"/>
                </a:rPr>
                <a:t>Ngăn cách các từ cùng loại.</a:t>
              </a:r>
              <a:endParaRPr kumimoji="0" lang="zh-CN" altLang="en-US" sz="2800" b="1" i="0" u="none" strike="noStrike" kern="1200" cap="none" spc="0" normalizeH="0" baseline="0" noProof="0" dirty="0">
                <a:ln>
                  <a:noFill/>
                </a:ln>
                <a:solidFill>
                  <a:srgbClr val="70AD47">
                    <a:lumMod val="50000"/>
                  </a:srgbClr>
                </a:solidFill>
                <a:effectLst/>
                <a:uLnTx/>
                <a:uFillTx/>
                <a:latin typeface="Roboto" panose="02000000000000000000" pitchFamily="2" charset="0"/>
                <a:ea typeface="方正少儿简体" panose="03000509000000000000" pitchFamily="65" charset="-122"/>
              </a:endParaRPr>
            </a:p>
          </p:txBody>
        </p:sp>
        <p:pic>
          <p:nvPicPr>
            <p:cNvPr id="47" name="Picture 46" descr="Shape&#10;&#10;Description automatically generated">
              <a:extLst>
                <a:ext uri="{FF2B5EF4-FFF2-40B4-BE49-F238E27FC236}">
                  <a16:creationId xmlns:a16="http://schemas.microsoft.com/office/drawing/2014/main" id="{417F358B-0484-4E76-A80D-C0DD3A8F356F}"/>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48309" b="87421" l="60400" r="99700">
                          <a14:foregroundMark x1="76000" y1="48414" x2="76000" y2="48414"/>
                          <a14:foregroundMark x1="96600" y1="61945" x2="96600" y2="61945"/>
                          <a14:foregroundMark x1="97900" y1="67653" x2="97600" y2="73679"/>
                          <a14:foregroundMark x1="96400" y1="78118" x2="96400" y2="78118"/>
                          <a14:foregroundMark x1="74500" y1="87526" x2="74500" y2="87526"/>
                          <a14:foregroundMark x1="99700" y1="71987" x2="99700" y2="71987"/>
                          <a14:foregroundMark x1="98900" y1="68288" x2="98900" y2="68288"/>
                          <a14:foregroundMark x1="92900" y1="68499" x2="92900" y2="68499"/>
                          <a14:foregroundMark x1="90300" y1="67442" x2="90300" y2="67442"/>
                          <a14:foregroundMark x1="91100" y1="68288" x2="91100" y2="68288"/>
                          <a14:foregroundMark x1="90100" y1="68499" x2="90100" y2="68499"/>
                          <a14:foregroundMark x1="89700" y1="68076" x2="89700" y2="68076"/>
                          <a14:foregroundMark x1="99700" y1="70402" x2="99700" y2="70402"/>
                          <a14:foregroundMark x1="99100" y1="68922" x2="99100" y2="69556"/>
                        </a14:backgroundRemoval>
                      </a14:imgEffect>
                    </a14:imgLayer>
                  </a14:imgProps>
                </a:ext>
                <a:ext uri="{28A0092B-C50C-407E-A947-70E740481C1C}">
                  <a14:useLocalDpi xmlns:a14="http://schemas.microsoft.com/office/drawing/2010/main" val="0"/>
                </a:ext>
              </a:extLst>
            </a:blip>
            <a:srcRect l="56002" t="44844" b="9996"/>
            <a:stretch/>
          </p:blipFill>
          <p:spPr>
            <a:xfrm>
              <a:off x="5969949" y="4214330"/>
              <a:ext cx="1097045" cy="1008204"/>
            </a:xfrm>
            <a:prstGeom prst="rect">
              <a:avLst/>
            </a:prstGeom>
          </p:spPr>
        </p:pic>
      </p:grpSp>
      <p:grpSp>
        <p:nvGrpSpPr>
          <p:cNvPr id="48" name="Group 47">
            <a:extLst>
              <a:ext uri="{FF2B5EF4-FFF2-40B4-BE49-F238E27FC236}">
                <a16:creationId xmlns:a16="http://schemas.microsoft.com/office/drawing/2014/main" id="{E475A464-367D-430B-B5B1-E071F337F4D8}"/>
              </a:ext>
            </a:extLst>
          </p:cNvPr>
          <p:cNvGrpSpPr/>
          <p:nvPr/>
        </p:nvGrpSpPr>
        <p:grpSpPr>
          <a:xfrm>
            <a:off x="192340" y="2141756"/>
            <a:ext cx="11707515" cy="1098525"/>
            <a:chOff x="274008" y="2341606"/>
            <a:chExt cx="11707515" cy="1098525"/>
          </a:xfrm>
        </p:grpSpPr>
        <p:grpSp>
          <p:nvGrpSpPr>
            <p:cNvPr id="49" name="Group 48">
              <a:extLst>
                <a:ext uri="{FF2B5EF4-FFF2-40B4-BE49-F238E27FC236}">
                  <a16:creationId xmlns:a16="http://schemas.microsoft.com/office/drawing/2014/main" id="{CB2108E3-9269-4181-A752-92848AAAF595}"/>
                </a:ext>
              </a:extLst>
            </p:cNvPr>
            <p:cNvGrpSpPr/>
            <p:nvPr/>
          </p:nvGrpSpPr>
          <p:grpSpPr>
            <a:xfrm>
              <a:off x="274008" y="2357481"/>
              <a:ext cx="11707515" cy="1082650"/>
              <a:chOff x="242123" y="2186715"/>
              <a:chExt cx="11707515" cy="1082650"/>
            </a:xfrm>
          </p:grpSpPr>
          <p:sp>
            <p:nvSpPr>
              <p:cNvPr id="52" name="圆角矩形 4">
                <a:extLst>
                  <a:ext uri="{FF2B5EF4-FFF2-40B4-BE49-F238E27FC236}">
                    <a16:creationId xmlns:a16="http://schemas.microsoft.com/office/drawing/2014/main" id="{AFEE3116-DF7D-4123-9F61-F61C626747A6}"/>
                  </a:ext>
                </a:extLst>
              </p:cNvPr>
              <p:cNvSpPr/>
              <p:nvPr/>
            </p:nvSpPr>
            <p:spPr>
              <a:xfrm>
                <a:off x="722812" y="2200429"/>
                <a:ext cx="11226826" cy="995484"/>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pic>
            <p:nvPicPr>
              <p:cNvPr id="53" name="Picture 52" descr="Shape&#10;&#10;Description automatically generated">
                <a:extLst>
                  <a:ext uri="{FF2B5EF4-FFF2-40B4-BE49-F238E27FC236}">
                    <a16:creationId xmlns:a16="http://schemas.microsoft.com/office/drawing/2014/main" id="{68D1D50B-5E1A-4C4A-A33F-BB747D4928E4}"/>
                  </a:ext>
                </a:extLst>
              </p:cNvPr>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1163" b="41755" l="5000" r="49300">
                            <a14:foregroundMark x1="26600" y1="1268" x2="26600" y2="1268"/>
                            <a14:foregroundMark x1="46700" y1="10782" x2="46700" y2="10782"/>
                            <a14:foregroundMark x1="49300" y1="20190" x2="49300" y2="20190"/>
                            <a14:foregroundMark x1="24100" y1="22727" x2="24100" y2="22727"/>
                          </a14:backgroundRemoval>
                        </a14:imgEffect>
                      </a14:imgLayer>
                    </a14:imgProps>
                  </a:ext>
                  <a:ext uri="{28A0092B-C50C-407E-A947-70E740481C1C}">
                    <a14:useLocalDpi xmlns:a14="http://schemas.microsoft.com/office/drawing/2010/main" val="0"/>
                  </a:ext>
                </a:extLst>
              </a:blip>
              <a:srcRect r="49180" b="53269"/>
              <a:stretch/>
            </p:blipFill>
            <p:spPr>
              <a:xfrm>
                <a:off x="242123" y="2186715"/>
                <a:ext cx="1244607" cy="1082650"/>
              </a:xfrm>
              <a:prstGeom prst="rect">
                <a:avLst/>
              </a:prstGeom>
            </p:spPr>
          </p:pic>
        </p:grpSp>
        <p:sp>
          <p:nvSpPr>
            <p:cNvPr id="50" name="文本框 2">
              <a:extLst>
                <a:ext uri="{FF2B5EF4-FFF2-40B4-BE49-F238E27FC236}">
                  <a16:creationId xmlns:a16="http://schemas.microsoft.com/office/drawing/2014/main" id="{C76E24B8-7AC7-47E8-9D82-F7F1F47DA7E9}"/>
                </a:ext>
              </a:extLst>
            </p:cNvPr>
            <p:cNvSpPr txBox="1"/>
            <p:nvPr/>
          </p:nvSpPr>
          <p:spPr>
            <a:xfrm>
              <a:off x="1670117" y="2341606"/>
              <a:ext cx="9339511" cy="954107"/>
            </a:xfrm>
            <a:prstGeom prst="rect">
              <a:avLst/>
            </a:prstGeom>
            <a:noFill/>
          </p:spPr>
          <p:txBody>
            <a:bodyPr wrap="square" rtlCol="0">
              <a:spAutoFit/>
            </a:bodyPr>
            <a:lstStyle/>
            <a:p>
              <a:pPr algn="just">
                <a:spcAft>
                  <a:spcPts val="0"/>
                </a:spcAft>
              </a:pPr>
              <a:r>
                <a:rPr lang="nl-NL" sz="2800">
                  <a:latin typeface="Roboto" panose="02000000000000000000" pitchFamily="2" charset="0"/>
                  <a:ea typeface="Roboto" panose="02000000000000000000" pitchFamily="2" charset="0"/>
                </a:rPr>
                <a:t>Báo hiệu bộ phận câu đứng sau liệt kê các (sự vật, hoạt động, đặc điểm) liên quan </a:t>
              </a:r>
              <a:endParaRPr lang="en-US" sz="2800">
                <a:latin typeface="Roboto" panose="02000000000000000000" pitchFamily="2" charset="0"/>
                <a:ea typeface="Roboto" panose="02000000000000000000" pitchFamily="2" charset="0"/>
              </a:endParaRPr>
            </a:p>
          </p:txBody>
        </p:sp>
      </p:grpSp>
      <p:grpSp>
        <p:nvGrpSpPr>
          <p:cNvPr id="54" name="Group 53">
            <a:extLst>
              <a:ext uri="{FF2B5EF4-FFF2-40B4-BE49-F238E27FC236}">
                <a16:creationId xmlns:a16="http://schemas.microsoft.com/office/drawing/2014/main" id="{ECD1C2EB-2E82-452E-B2B5-F696FC946FE3}"/>
              </a:ext>
            </a:extLst>
          </p:cNvPr>
          <p:cNvGrpSpPr/>
          <p:nvPr/>
        </p:nvGrpSpPr>
        <p:grpSpPr>
          <a:xfrm>
            <a:off x="205991" y="4520935"/>
            <a:ext cx="11968589" cy="901999"/>
            <a:chOff x="242330" y="4045056"/>
            <a:chExt cx="11968589" cy="901999"/>
          </a:xfrm>
        </p:grpSpPr>
        <p:grpSp>
          <p:nvGrpSpPr>
            <p:cNvPr id="55" name="Group 54">
              <a:extLst>
                <a:ext uri="{FF2B5EF4-FFF2-40B4-BE49-F238E27FC236}">
                  <a16:creationId xmlns:a16="http://schemas.microsoft.com/office/drawing/2014/main" id="{6BDB0AA9-BBB7-47B9-BF94-2BB83A894E89}"/>
                </a:ext>
              </a:extLst>
            </p:cNvPr>
            <p:cNvGrpSpPr/>
            <p:nvPr/>
          </p:nvGrpSpPr>
          <p:grpSpPr>
            <a:xfrm>
              <a:off x="242330" y="4045056"/>
              <a:ext cx="11733041" cy="901999"/>
              <a:chOff x="253306" y="4172846"/>
              <a:chExt cx="11733041" cy="901999"/>
            </a:xfrm>
          </p:grpSpPr>
          <p:sp>
            <p:nvSpPr>
              <p:cNvPr id="57" name="圆角矩形 4">
                <a:extLst>
                  <a:ext uri="{FF2B5EF4-FFF2-40B4-BE49-F238E27FC236}">
                    <a16:creationId xmlns:a16="http://schemas.microsoft.com/office/drawing/2014/main" id="{AFC4CB63-4FF7-4993-AB03-85CA219E2683}"/>
                  </a:ext>
                </a:extLst>
              </p:cNvPr>
              <p:cNvSpPr/>
              <p:nvPr/>
            </p:nvSpPr>
            <p:spPr>
              <a:xfrm>
                <a:off x="954081" y="4318434"/>
                <a:ext cx="11032266" cy="615532"/>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Roboto" panose="02000000000000000000" pitchFamily="2" charset="0"/>
                  <a:ea typeface="等线" panose="020B0604020202020204" charset="-122"/>
                  <a:cs typeface="Times New Roman" panose="02020603050405020304" pitchFamily="18" charset="0"/>
                </a:endParaRPr>
              </a:p>
            </p:txBody>
          </p:sp>
          <p:pic>
            <p:nvPicPr>
              <p:cNvPr id="58" name="Picture 57" descr="Shape&#10;&#10;Description automatically generated">
                <a:extLst>
                  <a:ext uri="{FF2B5EF4-FFF2-40B4-BE49-F238E27FC236}">
                    <a16:creationId xmlns:a16="http://schemas.microsoft.com/office/drawing/2014/main" id="{6FC28DA8-0A86-4878-88F2-8B8487442F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309" b="89641" l="1500" r="49100">
                            <a14:foregroundMark x1="6700" y1="56871" x2="4300" y2="75793"/>
                            <a14:foregroundMark x1="6800" y1="55180" x2="2000" y2="61945"/>
                            <a14:foregroundMark x1="2000" y1="61945" x2="1500" y2="71036"/>
                            <a14:foregroundMark x1="1500" y1="71036" x2="3700" y2="73362"/>
                            <a14:foregroundMark x1="12200" y1="88584" x2="12200" y2="88584"/>
                            <a14:foregroundMark x1="6100" y1="89641" x2="6100" y2="89641"/>
                            <a14:foregroundMark x1="34400" y1="48309" x2="34400" y2="48309"/>
                            <a14:foregroundMark x1="45500" y1="78330" x2="45500" y2="78330"/>
                          </a14:backgroundRemoval>
                        </a14:imgEffect>
                      </a14:imgLayer>
                    </a14:imgProps>
                  </a:ext>
                  <a:ext uri="{28A0092B-C50C-407E-A947-70E740481C1C}">
                    <a14:useLocalDpi xmlns:a14="http://schemas.microsoft.com/office/drawing/2010/main" val="0"/>
                  </a:ext>
                </a:extLst>
              </a:blip>
              <a:srcRect t="44587" r="45340" b="8329"/>
              <a:stretch/>
            </p:blipFill>
            <p:spPr>
              <a:xfrm>
                <a:off x="253306" y="4172846"/>
                <a:ext cx="1106929" cy="901999"/>
              </a:xfrm>
              <a:prstGeom prst="rect">
                <a:avLst/>
              </a:prstGeom>
            </p:spPr>
          </p:pic>
        </p:grpSp>
        <p:sp>
          <p:nvSpPr>
            <p:cNvPr id="56" name="文本框 2">
              <a:extLst>
                <a:ext uri="{FF2B5EF4-FFF2-40B4-BE49-F238E27FC236}">
                  <a16:creationId xmlns:a16="http://schemas.microsoft.com/office/drawing/2014/main" id="{F7F81965-F356-4009-ADDD-C92A6EF02283}"/>
                </a:ext>
              </a:extLst>
            </p:cNvPr>
            <p:cNvSpPr txBox="1"/>
            <p:nvPr/>
          </p:nvSpPr>
          <p:spPr>
            <a:xfrm>
              <a:off x="1325968" y="4174172"/>
              <a:ext cx="10884951" cy="643766"/>
            </a:xfrm>
            <a:prstGeom prst="rect">
              <a:avLst/>
            </a:prstGeom>
            <a:noFill/>
          </p:spPr>
          <p:txBody>
            <a:bodyPr wrap="square" rtlCol="0">
              <a:spAutoFit/>
            </a:bodyPr>
            <a:lstStyle/>
            <a:p>
              <a:pPr lvl="0">
                <a:lnSpc>
                  <a:spcPts val="4300"/>
                </a:lnSpc>
              </a:pPr>
              <a:r>
                <a:rPr lang="nl-NL" sz="2800">
                  <a:latin typeface="Roboto" panose="02000000000000000000" pitchFamily="2" charset="0"/>
                  <a:ea typeface="Roboto" panose="02000000000000000000" pitchFamily="2" charset="0"/>
                </a:rPr>
                <a:t>Báo hiệu bộ phận </a:t>
              </a:r>
              <a:r>
                <a:rPr lang="nl-NL" sz="2800" smtClean="0">
                  <a:latin typeface="Roboto" panose="02000000000000000000" pitchFamily="2" charset="0"/>
                  <a:ea typeface="Roboto" panose="02000000000000000000" pitchFamily="2" charset="0"/>
                </a:rPr>
                <a:t>đứng </a:t>
              </a:r>
              <a:r>
                <a:rPr lang="nl-NL" sz="2800">
                  <a:latin typeface="Roboto" panose="02000000000000000000" pitchFamily="2" charset="0"/>
                  <a:ea typeface="Roboto" panose="02000000000000000000" pitchFamily="2" charset="0"/>
                </a:rPr>
                <a:t>sau là lời giải thích cho bộ phận đứng trước.</a:t>
              </a:r>
              <a:endParaRPr kumimoji="0" lang="zh-CN" altLang="en-US" sz="2800" b="1" i="0" u="none" strike="noStrike" kern="1200" cap="none" spc="0" normalizeH="0" baseline="0" noProof="0" dirty="0">
                <a:ln>
                  <a:noFill/>
                </a:ln>
                <a:solidFill>
                  <a:srgbClr val="70AD47">
                    <a:lumMod val="50000"/>
                  </a:srgbClr>
                </a:solidFill>
                <a:effectLst/>
                <a:uLnTx/>
                <a:uFillTx/>
                <a:latin typeface="Roboto" panose="02000000000000000000" pitchFamily="2" charset="0"/>
                <a:ea typeface="方正少儿简体" panose="03000509000000000000" pitchFamily="65" charset="-122"/>
              </a:endParaRPr>
            </a:p>
          </p:txBody>
        </p:sp>
      </p:grpSp>
    </p:spTree>
    <p:extLst>
      <p:ext uri="{BB962C8B-B14F-4D97-AF65-F5344CB8AC3E}">
        <p14:creationId xmlns:p14="http://schemas.microsoft.com/office/powerpoint/2010/main" val="3666152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2" presetID="26" presetClass="emph" presetSubtype="0" fill="hold" nodeType="withEffect">
                                  <p:stCondLst>
                                    <p:cond delay="0"/>
                                  </p:stCondLst>
                                  <p:childTnLst>
                                    <p:animEffect transition="out" filter="fade">
                                      <p:cBhvr>
                                        <p:cTn id="23" dur="500" tmFilter="0, 0; .2, .5; .8, .5; 1, 0"/>
                                        <p:tgtEl>
                                          <p:spTgt spid="20"/>
                                        </p:tgtEl>
                                      </p:cBhvr>
                                    </p:animEffect>
                                    <p:animScale>
                                      <p:cBhvr>
                                        <p:cTn id="24" dur="250" autoRev="1" fill="hold"/>
                                        <p:tgtEl>
                                          <p:spTgt spid="20"/>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28" r="5848" b="55983"/>
          <a:stretch/>
        </p:blipFill>
        <p:spPr>
          <a:xfrm>
            <a:off x="294468" y="573438"/>
            <a:ext cx="11604416" cy="3812582"/>
          </a:xfrm>
          <a:prstGeom prst="rect">
            <a:avLst/>
          </a:prstGeom>
        </p:spPr>
      </p:pic>
      <p:sp>
        <p:nvSpPr>
          <p:cNvPr id="3" name="TextBox 2"/>
          <p:cNvSpPr txBox="1"/>
          <p:nvPr/>
        </p:nvSpPr>
        <p:spPr>
          <a:xfrm>
            <a:off x="10290875" y="1472339"/>
            <a:ext cx="619932" cy="523220"/>
          </a:xfrm>
          <a:prstGeom prst="rect">
            <a:avLst/>
          </a:prstGeom>
          <a:noFill/>
        </p:spPr>
        <p:txBody>
          <a:bodyPr wrap="square" rtlCol="0">
            <a:spAutoFit/>
          </a:bodyPr>
          <a:lstStyle/>
          <a:p>
            <a:r>
              <a:rPr lang="en-US" sz="2800" smtClean="0">
                <a:solidFill>
                  <a:srgbClr val="C00000"/>
                </a:solidFill>
                <a:latin typeface="Coiny Cyrillic" panose="02000903060500060000" pitchFamily="2" charset="0"/>
              </a:rPr>
              <a:t>:</a:t>
            </a:r>
            <a:endParaRPr lang="en-US" sz="2800">
              <a:solidFill>
                <a:srgbClr val="C00000"/>
              </a:solidFill>
              <a:latin typeface="Coiny Cyrillic" panose="02000903060500060000" pitchFamily="2" charset="0"/>
            </a:endParaRPr>
          </a:p>
        </p:txBody>
      </p:sp>
      <p:sp>
        <p:nvSpPr>
          <p:cNvPr id="4" name="TextBox 3"/>
          <p:cNvSpPr txBox="1"/>
          <p:nvPr/>
        </p:nvSpPr>
        <p:spPr>
          <a:xfrm>
            <a:off x="7702658" y="2448733"/>
            <a:ext cx="619932" cy="523220"/>
          </a:xfrm>
          <a:prstGeom prst="rect">
            <a:avLst/>
          </a:prstGeom>
          <a:noFill/>
        </p:spPr>
        <p:txBody>
          <a:bodyPr wrap="square" rtlCol="0">
            <a:spAutoFit/>
          </a:bodyPr>
          <a:lstStyle/>
          <a:p>
            <a:r>
              <a:rPr lang="en-US" sz="2800" smtClean="0">
                <a:solidFill>
                  <a:srgbClr val="C00000"/>
                </a:solidFill>
                <a:latin typeface="Coiny Cyrillic" panose="02000903060500060000" pitchFamily="2" charset="0"/>
              </a:rPr>
              <a:t>:</a:t>
            </a:r>
            <a:endParaRPr lang="en-US" sz="2800">
              <a:solidFill>
                <a:srgbClr val="C00000"/>
              </a:solidFill>
              <a:latin typeface="Coiny Cyrillic" panose="02000903060500060000" pitchFamily="2" charset="0"/>
            </a:endParaRPr>
          </a:p>
        </p:txBody>
      </p:sp>
      <p:sp>
        <p:nvSpPr>
          <p:cNvPr id="5" name="TextBox 4"/>
          <p:cNvSpPr txBox="1"/>
          <p:nvPr/>
        </p:nvSpPr>
        <p:spPr>
          <a:xfrm>
            <a:off x="10195625" y="3409628"/>
            <a:ext cx="619932" cy="523220"/>
          </a:xfrm>
          <a:prstGeom prst="rect">
            <a:avLst/>
          </a:prstGeom>
          <a:noFill/>
        </p:spPr>
        <p:txBody>
          <a:bodyPr wrap="square" rtlCol="0">
            <a:spAutoFit/>
          </a:bodyPr>
          <a:lstStyle/>
          <a:p>
            <a:r>
              <a:rPr lang="en-US" sz="2800" smtClean="0">
                <a:solidFill>
                  <a:srgbClr val="C00000"/>
                </a:solidFill>
                <a:latin typeface="Coiny Cyrillic" panose="02000903060500060000" pitchFamily="2" charset="0"/>
              </a:rPr>
              <a:t>:</a:t>
            </a:r>
            <a:endParaRPr lang="en-US" sz="2800">
              <a:solidFill>
                <a:srgbClr val="C00000"/>
              </a:solidFill>
              <a:latin typeface="Coiny Cyrillic" panose="02000903060500060000" pitchFamily="2" charset="0"/>
            </a:endParaRPr>
          </a:p>
        </p:txBody>
      </p:sp>
    </p:spTree>
    <p:extLst>
      <p:ext uri="{BB962C8B-B14F-4D97-AF65-F5344CB8AC3E}">
        <p14:creationId xmlns:p14="http://schemas.microsoft.com/office/powerpoint/2010/main" val="189342370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0"/>
            <a:ext cx="4981575" cy="3318495"/>
          </a:xfrm>
          <a:prstGeom prst="rect">
            <a:avLst/>
          </a:prstGeom>
        </p:spPr>
      </p:pic>
      <p:sp>
        <p:nvSpPr>
          <p:cNvPr id="3" name="TextBox 2"/>
          <p:cNvSpPr txBox="1"/>
          <p:nvPr/>
        </p:nvSpPr>
        <p:spPr>
          <a:xfrm>
            <a:off x="1862933" y="3318495"/>
            <a:ext cx="2686050" cy="523220"/>
          </a:xfrm>
          <a:prstGeom prst="rect">
            <a:avLst/>
          </a:prstGeom>
          <a:noFill/>
        </p:spPr>
        <p:txBody>
          <a:bodyPr wrap="square" rtlCol="0">
            <a:spAutoFit/>
          </a:bodyPr>
          <a:lstStyle/>
          <a:p>
            <a:r>
              <a:rPr lang="en-US" sz="2800" b="1" smtClean="0">
                <a:solidFill>
                  <a:srgbClr val="0070C0"/>
                </a:solidFill>
              </a:rPr>
              <a:t>Gia - rai</a:t>
            </a:r>
            <a:endParaRPr lang="en-US" sz="2800" b="1">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508" y="3422642"/>
            <a:ext cx="5347492" cy="3435358"/>
          </a:xfrm>
          <a:prstGeom prst="rect">
            <a:avLst/>
          </a:prstGeom>
        </p:spPr>
      </p:pic>
      <p:sp>
        <p:nvSpPr>
          <p:cNvPr id="5" name="TextBox 4"/>
          <p:cNvSpPr txBox="1"/>
          <p:nvPr/>
        </p:nvSpPr>
        <p:spPr>
          <a:xfrm>
            <a:off x="8759033" y="2899422"/>
            <a:ext cx="2686050" cy="523220"/>
          </a:xfrm>
          <a:prstGeom prst="rect">
            <a:avLst/>
          </a:prstGeom>
          <a:noFill/>
        </p:spPr>
        <p:txBody>
          <a:bodyPr wrap="square" rtlCol="0">
            <a:spAutoFit/>
          </a:bodyPr>
          <a:lstStyle/>
          <a:p>
            <a:r>
              <a:rPr lang="en-US" sz="2800" b="1" smtClean="0">
                <a:solidFill>
                  <a:srgbClr val="0070C0"/>
                </a:solidFill>
              </a:rPr>
              <a:t>Ê - đê</a:t>
            </a:r>
            <a:endParaRPr lang="en-US" sz="2800" b="1">
              <a:solidFill>
                <a:srgbClr val="0070C0"/>
              </a:solidFill>
            </a:endParaRPr>
          </a:p>
        </p:txBody>
      </p:sp>
    </p:spTree>
    <p:extLst>
      <p:ext uri="{BB962C8B-B14F-4D97-AF65-F5344CB8AC3E}">
        <p14:creationId xmlns:p14="http://schemas.microsoft.com/office/powerpoint/2010/main" val="327156537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00550" cy="3466279"/>
          </a:xfrm>
          <a:prstGeom prst="rect">
            <a:avLst/>
          </a:prstGeom>
        </p:spPr>
      </p:pic>
      <p:sp>
        <p:nvSpPr>
          <p:cNvPr id="3" name="TextBox 2"/>
          <p:cNvSpPr txBox="1"/>
          <p:nvPr/>
        </p:nvSpPr>
        <p:spPr>
          <a:xfrm>
            <a:off x="1128222" y="3370206"/>
            <a:ext cx="2686050" cy="523220"/>
          </a:xfrm>
          <a:prstGeom prst="rect">
            <a:avLst/>
          </a:prstGeom>
          <a:noFill/>
        </p:spPr>
        <p:txBody>
          <a:bodyPr wrap="square" rtlCol="0">
            <a:spAutoFit/>
          </a:bodyPr>
          <a:lstStyle/>
          <a:p>
            <a:r>
              <a:rPr lang="en-US" sz="2800" b="1" smtClean="0">
                <a:solidFill>
                  <a:srgbClr val="0070C0"/>
                </a:solidFill>
              </a:rPr>
              <a:t>Ba - na</a:t>
            </a:r>
            <a:endParaRPr lang="en-US" sz="2800" b="1">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322" y="64611"/>
            <a:ext cx="5691678" cy="3401667"/>
          </a:xfrm>
          <a:prstGeom prst="rect">
            <a:avLst/>
          </a:prstGeom>
        </p:spPr>
      </p:pic>
      <p:sp>
        <p:nvSpPr>
          <p:cNvPr id="5" name="TextBox 4"/>
          <p:cNvSpPr txBox="1"/>
          <p:nvPr/>
        </p:nvSpPr>
        <p:spPr>
          <a:xfrm>
            <a:off x="9010650" y="3418835"/>
            <a:ext cx="2686050" cy="523220"/>
          </a:xfrm>
          <a:prstGeom prst="rect">
            <a:avLst/>
          </a:prstGeom>
          <a:noFill/>
        </p:spPr>
        <p:txBody>
          <a:bodyPr wrap="square" rtlCol="0">
            <a:spAutoFit/>
          </a:bodyPr>
          <a:lstStyle/>
          <a:p>
            <a:r>
              <a:rPr lang="en-US" sz="2800" b="1" smtClean="0">
                <a:solidFill>
                  <a:srgbClr val="0070C0"/>
                </a:solidFill>
              </a:rPr>
              <a:t>Xơ - đăng</a:t>
            </a:r>
            <a:endParaRPr lang="en-US" sz="2800" b="1">
              <a:solidFill>
                <a:srgbClr val="0070C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183" y="4045354"/>
            <a:ext cx="4286250" cy="2857500"/>
          </a:xfrm>
          <a:prstGeom prst="rect">
            <a:avLst/>
          </a:prstGeom>
        </p:spPr>
      </p:pic>
      <p:sp>
        <p:nvSpPr>
          <p:cNvPr id="7" name="TextBox 6"/>
          <p:cNvSpPr txBox="1"/>
          <p:nvPr/>
        </p:nvSpPr>
        <p:spPr>
          <a:xfrm>
            <a:off x="3814272" y="6343650"/>
            <a:ext cx="1595928"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smtClean="0">
                <a:solidFill>
                  <a:srgbClr val="0070C0"/>
                </a:solidFill>
              </a:rPr>
              <a:t>Mnông</a:t>
            </a:r>
            <a:endParaRPr lang="en-US" sz="2800" b="1">
              <a:solidFill>
                <a:srgbClr val="0070C0"/>
              </a:solidFill>
            </a:endParaRPr>
          </a:p>
        </p:txBody>
      </p:sp>
    </p:spTree>
    <p:extLst>
      <p:ext uri="{BB962C8B-B14F-4D97-AF65-F5344CB8AC3E}">
        <p14:creationId xmlns:p14="http://schemas.microsoft.com/office/powerpoint/2010/main" val="36151246"/>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278268"/>
            <a:ext cx="4432515" cy="2955009"/>
            <a:chOff x="-1" y="-1"/>
            <a:chExt cx="4432515" cy="295500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432515" cy="2955009"/>
            </a:xfrm>
            <a:prstGeom prst="rect">
              <a:avLst/>
            </a:prstGeom>
          </p:spPr>
        </p:pic>
        <p:sp>
          <p:nvSpPr>
            <p:cNvPr id="3" name="TextBox 2"/>
            <p:cNvSpPr txBox="1"/>
            <p:nvPr/>
          </p:nvSpPr>
          <p:spPr>
            <a:xfrm>
              <a:off x="-1" y="-1"/>
              <a:ext cx="1433665" cy="57888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smtClean="0">
                  <a:solidFill>
                    <a:srgbClr val="FF3300"/>
                  </a:solidFill>
                </a:rPr>
                <a:t>Cơ ho</a:t>
              </a:r>
              <a:endParaRPr lang="en-US" sz="2800" b="1">
                <a:solidFill>
                  <a:srgbClr val="FF3300"/>
                </a:solidFill>
              </a:endParaRPr>
            </a:p>
          </p:txBody>
        </p:sp>
      </p:grpSp>
      <p:grpSp>
        <p:nvGrpSpPr>
          <p:cNvPr id="8" name="Group 7"/>
          <p:cNvGrpSpPr/>
          <p:nvPr/>
        </p:nvGrpSpPr>
        <p:grpSpPr>
          <a:xfrm>
            <a:off x="0" y="3465337"/>
            <a:ext cx="4432514" cy="3069771"/>
            <a:chOff x="0" y="3446304"/>
            <a:chExt cx="4432514" cy="306977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6304"/>
              <a:ext cx="4432514" cy="3014109"/>
            </a:xfrm>
            <a:prstGeom prst="rect">
              <a:avLst/>
            </a:prstGeom>
          </p:spPr>
        </p:pic>
        <p:sp>
          <p:nvSpPr>
            <p:cNvPr id="5" name="TextBox 4"/>
            <p:cNvSpPr txBox="1"/>
            <p:nvPr/>
          </p:nvSpPr>
          <p:spPr>
            <a:xfrm>
              <a:off x="1211" y="5937193"/>
              <a:ext cx="1117824"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smtClean="0">
                  <a:solidFill>
                    <a:srgbClr val="0070C0"/>
                  </a:solidFill>
                </a:rPr>
                <a:t>Mạ</a:t>
              </a:r>
              <a:endParaRPr lang="en-US" sz="2800" b="1">
                <a:solidFill>
                  <a:srgbClr val="0070C0"/>
                </a:solidFill>
              </a:endParaRPr>
            </a:p>
          </p:txBody>
        </p:sp>
      </p:grpSp>
      <p:grpSp>
        <p:nvGrpSpPr>
          <p:cNvPr id="10" name="Group 9"/>
          <p:cNvGrpSpPr/>
          <p:nvPr/>
        </p:nvGrpSpPr>
        <p:grpSpPr>
          <a:xfrm>
            <a:off x="5746751" y="346935"/>
            <a:ext cx="6445249" cy="5987845"/>
            <a:chOff x="5746751" y="-1"/>
            <a:chExt cx="6445249" cy="598784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751" y="-1"/>
              <a:ext cx="6445249" cy="5987845"/>
            </a:xfrm>
            <a:prstGeom prst="rect">
              <a:avLst/>
            </a:prstGeom>
          </p:spPr>
        </p:pic>
        <p:sp>
          <p:nvSpPr>
            <p:cNvPr id="7" name="TextBox 6"/>
            <p:cNvSpPr txBox="1"/>
            <p:nvPr/>
          </p:nvSpPr>
          <p:spPr>
            <a:xfrm>
              <a:off x="10927922" y="-1"/>
              <a:ext cx="1264078" cy="578882"/>
            </a:xfrm>
            <a:prstGeom prst="roundRect">
              <a:avLst/>
            </a:prstGeom>
            <a:solidFill>
              <a:schemeClr val="bg1"/>
            </a:solidFill>
            <a:ln>
              <a:solidFill>
                <a:srgbClr val="C00000"/>
              </a:solidFill>
            </a:ln>
          </p:spPr>
          <p:txBody>
            <a:bodyPr wrap="square" rtlCol="0">
              <a:spAutoFit/>
            </a:bodyPr>
            <a:lstStyle/>
            <a:p>
              <a:r>
                <a:rPr lang="en-US" sz="2800" b="1" smtClean="0">
                  <a:solidFill>
                    <a:srgbClr val="B5315D"/>
                  </a:solidFill>
                </a:rPr>
                <a:t>Nùng</a:t>
              </a:r>
              <a:endParaRPr lang="en-US" sz="2800" b="1">
                <a:solidFill>
                  <a:srgbClr val="B5315D"/>
                </a:solidFill>
              </a:endParaRPr>
            </a:p>
          </p:txBody>
        </p:sp>
      </p:grpSp>
    </p:spTree>
    <p:extLst>
      <p:ext uri="{BB962C8B-B14F-4D97-AF65-F5344CB8AC3E}">
        <p14:creationId xmlns:p14="http://schemas.microsoft.com/office/powerpoint/2010/main" val="1138198620"/>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124" t="43325" r="4359" b="4484"/>
          <a:stretch/>
        </p:blipFill>
        <p:spPr>
          <a:xfrm>
            <a:off x="0" y="0"/>
            <a:ext cx="12317416" cy="4705350"/>
          </a:xfrm>
          <a:prstGeom prst="rect">
            <a:avLst/>
          </a:prstGeom>
        </p:spPr>
      </p:pic>
      <p:sp>
        <p:nvSpPr>
          <p:cNvPr id="3" name="TextBox 2"/>
          <p:cNvSpPr txBox="1"/>
          <p:nvPr/>
        </p:nvSpPr>
        <p:spPr>
          <a:xfrm>
            <a:off x="628650" y="3905250"/>
            <a:ext cx="2686050" cy="523220"/>
          </a:xfrm>
          <a:prstGeom prst="rect">
            <a:avLst/>
          </a:prstGeom>
          <a:noFill/>
        </p:spPr>
        <p:txBody>
          <a:bodyPr wrap="square" rtlCol="0">
            <a:spAutoFit/>
          </a:bodyPr>
          <a:lstStyle/>
          <a:p>
            <a:r>
              <a:rPr lang="en-US" sz="2800" b="1" smtClean="0">
                <a:solidFill>
                  <a:schemeClr val="accent4">
                    <a:lumMod val="75000"/>
                  </a:schemeClr>
                </a:solidFill>
              </a:rPr>
              <a:t>(Lâm Đồng)</a:t>
            </a:r>
            <a:endParaRPr lang="en-US" sz="2800" b="1">
              <a:solidFill>
                <a:schemeClr val="accent4">
                  <a:lumMod val="75000"/>
                </a:schemeClr>
              </a:solidFill>
            </a:endParaRPr>
          </a:p>
        </p:txBody>
      </p:sp>
      <p:sp>
        <p:nvSpPr>
          <p:cNvPr id="4" name="TextBox 3"/>
          <p:cNvSpPr txBox="1"/>
          <p:nvPr/>
        </p:nvSpPr>
        <p:spPr>
          <a:xfrm>
            <a:off x="4815683" y="4428470"/>
            <a:ext cx="2686050" cy="523220"/>
          </a:xfrm>
          <a:prstGeom prst="rect">
            <a:avLst/>
          </a:prstGeom>
          <a:noFill/>
        </p:spPr>
        <p:txBody>
          <a:bodyPr wrap="square" rtlCol="0">
            <a:spAutoFit/>
          </a:bodyPr>
          <a:lstStyle/>
          <a:p>
            <a:r>
              <a:rPr lang="en-US" sz="2800" b="1" smtClean="0">
                <a:solidFill>
                  <a:srgbClr val="0070C0"/>
                </a:solidFill>
              </a:rPr>
              <a:t>(Kon Tum)</a:t>
            </a:r>
            <a:endParaRPr lang="en-US" sz="2800" b="1">
              <a:solidFill>
                <a:srgbClr val="0070C0"/>
              </a:solidFill>
            </a:endParaRPr>
          </a:p>
        </p:txBody>
      </p:sp>
      <p:sp>
        <p:nvSpPr>
          <p:cNvPr id="5" name="TextBox 4"/>
          <p:cNvSpPr txBox="1"/>
          <p:nvPr/>
        </p:nvSpPr>
        <p:spPr>
          <a:xfrm>
            <a:off x="9197183" y="4566910"/>
            <a:ext cx="2686050" cy="523220"/>
          </a:xfrm>
          <a:prstGeom prst="rect">
            <a:avLst/>
          </a:prstGeom>
          <a:noFill/>
        </p:spPr>
        <p:txBody>
          <a:bodyPr wrap="square" rtlCol="0">
            <a:spAutoFit/>
          </a:bodyPr>
          <a:lstStyle/>
          <a:p>
            <a:r>
              <a:rPr lang="en-US" sz="2800" b="1" smtClean="0">
                <a:solidFill>
                  <a:srgbClr val="C00000"/>
                </a:solidFill>
              </a:rPr>
              <a:t>(Đắk Lắk)</a:t>
            </a:r>
            <a:endParaRPr lang="en-US" sz="2800" b="1">
              <a:solidFill>
                <a:srgbClr val="C00000"/>
              </a:solidFill>
            </a:endParaRPr>
          </a:p>
        </p:txBody>
      </p:sp>
    </p:spTree>
    <p:extLst>
      <p:ext uri="{BB962C8B-B14F-4D97-AF65-F5344CB8AC3E}">
        <p14:creationId xmlns:p14="http://schemas.microsoft.com/office/powerpoint/2010/main" val="395370389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cà phê và một số đặc điểm – Công Ty TNHH Sản xuất Thương mại Tổng hợp  Trần 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3590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4050" y="3590926"/>
            <a:ext cx="1866900" cy="584775"/>
          </a:xfrm>
          <a:prstGeom prst="rect">
            <a:avLst/>
          </a:prstGeom>
          <a:noFill/>
        </p:spPr>
        <p:txBody>
          <a:bodyPr wrap="square" rtlCol="0">
            <a:spAutoFit/>
          </a:bodyPr>
          <a:lstStyle/>
          <a:p>
            <a:r>
              <a:rPr lang="en-US" sz="3200" b="1" smtClean="0">
                <a:solidFill>
                  <a:srgbClr val="E61C21"/>
                </a:solidFill>
              </a:rPr>
              <a:t>Cà phê</a:t>
            </a:r>
            <a:endParaRPr lang="en-US" sz="3200" b="1">
              <a:solidFill>
                <a:srgbClr val="E61C2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950" y="3057412"/>
            <a:ext cx="6115050" cy="4081250"/>
          </a:xfrm>
          <a:prstGeom prst="rect">
            <a:avLst/>
          </a:prstGeom>
        </p:spPr>
      </p:pic>
      <p:sp>
        <p:nvSpPr>
          <p:cNvPr id="6" name="TextBox 5"/>
          <p:cNvSpPr txBox="1"/>
          <p:nvPr/>
        </p:nvSpPr>
        <p:spPr>
          <a:xfrm>
            <a:off x="8877300" y="2534192"/>
            <a:ext cx="1866900" cy="584775"/>
          </a:xfrm>
          <a:prstGeom prst="rect">
            <a:avLst/>
          </a:prstGeom>
          <a:noFill/>
        </p:spPr>
        <p:txBody>
          <a:bodyPr wrap="square" rtlCol="0">
            <a:spAutoFit/>
          </a:bodyPr>
          <a:lstStyle/>
          <a:p>
            <a:r>
              <a:rPr lang="en-US" sz="3200" b="1" smtClean="0">
                <a:solidFill>
                  <a:schemeClr val="accent6">
                    <a:lumMod val="75000"/>
                  </a:schemeClr>
                </a:solidFill>
              </a:rPr>
              <a:t>Cao su</a:t>
            </a:r>
            <a:endParaRPr lang="en-US" sz="3200" b="1">
              <a:solidFill>
                <a:schemeClr val="accent6">
                  <a:lumMod val="75000"/>
                </a:schemeClr>
              </a:solidFill>
            </a:endParaRPr>
          </a:p>
        </p:txBody>
      </p:sp>
    </p:spTree>
    <p:extLst>
      <p:ext uri="{BB962C8B-B14F-4D97-AF65-F5344CB8AC3E}">
        <p14:creationId xmlns:p14="http://schemas.microsoft.com/office/powerpoint/2010/main" val="366762476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ox(in)">
                                      <p:cBhvr>
                                        <p:cTn id="41" dur="2000"/>
                                        <p:tgtEl>
                                          <p:spTgt spid="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ox(in)">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Hiện</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nay ở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đang</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đám</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cháy</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lớn</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cứu</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mắc</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kẹt</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220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1804" y="474140"/>
            <a:ext cx="9087046" cy="5838825"/>
            <a:chOff x="761804" y="478708"/>
            <a:chExt cx="9087046" cy="5838825"/>
          </a:xfrm>
        </p:grpSpPr>
        <p:pic>
          <p:nvPicPr>
            <p:cNvPr id="2050" name="Picture 2" descr="Phát triển bền vững cây hồ tiêu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478708"/>
              <a:ext cx="762000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á tiêu hôm nay 15/11: Đầu cơ thắng lớn, nông dân lo ngại trước vụ tiêu  mới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04" y="3021883"/>
              <a:ext cx="4933838" cy="32956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5695642" y="5675117"/>
            <a:ext cx="1866900" cy="584775"/>
          </a:xfrm>
          <a:prstGeom prst="rect">
            <a:avLst/>
          </a:prstGeom>
          <a:noFill/>
        </p:spPr>
        <p:txBody>
          <a:bodyPr wrap="square" rtlCol="0">
            <a:spAutoFit/>
          </a:bodyPr>
          <a:lstStyle/>
          <a:p>
            <a:r>
              <a:rPr lang="en-US" sz="3200" b="1" smtClean="0">
                <a:solidFill>
                  <a:srgbClr val="00B050"/>
                </a:solidFill>
              </a:rPr>
              <a:t>Hồ tiêu</a:t>
            </a:r>
            <a:endParaRPr lang="en-US" sz="3200" b="1">
              <a:solidFill>
                <a:srgbClr val="00B050"/>
              </a:solidFill>
            </a:endParaRPr>
          </a:p>
        </p:txBody>
      </p:sp>
    </p:spTree>
    <p:extLst>
      <p:ext uri="{BB962C8B-B14F-4D97-AF65-F5344CB8AC3E}">
        <p14:creationId xmlns:p14="http://schemas.microsoft.com/office/powerpoint/2010/main" val="3879066220"/>
      </p:ext>
    </p:extLst>
  </p:cSld>
  <p:clrMapOvr>
    <a:masterClrMapping/>
  </p:clrMapOvr>
  <p:transition spd="slow" advTm="1000">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51521" y="442452"/>
            <a:ext cx="10380308" cy="6415548"/>
            <a:chOff x="938567" y="442452"/>
            <a:chExt cx="10380308" cy="6415548"/>
          </a:xfrm>
        </p:grpSpPr>
        <p:pic>
          <p:nvPicPr>
            <p:cNvPr id="3074" name="Picture 2" descr="Giới thiệu chung về cây đ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67" y="442452"/>
              <a:ext cx="8909855" cy="5014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á tăng cao, cây điều ở Tây Nguyên được phục hồi mở rộng diện t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3286125"/>
              <a:ext cx="4762500" cy="3571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4005253" y="5634231"/>
            <a:ext cx="1866900" cy="584775"/>
          </a:xfrm>
          <a:prstGeom prst="rect">
            <a:avLst/>
          </a:prstGeom>
          <a:noFill/>
        </p:spPr>
        <p:txBody>
          <a:bodyPr wrap="square" rtlCol="0">
            <a:spAutoFit/>
          </a:bodyPr>
          <a:lstStyle/>
          <a:p>
            <a:r>
              <a:rPr lang="en-US" sz="3200" b="1" smtClean="0">
                <a:solidFill>
                  <a:schemeClr val="accent4">
                    <a:lumMod val="75000"/>
                  </a:schemeClr>
                </a:solidFill>
              </a:rPr>
              <a:t>Điều</a:t>
            </a:r>
            <a:endParaRPr lang="en-US" sz="3200" b="1">
              <a:solidFill>
                <a:schemeClr val="accent4">
                  <a:lumMod val="75000"/>
                </a:schemeClr>
              </a:solidFill>
            </a:endParaRPr>
          </a:p>
        </p:txBody>
      </p:sp>
    </p:spTree>
    <p:extLst>
      <p:ext uri="{BB962C8B-B14F-4D97-AF65-F5344CB8AC3E}">
        <p14:creationId xmlns:p14="http://schemas.microsoft.com/office/powerpoint/2010/main" val="1701335072"/>
      </p:ext>
    </p:extLst>
  </p:cSld>
  <p:clrMapOvr>
    <a:masterClrMapping/>
  </p:clrMapOvr>
  <mc:AlternateContent xmlns:mc="http://schemas.openxmlformats.org/markup-compatibility/2006">
    <mc:Choice xmlns:p14="http://schemas.microsoft.com/office/powerpoint/2010/main" Requires="p14">
      <p:transition spd="slow" p14:dur="1400" advTm="1000">
        <p14:ripple/>
      </p:transition>
    </mc:Choice>
    <mc:Fallback>
      <p:transition spd="slow" advTm="1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317" y="545690"/>
            <a:ext cx="9483827" cy="6187628"/>
            <a:chOff x="2515317" y="545690"/>
            <a:chExt cx="9483827" cy="6187628"/>
          </a:xfrm>
        </p:grpSpPr>
        <p:pic>
          <p:nvPicPr>
            <p:cNvPr id="4098" name="Picture 2" descr="Gia Lai được mùa chanh dây, nông dân lãi hàng trăm triệu | Viện Khoa học  Nông nghiệp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317" y="545690"/>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01 thứ cần biết về chanh dây khiến bạn bất ngờ - Nguồn gốc và lợi 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169" y="2926940"/>
              <a:ext cx="5078975" cy="38063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3568700" y="5634231"/>
            <a:ext cx="2844801" cy="584775"/>
          </a:xfrm>
          <a:prstGeom prst="rect">
            <a:avLst/>
          </a:prstGeom>
          <a:noFill/>
        </p:spPr>
        <p:txBody>
          <a:bodyPr wrap="square" rtlCol="0">
            <a:spAutoFit/>
          </a:bodyPr>
          <a:lstStyle/>
          <a:p>
            <a:r>
              <a:rPr lang="en-US" sz="3200" b="1" smtClean="0">
                <a:solidFill>
                  <a:srgbClr val="B5315D"/>
                </a:solidFill>
              </a:rPr>
              <a:t>Chanh leo</a:t>
            </a:r>
            <a:endParaRPr lang="en-US" sz="3200" b="1">
              <a:solidFill>
                <a:srgbClr val="B5315D"/>
              </a:solidFill>
            </a:endParaRPr>
          </a:p>
        </p:txBody>
      </p:sp>
    </p:spTree>
    <p:extLst>
      <p:ext uri="{BB962C8B-B14F-4D97-AF65-F5344CB8AC3E}">
        <p14:creationId xmlns:p14="http://schemas.microsoft.com/office/powerpoint/2010/main" val="16091555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1000">
        <p15:prstTrans prst="origami"/>
      </p:transition>
    </mc:Choice>
    <mc:Fallback>
      <p:transition spd="slow" advTm="1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77964" y="2508424"/>
            <a:ext cx="10236071" cy="1841152"/>
          </a:xfrm>
          <a:prstGeom prst="rect">
            <a:avLst/>
          </a:prstGeom>
        </p:spPr>
      </p:pic>
    </p:spTree>
    <p:extLst>
      <p:ext uri="{BB962C8B-B14F-4D97-AF65-F5344CB8AC3E}">
        <p14:creationId xmlns:p14="http://schemas.microsoft.com/office/powerpoint/2010/main" val="1233520533"/>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23834" y="211288"/>
            <a:ext cx="9103665" cy="134926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u="sng" smtClean="0">
                <a:solidFill>
                  <a:schemeClr val="bg1"/>
                </a:solidFill>
                <a:latin typeface="Tahoma" panose="020B0604030504040204" pitchFamily="34" charset="0"/>
                <a:ea typeface="Tahoma" panose="020B0604030504040204" pitchFamily="34" charset="0"/>
                <a:cs typeface="Tahoma" panose="020B0604030504040204" pitchFamily="34" charset="0"/>
              </a:rPr>
              <a:t>Câu 1: </a:t>
            </a:r>
            <a:r>
              <a:rPr lang="en-US" sz="4000" smtClean="0">
                <a:solidFill>
                  <a:schemeClr val="bg1"/>
                </a:solidFill>
                <a:latin typeface="Tahoma" panose="020B0604030504040204" pitchFamily="34" charset="0"/>
                <a:ea typeface="Tahoma" panose="020B0604030504040204" pitchFamily="34" charset="0"/>
                <a:cs typeface="Tahoma" panose="020B0604030504040204" pitchFamily="34" charset="0"/>
              </a:rPr>
              <a:t>Trong bài đọc “</a:t>
            </a:r>
            <a:r>
              <a:rPr lang="en-US" sz="4000" b="1" smtClean="0">
                <a:solidFill>
                  <a:schemeClr val="bg1"/>
                </a:solidFill>
                <a:latin typeface="Tahoma" panose="020B0604030504040204" pitchFamily="34" charset="0"/>
                <a:ea typeface="Tahoma" panose="020B0604030504040204" pitchFamily="34" charset="0"/>
                <a:cs typeface="Tahoma" panose="020B0604030504040204" pitchFamily="34" charset="0"/>
              </a:rPr>
              <a:t>Chia sẻ niềm vui</a:t>
            </a:r>
            <a:r>
              <a:rPr lang="en-US" sz="4000" smtClean="0">
                <a:solidFill>
                  <a:schemeClr val="bg1"/>
                </a:solidFill>
                <a:latin typeface="Tahoma" panose="020B0604030504040204" pitchFamily="34" charset="0"/>
                <a:ea typeface="Tahoma" panose="020B0604030504040204" pitchFamily="34" charset="0"/>
                <a:cs typeface="Tahoma" panose="020B0604030504040204" pitchFamily="34" charset="0"/>
              </a:rPr>
              <a:t>” đ</a:t>
            </a:r>
            <a:r>
              <a:rPr lang="en-US" sz="4000" smtClean="0">
                <a:solidFill>
                  <a:schemeClr val="bg1"/>
                </a:solidFill>
                <a:latin typeface="Tahoma" panose="020B0604030504040204" pitchFamily="34" charset="0"/>
                <a:ea typeface="Tahoma" panose="020B0604030504040204" pitchFamily="34" charset="0"/>
                <a:cs typeface="Tahoma" panose="020B0604030504040204" pitchFamily="34" charset="0"/>
              </a:rPr>
              <a:t>iều gì khiến người mẹ xúc động?</a:t>
            </a:r>
            <a:endParaRPr kumimoji="0" lang="en-US" sz="40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676737" y="1803958"/>
            <a:ext cx="8431673" cy="92274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28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thông tin từ các bài báo.</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676737" y="3117392"/>
            <a:ext cx="8487041" cy="92274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Bức</a:t>
            </a:r>
            <a:r>
              <a:rPr kumimoji="0" lang="en-US" sz="28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ảnh người mẹ và bé gái trước căn nhà đổ nát</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676737" y="4430826"/>
            <a:ext cx="8487040" cy="92274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Bức ảnh người mẹ và bé gái trước căn </a:t>
            </a: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nhà </a:t>
            </a:r>
            <a:r>
              <a:rPr lang="en-US" sz="2800" smtClean="0">
                <a:solidFill>
                  <a:prstClr val="black"/>
                </a:solidFill>
                <a:latin typeface="Tahoma" panose="020B0604030504040204" pitchFamily="34" charset="0"/>
                <a:ea typeface="Tahoma" panose="020B0604030504040204" pitchFamily="34" charset="0"/>
                <a:cs typeface="Tahoma" panose="020B0604030504040204" pitchFamily="34" charset="0"/>
              </a:rPr>
              <a:t>mới</a:t>
            </a:r>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0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1000" fill="hold"/>
                                        <p:tgtEl>
                                          <p:spTgt spid="42"/>
                                        </p:tgtEl>
                                        <p:attrNameLst>
                                          <p:attrName>ppt_w</p:attrName>
                                        </p:attrNameLst>
                                      </p:cBhvr>
                                      <p:tavLst>
                                        <p:tav tm="0">
                                          <p:val>
                                            <p:fltVal val="0"/>
                                          </p:val>
                                        </p:tav>
                                        <p:tav tm="100000">
                                          <p:val>
                                            <p:strVal val="#ppt_w"/>
                                          </p:val>
                                        </p:tav>
                                      </p:tavLst>
                                    </p:anim>
                                    <p:anim calcmode="lin" valueType="num">
                                      <p:cBhvr>
                                        <p:cTn id="34" dur="1000" fill="hold"/>
                                        <p:tgtEl>
                                          <p:spTgt spid="42"/>
                                        </p:tgtEl>
                                        <p:attrNameLst>
                                          <p:attrName>ppt_h</p:attrName>
                                        </p:attrNameLst>
                                      </p:cBhvr>
                                      <p:tavLst>
                                        <p:tav tm="0">
                                          <p:val>
                                            <p:fltVal val="0"/>
                                          </p:val>
                                        </p:tav>
                                        <p:tav tm="100000">
                                          <p:val>
                                            <p:strVal val="#ppt_h"/>
                                          </p:val>
                                        </p:tav>
                                      </p:tavLst>
                                    </p:anim>
                                    <p:anim calcmode="lin" valueType="num">
                                      <p:cBhvr>
                                        <p:cTn id="35" dur="1000" fill="hold"/>
                                        <p:tgtEl>
                                          <p:spTgt spid="42"/>
                                        </p:tgtEl>
                                        <p:attrNameLst>
                                          <p:attrName>style.rotation</p:attrName>
                                        </p:attrNameLst>
                                      </p:cBhvr>
                                      <p:tavLst>
                                        <p:tav tm="0">
                                          <p:val>
                                            <p:fltVal val="90"/>
                                          </p:val>
                                        </p:tav>
                                        <p:tav tm="100000">
                                          <p:val>
                                            <p:fltVal val="0"/>
                                          </p:val>
                                        </p:tav>
                                      </p:tavLst>
                                    </p:anim>
                                    <p:animEffect transition="in" filter="fade">
                                      <p:cBhvr>
                                        <p:cTn id="36" dur="10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4"/>
                                        </p:tgtEl>
                                        <p:attrNameLst>
                                          <p:attrName>ppt_x</p:attrName>
                                        </p:attrNameLst>
                                      </p:cBhvr>
                                      <p:tavLst>
                                        <p:tav tm="0">
                                          <p:val>
                                            <p:strVal val="ppt_x"/>
                                          </p:val>
                                        </p:tav>
                                        <p:tav tm="100000">
                                          <p:val>
                                            <p:strVal val="ppt_x"/>
                                          </p:val>
                                        </p:tav>
                                      </p:tavLst>
                                    </p:anim>
                                    <p:anim calcmode="lin" valueType="num">
                                      <p:cBhvr additive="base">
                                        <p:cTn id="41" dur="500"/>
                                        <p:tgtEl>
                                          <p:spTgt spid="14"/>
                                        </p:tgtEl>
                                        <p:attrNameLst>
                                          <p:attrName>ppt_y</p:attrName>
                                        </p:attrNameLst>
                                      </p:cBhvr>
                                      <p:tavLst>
                                        <p:tav tm="0">
                                          <p:val>
                                            <p:strVal val="ppt_y"/>
                                          </p:val>
                                        </p:tav>
                                        <p:tav tm="100000">
                                          <p:val>
                                            <p:strVal val="1+ppt_h/2"/>
                                          </p:val>
                                        </p:tav>
                                      </p:tavLst>
                                    </p:anim>
                                    <p:set>
                                      <p:cBhvr>
                                        <p:cTn id="42" dur="1" fill="hold">
                                          <p:stCondLst>
                                            <p:cond delay="499"/>
                                          </p:stCondLst>
                                        </p:cTn>
                                        <p:tgtEl>
                                          <p:spTgt spid="14"/>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43"/>
                                        </p:tgtEl>
                                        <p:attrNameLst>
                                          <p:attrName>ppt_x</p:attrName>
                                        </p:attrNameLst>
                                      </p:cBhvr>
                                      <p:tavLst>
                                        <p:tav tm="0">
                                          <p:val>
                                            <p:strVal val="ppt_x"/>
                                          </p:val>
                                        </p:tav>
                                        <p:tav tm="100000">
                                          <p:val>
                                            <p:strVal val="ppt_x"/>
                                          </p:val>
                                        </p:tav>
                                      </p:tavLst>
                                    </p:anim>
                                    <p:anim calcmode="lin" valueType="num">
                                      <p:cBhvr additive="base">
                                        <p:cTn id="45" dur="500"/>
                                        <p:tgtEl>
                                          <p:spTgt spid="43"/>
                                        </p:tgtEl>
                                        <p:attrNameLst>
                                          <p:attrName>ppt_y</p:attrName>
                                        </p:attrNameLst>
                                      </p:cBhvr>
                                      <p:tavLst>
                                        <p:tav tm="0">
                                          <p:val>
                                            <p:strVal val="ppt_y"/>
                                          </p:val>
                                        </p:tav>
                                        <p:tav tm="100000">
                                          <p:val>
                                            <p:strVal val="1+ppt_h/2"/>
                                          </p:val>
                                        </p:tav>
                                      </p:tavLst>
                                    </p:anim>
                                    <p:set>
                                      <p:cBhvr>
                                        <p:cTn id="46" dur="1" fill="hold">
                                          <p:stCondLst>
                                            <p:cond delay="499"/>
                                          </p:stCondLst>
                                        </p:cTn>
                                        <p:tgtEl>
                                          <p:spTgt spid="43"/>
                                        </p:tgtEl>
                                        <p:attrNameLst>
                                          <p:attrName>style.visibility</p:attrName>
                                        </p:attrNameLst>
                                      </p:cBhvr>
                                      <p:to>
                                        <p:strVal val="hidden"/>
                                      </p:to>
                                    </p:set>
                                  </p:childTnLst>
                                </p:cTn>
                              </p:par>
                            </p:childTnLst>
                          </p:cTn>
                        </p:par>
                        <p:par>
                          <p:cTn id="47" fill="hold">
                            <p:stCondLst>
                              <p:cond delay="500"/>
                            </p:stCondLst>
                            <p:childTnLst>
                              <p:par>
                                <p:cTn id="4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49" dur="2000" fill="hold"/>
                                        <p:tgtEl>
                                          <p:spTgt spid="3081"/>
                                        </p:tgtEl>
                                        <p:attrNameLst>
                                          <p:attrName>ppt_x</p:attrName>
                                          <p:attrName>ppt_y</p:attrName>
                                        </p:attrNameLst>
                                      </p:cBhvr>
                                      <p:rCtr x="-4922" y="-2315"/>
                                    </p:animMotion>
                                  </p:childTnLst>
                                </p:cTn>
                              </p:par>
                            </p:childTnLst>
                          </p:cTn>
                        </p:par>
                        <p:par>
                          <p:cTn id="50" fill="hold">
                            <p:stCondLst>
                              <p:cond delay="2500"/>
                            </p:stCondLst>
                            <p:childTnLst>
                              <p:par>
                                <p:cTn id="51" presetID="35" presetClass="path" presetSubtype="0" accel="50000" decel="50000" fill="hold" nodeType="afterEffect">
                                  <p:stCondLst>
                                    <p:cond delay="0"/>
                                  </p:stCondLst>
                                  <p:childTnLst>
                                    <p:animMotion origin="layout" path="M -0.09843 3.33333E-6 L -0.59531 0.01389 " pathEditMode="relative" rAng="0" ptsTypes="AA">
                                      <p:cBhvr>
                                        <p:cTn id="52" dur="2000" fill="hold"/>
                                        <p:tgtEl>
                                          <p:spTgt spid="3081"/>
                                        </p:tgtEl>
                                        <p:attrNameLst>
                                          <p:attrName>ppt_x</p:attrName>
                                          <p:attrName>ppt_y</p:attrName>
                                        </p:attrNameLst>
                                      </p:cBhvr>
                                      <p:rCtr x="-24844" y="694"/>
                                    </p:animMotion>
                                  </p:childTnLst>
                                </p:cTn>
                              </p:par>
                              <p:par>
                                <p:cTn id="53" presetID="35" presetClass="path" presetSubtype="0" accel="50000" decel="50000" fill="hold" nodeType="withEffect">
                                  <p:stCondLst>
                                    <p:cond delay="0"/>
                                  </p:stCondLst>
                                  <p:childTnLst>
                                    <p:animMotion origin="layout" path="M 1.04167E-6 1.48148E-6 L -0.48906 0.01667 " pathEditMode="relative" rAng="0" ptsTypes="AA">
                                      <p:cBhvr>
                                        <p:cTn id="54" dur="2000" fill="hold"/>
                                        <p:tgtEl>
                                          <p:spTgt spid="18"/>
                                        </p:tgtEl>
                                        <p:attrNameLst>
                                          <p:attrName>ppt_x</p:attrName>
                                          <p:attrName>ppt_y</p:attrName>
                                        </p:attrNameLst>
                                      </p:cBhvr>
                                      <p:rCtr x="-24453" y="833"/>
                                    </p:animMotion>
                                  </p:childTnLst>
                                </p:cTn>
                              </p:par>
                            </p:childTnLst>
                          </p:cTn>
                        </p:par>
                        <p:par>
                          <p:cTn id="55" fill="hold">
                            <p:stCondLst>
                              <p:cond delay="4500"/>
                            </p:stCondLst>
                            <p:childTnLst>
                              <p:par>
                                <p:cTn id="56" presetID="44" presetClass="path" presetSubtype="0" accel="50000" decel="50000" fill="hold" nodeType="afterEffect">
                                  <p:stCondLst>
                                    <p:cond delay="0"/>
                                  </p:stCondLst>
                                  <p:childTnLst>
                                    <p:animMotion origin="layout" path="M -0.59531 0.01389 L -0.65755 -0.06713 C -0.67031 -0.08311 -0.68997 -0.09422 -0.70989 -0.09422 C -0.73281 -0.09422 -0.75143 -0.08311 -0.76432 -0.06713 L -0.82565 0.01389 " pathEditMode="relative" rAng="0" ptsTypes="AAAAA">
                                      <p:cBhvr>
                                        <p:cTn id="57" dur="2000" fill="hold"/>
                                        <p:tgtEl>
                                          <p:spTgt spid="3081"/>
                                        </p:tgtEl>
                                        <p:attrNameLst>
                                          <p:attrName>ppt_x</p:attrName>
                                          <p:attrName>ppt_y</p:attrName>
                                        </p:attrNameLst>
                                      </p:cBhvr>
                                      <p:rCtr x="-11523" y="-5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286529" y="527735"/>
            <a:ext cx="7679663" cy="134926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000" b="1" i="0" u="sng" strike="noStrike" kern="1200" cap="none" spc="0" normalizeH="0" baseline="0" noProof="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sng"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sng"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4000" b="1"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4000" b="1" smtClean="0">
                <a:solidFill>
                  <a:schemeClr val="bg1"/>
                </a:solidFill>
                <a:latin typeface="Tahoma" panose="020B0604030504040204" pitchFamily="34" charset="0"/>
                <a:ea typeface="Tahoma" panose="020B0604030504040204" pitchFamily="34" charset="0"/>
                <a:cs typeface="Tahoma" panose="020B0604030504040204" pitchFamily="34" charset="0"/>
              </a:rPr>
              <a:t>Bé gái tặng gì cho em nhỏ trong bức ảnh?</a:t>
            </a:r>
            <a:endParaRPr lang="en-US" sz="4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6963684" y="3540093"/>
            <a:ext cx="4296222"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Búp</a:t>
            </a:r>
            <a:r>
              <a:rPr kumimoji="0" lang="en-US" sz="40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bê</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6926083" y="2344729"/>
            <a:ext cx="4296222"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Giày</a:t>
            </a:r>
            <a:r>
              <a:rPr kumimoji="0" lang="en-US" sz="40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dép</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32540" y="3524686"/>
            <a:ext cx="3992389"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Sách</a:t>
            </a:r>
            <a:r>
              <a:rPr kumimoji="0" lang="en-US" sz="40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vở</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1664457" y="2366007"/>
            <a:ext cx="3992389"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lang="en-US" sz="4000" smtClean="0">
                <a:solidFill>
                  <a:prstClr val="black"/>
                </a:solidFill>
                <a:latin typeface="Tahoma" panose="020B0604030504040204" pitchFamily="34" charset="0"/>
                <a:ea typeface="Tahoma" panose="020B0604030504040204" pitchFamily="34" charset="0"/>
                <a:cs typeface="Tahoma" panose="020B0604030504040204" pitchFamily="34" charset="0"/>
              </a:rPr>
              <a:t>Áo quần</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088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3" grpId="1" animBg="1"/>
      <p:bldP spid="14" grpId="0" animBg="1"/>
      <p:bldP spid="14"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395664" y="660326"/>
            <a:ext cx="8221019" cy="134926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000" b="1" i="0" u="sng"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000" b="1" i="0" u="sng" strike="noStrike" kern="1200" cap="none" spc="0" normalizeH="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3</a:t>
            </a:r>
            <a:r>
              <a:rPr kumimoji="0" lang="en-US" sz="4000" b="1" i="0" u="none" strike="noStrike" kern="1200" cap="none" spc="0" normalizeH="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4000" b="1" smtClean="0">
                <a:solidFill>
                  <a:schemeClr val="bg1"/>
                </a:solidFill>
                <a:latin typeface="Tahoma" panose="020B0604030504040204" pitchFamily="34" charset="0"/>
                <a:ea typeface="Tahoma" panose="020B0604030504040204" pitchFamily="34" charset="0"/>
                <a:cs typeface="Tahoma" panose="020B0604030504040204" pitchFamily="34" charset="0"/>
              </a:rPr>
              <a:t>Hành động đó cho thấy em bé là người như thế nào?</a:t>
            </a:r>
            <a:endParaRPr lang="en-US" sz="40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5768761" y="2344729"/>
            <a:ext cx="3956850"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3200" smtClean="0">
                <a:solidFill>
                  <a:prstClr val="black"/>
                </a:solidFill>
                <a:latin typeface="Tahoma" panose="020B0604030504040204" pitchFamily="34" charset="0"/>
                <a:ea typeface="Tahoma" panose="020B0604030504040204" pitchFamily="34" charset="0"/>
                <a:cs typeface="Tahoma" panose="020B0604030504040204" pitchFamily="34" charset="0"/>
              </a:rPr>
              <a:t>Người dũng cảm</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5777289" y="3390747"/>
            <a:ext cx="3956850"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32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mạnh mẽ</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
        <p:nvSpPr>
          <p:cNvPr id="14" name="Rectangle 13"/>
          <p:cNvSpPr/>
          <p:nvPr/>
        </p:nvSpPr>
        <p:spPr>
          <a:xfrm>
            <a:off x="988847" y="3433126"/>
            <a:ext cx="3956850"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32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tự tin</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988846" y="2367905"/>
            <a:ext cx="3956850"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32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biết chia sẻ</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02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14" grpId="0" animBg="1"/>
      <p:bldP spid="14" grpId="1"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5568697" y="2165275"/>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32591" y="225646"/>
            <a:ext cx="9163654" cy="134926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000" b="1" i="0" u="sng"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4</a:t>
            </a:r>
            <a:r>
              <a:rPr kumimoji="0" lang="en-US" sz="40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4000" b="1" smtClean="0">
                <a:solidFill>
                  <a:prstClr val="white"/>
                </a:solidFill>
                <a:latin typeface="Tahoma" panose="020B0604030504040204" pitchFamily="34" charset="0"/>
                <a:ea typeface="Tahoma" panose="020B0604030504040204" pitchFamily="34" charset="0"/>
                <a:cs typeface="Tahoma" panose="020B0604030504040204" pitchFamily="34" charset="0"/>
              </a:rPr>
              <a:t>Từ nào sau đây thuộc nhóm </a:t>
            </a:r>
            <a:r>
              <a:rPr lang="en-US" sz="4000" b="1" smtClean="0">
                <a:solidFill>
                  <a:srgbClr val="FFC000"/>
                </a:solidFill>
                <a:latin typeface="Tahoma" panose="020B0604030504040204" pitchFamily="34" charset="0"/>
                <a:ea typeface="Tahoma" panose="020B0604030504040204" pitchFamily="34" charset="0"/>
                <a:cs typeface="Tahoma" panose="020B0604030504040204" pitchFamily="34" charset="0"/>
              </a:rPr>
              <a:t>từ chỉ cộng đồng</a:t>
            </a:r>
            <a:r>
              <a:rPr lang="en-US" sz="4000" b="1"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US" sz="40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8" name="Content Placeholder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952302" y="1873623"/>
            <a:ext cx="3772819"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giúp</a:t>
            </a:r>
            <a:r>
              <a:rPr kumimoji="0" lang="en-US" sz="28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đỡ</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2395599" y="1907299"/>
            <a:ext cx="3772819"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dòng</a:t>
            </a:r>
            <a:r>
              <a:rPr kumimoji="0" lang="en-US" sz="28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họ</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2395599" y="3198520"/>
            <a:ext cx="3772819"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28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thương</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6952302" y="3164843"/>
            <a:ext cx="3772819"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2800" b="0"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nghĩa</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124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1000" fill="hold"/>
                                        <p:tgtEl>
                                          <p:spTgt spid="43"/>
                                        </p:tgtEl>
                                        <p:attrNameLst>
                                          <p:attrName>ppt_w</p:attrName>
                                        </p:attrNameLst>
                                      </p:cBhvr>
                                      <p:tavLst>
                                        <p:tav tm="0">
                                          <p:val>
                                            <p:fltVal val="0"/>
                                          </p:val>
                                        </p:tav>
                                        <p:tav tm="100000">
                                          <p:val>
                                            <p:strVal val="#ppt_w"/>
                                          </p:val>
                                        </p:tav>
                                      </p:tavLst>
                                    </p:anim>
                                    <p:anim calcmode="lin" valueType="num">
                                      <p:cBhvr>
                                        <p:cTn id="40" dur="1000" fill="hold"/>
                                        <p:tgtEl>
                                          <p:spTgt spid="43"/>
                                        </p:tgtEl>
                                        <p:attrNameLst>
                                          <p:attrName>ppt_h</p:attrName>
                                        </p:attrNameLst>
                                      </p:cBhvr>
                                      <p:tavLst>
                                        <p:tav tm="0">
                                          <p:val>
                                            <p:fltVal val="0"/>
                                          </p:val>
                                        </p:tav>
                                        <p:tav tm="100000">
                                          <p:val>
                                            <p:strVal val="#ppt_h"/>
                                          </p:val>
                                        </p:tav>
                                      </p:tavLst>
                                    </p:anim>
                                    <p:anim calcmode="lin" valueType="num">
                                      <p:cBhvr>
                                        <p:cTn id="41" dur="1000" fill="hold"/>
                                        <p:tgtEl>
                                          <p:spTgt spid="43"/>
                                        </p:tgtEl>
                                        <p:attrNameLst>
                                          <p:attrName>style.rotation</p:attrName>
                                        </p:attrNameLst>
                                      </p:cBhvr>
                                      <p:tavLst>
                                        <p:tav tm="0">
                                          <p:val>
                                            <p:fltVal val="90"/>
                                          </p:val>
                                        </p:tav>
                                        <p:tav tm="100000">
                                          <p:val>
                                            <p:fltVal val="0"/>
                                          </p:val>
                                        </p:tav>
                                      </p:tavLst>
                                    </p:anim>
                                    <p:animEffect transition="in" filter="fade">
                                      <p:cBhvr>
                                        <p:cTn id="42" dur="10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4"/>
                                        </p:tgtEl>
                                        <p:attrNameLst>
                                          <p:attrName>ppt_x</p:attrName>
                                        </p:attrNameLst>
                                      </p:cBhvr>
                                      <p:tavLst>
                                        <p:tav tm="0">
                                          <p:val>
                                            <p:strVal val="ppt_x"/>
                                          </p:val>
                                        </p:tav>
                                        <p:tav tm="100000">
                                          <p:val>
                                            <p:strVal val="ppt_x"/>
                                          </p:val>
                                        </p:tav>
                                      </p:tavLst>
                                    </p:anim>
                                    <p:anim calcmode="lin" valueType="num">
                                      <p:cBhvr additive="base">
                                        <p:cTn id="51" dur="500"/>
                                        <p:tgtEl>
                                          <p:spTgt spid="44"/>
                                        </p:tgtEl>
                                        <p:attrNameLst>
                                          <p:attrName>ppt_y</p:attrName>
                                        </p:attrNameLst>
                                      </p:cBhvr>
                                      <p:tavLst>
                                        <p:tav tm="0">
                                          <p:val>
                                            <p:strVal val="ppt_y"/>
                                          </p:val>
                                        </p:tav>
                                        <p:tav tm="100000">
                                          <p:val>
                                            <p:strVal val="1+ppt_h/2"/>
                                          </p:val>
                                        </p:tav>
                                      </p:tavLst>
                                    </p:anim>
                                    <p:set>
                                      <p:cBhvr>
                                        <p:cTn id="52" dur="1" fill="hold">
                                          <p:stCondLst>
                                            <p:cond delay="499"/>
                                          </p:stCondLst>
                                        </p:cTn>
                                        <p:tgtEl>
                                          <p:spTgt spid="4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775083" y="546681"/>
            <a:ext cx="9703564" cy="134926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u="sng">
                <a:solidFill>
                  <a:prstClr val="white"/>
                </a:solidFill>
                <a:latin typeface="Tahoma" panose="020B0604030504040204" pitchFamily="34" charset="0"/>
                <a:ea typeface="Tahoma" panose="020B0604030504040204" pitchFamily="34" charset="0"/>
                <a:cs typeface="Tahoma" panose="020B0604030504040204" pitchFamily="34" charset="0"/>
              </a:rPr>
              <a:t>Câu 4</a:t>
            </a:r>
            <a:r>
              <a:rPr lang="en-US" sz="4000" b="1">
                <a:solidFill>
                  <a:prstClr val="white"/>
                </a:solidFill>
                <a:latin typeface="Tahoma" panose="020B0604030504040204" pitchFamily="34" charset="0"/>
                <a:ea typeface="Tahoma" panose="020B0604030504040204" pitchFamily="34" charset="0"/>
                <a:cs typeface="Tahoma" panose="020B0604030504040204" pitchFamily="34" charset="0"/>
              </a:rPr>
              <a:t>: Từ nào sau đây thuộc nhóm </a:t>
            </a:r>
            <a:r>
              <a:rPr lang="en-US" sz="4000" b="1">
                <a:solidFill>
                  <a:srgbClr val="FFC000"/>
                </a:solidFill>
                <a:latin typeface="Tahoma" panose="020B0604030504040204" pitchFamily="34" charset="0"/>
                <a:ea typeface="Tahoma" panose="020B0604030504040204" pitchFamily="34" charset="0"/>
                <a:cs typeface="Tahoma" panose="020B0604030504040204" pitchFamily="34" charset="0"/>
              </a:rPr>
              <a:t>từ </a:t>
            </a:r>
            <a:r>
              <a:rPr lang="en-US" sz="4000" b="1">
                <a:solidFill>
                  <a:srgbClr val="FFC000"/>
                </a:solidFill>
                <a:latin typeface="Tahoma" panose="020B0604030504040204" pitchFamily="34" charset="0"/>
                <a:ea typeface="Tahoma" panose="020B0604030504040204" pitchFamily="34" charset="0"/>
                <a:cs typeface="Tahoma" panose="020B0604030504040204" pitchFamily="34" charset="0"/>
              </a:rPr>
              <a:t>chỉ </a:t>
            </a:r>
            <a:r>
              <a:rPr lang="en-US" sz="4000" b="1" smtClean="0">
                <a:solidFill>
                  <a:srgbClr val="FFC000"/>
                </a:solidFill>
                <a:latin typeface="Tahoma" panose="020B0604030504040204" pitchFamily="34" charset="0"/>
                <a:ea typeface="Tahoma" panose="020B0604030504040204" pitchFamily="34" charset="0"/>
                <a:cs typeface="Tahoma" panose="020B0604030504040204" pitchFamily="34" charset="0"/>
              </a:rPr>
              <a:t>tình cảm cộng </a:t>
            </a:r>
            <a:r>
              <a:rPr lang="en-US" sz="4000" b="1">
                <a:solidFill>
                  <a:srgbClr val="FFC000"/>
                </a:solidFill>
                <a:latin typeface="Tahoma" panose="020B0604030504040204" pitchFamily="34" charset="0"/>
                <a:ea typeface="Tahoma" panose="020B0604030504040204" pitchFamily="34" charset="0"/>
                <a:cs typeface="Tahoma" panose="020B0604030504040204" pitchFamily="34" charset="0"/>
              </a:rPr>
              <a:t>đồng</a:t>
            </a:r>
            <a:r>
              <a:rPr lang="en-US" sz="4000" b="1">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US" sz="40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9Slide03 AmpleSoft Bold" pitchFamily="2" charset="0"/>
                <a:ea typeface="+mn-ea"/>
                <a:cs typeface="+mn-cs"/>
              </a:rPr>
              <a:t>A. lớp</a:t>
            </a:r>
            <a:r>
              <a:rPr kumimoji="0" lang="en-US" sz="4000" b="0" i="0" u="none" strike="noStrike" kern="1200" cap="none" spc="0" normalizeH="0" noProof="0" smtClean="0">
                <a:ln>
                  <a:noFill/>
                </a:ln>
                <a:solidFill>
                  <a:prstClr val="black"/>
                </a:solidFill>
                <a:effectLst/>
                <a:uLnTx/>
                <a:uFillTx/>
                <a:latin typeface="#9Slide03 AmpleSoft Bold" pitchFamily="2" charset="0"/>
                <a:ea typeface="+mn-ea"/>
                <a:cs typeface="+mn-cs"/>
              </a:rPr>
              <a:t> học</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64195" y="337132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9Slide03 AmpleSoft Bold" pitchFamily="2" charset="0"/>
                <a:ea typeface="+mn-ea"/>
                <a:cs typeface="+mn-cs"/>
              </a:rPr>
              <a:t>C. đùm</a:t>
            </a:r>
            <a:r>
              <a:rPr kumimoji="0" lang="en-US" sz="4000" b="0" i="0" u="none" strike="noStrike" kern="1200" cap="none" spc="0" normalizeH="0" noProof="0" smtClean="0">
                <a:ln>
                  <a:noFill/>
                </a:ln>
                <a:solidFill>
                  <a:prstClr val="black"/>
                </a:solidFill>
                <a:effectLst/>
                <a:uLnTx/>
                <a:uFillTx/>
                <a:latin typeface="#9Slide03 AmpleSoft Bold" pitchFamily="2" charset="0"/>
                <a:ea typeface="+mn-ea"/>
                <a:cs typeface="+mn-cs"/>
              </a:rPr>
              <a:t> bọc</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7401124" y="2306506"/>
            <a:ext cx="3375993"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9Slide03 AmpleSoft Bold" pitchFamily="2" charset="0"/>
                <a:ea typeface="+mn-ea"/>
                <a:cs typeface="+mn-cs"/>
              </a:rPr>
              <a:t>B. trường</a:t>
            </a:r>
            <a:r>
              <a:rPr kumimoji="0" lang="en-US" sz="4000" b="0" i="0" u="none" strike="noStrike" kern="1200" cap="none" spc="0" normalizeH="0" noProof="0" smtClean="0">
                <a:ln>
                  <a:noFill/>
                </a:ln>
                <a:solidFill>
                  <a:prstClr val="black"/>
                </a:solidFill>
                <a:effectLst/>
                <a:uLnTx/>
                <a:uFillTx/>
                <a:latin typeface="#9Slide03 AmpleSoft Bold" pitchFamily="2" charset="0"/>
                <a:ea typeface="+mn-ea"/>
                <a:cs typeface="+mn-cs"/>
              </a:rPr>
              <a:t> học</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7409652" y="3352524"/>
            <a:ext cx="3375993"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9Slide03 AmpleSoft Bold" pitchFamily="2" charset="0"/>
                <a:ea typeface="+mn-ea"/>
                <a:cs typeface="+mn-cs"/>
              </a:rPr>
              <a:t>D. thôn</a:t>
            </a:r>
            <a:r>
              <a:rPr kumimoji="0" lang="en-US" sz="4000" b="0" i="0" u="none" strike="noStrike" kern="1200" cap="none" spc="0" normalizeH="0" noProof="0" smtClean="0">
                <a:ln>
                  <a:noFill/>
                </a:ln>
                <a:solidFill>
                  <a:prstClr val="black"/>
                </a:solidFill>
                <a:effectLst/>
                <a:uLnTx/>
                <a:uFillTx/>
                <a:latin typeface="#9Slide03 AmpleSoft Bold" pitchFamily="2" charset="0"/>
                <a:ea typeface="+mn-ea"/>
                <a:cs typeface="+mn-cs"/>
              </a:rPr>
              <a:t> xóm</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3170650" y="1754388"/>
            <a:ext cx="6824381" cy="2979358"/>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9380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879566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1543</Words>
  <Application>Microsoft Office PowerPoint</Application>
  <PresentationFormat>Widescreen</PresentationFormat>
  <Paragraphs>151</Paragraphs>
  <Slides>43</Slides>
  <Notes>7</Notes>
  <HiddenSlides>0</HiddenSlides>
  <MMClips>2</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43</vt:i4>
      </vt:variant>
    </vt:vector>
  </HeadingPairs>
  <TitlesOfParts>
    <vt:vector size="67" baseType="lpstr">
      <vt:lpstr>等线</vt:lpstr>
      <vt:lpstr>#9Slide03 AmpleSoft Bold</vt:lpstr>
      <vt:lpstr>#9Slide03 Arima Madurai Black</vt:lpstr>
      <vt:lpstr>#9Slide06 DeathRattle BB</vt:lpstr>
      <vt:lpstr>Arial</vt:lpstr>
      <vt:lpstr>Arial-Rounded</vt:lpstr>
      <vt:lpstr>Calibri</vt:lpstr>
      <vt:lpstr>Calibri Light</vt:lpstr>
      <vt:lpstr>Coiny Cyrillic</vt:lpstr>
      <vt:lpstr>等线 Light</vt:lpstr>
      <vt:lpstr>HP001 4 hàng</vt:lpstr>
      <vt:lpstr>Roboto</vt:lpstr>
      <vt:lpstr>Source Han Sans CN Medium</vt:lpstr>
      <vt:lpstr>Tahoma</vt:lpstr>
      <vt:lpstr>Times New Roman</vt:lpstr>
      <vt:lpstr>UTM Avo</vt:lpstr>
      <vt:lpstr>方正少儿简体</vt:lpstr>
      <vt:lpstr>汉仪雪君体简</vt:lpstr>
      <vt:lpstr>Office Theme</vt:lpstr>
      <vt:lpstr>6_Office Theme</vt:lpstr>
      <vt:lpstr>7_Office Theme</vt:lpstr>
      <vt:lpstr>2-0927-4</vt:lpstr>
      <vt:lpstr>1_Office 主题​​</vt:lpstr>
      <vt:lpstr>1_2-0927-4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78</cp:revision>
  <dcterms:created xsi:type="dcterms:W3CDTF">2022-08-23T00:32:23Z</dcterms:created>
  <dcterms:modified xsi:type="dcterms:W3CDTF">2022-08-25T12:52:56Z</dcterms:modified>
</cp:coreProperties>
</file>