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3" r:id="rId6"/>
    <p:sldId id="264" r:id="rId7"/>
    <p:sldId id="267" r:id="rId8"/>
    <p:sldId id="266" r:id="rId9"/>
    <p:sldId id="265" r:id="rId10"/>
    <p:sldId id="268" r:id="rId11"/>
    <p:sldId id="275" r:id="rId12"/>
    <p:sldId id="270" r:id="rId13"/>
    <p:sldId id="271" r:id="rId14"/>
    <p:sldId id="272"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E525F2-8C43-47E8-ACC4-78AEB1C3AB1D}"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3038243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525F2-8C43-47E8-ACC4-78AEB1C3AB1D}"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370422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525F2-8C43-47E8-ACC4-78AEB1C3AB1D}"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2963212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525F2-8C43-47E8-ACC4-78AEB1C3AB1D}"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4029517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E525F2-8C43-47E8-ACC4-78AEB1C3AB1D}"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375905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E525F2-8C43-47E8-ACC4-78AEB1C3AB1D}"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401725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E525F2-8C43-47E8-ACC4-78AEB1C3AB1D}"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254731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E525F2-8C43-47E8-ACC4-78AEB1C3AB1D}" type="datetimeFigureOut">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3302539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525F2-8C43-47E8-ACC4-78AEB1C3AB1D}" type="datetimeFigureOut">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376691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525F2-8C43-47E8-ACC4-78AEB1C3AB1D}"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390151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525F2-8C43-47E8-ACC4-78AEB1C3AB1D}"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267096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525F2-8C43-47E8-ACC4-78AEB1C3AB1D}" type="datetimeFigureOut">
              <a:rPr lang="en-US" smtClean="0"/>
              <a:t>4/26/2024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3374A-6A25-417F-ABC5-4C8DD6799093}" type="slidenum">
              <a:rPr lang="en-US" smtClean="0"/>
              <a:t>‹#›</a:t>
            </a:fld>
            <a:endParaRPr lang="en-US"/>
          </a:p>
        </p:txBody>
      </p:sp>
    </p:spTree>
    <p:extLst>
      <p:ext uri="{BB962C8B-B14F-4D97-AF65-F5344CB8AC3E}">
        <p14:creationId xmlns:p14="http://schemas.microsoft.com/office/powerpoint/2010/main" val="317864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8" name="Picture 4" descr="Background trẻ em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913707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0" y="381000"/>
            <a:ext cx="7848600" cy="426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itchFamily="18" charset="0"/>
              <a:cs typeface="Times New Roman" pitchFamily="18" charset="0"/>
            </a:endParaRPr>
          </a:p>
        </p:txBody>
      </p:sp>
      <p:sp>
        <p:nvSpPr>
          <p:cNvPr id="10" name="TextBox 9"/>
          <p:cNvSpPr txBox="1"/>
          <p:nvPr/>
        </p:nvSpPr>
        <p:spPr>
          <a:xfrm>
            <a:off x="2133600" y="564573"/>
            <a:ext cx="5257800" cy="400110"/>
          </a:xfrm>
          <a:prstGeom prst="rect">
            <a:avLst/>
          </a:prstGeom>
          <a:noFill/>
        </p:spPr>
        <p:txBody>
          <a:bodyPr wrap="square" rtlCol="0">
            <a:spAutoFit/>
          </a:bodyPr>
          <a:lstStyle/>
          <a:p>
            <a:r>
              <a:rPr lang="en-US" sz="2000" b="1" i="1" dirty="0" smtClean="0">
                <a:latin typeface="Times New Roman" pitchFamily="18" charset="0"/>
                <a:cs typeface="Times New Roman" pitchFamily="18" charset="0"/>
              </a:rPr>
              <a:t>LIÊN ĐỘI TRƯỜNG TIỂU HỌC </a:t>
            </a:r>
            <a:r>
              <a:rPr lang="en-US" sz="2000" b="1" i="1" dirty="0" smtClean="0">
                <a:latin typeface="Times New Roman" pitchFamily="18" charset="0"/>
                <a:cs typeface="Times New Roman" pitchFamily="18" charset="0"/>
              </a:rPr>
              <a:t>PHẢ LẠI</a:t>
            </a:r>
            <a:endParaRPr lang="en-US" sz="2000" b="1" i="1" dirty="0">
              <a:latin typeface="Times New Roman" pitchFamily="18" charset="0"/>
              <a:cs typeface="Times New Roman" pitchFamily="18" charset="0"/>
            </a:endParaRPr>
          </a:p>
        </p:txBody>
      </p:sp>
      <p:sp>
        <p:nvSpPr>
          <p:cNvPr id="8" name="TextBox 7"/>
          <p:cNvSpPr txBox="1"/>
          <p:nvPr/>
        </p:nvSpPr>
        <p:spPr>
          <a:xfrm>
            <a:off x="1066800" y="1447800"/>
            <a:ext cx="7543799" cy="523220"/>
          </a:xfrm>
          <a:prstGeom prst="rect">
            <a:avLst/>
          </a:prstGeom>
          <a:noFill/>
        </p:spPr>
        <p:txBody>
          <a:bodyPr wrap="square" rtlCol="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SINH HOẠT CHUYÊN ĐỀ</a:t>
            </a:r>
          </a:p>
        </p:txBody>
      </p:sp>
      <p:sp>
        <p:nvSpPr>
          <p:cNvPr id="9" name="TextBox 8"/>
          <p:cNvSpPr txBox="1"/>
          <p:nvPr/>
        </p:nvSpPr>
        <p:spPr>
          <a:xfrm>
            <a:off x="4575462" y="4114800"/>
            <a:ext cx="4035137" cy="400110"/>
          </a:xfrm>
          <a:prstGeom prst="rect">
            <a:avLst/>
          </a:prstGeom>
          <a:noFill/>
        </p:spPr>
        <p:txBody>
          <a:bodyPr wrap="square" rtlCol="0">
            <a:spAutoFit/>
          </a:bodyPr>
          <a:lstStyle/>
          <a:p>
            <a:r>
              <a:rPr lang="en-US" sz="2000" i="1" dirty="0" err="1" smtClean="0">
                <a:solidFill>
                  <a:schemeClr val="tx2">
                    <a:lumMod val="75000"/>
                  </a:schemeClr>
                </a:solidFill>
                <a:latin typeface="Times New Roman" pitchFamily="18" charset="0"/>
                <a:cs typeface="Times New Roman" pitchFamily="18" charset="0"/>
              </a:rPr>
              <a:t>Phả</a:t>
            </a:r>
            <a:r>
              <a:rPr lang="en-US" sz="2000" i="1" dirty="0" smtClean="0">
                <a:solidFill>
                  <a:schemeClr val="tx2">
                    <a:lumMod val="75000"/>
                  </a:schemeClr>
                </a:solidFill>
                <a:latin typeface="Times New Roman" pitchFamily="18" charset="0"/>
                <a:cs typeface="Times New Roman" pitchFamily="18" charset="0"/>
              </a:rPr>
              <a:t> </a:t>
            </a:r>
            <a:r>
              <a:rPr lang="en-US" sz="2000" i="1" dirty="0" err="1" smtClean="0">
                <a:solidFill>
                  <a:schemeClr val="tx2">
                    <a:lumMod val="75000"/>
                  </a:schemeClr>
                </a:solidFill>
                <a:latin typeface="Times New Roman" pitchFamily="18" charset="0"/>
                <a:cs typeface="Times New Roman" pitchFamily="18" charset="0"/>
              </a:rPr>
              <a:t>Lại</a:t>
            </a:r>
            <a:r>
              <a:rPr lang="en-US" sz="2000" i="1" dirty="0" smtClean="0">
                <a:solidFill>
                  <a:schemeClr val="tx2">
                    <a:lumMod val="75000"/>
                  </a:schemeClr>
                </a:solidFill>
                <a:latin typeface="Times New Roman" pitchFamily="18" charset="0"/>
                <a:cs typeface="Times New Roman" pitchFamily="18" charset="0"/>
              </a:rPr>
              <a:t>, </a:t>
            </a:r>
            <a:r>
              <a:rPr lang="en-US" sz="2000" i="1" dirty="0" err="1" smtClean="0">
                <a:solidFill>
                  <a:schemeClr val="tx2">
                    <a:lumMod val="75000"/>
                  </a:schemeClr>
                </a:solidFill>
                <a:latin typeface="Times New Roman" pitchFamily="18" charset="0"/>
                <a:cs typeface="Times New Roman" pitchFamily="18" charset="0"/>
              </a:rPr>
              <a:t>ngày</a:t>
            </a:r>
            <a:r>
              <a:rPr lang="en-US" sz="2000" i="1" dirty="0" smtClean="0">
                <a:solidFill>
                  <a:schemeClr val="tx2">
                    <a:lumMod val="75000"/>
                  </a:schemeClr>
                </a:solidFill>
                <a:latin typeface="Times New Roman" pitchFamily="18" charset="0"/>
                <a:cs typeface="Times New Roman" pitchFamily="18" charset="0"/>
              </a:rPr>
              <a:t> </a:t>
            </a:r>
            <a:r>
              <a:rPr lang="en-US" sz="2000" i="1" dirty="0" smtClean="0">
                <a:solidFill>
                  <a:schemeClr val="tx2">
                    <a:lumMod val="75000"/>
                  </a:schemeClr>
                </a:solidFill>
                <a:latin typeface="Times New Roman" pitchFamily="18" charset="0"/>
                <a:cs typeface="Times New Roman" pitchFamily="18" charset="0"/>
              </a:rPr>
              <a:t>26 </a:t>
            </a:r>
            <a:r>
              <a:rPr lang="en-US" sz="2000" i="1" dirty="0" err="1" smtClean="0">
                <a:solidFill>
                  <a:schemeClr val="tx2">
                    <a:lumMod val="75000"/>
                  </a:schemeClr>
                </a:solidFill>
                <a:latin typeface="Times New Roman" pitchFamily="18" charset="0"/>
                <a:cs typeface="Times New Roman" pitchFamily="18" charset="0"/>
              </a:rPr>
              <a:t>tháng</a:t>
            </a:r>
            <a:r>
              <a:rPr lang="en-US" sz="2000" i="1" dirty="0" smtClean="0">
                <a:solidFill>
                  <a:schemeClr val="tx2">
                    <a:lumMod val="75000"/>
                  </a:schemeClr>
                </a:solidFill>
                <a:latin typeface="Times New Roman" pitchFamily="18" charset="0"/>
                <a:cs typeface="Times New Roman" pitchFamily="18" charset="0"/>
              </a:rPr>
              <a:t> </a:t>
            </a:r>
            <a:r>
              <a:rPr lang="en-US" sz="2000" i="1" dirty="0" smtClean="0">
                <a:solidFill>
                  <a:schemeClr val="tx2">
                    <a:lumMod val="75000"/>
                  </a:schemeClr>
                </a:solidFill>
                <a:latin typeface="Times New Roman" pitchFamily="18" charset="0"/>
                <a:cs typeface="Times New Roman" pitchFamily="18" charset="0"/>
              </a:rPr>
              <a:t>4 </a:t>
            </a:r>
            <a:r>
              <a:rPr lang="en-US" sz="2000" i="1" dirty="0" err="1" smtClean="0">
                <a:solidFill>
                  <a:schemeClr val="tx2">
                    <a:lumMod val="75000"/>
                  </a:schemeClr>
                </a:solidFill>
                <a:latin typeface="Times New Roman" pitchFamily="18" charset="0"/>
                <a:cs typeface="Times New Roman" pitchFamily="18" charset="0"/>
              </a:rPr>
              <a:t>năm</a:t>
            </a:r>
            <a:r>
              <a:rPr lang="en-US" sz="2000" i="1" dirty="0" smtClean="0">
                <a:solidFill>
                  <a:schemeClr val="tx2">
                    <a:lumMod val="75000"/>
                  </a:schemeClr>
                </a:solidFill>
                <a:latin typeface="Times New Roman" pitchFamily="18" charset="0"/>
                <a:cs typeface="Times New Roman" pitchFamily="18" charset="0"/>
              </a:rPr>
              <a:t> </a:t>
            </a:r>
            <a:r>
              <a:rPr lang="en-US" sz="2000" i="1" dirty="0" smtClean="0">
                <a:solidFill>
                  <a:schemeClr val="tx2">
                    <a:lumMod val="75000"/>
                  </a:schemeClr>
                </a:solidFill>
                <a:latin typeface="Times New Roman" pitchFamily="18" charset="0"/>
                <a:cs typeface="Times New Roman" pitchFamily="18" charset="0"/>
              </a:rPr>
              <a:t>2024</a:t>
            </a:r>
            <a:endParaRPr lang="en-US" sz="2000" i="1" dirty="0">
              <a:solidFill>
                <a:schemeClr val="tx2">
                  <a:lumMod val="75000"/>
                </a:schemeClr>
              </a:solidFill>
              <a:latin typeface="Times New Roman" pitchFamily="18" charset="0"/>
              <a:cs typeface="Times New Roman" pitchFamily="18" charset="0"/>
            </a:endParaRPr>
          </a:p>
        </p:txBody>
      </p:sp>
      <p:sp>
        <p:nvSpPr>
          <p:cNvPr id="11" name="TextBox 10"/>
          <p:cNvSpPr txBox="1"/>
          <p:nvPr/>
        </p:nvSpPr>
        <p:spPr>
          <a:xfrm>
            <a:off x="1219201" y="2209800"/>
            <a:ext cx="7166262" cy="1384995"/>
          </a:xfrm>
          <a:prstGeom prst="rect">
            <a:avLst/>
          </a:prstGeom>
          <a:noFill/>
        </p:spPr>
        <p:txBody>
          <a:bodyPr wrap="square" rtlCol="0">
            <a:spAutoFit/>
          </a:bodyPr>
          <a:lstStyle/>
          <a:p>
            <a:pPr algn="ctr">
              <a:lnSpc>
                <a:spcPct val="150000"/>
              </a:lnSpc>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XÂY DỰNG TÌNH BẠN ĐẸP</a:t>
            </a:r>
          </a:p>
          <a:p>
            <a:pPr algn="ctr">
              <a:lnSpc>
                <a:spcPct val="150000"/>
              </a:lnSpc>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NÓI KHÔNG VỚI BẠO LỰC HỌC ĐƯỜNG</a:t>
            </a:r>
            <a:endParaRPr lang="en-US" sz="2800" dirty="0"/>
          </a:p>
        </p:txBody>
      </p:sp>
      <p:cxnSp>
        <p:nvCxnSpPr>
          <p:cNvPr id="13" name="Straight Connector 12"/>
          <p:cNvCxnSpPr/>
          <p:nvPr/>
        </p:nvCxnSpPr>
        <p:spPr>
          <a:xfrm>
            <a:off x="2971800" y="964683"/>
            <a:ext cx="3429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707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33054" y="381000"/>
            <a:ext cx="7606145"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GIẢI PHÁP PHÒNG CHỐNG BLHĐ?</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endParaRPr>
          </a:p>
        </p:txBody>
      </p:sp>
      <p:sp>
        <p:nvSpPr>
          <p:cNvPr id="5" name="Rectangle 4"/>
          <p:cNvSpPr/>
          <p:nvPr/>
        </p:nvSpPr>
        <p:spPr>
          <a:xfrm>
            <a:off x="1066800" y="1905000"/>
            <a:ext cx="7924800" cy="4401205"/>
          </a:xfrm>
          <a:prstGeom prst="rect">
            <a:avLst/>
          </a:prstGeom>
        </p:spPr>
        <p:txBody>
          <a:bodyPr wrap="square">
            <a:spAutoFit/>
          </a:bodyPr>
          <a:lstStyle/>
          <a:p>
            <a:pPr fontAlgn="base"/>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Tích </a:t>
            </a:r>
            <a:r>
              <a:rPr lang="vi-VN" sz="2800" dirty="0">
                <a:latin typeface="Times New Roman" pitchFamily="18" charset="0"/>
                <a:cs typeface="Times New Roman" pitchFamily="18" charset="0"/>
              </a:rPr>
              <a:t>cực rèn luyện kĩ năng sống, ngoan ngoãn lễ phép với ông bà, bố mẹ, với thầy cô giáo.</a:t>
            </a:r>
          </a:p>
          <a:p>
            <a:pPr fontAlgn="base"/>
            <a:r>
              <a:rPr lang="vi-VN" sz="2800" dirty="0">
                <a:latin typeface="Times New Roman" pitchFamily="18" charset="0"/>
                <a:cs typeface="Times New Roman" pitchFamily="18" charset="0"/>
              </a:rPr>
              <a:t>– Chấp hành tốt nội quy trường lớp.</a:t>
            </a:r>
          </a:p>
          <a:p>
            <a:pPr fontAlgn="base"/>
            <a:r>
              <a:rPr lang="vi-VN" sz="2800" dirty="0">
                <a:latin typeface="Times New Roman" pitchFamily="18" charset="0"/>
                <a:cs typeface="Times New Roman" pitchFamily="18" charset="0"/>
              </a:rPr>
              <a:t>– Tránh xa bạo lực. nói không với bạo lực.</a:t>
            </a:r>
          </a:p>
          <a:p>
            <a:pPr fontAlgn="base"/>
            <a:r>
              <a:rPr lang="vi-VN" sz="2800" dirty="0">
                <a:latin typeface="Times New Roman" pitchFamily="18" charset="0"/>
                <a:cs typeface="Times New Roman" pitchFamily="18" charset="0"/>
              </a:rPr>
              <a:t>– Nếu thấy hiện tượng bạo lực phải kịp thời báo ngay cho nhà trường, thầy cô giáo hoặc cơ quan có thẩm quyền để kịp thời can thiệp và xử lí.</a:t>
            </a:r>
          </a:p>
          <a:p>
            <a:pPr fontAlgn="base"/>
            <a:r>
              <a:rPr lang="vi-VN" sz="2800" dirty="0">
                <a:latin typeface="Times New Roman" pitchFamily="18" charset="0"/>
                <a:cs typeface="Times New Roman" pitchFamily="18" charset="0"/>
              </a:rPr>
              <a:t>– Học cách kiềm chế cảm </a:t>
            </a:r>
            <a:r>
              <a:rPr lang="en-US" sz="2800" dirty="0" smtClean="0">
                <a:latin typeface="Times New Roman" pitchFamily="18" charset="0"/>
                <a:cs typeface="Times New Roman" pitchFamily="18" charset="0"/>
              </a:rPr>
              <a:t>x</a:t>
            </a:r>
            <a:r>
              <a:rPr lang="vi-VN" sz="2800" dirty="0" smtClean="0">
                <a:latin typeface="Times New Roman" pitchFamily="18" charset="0"/>
                <a:cs typeface="Times New Roman" pitchFamily="18" charset="0"/>
              </a:rPr>
              <a:t>úc</a:t>
            </a:r>
            <a:r>
              <a:rPr lang="vi-VN" sz="2800" dirty="0">
                <a:latin typeface="Times New Roman" pitchFamily="18" charset="0"/>
                <a:cs typeface="Times New Roman" pitchFamily="18" charset="0"/>
              </a:rPr>
              <a:t>.</a:t>
            </a:r>
          </a:p>
          <a:p>
            <a:pPr fontAlgn="base"/>
            <a:r>
              <a:rPr lang="vi-VN" sz="2800" dirty="0">
                <a:latin typeface="Times New Roman" pitchFamily="18" charset="0"/>
                <a:cs typeface="Times New Roman" pitchFamily="18" charset="0"/>
              </a:rPr>
              <a:t>– Tích </a:t>
            </a:r>
            <a:r>
              <a:rPr lang="vi-VN" sz="2800" dirty="0" smtClean="0">
                <a:latin typeface="Times New Roman" pitchFamily="18" charset="0"/>
                <a:cs typeface="Times New Roman" pitchFamily="18" charset="0"/>
              </a:rPr>
              <a:t>cự</a:t>
            </a:r>
            <a:r>
              <a:rPr lang="en-US" sz="2800"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tham gia vào các hoạt động tình nguyện mà nhà trường tổ chức </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32972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lowchart: Alternate Process 26"/>
          <p:cNvSpPr/>
          <p:nvPr/>
        </p:nvSpPr>
        <p:spPr>
          <a:xfrm>
            <a:off x="1752599" y="673386"/>
            <a:ext cx="6248400" cy="1244025"/>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lvl="0"/>
            <a:r>
              <a:rPr lang="en-US" sz="3200" b="1" u="sng" dirty="0">
                <a:solidFill>
                  <a:schemeClr val="tx1"/>
                </a:solidFill>
                <a:latin typeface="Times New Roman" pitchFamily="18" charset="0"/>
                <a:cs typeface="Times New Roman" pitchFamily="18" charset="0"/>
              </a:rPr>
              <a:t>Câu </a:t>
            </a:r>
            <a:r>
              <a:rPr lang="en-US" sz="3200" b="1" u="sng" dirty="0" err="1" smtClean="0">
                <a:solidFill>
                  <a:schemeClr val="tx1"/>
                </a:solidFill>
                <a:latin typeface="Times New Roman" pitchFamily="18" charset="0"/>
                <a:cs typeface="Times New Roman" pitchFamily="18" charset="0"/>
              </a:rPr>
              <a:t>1:</a:t>
            </a:r>
            <a:r>
              <a:rPr lang="en-US" sz="3200" dirty="0" err="1" smtClean="0">
                <a:solidFill>
                  <a:schemeClr val="tx1"/>
                </a:solidFill>
                <a:latin typeface="Times New Roman" pitchFamily="18" charset="0"/>
                <a:cs typeface="Times New Roman" pitchFamily="18" charset="0"/>
              </a:rPr>
              <a:t>Tình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bạn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có</a:t>
            </a:r>
            <a:r>
              <a:rPr lang="en-US" sz="3200" dirty="0" smtClean="0">
                <a:solidFill>
                  <a:schemeClr val="tx1"/>
                </a:solidFill>
                <a:latin typeface="Times New Roman" pitchFamily="18" charset="0"/>
                <a:cs typeface="Times New Roman" pitchFamily="18" charset="0"/>
              </a:rPr>
              <a:t> ở </a:t>
            </a:r>
            <a:r>
              <a:rPr lang="en-US" sz="3200" dirty="0" err="1" smtClean="0">
                <a:solidFill>
                  <a:schemeClr val="tx1"/>
                </a:solidFill>
                <a:latin typeface="Times New Roman" pitchFamily="18" charset="0"/>
                <a:cs typeface="Times New Roman" pitchFamily="18" charset="0"/>
              </a:rPr>
              <a:t>đâu</a:t>
            </a: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28" name="Flowchart: Alternate Process 27"/>
          <p:cNvSpPr/>
          <p:nvPr/>
        </p:nvSpPr>
        <p:spPr>
          <a:xfrm>
            <a:off x="1752599" y="2209800"/>
            <a:ext cx="6858000" cy="914400"/>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9" name="Flowchart: Alternate Process 28"/>
          <p:cNvSpPr/>
          <p:nvPr/>
        </p:nvSpPr>
        <p:spPr>
          <a:xfrm>
            <a:off x="1787235" y="3332018"/>
            <a:ext cx="6823364" cy="782782"/>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niên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0" name="Flowchart: Alternate Process 29"/>
          <p:cNvSpPr/>
          <p:nvPr/>
        </p:nvSpPr>
        <p:spPr>
          <a:xfrm>
            <a:off x="1752599" y="4475018"/>
            <a:ext cx="6858000" cy="83820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2800" dirty="0" smtClean="0">
                <a:solidFill>
                  <a:prstClr val="black"/>
                </a:solidFill>
                <a:latin typeface="Times New Roman" pitchFamily="18" charset="0"/>
                <a:cs typeface="Times New Roman" pitchFamily="18" charset="0"/>
              </a:rPr>
              <a:t>C. </a:t>
            </a:r>
            <a:r>
              <a:rPr lang="en-US" sz="2800" dirty="0" err="1">
                <a:solidFill>
                  <a:prstClr val="black"/>
                </a:solidFill>
                <a:latin typeface="Times New Roman" pitchFamily="18" charset="0"/>
                <a:cs typeface="Times New Roman" pitchFamily="18" charset="0"/>
              </a:rPr>
              <a:t>G</a:t>
            </a:r>
            <a:r>
              <a:rPr lang="en-US" sz="2800" dirty="0" err="1" smtClean="0">
                <a:solidFill>
                  <a:prstClr val="black"/>
                </a:solidFill>
                <a:latin typeface="Times New Roman" pitchFamily="18" charset="0"/>
                <a:cs typeface="Times New Roman" pitchFamily="18" charset="0"/>
              </a:rPr>
              <a:t>iữa</a:t>
            </a:r>
            <a:r>
              <a:rPr lang="en-US" sz="2800" dirty="0" smtClean="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những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người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nhau</a:t>
            </a:r>
            <a:r>
              <a:rPr lang="en-US" sz="2800" dirty="0">
                <a:solidFill>
                  <a:prstClr val="black"/>
                </a:solidFill>
                <a:latin typeface="Times New Roman" pitchFamily="18" charset="0"/>
                <a:cs typeface="Times New Roman" pitchFamily="18" charset="0"/>
              </a:rPr>
              <a:t>.</a:t>
            </a:r>
          </a:p>
        </p:txBody>
      </p:sp>
      <p:sp>
        <p:nvSpPr>
          <p:cNvPr id="31" name="Flowchart: Alternate Process 30"/>
          <p:cNvSpPr/>
          <p:nvPr/>
        </p:nvSpPr>
        <p:spPr>
          <a:xfrm>
            <a:off x="1724894" y="5444836"/>
            <a:ext cx="6885706" cy="651164"/>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2800" dirty="0" smtClean="0">
                <a:latin typeface="Times New Roman" pitchFamily="18" charset="0"/>
                <a:cs typeface="Times New Roman" pitchFamily="18" charset="0"/>
              </a:rPr>
              <a:t>D. Ở </a:t>
            </a:r>
            <a:r>
              <a:rPr lang="en-US" sz="2800" dirty="0" err="1" smtClean="0">
                <a:latin typeface="Times New Roman" pitchFamily="18" charset="0"/>
                <a:cs typeface="Times New Roman" pitchFamily="18" charset="0"/>
              </a:rPr>
              <a:t>tất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tuổi</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2" name="Oval 31"/>
          <p:cNvSpPr/>
          <p:nvPr/>
        </p:nvSpPr>
        <p:spPr>
          <a:xfrm>
            <a:off x="1752599" y="5444836"/>
            <a:ext cx="381000" cy="695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80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lowchart: Alternate Process 44"/>
          <p:cNvSpPr/>
          <p:nvPr/>
        </p:nvSpPr>
        <p:spPr>
          <a:xfrm>
            <a:off x="1447799" y="533400"/>
            <a:ext cx="6400800" cy="1219200"/>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US" sz="3200" b="1" u="sng" dirty="0" err="1">
                <a:solidFill>
                  <a:srgbClr val="C00000"/>
                </a:solidFill>
                <a:latin typeface="Times New Roman" pitchFamily="18" charset="0"/>
                <a:cs typeface="Times New Roman" pitchFamily="18" charset="0"/>
              </a:rPr>
              <a:t>Câu</a:t>
            </a:r>
            <a:r>
              <a:rPr lang="en-US" sz="3200" b="1" u="sng" dirty="0">
                <a:solidFill>
                  <a:srgbClr val="C00000"/>
                </a:solidFill>
                <a:latin typeface="Times New Roman" pitchFamily="18" charset="0"/>
                <a:cs typeface="Times New Roman" pitchFamily="18" charset="0"/>
              </a:rPr>
              <a:t> 2</a:t>
            </a:r>
            <a:r>
              <a:rPr lang="en-US" sz="3200" b="1" u="sng" dirty="0" smtClean="0">
                <a:solidFill>
                  <a:srgbClr val="C00000"/>
                </a:solidFill>
                <a:latin typeface="Times New Roman" pitchFamily="18" charset="0"/>
                <a:cs typeface="Times New Roman" pitchFamily="18" charset="0"/>
              </a:rPr>
              <a:t>:</a:t>
            </a:r>
            <a:r>
              <a:rPr lang="en-US" sz="3600" dirty="0" smtClean="0">
                <a:latin typeface="Times New Roman" pitchFamily="18" charset="0"/>
                <a:cs typeface="Times New Roman" pitchFamily="18" charset="0"/>
              </a:rPr>
              <a:t>Một </a:t>
            </a:r>
            <a:r>
              <a:rPr lang="en-US" sz="3600" dirty="0" err="1" smtClean="0">
                <a:latin typeface="Times New Roman" pitchFamily="18" charset="0"/>
                <a:cs typeface="Times New Roman" pitchFamily="18" charset="0"/>
              </a:rPr>
              <a:t>tình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tốt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endParaRPr lang="en-US" sz="3600" dirty="0">
              <a:latin typeface="Times New Roman" pitchFamily="18" charset="0"/>
              <a:cs typeface="Times New Roman" pitchFamily="18" charset="0"/>
            </a:endParaRPr>
          </a:p>
        </p:txBody>
      </p:sp>
      <p:sp>
        <p:nvSpPr>
          <p:cNvPr id="46" name="Flowchart: Alternate Process 45"/>
          <p:cNvSpPr/>
          <p:nvPr/>
        </p:nvSpPr>
        <p:spPr>
          <a:xfrm>
            <a:off x="1295400" y="2133600"/>
            <a:ext cx="7086599" cy="91440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cùng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vác</a:t>
            </a:r>
            <a:r>
              <a:rPr lang="en-US" sz="2800" dirty="0" smtClean="0">
                <a:latin typeface="Times New Roman" pitchFamily="18" charset="0"/>
                <a:cs typeface="Times New Roman" pitchFamily="18" charset="0"/>
              </a:rPr>
              <a:t>, chia </a:t>
            </a:r>
            <a:r>
              <a:rPr lang="en-US" sz="2800" dirty="0" err="1" smtClean="0">
                <a:latin typeface="Times New Roman" pitchFamily="18" charset="0"/>
                <a:cs typeface="Times New Roman" pitchFamily="18" charset="0"/>
              </a:rPr>
              <a:t>sẻ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vươn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tưởng</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47" name="Flowchart: Alternate Process 46"/>
          <p:cNvSpPr/>
          <p:nvPr/>
        </p:nvSpPr>
        <p:spPr>
          <a:xfrm>
            <a:off x="1295400" y="3200400"/>
            <a:ext cx="7086600" cy="838200"/>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8" name="Flowchart: Alternate Process 47"/>
          <p:cNvSpPr/>
          <p:nvPr/>
        </p:nvSpPr>
        <p:spPr>
          <a:xfrm>
            <a:off x="1295399" y="4191000"/>
            <a:ext cx="7086601" cy="838200"/>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smtClean="0">
                <a:latin typeface="Times New Roman" pitchFamily="18" charset="0"/>
                <a:cs typeface="Times New Roman" pitchFamily="18" charset="0"/>
              </a:rPr>
              <a:t>C. </a:t>
            </a:r>
            <a:r>
              <a:rPr lang="en-US" sz="2800" dirty="0" err="1">
                <a:latin typeface="Times New Roman" pitchFamily="18" charset="0"/>
                <a:cs typeface="Times New Roman" pitchFamily="18" charset="0"/>
              </a:rPr>
              <a:t>c</a:t>
            </a:r>
            <a:r>
              <a:rPr lang="en-US" sz="2800" dirty="0" err="1" smtClean="0">
                <a:latin typeface="Times New Roman" pitchFamily="18" charset="0"/>
                <a:cs typeface="Times New Roman" pitchFamily="18" charset="0"/>
              </a:rPr>
              <a:t>ả</a:t>
            </a:r>
            <a:r>
              <a:rPr lang="en-US" sz="2800" dirty="0" smtClean="0">
                <a:latin typeface="Times New Roman" pitchFamily="18" charset="0"/>
                <a:cs typeface="Times New Roman" pitchFamily="18" charset="0"/>
              </a:rPr>
              <a:t> A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B </a:t>
            </a:r>
            <a:r>
              <a:rPr lang="en-US" sz="2800" dirty="0" err="1" smtClean="0">
                <a:latin typeface="Times New Roman" pitchFamily="18" charset="0"/>
                <a:cs typeface="Times New Roman" pitchFamily="18" charset="0"/>
              </a:rPr>
              <a:t>đều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sai</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9" name="Flowchart: Alternate Process 48"/>
          <p:cNvSpPr/>
          <p:nvPr/>
        </p:nvSpPr>
        <p:spPr>
          <a:xfrm>
            <a:off x="1295399" y="5334000"/>
            <a:ext cx="7086601" cy="838200"/>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800" dirty="0" smtClean="0">
                <a:latin typeface="Times New Roman" pitchFamily="18" charset="0"/>
                <a:cs typeface="Times New Roman" pitchFamily="18" charset="0"/>
              </a:rPr>
              <a:t>D. </a:t>
            </a:r>
            <a:r>
              <a:rPr lang="en-US" sz="2800" dirty="0" err="1">
                <a:latin typeface="Times New Roman" pitchFamily="18" charset="0"/>
                <a:cs typeface="Times New Roman" pitchFamily="18" charset="0"/>
              </a:rPr>
              <a:t>c</a:t>
            </a:r>
            <a:r>
              <a:rPr lang="en-US" sz="2800" dirty="0" err="1" smtClean="0">
                <a:latin typeface="Times New Roman" pitchFamily="18" charset="0"/>
                <a:cs typeface="Times New Roman" pitchFamily="18" charset="0"/>
              </a:rPr>
              <a:t>ả</a:t>
            </a:r>
            <a:r>
              <a:rPr lang="en-US" sz="2800" dirty="0" smtClean="0">
                <a:latin typeface="Times New Roman" pitchFamily="18" charset="0"/>
                <a:cs typeface="Times New Roman" pitchFamily="18" charset="0"/>
              </a:rPr>
              <a:t> A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B </a:t>
            </a:r>
            <a:r>
              <a:rPr lang="en-US" sz="2800" dirty="0" err="1" smtClean="0">
                <a:latin typeface="Times New Roman" pitchFamily="18" charset="0"/>
                <a:cs typeface="Times New Roman" pitchFamily="18" charset="0"/>
              </a:rPr>
              <a:t>đều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50" name="Oval 49"/>
          <p:cNvSpPr/>
          <p:nvPr/>
        </p:nvSpPr>
        <p:spPr>
          <a:xfrm>
            <a:off x="1388920" y="2133599"/>
            <a:ext cx="381000" cy="695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0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ounded Rectangle 20"/>
          <p:cNvSpPr/>
          <p:nvPr/>
        </p:nvSpPr>
        <p:spPr>
          <a:xfrm>
            <a:off x="2057400" y="457200"/>
            <a:ext cx="6400800" cy="1524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u="sng" dirty="0" err="1" smtClean="0">
                <a:solidFill>
                  <a:schemeClr val="tx1"/>
                </a:solidFill>
                <a:latin typeface="Times New Roman" pitchFamily="18" charset="0"/>
                <a:cs typeface="Times New Roman" pitchFamily="18" charset="0"/>
              </a:rPr>
              <a:t>Câu</a:t>
            </a:r>
            <a:r>
              <a:rPr lang="en-US" sz="2800" b="1" u="sng" dirty="0" smtClean="0">
                <a:solidFill>
                  <a:schemeClr val="tx1"/>
                </a:solidFill>
                <a:latin typeface="Times New Roman" pitchFamily="18" charset="0"/>
                <a:cs typeface="Times New Roman" pitchFamily="18" charset="0"/>
              </a:rPr>
              <a:t> 3:</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chặn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bạo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học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đường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em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phải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gì</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22" name="Rounded Rectangle 21"/>
          <p:cNvSpPr/>
          <p:nvPr/>
        </p:nvSpPr>
        <p:spPr>
          <a:xfrm>
            <a:off x="2057400" y="2205519"/>
            <a:ext cx="6705600" cy="36506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514350" indent="-514350">
              <a:buAutoNum type="alphaUcPeriod"/>
            </a:pPr>
            <a:r>
              <a:rPr lang="en-US" sz="2800" dirty="0" err="1" smtClean="0">
                <a:solidFill>
                  <a:schemeClr val="tx1"/>
                </a:solidFill>
                <a:latin typeface="Times New Roman" pitchFamily="18" charset="0"/>
                <a:cs typeface="Times New Roman" pitchFamily="18" charset="0"/>
              </a:rPr>
              <a:t>Tuyên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truyền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bè</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hậu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bạo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học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đường</a:t>
            </a:r>
            <a:r>
              <a:rPr lang="en-US" sz="2800" dirty="0" smtClean="0">
                <a:solidFill>
                  <a:schemeClr val="tx1"/>
                </a:solidFill>
                <a:latin typeface="Times New Roman" pitchFamily="18" charset="0"/>
                <a:cs typeface="Times New Roman" pitchFamily="18" charset="0"/>
              </a:rPr>
              <a:t>.</a:t>
            </a:r>
          </a:p>
          <a:p>
            <a:pPr marL="514350" indent="-514350">
              <a:buAutoNum type="alphaUcPeriod"/>
            </a:pPr>
            <a:r>
              <a:rPr lang="en-US" sz="2800" dirty="0" err="1" smtClean="0">
                <a:solidFill>
                  <a:schemeClr val="tx1"/>
                </a:solidFill>
                <a:latin typeface="Times New Roman" pitchFamily="18" charset="0"/>
                <a:cs typeface="Times New Roman" pitchFamily="18" charset="0"/>
              </a:rPr>
              <a:t>Xây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dựng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mối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hệ</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gắn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giữa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bè</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trường</a:t>
            </a:r>
            <a:r>
              <a:rPr lang="en-US" sz="2800" dirty="0" smtClean="0">
                <a:solidFill>
                  <a:schemeClr val="tx1"/>
                </a:solidFill>
                <a:latin typeface="Times New Roman" pitchFamily="18" charset="0"/>
                <a:cs typeface="Times New Roman" pitchFamily="18" charset="0"/>
              </a:rPr>
              <a:t>.</a:t>
            </a:r>
          </a:p>
          <a:p>
            <a:pPr marL="514350" indent="-514350">
              <a:buAutoNum type="alphaUcPeriod"/>
            </a:pPr>
            <a:r>
              <a:rPr lang="en-US" sz="2800" dirty="0" err="1" smtClean="0">
                <a:solidFill>
                  <a:schemeClr val="tx1"/>
                </a:solidFill>
                <a:latin typeface="Times New Roman" pitchFamily="18" charset="0"/>
                <a:cs typeface="Times New Roman" pitchFamily="18" charset="0"/>
              </a:rPr>
              <a:t>Lên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đấu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tranh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chống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bạo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học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đường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bằng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cần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thiết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phù</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hợp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năng</a:t>
            </a:r>
            <a:r>
              <a:rPr lang="en-US" sz="2800" dirty="0" smtClean="0">
                <a:solidFill>
                  <a:schemeClr val="tx1"/>
                </a:solidFill>
                <a:latin typeface="Times New Roman" pitchFamily="18" charset="0"/>
                <a:cs typeface="Times New Roman" pitchFamily="18" charset="0"/>
              </a:rPr>
              <a:t>.</a:t>
            </a:r>
          </a:p>
          <a:p>
            <a:pPr marL="514350" indent="-514350">
              <a:buAutoNum type="alphaUcPeriod"/>
            </a:pPr>
            <a:r>
              <a:rPr lang="en-US" sz="2800" dirty="0" err="1" smtClean="0">
                <a:solidFill>
                  <a:schemeClr val="tx1"/>
                </a:solidFill>
                <a:latin typeface="Times New Roman" pitchFamily="18" charset="0"/>
                <a:cs typeface="Times New Roman" pitchFamily="18" charset="0"/>
              </a:rPr>
              <a:t>Tất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việc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nêu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trên</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23" name="Oval 22"/>
          <p:cNvSpPr/>
          <p:nvPr/>
        </p:nvSpPr>
        <p:spPr>
          <a:xfrm>
            <a:off x="2220195" y="5257800"/>
            <a:ext cx="381000" cy="695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92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1752600" y="609600"/>
            <a:ext cx="6477000" cy="1752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3600" b="1" u="sng" dirty="0" err="1">
                <a:solidFill>
                  <a:schemeClr val="tx1"/>
                </a:solidFill>
                <a:latin typeface="Times New Roman" pitchFamily="18" charset="0"/>
                <a:cs typeface="Times New Roman" pitchFamily="18" charset="0"/>
              </a:rPr>
              <a:t>Câu</a:t>
            </a:r>
            <a:r>
              <a:rPr lang="en-US" sz="3600" b="1" u="sng" dirty="0">
                <a:solidFill>
                  <a:schemeClr val="tx1"/>
                </a:solidFill>
                <a:latin typeface="Times New Roman" pitchFamily="18" charset="0"/>
                <a:cs typeface="Times New Roman" pitchFamily="18" charset="0"/>
              </a:rPr>
              <a:t> </a:t>
            </a:r>
            <a:r>
              <a:rPr lang="en-US" sz="3600" b="1" u="sng" dirty="0" smtClean="0">
                <a:solidFill>
                  <a:schemeClr val="tx1"/>
                </a:solidFill>
                <a:latin typeface="Times New Roman" pitchFamily="18" charset="0"/>
                <a:cs typeface="Times New Roman" pitchFamily="18" charset="0"/>
              </a:rPr>
              <a:t>4:</a:t>
            </a:r>
            <a:endParaRPr lang="en-US" sz="3600" b="1" u="sng" dirty="0">
              <a:solidFill>
                <a:schemeClr val="tx1"/>
              </a:solidFill>
              <a:latin typeface="Times New Roman" pitchFamily="18" charset="0"/>
              <a:cs typeface="Times New Roman" pitchFamily="18" charset="0"/>
            </a:endParaRPr>
          </a:p>
          <a:p>
            <a:pPr algn="ctr"/>
            <a:r>
              <a:rPr lang="en-US" sz="3600" dirty="0" err="1" smtClean="0">
                <a:solidFill>
                  <a:schemeClr val="tx1"/>
                </a:solidFill>
                <a:latin typeface="Times New Roman" pitchFamily="18" charset="0"/>
                <a:cs typeface="Times New Roman" pitchFamily="18" charset="0"/>
              </a:rPr>
              <a:t>Đặc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điểm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cơ</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bản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tình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bạn</a:t>
            </a:r>
            <a:r>
              <a:rPr lang="en-US" sz="3600" dirty="0" smtClean="0">
                <a:solidFill>
                  <a:schemeClr val="tx1"/>
                </a:solidFill>
                <a:latin typeface="Times New Roman" pitchFamily="18" charset="0"/>
                <a:cs typeface="Times New Roman" pitchFamily="18" charset="0"/>
              </a:rPr>
              <a:t>?</a:t>
            </a:r>
            <a:endParaRPr lang="en-US" sz="3600" dirty="0">
              <a:solidFill>
                <a:schemeClr val="tx1"/>
              </a:solidFill>
              <a:latin typeface="Times New Roman" pitchFamily="18" charset="0"/>
              <a:cs typeface="Times New Roman" pitchFamily="18" charset="0"/>
            </a:endParaRPr>
          </a:p>
        </p:txBody>
      </p:sp>
      <p:sp>
        <p:nvSpPr>
          <p:cNvPr id="8" name="Rounded Rectangle 7"/>
          <p:cNvSpPr/>
          <p:nvPr/>
        </p:nvSpPr>
        <p:spPr>
          <a:xfrm>
            <a:off x="1828800" y="2438400"/>
            <a:ext cx="6553200" cy="838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Bình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trọng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lẫn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nhau</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9" name="Rounded Rectangle 8"/>
          <p:cNvSpPr/>
          <p:nvPr/>
        </p:nvSpPr>
        <p:spPr>
          <a:xfrm>
            <a:off x="1828800" y="3429000"/>
            <a:ext cx="65532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endParaRPr lang="en-US" sz="2800" dirty="0">
              <a:latin typeface="Times New Roman" pitchFamily="18" charset="0"/>
              <a:cs typeface="Times New Roman" pitchFamily="18" charset="0"/>
            </a:endParaRPr>
          </a:p>
        </p:txBody>
      </p:sp>
      <p:sp>
        <p:nvSpPr>
          <p:cNvPr id="10" name="Rounded Rectangle 9"/>
          <p:cNvSpPr/>
          <p:nvPr/>
        </p:nvSpPr>
        <p:spPr>
          <a:xfrm>
            <a:off x="1828800" y="4419600"/>
            <a:ext cx="65532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800" dirty="0" smtClean="0">
                <a:latin typeface="Times New Roman" pitchFamily="18" charset="0"/>
                <a:cs typeface="Times New Roman" pitchFamily="18" charset="0"/>
              </a:rPr>
              <a:t>C.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luyến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sắc</a:t>
            </a:r>
            <a:endParaRPr lang="en-US" sz="2800" dirty="0">
              <a:latin typeface="Times New Roman" pitchFamily="18" charset="0"/>
              <a:cs typeface="Times New Roman" pitchFamily="18" charset="0"/>
            </a:endParaRPr>
          </a:p>
        </p:txBody>
      </p:sp>
      <p:sp>
        <p:nvSpPr>
          <p:cNvPr id="11" name="Rounded Rectangle 10"/>
          <p:cNvSpPr/>
          <p:nvPr/>
        </p:nvSpPr>
        <p:spPr>
          <a:xfrm>
            <a:off x="1828800" y="5379026"/>
            <a:ext cx="6553200" cy="86937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dirty="0" smtClean="0">
                <a:latin typeface="Times New Roman" pitchFamily="18" charset="0"/>
                <a:cs typeface="Times New Roman" pitchFamily="18" charset="0"/>
              </a:rPr>
              <a:t>D. </a:t>
            </a:r>
            <a:r>
              <a:rPr lang="en-US" sz="2800" dirty="0" err="1" smtClean="0">
                <a:latin typeface="Times New Roman" pitchFamily="18" charset="0"/>
                <a:cs typeface="Times New Roman" pitchFamily="18" charset="0"/>
              </a:rPr>
              <a:t>cả</a:t>
            </a:r>
            <a:r>
              <a:rPr lang="en-US" sz="2800" dirty="0" smtClean="0">
                <a:latin typeface="Times New Roman" pitchFamily="18" charset="0"/>
                <a:cs typeface="Times New Roman" pitchFamily="18" charset="0"/>
              </a:rPr>
              <a:t> A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B  </a:t>
            </a:r>
            <a:endParaRPr lang="en-US" sz="2800" dirty="0">
              <a:latin typeface="Times New Roman" pitchFamily="18" charset="0"/>
              <a:cs typeface="Times New Roman" pitchFamily="18" charset="0"/>
            </a:endParaRPr>
          </a:p>
        </p:txBody>
      </p:sp>
      <p:sp>
        <p:nvSpPr>
          <p:cNvPr id="29" name="Oval 28"/>
          <p:cNvSpPr/>
          <p:nvPr/>
        </p:nvSpPr>
        <p:spPr>
          <a:xfrm>
            <a:off x="1915391" y="5565250"/>
            <a:ext cx="381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7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lowchart: Alternate Process 4"/>
          <p:cNvSpPr/>
          <p:nvPr/>
        </p:nvSpPr>
        <p:spPr>
          <a:xfrm>
            <a:off x="1891145" y="381000"/>
            <a:ext cx="6719455" cy="1524000"/>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u="sng" dirty="0" err="1">
                <a:solidFill>
                  <a:srgbClr val="C00000"/>
                </a:solidFill>
                <a:latin typeface="Times New Roman" pitchFamily="18" charset="0"/>
                <a:cs typeface="Times New Roman" pitchFamily="18" charset="0"/>
              </a:rPr>
              <a:t>Câu</a:t>
            </a:r>
            <a:r>
              <a:rPr lang="en-US" sz="3200" u="sng" dirty="0">
                <a:solidFill>
                  <a:srgbClr val="C00000"/>
                </a:solidFill>
                <a:latin typeface="Times New Roman" pitchFamily="18" charset="0"/>
                <a:cs typeface="Times New Roman" pitchFamily="18" charset="0"/>
              </a:rPr>
              <a:t> </a:t>
            </a:r>
            <a:r>
              <a:rPr lang="en-US" sz="3200" u="sng" dirty="0" smtClean="0">
                <a:solidFill>
                  <a:srgbClr val="C00000"/>
                </a:solidFill>
                <a:latin typeface="Times New Roman" pitchFamily="18" charset="0"/>
                <a:cs typeface="Times New Roman" pitchFamily="18" charset="0"/>
              </a:rPr>
              <a:t>5:</a:t>
            </a:r>
            <a:endParaRPr lang="en-US" sz="3200" u="sng" dirty="0">
              <a:solidFill>
                <a:srgbClr val="C00000"/>
              </a:solidFill>
              <a:latin typeface="Times New Roman" pitchFamily="18" charset="0"/>
              <a:cs typeface="Times New Roman" pitchFamily="18" charset="0"/>
            </a:endParaRPr>
          </a:p>
          <a:p>
            <a:pPr algn="ctr"/>
            <a:r>
              <a:rPr lang="en-US" sz="3200" b="1" dirty="0" err="1" smtClean="0">
                <a:latin typeface="Times New Roman" pitchFamily="18" charset="0"/>
                <a:cs typeface="Times New Roman" pitchFamily="18" charset="0"/>
              </a:rPr>
              <a:t>Bạo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đường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gây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gì</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8" name="Flowchart: Alternate Process 7"/>
          <p:cNvSpPr/>
          <p:nvPr/>
        </p:nvSpPr>
        <p:spPr>
          <a:xfrm>
            <a:off x="1905000" y="1905000"/>
            <a:ext cx="6477000" cy="91440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2800" dirty="0">
                <a:solidFill>
                  <a:schemeClr val="tx1"/>
                </a:solidFill>
                <a:latin typeface="Times New Roman" pitchFamily="18" charset="0"/>
                <a:cs typeface="Times New Roman" pitchFamily="18" charset="0"/>
              </a:rPr>
              <a:t>A. </a:t>
            </a:r>
            <a:r>
              <a:rPr lang="en-US" sz="2800" dirty="0" err="1">
                <a:solidFill>
                  <a:schemeClr val="tx1"/>
                </a:solidFill>
                <a:latin typeface="Times New Roman" pitchFamily="18" charset="0"/>
                <a:cs typeface="Times New Roman" pitchFamily="18" charset="0"/>
              </a:rPr>
              <a:t>Gây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tổn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thương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về</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tâm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lý</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nhân</a:t>
            </a:r>
            <a:r>
              <a:rPr lang="en-US" sz="2800" dirty="0">
                <a:solidFill>
                  <a:schemeClr val="tx1"/>
                </a:solidFill>
                <a:latin typeface="Times New Roman" pitchFamily="18" charset="0"/>
                <a:cs typeface="Times New Roman" pitchFamily="18" charset="0"/>
              </a:rPr>
              <a:t>.</a:t>
            </a:r>
          </a:p>
        </p:txBody>
      </p:sp>
      <p:sp>
        <p:nvSpPr>
          <p:cNvPr id="9" name="Flowchart: Alternate Process 8"/>
          <p:cNvSpPr/>
          <p:nvPr/>
        </p:nvSpPr>
        <p:spPr>
          <a:xfrm>
            <a:off x="1905000" y="2895600"/>
            <a:ext cx="6477000" cy="1073727"/>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smtClean="0">
                <a:solidFill>
                  <a:schemeClr val="tx1"/>
                </a:solidFill>
                <a:latin typeface="Times New Roman" pitchFamily="18" charset="0"/>
                <a:cs typeface="Times New Roman" pitchFamily="18" charset="0"/>
              </a:rPr>
              <a:t>B. </a:t>
            </a:r>
            <a:r>
              <a:rPr lang="en-US" sz="2800" dirty="0" err="1" smtClean="0">
                <a:solidFill>
                  <a:schemeClr val="tx1"/>
                </a:solidFill>
                <a:latin typeface="Times New Roman" pitchFamily="18" charset="0"/>
                <a:cs typeface="Times New Roman" pitchFamily="18" charset="0"/>
              </a:rPr>
              <a:t>Tạo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ra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sự</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triển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lệch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học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viên</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p:txBody>
      </p:sp>
      <p:sp>
        <p:nvSpPr>
          <p:cNvPr id="11" name="Flowchart: Alternate Process 10"/>
          <p:cNvSpPr/>
          <p:nvPr/>
        </p:nvSpPr>
        <p:spPr>
          <a:xfrm>
            <a:off x="1905000" y="4031674"/>
            <a:ext cx="6477000" cy="997528"/>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2800" dirty="0" smtClean="0">
                <a:solidFill>
                  <a:schemeClr val="tx1"/>
                </a:solidFill>
                <a:latin typeface="Times New Roman" pitchFamily="18" charset="0"/>
                <a:cs typeface="Times New Roman" pitchFamily="18" charset="0"/>
              </a:rPr>
              <a:t>C. </a:t>
            </a:r>
            <a:r>
              <a:rPr lang="en-US" sz="2800" dirty="0" err="1" smtClean="0">
                <a:solidFill>
                  <a:schemeClr val="tx1"/>
                </a:solidFill>
                <a:latin typeface="Times New Roman" pitchFamily="18" charset="0"/>
                <a:cs typeface="Times New Roman" pitchFamily="18" charset="0"/>
              </a:rPr>
              <a:t>Làm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giảm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sút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học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tập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học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ảnh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hưởng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giáo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dục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trường</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13" name="Flowchart: Alternate Process 12"/>
          <p:cNvSpPr/>
          <p:nvPr/>
        </p:nvSpPr>
        <p:spPr>
          <a:xfrm>
            <a:off x="1905000" y="5138410"/>
            <a:ext cx="6477000" cy="728990"/>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800" dirty="0" smtClean="0">
                <a:solidFill>
                  <a:schemeClr val="tx1"/>
                </a:solidFill>
                <a:latin typeface="Times New Roman" pitchFamily="18" charset="0"/>
                <a:cs typeface="Times New Roman" pitchFamily="18" charset="0"/>
              </a:rPr>
              <a:t>D. </a:t>
            </a:r>
            <a:r>
              <a:rPr lang="en-US" sz="2800" dirty="0" err="1" smtClean="0">
                <a:solidFill>
                  <a:schemeClr val="tx1"/>
                </a:solidFill>
                <a:latin typeface="Times New Roman" pitchFamily="18" charset="0"/>
                <a:cs typeface="Times New Roman" pitchFamily="18" charset="0"/>
              </a:rPr>
              <a:t>Gây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ra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trên</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2" name="Oval 1"/>
          <p:cNvSpPr/>
          <p:nvPr/>
        </p:nvSpPr>
        <p:spPr>
          <a:xfrm>
            <a:off x="1963882" y="5260450"/>
            <a:ext cx="381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12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xtBox 20"/>
          <p:cNvSpPr txBox="1"/>
          <p:nvPr/>
        </p:nvSpPr>
        <p:spPr>
          <a:xfrm>
            <a:off x="457200" y="275648"/>
            <a:ext cx="2286000" cy="584775"/>
          </a:xfrm>
          <a:prstGeom prst="rect">
            <a:avLst/>
          </a:prstGeom>
          <a:noFill/>
        </p:spPr>
        <p:txBody>
          <a:bodyPr wrap="square" rtlCol="0">
            <a:spAutoFit/>
          </a:bodyPr>
          <a:lstStyle/>
          <a:p>
            <a:endParaRPr lang="en-US" sz="3200" u="sng" dirty="0">
              <a:solidFill>
                <a:srgbClr val="C00000"/>
              </a:solidFill>
              <a:latin typeface="Times New Roman" pitchFamily="18" charset="0"/>
              <a:cs typeface="Times New Roman" pitchFamily="18" charset="0"/>
            </a:endParaRPr>
          </a:p>
        </p:txBody>
      </p:sp>
      <p:sp>
        <p:nvSpPr>
          <p:cNvPr id="22" name="Flowchart: Alternate Process 21"/>
          <p:cNvSpPr/>
          <p:nvPr/>
        </p:nvSpPr>
        <p:spPr>
          <a:xfrm>
            <a:off x="1898073" y="381001"/>
            <a:ext cx="6331527" cy="17526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n-US" sz="3200" b="1" u="sng" dirty="0" err="1">
                <a:solidFill>
                  <a:srgbClr val="C00000"/>
                </a:solidFill>
                <a:latin typeface="Times New Roman" pitchFamily="18" charset="0"/>
                <a:cs typeface="Times New Roman" pitchFamily="18" charset="0"/>
              </a:rPr>
              <a:t>Câu</a:t>
            </a:r>
            <a:r>
              <a:rPr lang="en-US" sz="3200" b="1" u="sng" dirty="0">
                <a:solidFill>
                  <a:srgbClr val="C00000"/>
                </a:solidFill>
                <a:latin typeface="Times New Roman" pitchFamily="18" charset="0"/>
                <a:cs typeface="Times New Roman" pitchFamily="18" charset="0"/>
              </a:rPr>
              <a:t> </a:t>
            </a:r>
            <a:r>
              <a:rPr lang="en-US" sz="3200" b="1" u="sng" dirty="0" smtClean="0">
                <a:solidFill>
                  <a:srgbClr val="C00000"/>
                </a:solidFill>
                <a:latin typeface="Times New Roman" pitchFamily="18" charset="0"/>
                <a:cs typeface="Times New Roman" pitchFamily="18" charset="0"/>
              </a:rPr>
              <a:t>6:</a:t>
            </a:r>
            <a:endParaRPr lang="en-US" sz="3200" b="1" u="sng" dirty="0">
              <a:solidFill>
                <a:srgbClr val="C00000"/>
              </a:solidFill>
              <a:latin typeface="Times New Roman" pitchFamily="18" charset="0"/>
              <a:cs typeface="Times New Roman" pitchFamily="18" charset="0"/>
            </a:endParaRPr>
          </a:p>
          <a:p>
            <a:pPr algn="ctr"/>
            <a:r>
              <a:rPr lang="en-US" sz="3200" dirty="0" err="1" smtClean="0">
                <a:solidFill>
                  <a:schemeClr val="tx1"/>
                </a:solidFill>
                <a:latin typeface="Times New Roman" pitchFamily="18" charset="0"/>
                <a:cs typeface="Times New Roman" pitchFamily="18" charset="0"/>
              </a:rPr>
              <a:t>Đặc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điểm</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của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tình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bạn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trong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sáng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lành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mạnh</a:t>
            </a: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23" name="Flowchart: Alternate Process 22"/>
          <p:cNvSpPr/>
          <p:nvPr/>
        </p:nvSpPr>
        <p:spPr>
          <a:xfrm>
            <a:off x="1905000" y="2438400"/>
            <a:ext cx="7010400" cy="8382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smtClean="0">
                <a:solidFill>
                  <a:schemeClr val="tx1"/>
                </a:solidFill>
                <a:latin typeface="Times New Roman" pitchFamily="18" charset="0"/>
                <a:cs typeface="Times New Roman" pitchFamily="18" charset="0"/>
              </a:rPr>
              <a:t>A. </a:t>
            </a:r>
            <a:r>
              <a:rPr lang="en-US" sz="2800" dirty="0" err="1" smtClean="0">
                <a:solidFill>
                  <a:schemeClr val="tx1"/>
                </a:solidFill>
                <a:latin typeface="Times New Roman" pitchFamily="18" charset="0"/>
                <a:cs typeface="Times New Roman" pitchFamily="18" charset="0"/>
              </a:rPr>
              <a:t>Bao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che</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khuyết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điểm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bạn</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p:txBody>
      </p:sp>
      <p:sp>
        <p:nvSpPr>
          <p:cNvPr id="24" name="Flowchart: Alternate Process 23"/>
          <p:cNvSpPr/>
          <p:nvPr/>
        </p:nvSpPr>
        <p:spPr>
          <a:xfrm>
            <a:off x="1898073" y="3352800"/>
            <a:ext cx="7017327" cy="7620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smtClean="0">
                <a:solidFill>
                  <a:schemeClr val="tx1"/>
                </a:solidFill>
                <a:latin typeface="Times New Roman" pitchFamily="18" charset="0"/>
                <a:cs typeface="Times New Roman" pitchFamily="18" charset="0"/>
              </a:rPr>
              <a:t>B. </a:t>
            </a:r>
            <a:r>
              <a:rPr lang="en-US" sz="2800" dirty="0" err="1" smtClean="0">
                <a:solidFill>
                  <a:schemeClr val="tx1"/>
                </a:solidFill>
                <a:latin typeface="Times New Roman" pitchFamily="18" charset="0"/>
                <a:cs typeface="Times New Roman" pitchFamily="18" charset="0"/>
              </a:rPr>
              <a:t>Thường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xuyên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tụ</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tập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chơi</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25" name="Flowchart: Alternate Process 24"/>
          <p:cNvSpPr/>
          <p:nvPr/>
        </p:nvSpPr>
        <p:spPr>
          <a:xfrm>
            <a:off x="1905000" y="4267200"/>
            <a:ext cx="7010400" cy="8382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dirty="0" smtClean="0">
                <a:solidFill>
                  <a:schemeClr val="tx1"/>
                </a:solidFill>
                <a:latin typeface="Times New Roman" pitchFamily="18" charset="0"/>
                <a:cs typeface="Times New Roman" pitchFamily="18" charset="0"/>
              </a:rPr>
              <a:t>C. </a:t>
            </a:r>
            <a:r>
              <a:rPr lang="en-US" sz="2800" dirty="0" err="1" smtClean="0">
                <a:solidFill>
                  <a:schemeClr val="tx1"/>
                </a:solidFill>
                <a:latin typeface="Times New Roman" pitchFamily="18" charset="0"/>
                <a:cs typeface="Times New Roman" pitchFamily="18" charset="0"/>
              </a:rPr>
              <a:t>Bình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đẳng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tôn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trọng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lẫn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nhau</a:t>
            </a:r>
            <a:endParaRPr lang="en-US" sz="2800" dirty="0">
              <a:solidFill>
                <a:schemeClr val="tx1"/>
              </a:solidFill>
              <a:latin typeface="Times New Roman" pitchFamily="18" charset="0"/>
              <a:cs typeface="Times New Roman" pitchFamily="18" charset="0"/>
            </a:endParaRPr>
          </a:p>
        </p:txBody>
      </p:sp>
      <p:sp>
        <p:nvSpPr>
          <p:cNvPr id="26" name="Flowchart: Alternate Process 25"/>
          <p:cNvSpPr/>
          <p:nvPr/>
        </p:nvSpPr>
        <p:spPr>
          <a:xfrm>
            <a:off x="1898073" y="5306291"/>
            <a:ext cx="7017327" cy="914400"/>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dirty="0" smtClean="0">
                <a:solidFill>
                  <a:schemeClr val="tx1"/>
                </a:solidFill>
                <a:latin typeface="Times New Roman" pitchFamily="18" charset="0"/>
                <a:cs typeface="Times New Roman" pitchFamily="18" charset="0"/>
              </a:rPr>
              <a:t>D. </a:t>
            </a:r>
            <a:r>
              <a:rPr lang="en-US" sz="2800" dirty="0" err="1" smtClean="0">
                <a:solidFill>
                  <a:schemeClr val="tx1"/>
                </a:solidFill>
                <a:latin typeface="Times New Roman" pitchFamily="18" charset="0"/>
                <a:cs typeface="Times New Roman" pitchFamily="18" charset="0"/>
              </a:rPr>
              <a:t>Tất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đều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sai</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27" name="Oval 26"/>
          <p:cNvSpPr/>
          <p:nvPr/>
        </p:nvSpPr>
        <p:spPr>
          <a:xfrm>
            <a:off x="1967348" y="4441196"/>
            <a:ext cx="381000" cy="695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1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nền Powerpoint màu s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29"/>
            <a:ext cx="9144000" cy="68543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43000" y="58882"/>
            <a:ext cx="6781800" cy="990600"/>
          </a:xfrm>
          <a:prstGeom prst="rect">
            <a:avLst/>
          </a:prstGeom>
          <a:ln w="57150">
            <a:prstDash val="solid"/>
          </a:ln>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BẠO LỰC HỌC ĐƯỜNG LÀ GÌ ?</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endParaRPr>
          </a:p>
        </p:txBody>
      </p:sp>
      <p:sp>
        <p:nvSpPr>
          <p:cNvPr id="7" name="Horizontal Scroll 3"/>
          <p:cNvSpPr>
            <a:spLocks noChangeArrowheads="1"/>
          </p:cNvSpPr>
          <p:nvPr/>
        </p:nvSpPr>
        <p:spPr bwMode="auto">
          <a:xfrm>
            <a:off x="685800" y="833378"/>
            <a:ext cx="7772400" cy="3162300"/>
          </a:xfrm>
          <a:prstGeom prst="horizontalScroll">
            <a:avLst>
              <a:gd name="adj" fmla="val 12500"/>
            </a:avLst>
          </a:prstGeom>
          <a:solidFill>
            <a:schemeClr val="bg1"/>
          </a:solidFill>
          <a:ln w="25400" algn="ctr">
            <a:solidFill>
              <a:srgbClr val="239595"/>
            </a:solidFill>
            <a:round/>
            <a:headEnd/>
            <a:tailEnd/>
          </a:ln>
        </p:spPr>
        <p:txBody>
          <a:bodyPr anchor="ctr"/>
          <a:lstStyle/>
          <a:p>
            <a:pPr marL="168275" eaLnBrk="1" hangingPunct="1">
              <a:lnSpc>
                <a:spcPct val="200000"/>
              </a:lnSpc>
            </a:pPr>
            <a:endParaRPr lang="en-US">
              <a:latin typeface="Times New Roman" pitchFamily="18" charset="0"/>
              <a:cs typeface="Times New Roman" pitchFamily="18" charset="0"/>
            </a:endParaRPr>
          </a:p>
        </p:txBody>
      </p:sp>
      <p:sp>
        <p:nvSpPr>
          <p:cNvPr id="8" name="Text Box 3"/>
          <p:cNvSpPr txBox="1">
            <a:spLocks noChangeArrowheads="1"/>
          </p:cNvSpPr>
          <p:nvPr/>
        </p:nvSpPr>
        <p:spPr bwMode="auto">
          <a:xfrm>
            <a:off x="1143000" y="1252478"/>
            <a:ext cx="731519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just"/>
            <a:r>
              <a:rPr lang="vi-VN" sz="2400" i="1" dirty="0">
                <a:latin typeface="Times New Roman" pitchFamily="18" charset="0"/>
                <a:cs typeface="Times New Roman" pitchFamily="18" charset="0"/>
              </a:rPr>
              <a:t> </a:t>
            </a:r>
            <a:r>
              <a:rPr lang="en-US" sz="2800" i="1" dirty="0">
                <a:latin typeface="Times New Roman" pitchFamily="18" charset="0"/>
                <a:cs typeface="Times New Roman" pitchFamily="18" charset="0"/>
              </a:rPr>
              <a:t>	</a:t>
            </a:r>
            <a:r>
              <a:rPr lang="vi-VN" sz="2400" dirty="0">
                <a:latin typeface="Times New Roman" pitchFamily="18" charset="0"/>
                <a:cs typeface="Times New Roman" pitchFamily="18" charset="0"/>
              </a:rPr>
              <a:t> Bạo lực học đường là hành vi </a:t>
            </a:r>
            <a:r>
              <a:rPr lang="vi-VN" sz="2400" b="1" dirty="0">
                <a:solidFill>
                  <a:srgbClr val="FF0000"/>
                </a:solidFill>
                <a:latin typeface="Times New Roman" pitchFamily="18" charset="0"/>
                <a:cs typeface="Times New Roman" pitchFamily="18" charset="0"/>
              </a:rPr>
              <a:t>hành hạ, ngược đãi, đánh đập; xâm hại thân thể, sức khỏe;</a:t>
            </a:r>
            <a:r>
              <a:rPr lang="vi-VN" sz="2400" dirty="0">
                <a:latin typeface="Times New Roman" pitchFamily="18" charset="0"/>
                <a:cs typeface="Times New Roman" pitchFamily="18" charset="0"/>
              </a:rPr>
              <a:t> </a:t>
            </a:r>
            <a:r>
              <a:rPr lang="vi-VN" sz="2400" b="1" dirty="0">
                <a:solidFill>
                  <a:srgbClr val="002060"/>
                </a:solidFill>
                <a:latin typeface="Times New Roman" pitchFamily="18" charset="0"/>
                <a:cs typeface="Times New Roman" pitchFamily="18" charset="0"/>
              </a:rPr>
              <a:t>lăng mạ, xúc phạm danh dự, nhân phẩm; cô lập, xua đuổi </a:t>
            </a:r>
            <a:r>
              <a:rPr lang="vi-VN" sz="2400" dirty="0">
                <a:latin typeface="Times New Roman" pitchFamily="18" charset="0"/>
                <a:cs typeface="Times New Roman" pitchFamily="18" charset="0"/>
              </a:rPr>
              <a:t>và </a:t>
            </a:r>
            <a:r>
              <a:rPr lang="vi-VN" sz="2400" b="1" dirty="0">
                <a:solidFill>
                  <a:srgbClr val="990033"/>
                </a:solidFill>
                <a:latin typeface="Times New Roman" pitchFamily="18" charset="0"/>
                <a:cs typeface="Times New Roman" pitchFamily="18" charset="0"/>
              </a:rPr>
              <a:t>các hành vi cố ý khác </a:t>
            </a:r>
            <a:r>
              <a:rPr lang="vi-VN" sz="2400" dirty="0">
                <a:latin typeface="Times New Roman" pitchFamily="18" charset="0"/>
                <a:cs typeface="Times New Roman" pitchFamily="18" charset="0"/>
              </a:rPr>
              <a:t>gây tổn hại về </a:t>
            </a:r>
            <a:r>
              <a:rPr lang="vi-VN" sz="2400" b="1" dirty="0">
                <a:solidFill>
                  <a:srgbClr val="990033"/>
                </a:solidFill>
                <a:latin typeface="Times New Roman" pitchFamily="18" charset="0"/>
                <a:cs typeface="Times New Roman" pitchFamily="18" charset="0"/>
              </a:rPr>
              <a:t>thể chất</a:t>
            </a:r>
            <a:r>
              <a:rPr lang="vi-VN" sz="2400" dirty="0">
                <a:latin typeface="Times New Roman" pitchFamily="18" charset="0"/>
                <a:cs typeface="Times New Roman" pitchFamily="18" charset="0"/>
              </a:rPr>
              <a:t>, </a:t>
            </a:r>
            <a:r>
              <a:rPr lang="vi-VN" sz="2400" b="1" dirty="0">
                <a:solidFill>
                  <a:srgbClr val="990033"/>
                </a:solidFill>
                <a:latin typeface="Times New Roman" pitchFamily="18" charset="0"/>
                <a:cs typeface="Times New Roman" pitchFamily="18" charset="0"/>
              </a:rPr>
              <a:t>tinh thần </a:t>
            </a:r>
            <a:r>
              <a:rPr lang="vi-VN" sz="2400" dirty="0">
                <a:latin typeface="Times New Roman" pitchFamily="18" charset="0"/>
                <a:cs typeface="Times New Roman" pitchFamily="18" charset="0"/>
              </a:rPr>
              <a:t>của người học xảy ra trong cơ sở giáo dục hoặc lớp độc lập.</a:t>
            </a:r>
            <a:endParaRPr lang="en-US" sz="2400" dirty="0">
              <a:solidFill>
                <a:srgbClr val="1A5C43"/>
              </a:solidFill>
              <a:latin typeface="Times New Roman" pitchFamily="18" charset="0"/>
              <a:cs typeface="Times New Roman" pitchFamily="18" charset="0"/>
            </a:endParaRPr>
          </a:p>
          <a:p>
            <a:pPr algn="just"/>
            <a:r>
              <a:rPr lang="en-US" sz="3200" dirty="0">
                <a:solidFill>
                  <a:srgbClr val="990033"/>
                </a:solidFill>
                <a:latin typeface="Times New Roman" pitchFamily="18" charset="0"/>
                <a:cs typeface="Times New Roman" pitchFamily="18" charset="0"/>
              </a:rPr>
              <a:t>			</a:t>
            </a:r>
          </a:p>
        </p:txBody>
      </p:sp>
      <p:pic>
        <p:nvPicPr>
          <p:cNvPr id="9" name="Picture 2" descr="Nghị luận về bạo lực học đường (25 bài) - Văn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1"/>
            <a:ext cx="2971800" cy="2711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ghị luận về bạo lưc học đường ngắn gọn - Dàn ý và 5 bài văn mẫ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9855" y="4114802"/>
            <a:ext cx="3034145" cy="27109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áp Luật Plus - Ngăn chặn bạo lực học đường: Chỉ nói thôi chưa đ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1" y="4182914"/>
            <a:ext cx="3138054" cy="267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4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màu s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43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748145" y="2286000"/>
            <a:ext cx="8229599" cy="33528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AutoNum type="arabicPeriod"/>
            </a:pPr>
            <a:r>
              <a:rPr lang="en-US" dirty="0" err="1" smtClean="0">
                <a:solidFill>
                  <a:srgbClr val="FF0000"/>
                </a:solidFill>
                <a:latin typeface="Times New Roman" pitchFamily="18" charset="0"/>
                <a:cs typeface="Times New Roman" pitchFamily="18" charset="0"/>
              </a:rPr>
              <a:t>Bạo</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lực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về</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thể</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chất</a:t>
            </a:r>
            <a:r>
              <a:rPr lang="en-US" dirty="0" smtClean="0">
                <a:solidFill>
                  <a:srgbClr val="FF0000"/>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là</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hình</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thức</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bạo</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lực</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làm</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tổn</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hại</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đến</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sức</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khỏe</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thể</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chất</a:t>
            </a:r>
            <a:r>
              <a:rPr lang="en-US" dirty="0" smtClean="0">
                <a:solidFill>
                  <a:srgbClr val="1A5C43"/>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đánh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tóc,cào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cắn</a:t>
            </a:r>
            <a:r>
              <a:rPr lang="en-US" dirty="0" smtClean="0">
                <a:latin typeface="Times New Roman" pitchFamily="18" charset="0"/>
                <a:cs typeface="Times New Roman" pitchFamily="18" charset="0"/>
              </a:rPr>
              <a:t>…)</a:t>
            </a:r>
          </a:p>
          <a:p>
            <a:pPr marL="0" indent="0">
              <a:buNone/>
            </a:pPr>
            <a:r>
              <a:rPr lang="en-US" dirty="0" smtClean="0">
                <a:solidFill>
                  <a:srgbClr val="FF0000"/>
                </a:solidFill>
                <a:latin typeface="Times New Roman" pitchFamily="18" charset="0"/>
                <a:cs typeface="Times New Roman" pitchFamily="18" charset="0"/>
              </a:rPr>
              <a:t>2. </a:t>
            </a:r>
            <a:r>
              <a:rPr lang="en-US" dirty="0" err="1" smtClean="0">
                <a:solidFill>
                  <a:srgbClr val="FF0000"/>
                </a:solidFill>
                <a:latin typeface="Times New Roman" pitchFamily="18" charset="0"/>
                <a:cs typeface="Times New Roman" pitchFamily="18" charset="0"/>
              </a:rPr>
              <a:t>Bạo</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lực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về</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tinh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thần</a:t>
            </a:r>
            <a:r>
              <a:rPr lang="en-US" dirty="0" smtClean="0">
                <a:solidFill>
                  <a:srgbClr val="FF0000"/>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là</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hình</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thức</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bạo</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lực</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làm</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tổn</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hại</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đến</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sự</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phát</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triển</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tâm</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lý</a:t>
            </a:r>
            <a:r>
              <a:rPr lang="en-US" dirty="0" smtClean="0">
                <a:solidFill>
                  <a:srgbClr val="1A5C43"/>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mắng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chửi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dọa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bắt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phạt</a:t>
            </a:r>
            <a:r>
              <a:rPr lang="en-US" dirty="0" smtClean="0">
                <a:latin typeface="Times New Roman" pitchFamily="18" charset="0"/>
                <a:cs typeface="Times New Roman" pitchFamily="18" charset="0"/>
              </a:rPr>
              <a:t>,…)</a:t>
            </a:r>
            <a:endParaRPr lang="en-US" dirty="0" smtClean="0">
              <a:solidFill>
                <a:srgbClr val="1A5C43"/>
              </a:solidFill>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Font typeface="Wingdings" pitchFamily="2" charset="2"/>
              <a:buNone/>
            </a:pPr>
            <a:endParaRPr lang="en-US" dirty="0" smtClean="0">
              <a:solidFill>
                <a:srgbClr val="1A5C43"/>
              </a:solidFill>
              <a:latin typeface="Times New Roman" pitchFamily="18" charset="0"/>
              <a:cs typeface="Times New Roman" pitchFamily="18" charset="0"/>
            </a:endParaRPr>
          </a:p>
        </p:txBody>
      </p:sp>
      <p:sp>
        <p:nvSpPr>
          <p:cNvPr id="7" name="Rectangle 6"/>
          <p:cNvSpPr/>
          <p:nvPr/>
        </p:nvSpPr>
        <p:spPr>
          <a:xfrm>
            <a:off x="1370013" y="491836"/>
            <a:ext cx="6781800" cy="990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CÁC HÌNH THỨC CỦA BLHĐ?</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82290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ình nền Powerpoint màu s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6" y="0"/>
            <a:ext cx="9144000" cy="68543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1143000" y="1600200"/>
            <a:ext cx="7540625"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rgbClr val="990033"/>
                </a:solidFill>
                <a:latin typeface="Times New Roman" pitchFamily="18" charset="0"/>
                <a:cs typeface="Times New Roman" pitchFamily="18" charset="0"/>
              </a:rPr>
              <a:t>1/ </a:t>
            </a:r>
            <a:r>
              <a:rPr lang="en-US" b="1" dirty="0" err="1" smtClean="0">
                <a:solidFill>
                  <a:srgbClr val="990033"/>
                </a:solidFill>
                <a:latin typeface="Times New Roman" pitchFamily="18" charset="0"/>
                <a:cs typeface="Times New Roman" pitchFamily="18" charset="0"/>
              </a:rPr>
              <a:t>Về</a:t>
            </a:r>
            <a:r>
              <a:rPr lang="en-US" b="1" dirty="0" smtClean="0">
                <a:solidFill>
                  <a:srgbClr val="990033"/>
                </a:solidFill>
                <a:latin typeface="Times New Roman" pitchFamily="18" charset="0"/>
                <a:cs typeface="Times New Roman" pitchFamily="18" charset="0"/>
              </a:rPr>
              <a:t> </a:t>
            </a:r>
            <a:r>
              <a:rPr lang="en-US" b="1" dirty="0" err="1" smtClean="0">
                <a:solidFill>
                  <a:srgbClr val="990033"/>
                </a:solidFill>
                <a:latin typeface="Times New Roman" pitchFamily="18" charset="0"/>
                <a:cs typeface="Times New Roman" pitchFamily="18" charset="0"/>
              </a:rPr>
              <a:t>thể</a:t>
            </a:r>
            <a:r>
              <a:rPr lang="en-US" b="1" dirty="0" smtClean="0">
                <a:solidFill>
                  <a:srgbClr val="990033"/>
                </a:solidFill>
                <a:latin typeface="Times New Roman" pitchFamily="18" charset="0"/>
                <a:cs typeface="Times New Roman" pitchFamily="18" charset="0"/>
              </a:rPr>
              <a:t> </a:t>
            </a:r>
            <a:r>
              <a:rPr lang="en-US" b="1" dirty="0" err="1" smtClean="0">
                <a:solidFill>
                  <a:srgbClr val="990033"/>
                </a:solidFill>
                <a:latin typeface="Times New Roman" pitchFamily="18" charset="0"/>
                <a:cs typeface="Times New Roman" pitchFamily="18" charset="0"/>
              </a:rPr>
              <a:t>chất</a:t>
            </a:r>
            <a:r>
              <a:rPr lang="en-US" b="1" dirty="0" smtClean="0">
                <a:solidFill>
                  <a:srgbClr val="990033"/>
                </a:solidFill>
                <a:latin typeface="Times New Roman" pitchFamily="18" charset="0"/>
                <a:cs typeface="Times New Roman" pitchFamily="18" charset="0"/>
              </a:rPr>
              <a:t>:</a:t>
            </a:r>
          </a:p>
          <a:p>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ảnh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hưởng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khỏe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tổn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thậm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mạng</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9" name="Picture 5" descr="Kết quả hình ảnh cho Bạo lực học đường ở 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05200"/>
            <a:ext cx="3505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33055" y="381000"/>
            <a:ext cx="6781800"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HẬU QUẢ CỦA BLHĐ?</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endParaRPr>
          </a:p>
        </p:txBody>
      </p:sp>
      <p:pic>
        <p:nvPicPr>
          <p:cNvPr id="11" name="Picture 7" descr="Kết quả hình ảnh cho học sinh đánh thầy giáo gãy ră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456214"/>
            <a:ext cx="3276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242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143000" y="1524000"/>
            <a:ext cx="7540625" cy="4724400"/>
          </a:xfrm>
        </p:spPr>
        <p:txBody>
          <a:bodyPr/>
          <a:lstStyle/>
          <a:p>
            <a:pPr marL="0" indent="0">
              <a:buNone/>
            </a:pPr>
            <a:r>
              <a:rPr lang="en-US" sz="2800" dirty="0" smtClean="0">
                <a:solidFill>
                  <a:srgbClr val="990033"/>
                </a:solidFill>
                <a:latin typeface="Times New Roman" pitchFamily="18" charset="0"/>
                <a:cs typeface="Times New Roman" pitchFamily="18" charset="0"/>
              </a:rPr>
              <a:t>2/ </a:t>
            </a:r>
            <a:r>
              <a:rPr lang="en-US" sz="2800" dirty="0" err="1" smtClean="0">
                <a:solidFill>
                  <a:srgbClr val="990033"/>
                </a:solidFill>
                <a:latin typeface="Times New Roman" pitchFamily="18" charset="0"/>
                <a:cs typeface="Times New Roman" pitchFamily="18" charset="0"/>
              </a:rPr>
              <a:t>Về</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Tinh</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thần</a:t>
            </a:r>
            <a:r>
              <a:rPr lang="en-US" sz="2800" dirty="0" smtClean="0">
                <a:solidFill>
                  <a:srgbClr val="990033"/>
                </a:solidFill>
                <a:latin typeface="Times New Roman" pitchFamily="18" charset="0"/>
                <a:cs typeface="Times New Roman" pitchFamily="18" charset="0"/>
              </a:rPr>
              <a:t>:</a:t>
            </a:r>
          </a:p>
          <a:p>
            <a:r>
              <a:rPr lang="en-US" sz="2800" dirty="0" smtClean="0">
                <a:latin typeface="Times New Roman" pitchFamily="18" charset="0"/>
                <a:cs typeface="Times New Roman" pitchFamily="18" charset="0"/>
              </a:rPr>
              <a:t>Lo </a:t>
            </a:r>
            <a:r>
              <a:rPr lang="en-US" sz="2800" dirty="0" err="1" smtClean="0">
                <a:latin typeface="Times New Roman" pitchFamily="18" charset="0"/>
                <a:cs typeface="Times New Roman" pitchFamily="18" charset="0"/>
              </a:rPr>
              <a:t>sợ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trầm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lý</a:t>
            </a:r>
            <a:r>
              <a:rPr lang="en-US" sz="2800" dirty="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p:txBody>
      </p:sp>
      <p:pic>
        <p:nvPicPr>
          <p:cNvPr id="12292" name="Picture 7" descr="Kết quả hình ảnh cho Bạo lực học đ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9000"/>
            <a:ext cx="3200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Kết quả hình ảnh cho Bạo lực học đ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352800"/>
            <a:ext cx="388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7" name="Rectangle 6"/>
          <p:cNvSpPr/>
          <p:nvPr/>
        </p:nvSpPr>
        <p:spPr>
          <a:xfrm>
            <a:off x="1233055" y="381000"/>
            <a:ext cx="6781800"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HẬU QUẢ CỦA BLHĐ?</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17429279"/>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143000" y="1524000"/>
            <a:ext cx="7540625" cy="4724400"/>
          </a:xfrm>
        </p:spPr>
        <p:txBody>
          <a:bodyPr/>
          <a:lstStyle/>
          <a:p>
            <a:pPr marL="0" indent="0">
              <a:buNone/>
            </a:pPr>
            <a:r>
              <a:rPr lang="en-US" sz="2800" dirty="0" smtClean="0">
                <a:solidFill>
                  <a:srgbClr val="990033"/>
                </a:solidFill>
                <a:latin typeface="Times New Roman" pitchFamily="18" charset="0"/>
                <a:cs typeface="Times New Roman" pitchFamily="18" charset="0"/>
              </a:rPr>
              <a:t>3/ </a:t>
            </a:r>
            <a:r>
              <a:rPr lang="en-US" sz="2800" dirty="0" err="1" smtClean="0">
                <a:solidFill>
                  <a:srgbClr val="990033"/>
                </a:solidFill>
                <a:latin typeface="Times New Roman" pitchFamily="18" charset="0"/>
                <a:cs typeface="Times New Roman" pitchFamily="18" charset="0"/>
              </a:rPr>
              <a:t>Về</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học</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tập</a:t>
            </a:r>
            <a:r>
              <a:rPr lang="en-US" sz="2800" dirty="0" smtClean="0">
                <a:solidFill>
                  <a:srgbClr val="990033"/>
                </a:solidFill>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kém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vĩnh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endParaRPr lang="en-US" sz="2800" dirty="0" smtClean="0">
              <a:latin typeface="Times New Roman" pitchFamily="18" charset="0"/>
              <a:cs typeface="Times New Roman" pitchFamily="18" charset="0"/>
            </a:endParaRPr>
          </a:p>
        </p:txBody>
      </p:sp>
      <p:sp>
        <p:nvSpPr>
          <p:cNvPr id="13316" name="AutoShape 7" descr="Kết quả hình ảnh cho bạo lực học đườ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latin typeface="Times New Roman" pitchFamily="18" charset="0"/>
              <a:cs typeface="Times New Roman" pitchFamily="18" charset="0"/>
            </a:endParaRPr>
          </a:p>
        </p:txBody>
      </p:sp>
      <p:sp>
        <p:nvSpPr>
          <p:cNvPr id="13317" name="AutoShape 9" descr="Kết quả hình ảnh cho bạo lực học đườ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latin typeface="Times New Roman" pitchFamily="18" charset="0"/>
              <a:cs typeface="Times New Roman" pitchFamily="18" charset="0"/>
            </a:endParaRPr>
          </a:p>
        </p:txBody>
      </p:sp>
      <p:pic>
        <p:nvPicPr>
          <p:cNvPr id="13318" name="Picture 11" descr="5bgMan1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00400"/>
            <a:ext cx="40814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8" name="Rectangle 7"/>
          <p:cNvSpPr/>
          <p:nvPr/>
        </p:nvSpPr>
        <p:spPr>
          <a:xfrm>
            <a:off x="1233055" y="381000"/>
            <a:ext cx="6781800"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HẬU QUẢ CỦA BLHĐ?</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54727998"/>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143000" y="1447800"/>
            <a:ext cx="7540625" cy="4800600"/>
          </a:xfrm>
        </p:spPr>
        <p:txBody>
          <a:bodyPr/>
          <a:lstStyle/>
          <a:p>
            <a:pPr marL="0" indent="0">
              <a:buNone/>
            </a:pPr>
            <a:r>
              <a:rPr lang="en-US" sz="2800" dirty="0" smtClean="0">
                <a:solidFill>
                  <a:srgbClr val="990033"/>
                </a:solidFill>
                <a:latin typeface="Times New Roman" pitchFamily="18" charset="0"/>
                <a:cs typeface="Times New Roman" pitchFamily="18" charset="0"/>
              </a:rPr>
              <a:t>4</a:t>
            </a:r>
            <a:r>
              <a:rPr lang="en-US" sz="2800" dirty="0">
                <a:solidFill>
                  <a:srgbClr val="990033"/>
                </a:solidFill>
                <a:latin typeface="Times New Roman" pitchFamily="18" charset="0"/>
                <a:cs typeface="Times New Roman" pitchFamily="18" charset="0"/>
              </a:rPr>
              <a:t>/</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Đối</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với</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gia</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đình</a:t>
            </a:r>
            <a:r>
              <a:rPr lang="en-US" sz="2800" dirty="0" smtClean="0">
                <a:solidFill>
                  <a:srgbClr val="990033"/>
                </a:solidFill>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Gây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xúc</a:t>
            </a:r>
            <a:r>
              <a:rPr lang="en-US" sz="2800" dirty="0" smtClean="0">
                <a:latin typeface="Times New Roman" pitchFamily="18" charset="0"/>
                <a:cs typeface="Times New Roman" pitchFamily="18" charset="0"/>
              </a:rPr>
              <a:t>, lo </a:t>
            </a:r>
            <a:r>
              <a:rPr lang="en-US" sz="2800" dirty="0" err="1" smtClean="0">
                <a:latin typeface="Times New Roman" pitchFamily="18" charset="0"/>
                <a:cs typeface="Times New Roman" pitchFamily="18" charset="0"/>
              </a:rPr>
              <a:t>lắng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huynh</a:t>
            </a:r>
            <a:r>
              <a:rPr lang="en-US" sz="2800" dirty="0" smtClean="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Niềm</a:t>
            </a:r>
            <a:r>
              <a:rPr lang="en-US" sz="2800" dirty="0" smtClean="0">
                <a:latin typeface="Times New Roman" pitchFamily="18" charset="0"/>
                <a:cs typeface="Times New Roman" pitchFamily="18" charset="0"/>
              </a:rPr>
              <a:t> tin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endParaRPr lang="en-US" sz="2800" dirty="0" smtClean="0">
              <a:latin typeface="Times New Roman" pitchFamily="18" charset="0"/>
              <a:cs typeface="Times New Roman" pitchFamily="18" charset="0"/>
            </a:endParaRPr>
          </a:p>
        </p:txBody>
      </p:sp>
      <p:pic>
        <p:nvPicPr>
          <p:cNvPr id="16388" name="Picture 6" descr="Kết quả hình ảnh cho Học sinh bị đá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290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6" name="Rectangle 5"/>
          <p:cNvSpPr/>
          <p:nvPr/>
        </p:nvSpPr>
        <p:spPr>
          <a:xfrm>
            <a:off x="1233055" y="381000"/>
            <a:ext cx="6781800"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HẬU QUẢ CỦA BLHĐ?</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28639638"/>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95400" y="685800"/>
            <a:ext cx="7313613" cy="536575"/>
          </a:xfrm>
        </p:spPr>
        <p:txBody>
          <a:bodyPr>
            <a:normAutofit fontScale="90000"/>
          </a:bodyPr>
          <a:lstStyle/>
          <a:p>
            <a:r>
              <a:rPr lang="en-GB" sz="3200" b="1" smtClean="0">
                <a:solidFill>
                  <a:srgbClr val="FF3300"/>
                </a:solidFill>
                <a:latin typeface="Times New Roman" pitchFamily="18" charset="0"/>
                <a:cs typeface="Times New Roman" pitchFamily="18" charset="0"/>
              </a:rPr>
              <a:t>4. Hậu quả của BLHĐ</a:t>
            </a:r>
            <a:endParaRPr lang="en-US" sz="3200" b="1" smtClean="0">
              <a:solidFill>
                <a:srgbClr val="FF3300"/>
              </a:solidFill>
              <a:latin typeface="Times New Roman" pitchFamily="18" charset="0"/>
              <a:cs typeface="Times New Roman" pitchFamily="18" charset="0"/>
            </a:endParaRPr>
          </a:p>
        </p:txBody>
      </p:sp>
      <p:sp>
        <p:nvSpPr>
          <p:cNvPr id="15363" name="Rectangle 3"/>
          <p:cNvSpPr>
            <a:spLocks noGrp="1" noChangeArrowheads="1"/>
          </p:cNvSpPr>
          <p:nvPr>
            <p:ph type="body" idx="1"/>
          </p:nvPr>
        </p:nvSpPr>
        <p:spPr>
          <a:xfrm>
            <a:off x="1143000" y="1447800"/>
            <a:ext cx="7540625" cy="4800600"/>
          </a:xfrm>
        </p:spPr>
        <p:txBody>
          <a:bodyPr/>
          <a:lstStyle/>
          <a:p>
            <a:pPr marL="0" indent="0">
              <a:buNone/>
            </a:pPr>
            <a:r>
              <a:rPr lang="en-US" sz="2800" dirty="0" smtClean="0">
                <a:solidFill>
                  <a:srgbClr val="990033"/>
                </a:solidFill>
                <a:latin typeface="Times New Roman" pitchFamily="18" charset="0"/>
                <a:cs typeface="Times New Roman" pitchFamily="18" charset="0"/>
              </a:rPr>
              <a:t>5/  </a:t>
            </a:r>
            <a:r>
              <a:rPr lang="en-US" sz="2800" dirty="0" err="1" smtClean="0">
                <a:solidFill>
                  <a:srgbClr val="990033"/>
                </a:solidFill>
                <a:latin typeface="Times New Roman" pitchFamily="18" charset="0"/>
                <a:cs typeface="Times New Roman" pitchFamily="18" charset="0"/>
              </a:rPr>
              <a:t>Đối</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với</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nhà</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trường</a:t>
            </a:r>
            <a:r>
              <a:rPr lang="en-US" sz="2800" dirty="0" smtClean="0">
                <a:solidFill>
                  <a:srgbClr val="990033"/>
                </a:solidFill>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hưởng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dục</a:t>
            </a:r>
            <a:r>
              <a:rPr lang="en-US" sz="2800" dirty="0" smtClean="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Môi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an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thiện</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sút</a:t>
            </a:r>
            <a:r>
              <a:rPr lang="en-US" sz="2800" dirty="0" smtClean="0">
                <a:latin typeface="Times New Roman" pitchFamily="18" charset="0"/>
                <a:cs typeface="Times New Roman" pitchFamily="18" charset="0"/>
              </a:rPr>
              <a:t>, . . . .</a:t>
            </a:r>
          </a:p>
        </p:txBody>
      </p:sp>
      <p:pic>
        <p:nvPicPr>
          <p:cNvPr id="15364" name="Picture 4" descr="Kết quả hình ảnh cho Bạo lực học đ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10000"/>
            <a:ext cx="5257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33055" y="381000"/>
            <a:ext cx="6781800"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HẬU QUẢ CỦA BLHĐ?</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75306442"/>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143000" y="1447800"/>
            <a:ext cx="7540625" cy="4800600"/>
          </a:xfrm>
        </p:spPr>
        <p:txBody>
          <a:bodyPr/>
          <a:lstStyle/>
          <a:p>
            <a:pPr marL="0" indent="0">
              <a:buNone/>
            </a:pPr>
            <a:r>
              <a:rPr lang="en-US" sz="2800" dirty="0" smtClean="0">
                <a:solidFill>
                  <a:srgbClr val="990033"/>
                </a:solidFill>
                <a:latin typeface="Times New Roman" pitchFamily="18" charset="0"/>
                <a:cs typeface="Times New Roman" pitchFamily="18" charset="0"/>
              </a:rPr>
              <a:t>6/  </a:t>
            </a:r>
            <a:r>
              <a:rPr lang="en-US" sz="2800" dirty="0" err="1" smtClean="0">
                <a:solidFill>
                  <a:srgbClr val="990033"/>
                </a:solidFill>
                <a:latin typeface="Times New Roman" pitchFamily="18" charset="0"/>
                <a:cs typeface="Times New Roman" pitchFamily="18" charset="0"/>
              </a:rPr>
              <a:t>Đối</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với</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xã</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hội</a:t>
            </a:r>
            <a:r>
              <a:rPr lang="en-US" sz="2800" dirty="0" smtClean="0">
                <a:solidFill>
                  <a:srgbClr val="990033"/>
                </a:solidFill>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Gây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xúc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hội</a:t>
            </a:r>
            <a:r>
              <a:rPr lang="en-US" sz="2800" dirty="0" smtClean="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Tăng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tỷ</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Vi </a:t>
            </a:r>
            <a:r>
              <a:rPr lang="en-US" sz="2800" dirty="0" err="1" smtClean="0">
                <a:latin typeface="Times New Roman" pitchFamily="18" charset="0"/>
                <a:cs typeface="Times New Roman" pitchFamily="18" charset="0"/>
              </a:rPr>
              <a:t>phạm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luật</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hưởng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 . .</a:t>
            </a:r>
          </a:p>
        </p:txBody>
      </p:sp>
      <p:sp>
        <p:nvSpPr>
          <p:cNvPr id="14340" name="AutoShape 9" descr="Kết quả hình ảnh cho bạo lực học đường và gia đình"/>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341" name="Picture 11" descr="Kết quả hình ảnh cho bạo lực học đường và gia đì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455" y="4038600"/>
            <a:ext cx="5715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7" name="Rectangle 6"/>
          <p:cNvSpPr/>
          <p:nvPr/>
        </p:nvSpPr>
        <p:spPr>
          <a:xfrm>
            <a:off x="1233055" y="381000"/>
            <a:ext cx="6781800"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HẬU QUẢ CỦA BLHĐ?</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2129330"/>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795</Words>
  <Application>Microsoft Office PowerPoint</Application>
  <PresentationFormat>On-screen Show (4:3)</PresentationFormat>
  <Paragraphs>77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Hậu quả của BLHĐ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dc:creator>
  <cp:lastModifiedBy>ADMIN</cp:lastModifiedBy>
  <cp:revision>33</cp:revision>
  <dcterms:created xsi:type="dcterms:W3CDTF">2021-11-27T09:12:33Z</dcterms:created>
  <dcterms:modified xsi:type="dcterms:W3CDTF">2024-04-26T03:56:41Z</dcterms:modified>
</cp:coreProperties>
</file>