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69" r:id="rId4"/>
    <p:sldId id="270" r:id="rId5"/>
    <p:sldId id="272" r:id="rId6"/>
    <p:sldId id="275" r:id="rId7"/>
    <p:sldId id="277" r:id="rId8"/>
    <p:sldId id="281" r:id="rId9"/>
    <p:sldId id="283" r:id="rId10"/>
    <p:sldId id="284" r:id="rId11"/>
    <p:sldId id="285" r:id="rId12"/>
    <p:sldId id="286" r:id="rId13"/>
    <p:sldId id="287" r:id="rId14"/>
    <p:sldId id="296" r:id="rId15"/>
    <p:sldId id="312" r:id="rId16"/>
    <p:sldId id="298" r:id="rId17"/>
    <p:sldId id="299" r:id="rId18"/>
    <p:sldId id="300" r:id="rId19"/>
    <p:sldId id="288" r:id="rId20"/>
    <p:sldId id="301" r:id="rId21"/>
    <p:sldId id="313" r:id="rId22"/>
    <p:sldId id="314" r:id="rId23"/>
    <p:sldId id="271" r:id="rId24"/>
    <p:sldId id="257" r:id="rId25"/>
    <p:sldId id="329" r:id="rId26"/>
    <p:sldId id="330" r:id="rId27"/>
    <p:sldId id="331" r:id="rId28"/>
    <p:sldId id="332" r:id="rId29"/>
    <p:sldId id="333" r:id="rId30"/>
    <p:sldId id="334" r:id="rId31"/>
    <p:sldId id="278" r:id="rId32"/>
    <p:sldId id="280" r:id="rId33"/>
    <p:sldId id="279" r:id="rId34"/>
    <p:sldId id="265"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F2E"/>
    <a:srgbClr val="52C69D"/>
    <a:srgbClr val="FF7C80"/>
    <a:srgbClr val="FFCCCC"/>
    <a:srgbClr val="9F0002"/>
    <a:srgbClr val="FCEFD5"/>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D5176-AC5F-4B58-9135-E5C79CCF1C81}"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DEE66-D8B1-459C-B591-6493B900ECA5}" type="slidenum">
              <a:rPr lang="en-US" smtClean="0"/>
              <a:t>‹#›</a:t>
            </a:fld>
            <a:endParaRPr lang="en-US"/>
          </a:p>
        </p:txBody>
      </p:sp>
    </p:spTree>
    <p:extLst>
      <p:ext uri="{BB962C8B-B14F-4D97-AF65-F5344CB8AC3E}">
        <p14:creationId xmlns:p14="http://schemas.microsoft.com/office/powerpoint/2010/main" val="36853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BẮT ĐẦU </a:t>
            </a:r>
            <a:r>
              <a:rPr lang="en-US" dirty="0" err="1"/>
              <a:t>để</a:t>
            </a:r>
            <a:r>
              <a:rPr lang="en-US" dirty="0"/>
              <a:t> </a:t>
            </a:r>
            <a:r>
              <a:rPr lang="en-US" dirty="0" err="1"/>
              <a:t>bắt</a:t>
            </a:r>
            <a:r>
              <a:rPr lang="en-US" dirty="0"/>
              <a:t> </a:t>
            </a:r>
            <a:r>
              <a:rPr lang="en-US" dirty="0" err="1"/>
              <a:t>đầu</a:t>
            </a:r>
            <a:endParaRPr lang="en-US" dirty="0"/>
          </a:p>
        </p:txBody>
      </p:sp>
      <p:sp>
        <p:nvSpPr>
          <p:cNvPr id="4" name="Slide Number Placeholder 3"/>
          <p:cNvSpPr>
            <a:spLocks noGrp="1"/>
          </p:cNvSpPr>
          <p:nvPr>
            <p:ph type="sldNum" sz="quarter" idx="5"/>
          </p:nvPr>
        </p:nvSpPr>
        <p:spPr/>
        <p:txBody>
          <a:bodyPr/>
          <a:lstStyle/>
          <a:p>
            <a:fld id="{B80DEE66-D8B1-459C-B591-6493B900ECA5}" type="slidenum">
              <a:rPr lang="en-US" smtClean="0"/>
              <a:t>23</a:t>
            </a:fld>
            <a:endParaRPr lang="en-US"/>
          </a:p>
        </p:txBody>
      </p:sp>
    </p:spTree>
    <p:extLst>
      <p:ext uri="{BB962C8B-B14F-4D97-AF65-F5344CB8AC3E}">
        <p14:creationId xmlns:p14="http://schemas.microsoft.com/office/powerpoint/2010/main" val="308969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hoa</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về</a:t>
            </a:r>
            <a:endParaRPr lang="en-US" baseline="0" dirty="0"/>
          </a:p>
          <a:p>
            <a:pPr marL="228600" indent="-228600">
              <a:buAutoNum type="arabicPeriod"/>
            </a:pPr>
            <a:r>
              <a:rPr lang="en-US" baseline="0" dirty="0"/>
              <a:t>Click </a:t>
            </a:r>
            <a:r>
              <a:rPr lang="en-US" baseline="0" dirty="0" err="1"/>
              <a:t>vào</a:t>
            </a:r>
            <a:r>
              <a:rPr lang="en-US" baseline="0" dirty="0"/>
              <a:t> </a:t>
            </a:r>
            <a:r>
              <a:rPr lang="en-US" baseline="0" dirty="0" err="1"/>
              <a:t>nền</a:t>
            </a:r>
            <a:r>
              <a:rPr lang="en-US" baseline="0" dirty="0"/>
              <a:t> </a:t>
            </a:r>
            <a:r>
              <a:rPr lang="en-US" baseline="0" dirty="0" err="1"/>
              <a:t>hoặc</a:t>
            </a:r>
            <a:r>
              <a:rPr lang="en-US" baseline="0" dirty="0"/>
              <a:t> </a:t>
            </a:r>
            <a:r>
              <a:rPr lang="en-US" baseline="0" dirty="0" err="1"/>
              <a:t>nhấn</a:t>
            </a:r>
            <a:r>
              <a:rPr lang="en-US" baseline="0" dirty="0"/>
              <a:t> enter </a:t>
            </a:r>
            <a:r>
              <a:rPr lang="en-US" baseline="0" dirty="0" err="1"/>
              <a:t>để</a:t>
            </a:r>
            <a:r>
              <a:rPr lang="en-US" baseline="0" dirty="0"/>
              <a:t> </a:t>
            </a:r>
            <a:r>
              <a:rPr lang="en-US" baseline="0" dirty="0" err="1"/>
              <a:t>ra</a:t>
            </a:r>
            <a:r>
              <a:rPr lang="en-US" baseline="0" dirty="0"/>
              <a:t> </a:t>
            </a:r>
            <a:r>
              <a:rPr lang="en-US" baseline="0" dirty="0" err="1"/>
              <a:t>bó</a:t>
            </a:r>
            <a:r>
              <a:rPr lang="en-US" baseline="0" dirty="0"/>
              <a:t> </a:t>
            </a:r>
            <a:r>
              <a:rPr lang="en-US" baseline="0" dirty="0" err="1"/>
              <a:t>hoa</a:t>
            </a:r>
            <a:r>
              <a:rPr lang="en-US" baseline="0" dirty="0"/>
              <a:t> </a:t>
            </a:r>
            <a:r>
              <a:rPr lang="en-US" baseline="0" dirty="0" err="1"/>
              <a:t>có</a:t>
            </a:r>
            <a:r>
              <a:rPr lang="en-US" baseline="0" dirty="0"/>
              <a:t> </a:t>
            </a:r>
            <a:r>
              <a:rPr lang="en-US" baseline="0" dirty="0" err="1"/>
              <a:t>chữ</a:t>
            </a:r>
            <a:r>
              <a:rPr lang="en-US" baseline="0" dirty="0"/>
              <a:t> </a:t>
            </a:r>
            <a:r>
              <a:rPr lang="en-US" baseline="0" dirty="0" err="1"/>
              <a:t>Chúc</a:t>
            </a:r>
            <a:r>
              <a:rPr lang="en-US" baseline="0" dirty="0"/>
              <a:t> </a:t>
            </a:r>
            <a:r>
              <a:rPr lang="en-US" baseline="0" dirty="0" err="1"/>
              <a:t>mừng</a:t>
            </a:r>
            <a:endParaRPr lang="en-US" baseline="0" dirty="0"/>
          </a:p>
          <a:p>
            <a:pPr marL="228600" indent="-228600">
              <a:buAutoNum type="arabicPeriod"/>
            </a:pPr>
            <a:r>
              <a:rPr lang="en-US" baseline="0" dirty="0"/>
              <a:t>Click </a:t>
            </a:r>
            <a:r>
              <a:rPr lang="en-US" baseline="0" dirty="0" err="1"/>
              <a:t>vào</a:t>
            </a:r>
            <a:r>
              <a:rPr lang="en-US" baseline="0" dirty="0"/>
              <a:t> </a:t>
            </a:r>
            <a:r>
              <a:rPr lang="en-US" baseline="0" dirty="0" err="1"/>
              <a:t>bó</a:t>
            </a:r>
            <a:r>
              <a:rPr lang="en-US" baseline="0" dirty="0"/>
              <a:t> </a:t>
            </a:r>
            <a:r>
              <a:rPr lang="en-US" baseline="0" dirty="0" err="1"/>
              <a:t>hoa</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553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A B C ĐỂ RA ĐÁP ÁN ĐÚNG SAI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77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77613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08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0129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7155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4995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4147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37757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9958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4214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687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7244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11/15/2023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427487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lich-su-va-dia-li-4/1/332/46/"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lich-su-va-dia-li-4/1/332/51/"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slide" Target="slide2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7.xml"/><Relationship Id="rId18" Type="http://schemas.openxmlformats.org/officeDocument/2006/relationships/image" Target="../media/image39.png"/><Relationship Id="rId3" Type="http://schemas.openxmlformats.org/officeDocument/2006/relationships/slideLayout" Target="../slideLayouts/slideLayout17.xml"/><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slide" Target="slide29.xml"/><Relationship Id="rId2" Type="http://schemas.openxmlformats.org/officeDocument/2006/relationships/audio" Target="../media/media2.mp3"/><Relationship Id="rId16" Type="http://schemas.openxmlformats.org/officeDocument/2006/relationships/image" Target="../media/image38.png"/><Relationship Id="rId20" Type="http://schemas.openxmlformats.org/officeDocument/2006/relationships/slide" Target="slide30.xml"/><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slide" Target="slide26.xml"/><Relationship Id="rId5" Type="http://schemas.openxmlformats.org/officeDocument/2006/relationships/audio" Target="../media/audio1.wav"/><Relationship Id="rId15" Type="http://schemas.openxmlformats.org/officeDocument/2006/relationships/slide" Target="slide28.xml"/><Relationship Id="rId10" Type="http://schemas.openxmlformats.org/officeDocument/2006/relationships/image" Target="../media/image35.png"/><Relationship Id="rId19" Type="http://schemas.openxmlformats.org/officeDocument/2006/relationships/image" Target="../media/image31.png"/><Relationship Id="rId4" Type="http://schemas.openxmlformats.org/officeDocument/2006/relationships/notesSlide" Target="../notesSlides/notesSlide2.xml"/><Relationship Id="rId9" Type="http://schemas.openxmlformats.org/officeDocument/2006/relationships/slide" Target="slide25.xml"/><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24.xml"/><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audio" Target="../media/audio4.wav"/><Relationship Id="rId10" Type="http://schemas.openxmlformats.org/officeDocument/2006/relationships/image" Target="../media/image43.png"/><Relationship Id="rId4" Type="http://schemas.openxmlformats.org/officeDocument/2006/relationships/audio" Target="../media/audio3.wav"/><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24.xml"/><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24.xml"/><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24.xml"/><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24.xml"/><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audio" Target="../media/audio4.wav"/><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lich-su-va-dia-li-4/1/332/51/"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lich-su-va-dia-li-4/1/332/46/"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787178-DEC9-7787-33F3-85E554C65D97}"/>
              </a:ext>
            </a:extLst>
          </p:cNvPr>
          <p:cNvSpPr txBox="1">
            <a:spLocks/>
          </p:cNvSpPr>
          <p:nvPr/>
        </p:nvSpPr>
        <p:spPr>
          <a:xfrm>
            <a:off x="1019503" y="1500188"/>
            <a:ext cx="10152993" cy="8733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US" sz="4800" b="1" dirty="0">
              <a:solidFill>
                <a:srgbClr val="002060"/>
              </a:solidFill>
              <a:latin typeface="UTM Avo" panose="02040603050506020204" pitchFamily="18" charset="0"/>
            </a:endParaRPr>
          </a:p>
        </p:txBody>
      </p:sp>
      <p:sp>
        <p:nvSpPr>
          <p:cNvPr id="2" name="Title 1">
            <a:extLst>
              <a:ext uri="{FF2B5EF4-FFF2-40B4-BE49-F238E27FC236}">
                <a16:creationId xmlns:a16="http://schemas.microsoft.com/office/drawing/2014/main" id="{6299BB5D-DB9A-9C68-6A5A-C2918B56F640}"/>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3" name="Subtitle 2">
            <a:extLst>
              <a:ext uri="{FF2B5EF4-FFF2-40B4-BE49-F238E27FC236}">
                <a16:creationId xmlns:a16="http://schemas.microsoft.com/office/drawing/2014/main" id="{FD32D5B8-3E2C-2FCA-DAF9-2D14A3803CC1}"/>
              </a:ext>
            </a:extLst>
          </p:cNvPr>
          <p:cNvSpPr txBox="1">
            <a:spLocks/>
          </p:cNvSpPr>
          <p:nvPr/>
        </p:nvSpPr>
        <p:spPr>
          <a:xfrm>
            <a:off x="329784" y="2888199"/>
            <a:ext cx="11862216" cy="35936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spcBef>
                <a:spcPts val="0"/>
              </a:spcBef>
            </a:pPr>
            <a:r>
              <a:rPr lang="vi-VN" sz="4800" b="1" dirty="0">
                <a:solidFill>
                  <a:srgbClr val="FF0000"/>
                </a:solidFill>
                <a:latin typeface="UTM Avo" panose="02040603050506020204" pitchFamily="18" charset="0"/>
              </a:rPr>
              <a:t>Bài </a:t>
            </a:r>
            <a:r>
              <a:rPr lang="en-US" sz="4800" b="1" dirty="0">
                <a:solidFill>
                  <a:srgbClr val="FF0000"/>
                </a:solidFill>
                <a:latin typeface="UTM Avo" panose="02040603050506020204" pitchFamily="18" charset="0"/>
              </a:rPr>
              <a:t>9:</a:t>
            </a:r>
            <a:r>
              <a:rPr lang="vi-VN" sz="4800" b="1" dirty="0">
                <a:solidFill>
                  <a:srgbClr val="FF0000"/>
                </a:solidFill>
                <a:latin typeface="UTM Avo" panose="02040603050506020204" pitchFamily="18" charset="0"/>
              </a:rPr>
              <a:t> Thăng Long - Hà Nội </a:t>
            </a:r>
            <a:endParaRPr lang="en-US" sz="4800" b="1" dirty="0">
              <a:solidFill>
                <a:srgbClr val="FF0000"/>
              </a:solidFill>
              <a:latin typeface="UTM Avo" panose="02040603050506020204" pitchFamily="18" charset="0"/>
            </a:endParaRPr>
          </a:p>
          <a:p>
            <a:pPr>
              <a:lnSpc>
                <a:spcPct val="125000"/>
              </a:lnSpc>
              <a:spcBef>
                <a:spcPts val="0"/>
              </a:spcBef>
            </a:pPr>
            <a:r>
              <a:rPr lang="vi-VN" sz="4800" b="1" dirty="0">
                <a:solidFill>
                  <a:srgbClr val="FF0000"/>
                </a:solidFill>
                <a:latin typeface="UTM Avo" panose="02040603050506020204" pitchFamily="18" charset="0"/>
              </a:rPr>
              <a:t>(Phần I, II)</a:t>
            </a:r>
            <a:endParaRPr lang="en-US" sz="48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8590189C-9730-FE7C-A160-DEA6AEE8D168}"/>
              </a:ext>
            </a:extLst>
          </p:cNvPr>
          <p:cNvSpPr txBox="1"/>
          <p:nvPr/>
        </p:nvSpPr>
        <p:spPr>
          <a:xfrm>
            <a:off x="1768839" y="1700789"/>
            <a:ext cx="8994098" cy="986809"/>
          </a:xfrm>
          <a:prstGeom prst="rect">
            <a:avLst/>
          </a:prstGeom>
          <a:noFill/>
        </p:spPr>
        <p:txBody>
          <a:bodyPr wrap="square">
            <a:spAutoFit/>
          </a:bodyPr>
          <a:lstStyle/>
          <a:p>
            <a:pPr>
              <a:lnSpc>
                <a:spcPct val="125000"/>
              </a:lnSpc>
              <a:spcBef>
                <a:spcPts val="0"/>
              </a:spcBef>
            </a:pPr>
            <a:r>
              <a:rPr lang="en-US" sz="5200" b="1" dirty="0" err="1">
                <a:solidFill>
                  <a:srgbClr val="002060"/>
                </a:solidFill>
                <a:latin typeface="UTM Avo" panose="02040603050506020204" pitchFamily="18" charset="0"/>
              </a:rPr>
              <a:t>Vùng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Đồng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bằng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Bắc</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Bộ</a:t>
            </a:r>
            <a:endParaRPr lang="en-US" sz="5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EF74C-7461-91C8-2B7D-2D525E8CDE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253" y="1228421"/>
            <a:ext cx="3748627" cy="24124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a:extLst>
              <a:ext uri="{FF2B5EF4-FFF2-40B4-BE49-F238E27FC236}">
                <a16:creationId xmlns:a16="http://schemas.microsoft.com/office/drawing/2014/main" id="{5E4E0B4A-AE49-73F3-3967-A5F814E0B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253" y="3791455"/>
            <a:ext cx="3770997" cy="2828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Arrow: Pentagon 4">
            <a:extLst>
              <a:ext uri="{FF2B5EF4-FFF2-40B4-BE49-F238E27FC236}">
                <a16:creationId xmlns:a16="http://schemas.microsoft.com/office/drawing/2014/main" id="{D0B24AE5-DC51-71C0-2EC2-BAAE58AB71EA}"/>
              </a:ext>
            </a:extLst>
          </p:cNvPr>
          <p:cNvSpPr/>
          <p:nvPr/>
        </p:nvSpPr>
        <p:spPr>
          <a:xfrm>
            <a:off x="0" y="1713828"/>
            <a:ext cx="3202439" cy="609600"/>
          </a:xfrm>
          <a:prstGeom prst="homePlate">
            <a:avLst/>
          </a:prstGeom>
          <a:solidFill>
            <a:schemeClr val="accent2">
              <a:lumMod val="75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chemeClr val="bg1"/>
                </a:solidFill>
                <a:effectLst/>
                <a:uLnTx/>
                <a:uFillTx/>
                <a:latin typeface="UTM Avo" panose="02040603050506020204" pitchFamily="18" charset="0"/>
                <a:ea typeface="+mn-ea"/>
                <a:cs typeface="Arial" panose="020B0604020202020204" pitchFamily="34" charset="0"/>
              </a:rPr>
              <a:t>Tên</a:t>
            </a:r>
            <a:r>
              <a:rPr kumimoji="0" lang="en-US" sz="2400" b="1" i="1" u="none" strike="noStrike" kern="0" cap="none" spc="0" normalizeH="0" baseline="0" noProof="0" dirty="0">
                <a:ln>
                  <a:noFill/>
                </a:ln>
                <a:solidFill>
                  <a:schemeClr val="bg1"/>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chemeClr val="bg1"/>
                </a:solidFill>
                <a:effectLst/>
                <a:uLnTx/>
                <a:uFillTx/>
                <a:latin typeface="UTM Avo" panose="02040603050506020204" pitchFamily="18" charset="0"/>
                <a:ea typeface="+mn-ea"/>
                <a:cs typeface="Arial" panose="020B0604020202020204" pitchFamily="34" charset="0"/>
              </a:rPr>
              <a:t>gọi</a:t>
            </a:r>
            <a:r>
              <a:rPr kumimoji="0" lang="en-US" sz="2400" b="1" i="1" u="none" strike="noStrike" kern="0" cap="none" spc="0" normalizeH="0" baseline="0" noProof="0" dirty="0">
                <a:ln>
                  <a:noFill/>
                </a:ln>
                <a:solidFill>
                  <a:schemeClr val="bg1"/>
                </a:solidFill>
                <a:effectLst/>
                <a:uLnTx/>
                <a:uFillTx/>
                <a:latin typeface="UTM Avo" panose="02040603050506020204" pitchFamily="18" charset="0"/>
                <a:ea typeface="+mn-ea"/>
                <a:cs typeface="Arial" panose="020B0604020202020204" pitchFamily="34" charset="0"/>
              </a:rPr>
              <a:t> </a:t>
            </a:r>
            <a:r>
              <a:rPr kumimoji="0" lang="en-US" sz="2400" b="1" i="1" u="none" strike="noStrike" kern="0" cap="none" spc="0" normalizeH="0" baseline="0" noProof="0" dirty="0" err="1">
                <a:ln>
                  <a:noFill/>
                </a:ln>
                <a:solidFill>
                  <a:schemeClr val="bg1"/>
                </a:solidFill>
                <a:effectLst/>
                <a:uLnTx/>
                <a:uFillTx/>
                <a:latin typeface="UTM Avo" panose="02040603050506020204" pitchFamily="18" charset="0"/>
                <a:ea typeface="+mn-ea"/>
                <a:cs typeface="Arial" panose="020B0604020202020204" pitchFamily="34" charset="0"/>
              </a:rPr>
              <a:t>khác</a:t>
            </a:r>
            <a:r>
              <a:rPr kumimoji="0" lang="en-US" sz="2400" b="1" i="1" u="none" strike="noStrike" kern="0" cap="none" spc="0" normalizeH="0" baseline="0" noProof="0" dirty="0">
                <a:ln>
                  <a:noFill/>
                </a:ln>
                <a:solidFill>
                  <a:schemeClr val="bg1"/>
                </a:solidFill>
                <a:effectLst/>
                <a:uLnTx/>
                <a:uFillTx/>
                <a:latin typeface="UTM Avo" panose="02040603050506020204" pitchFamily="18" charset="0"/>
                <a:ea typeface="+mn-ea"/>
                <a:cs typeface="Arial" panose="020B0604020202020204" pitchFamily="34" charset="0"/>
              </a:rPr>
              <a:t> </a:t>
            </a:r>
          </a:p>
        </p:txBody>
      </p:sp>
      <p:sp>
        <p:nvSpPr>
          <p:cNvPr id="7" name="Plaque 6">
            <a:extLst>
              <a:ext uri="{FF2B5EF4-FFF2-40B4-BE49-F238E27FC236}">
                <a16:creationId xmlns:a16="http://schemas.microsoft.com/office/drawing/2014/main" id="{43B25926-80FE-8AEB-A1FB-E053705815FB}"/>
              </a:ext>
            </a:extLst>
          </p:cNvPr>
          <p:cNvSpPr/>
          <p:nvPr/>
        </p:nvSpPr>
        <p:spPr>
          <a:xfrm>
            <a:off x="3507339" y="2348408"/>
            <a:ext cx="3436257" cy="609600"/>
          </a:xfrm>
          <a:prstGeom prst="plaque">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Tống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Bình</a:t>
            </a:r>
          </a:p>
        </p:txBody>
      </p:sp>
      <p:sp>
        <p:nvSpPr>
          <p:cNvPr id="8" name="Plaque 7">
            <a:extLst>
              <a:ext uri="{FF2B5EF4-FFF2-40B4-BE49-F238E27FC236}">
                <a16:creationId xmlns:a16="http://schemas.microsoft.com/office/drawing/2014/main" id="{07A98638-502C-3539-CEDD-FB19B0938BFA}"/>
              </a:ext>
            </a:extLst>
          </p:cNvPr>
          <p:cNvSpPr/>
          <p:nvPr/>
        </p:nvSpPr>
        <p:spPr>
          <a:xfrm>
            <a:off x="3507339" y="3181855"/>
            <a:ext cx="3436257" cy="609600"/>
          </a:xfrm>
          <a:prstGeom prst="plaque">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Đại</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La</a:t>
            </a:r>
          </a:p>
        </p:txBody>
      </p:sp>
      <p:sp>
        <p:nvSpPr>
          <p:cNvPr id="14" name="Plaque 13">
            <a:extLst>
              <a:ext uri="{FF2B5EF4-FFF2-40B4-BE49-F238E27FC236}">
                <a16:creationId xmlns:a16="http://schemas.microsoft.com/office/drawing/2014/main" id="{82FC8A7F-151F-22E3-8D96-53B8ADF3E971}"/>
              </a:ext>
            </a:extLst>
          </p:cNvPr>
          <p:cNvSpPr/>
          <p:nvPr/>
        </p:nvSpPr>
        <p:spPr>
          <a:xfrm>
            <a:off x="3507338" y="4013488"/>
            <a:ext cx="3436257" cy="609600"/>
          </a:xfrm>
          <a:prstGeom prst="plaque">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Thăng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Long</a:t>
            </a:r>
          </a:p>
        </p:txBody>
      </p:sp>
      <p:sp>
        <p:nvSpPr>
          <p:cNvPr id="15" name="Plaque 14">
            <a:extLst>
              <a:ext uri="{FF2B5EF4-FFF2-40B4-BE49-F238E27FC236}">
                <a16:creationId xmlns:a16="http://schemas.microsoft.com/office/drawing/2014/main" id="{6D9D679D-9219-C942-6D43-5FF7444EF2DF}"/>
              </a:ext>
            </a:extLst>
          </p:cNvPr>
          <p:cNvSpPr/>
          <p:nvPr/>
        </p:nvSpPr>
        <p:spPr>
          <a:xfrm>
            <a:off x="3507337" y="4823418"/>
            <a:ext cx="3436257" cy="609600"/>
          </a:xfrm>
          <a:prstGeom prst="plaque">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Đông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Đô</a:t>
            </a:r>
            <a:endPar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6" name="Plaque 15">
            <a:extLst>
              <a:ext uri="{FF2B5EF4-FFF2-40B4-BE49-F238E27FC236}">
                <a16:creationId xmlns:a16="http://schemas.microsoft.com/office/drawing/2014/main" id="{2681F0A2-6E3C-50A6-911B-FE778818285F}"/>
              </a:ext>
            </a:extLst>
          </p:cNvPr>
          <p:cNvSpPr/>
          <p:nvPr/>
        </p:nvSpPr>
        <p:spPr>
          <a:xfrm>
            <a:off x="3507336" y="5655051"/>
            <a:ext cx="3436257" cy="609600"/>
          </a:xfrm>
          <a:prstGeom prst="plaque">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Đông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Quan</a:t>
            </a:r>
          </a:p>
        </p:txBody>
      </p:sp>
    </p:spTree>
    <p:extLst>
      <p:ext uri="{BB962C8B-B14F-4D97-AF65-F5344CB8AC3E}">
        <p14:creationId xmlns:p14="http://schemas.microsoft.com/office/powerpoint/2010/main" val="110465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1415A40-0A72-39CF-D196-E07631DC482E}"/>
              </a:ext>
            </a:extLst>
          </p:cNvPr>
          <p:cNvSpPr txBox="1"/>
          <p:nvPr/>
        </p:nvSpPr>
        <p:spPr>
          <a:xfrm>
            <a:off x="-436156" y="2208688"/>
            <a:ext cx="5029200" cy="523220"/>
          </a:xfrm>
          <a:prstGeom prst="rect">
            <a:avLst/>
          </a:prstGeom>
          <a:noFill/>
        </p:spPr>
        <p:txBody>
          <a:bodyPr wrap="squar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Hoạt</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động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nhóm</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p>
        </p:txBody>
      </p:sp>
      <p:pic>
        <p:nvPicPr>
          <p:cNvPr id="11" name="Picture 10">
            <a:extLst>
              <a:ext uri="{FF2B5EF4-FFF2-40B4-BE49-F238E27FC236}">
                <a16:creationId xmlns:a16="http://schemas.microsoft.com/office/drawing/2014/main" id="{C6913A31-F9A1-D761-1B5A-D03B25373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523" y="2529824"/>
            <a:ext cx="5707048" cy="4237320"/>
          </a:xfrm>
          <a:prstGeom prst="rect">
            <a:avLst/>
          </a:prstGeom>
        </p:spPr>
      </p:pic>
      <p:sp>
        <p:nvSpPr>
          <p:cNvPr id="12" name="Arrow: Pentagon 11">
            <a:extLst>
              <a:ext uri="{FF2B5EF4-FFF2-40B4-BE49-F238E27FC236}">
                <a16:creationId xmlns:a16="http://schemas.microsoft.com/office/drawing/2014/main" id="{4B874978-09FC-F42F-E57A-CC71E49AAA57}"/>
              </a:ext>
            </a:extLst>
          </p:cNvPr>
          <p:cNvSpPr/>
          <p:nvPr/>
        </p:nvSpPr>
        <p:spPr>
          <a:xfrm>
            <a:off x="313533" y="2938372"/>
            <a:ext cx="3048001" cy="609600"/>
          </a:xfrm>
          <a:prstGeom prst="homePlate">
            <a:avLst/>
          </a:prstGeom>
          <a:solidFill>
            <a:schemeClr val="accent2">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rPr>
              <a:t>Nhóm</a:t>
            </a:r>
            <a:r>
              <a:rPr kumimoji="0" lang="en-US" sz="2400" b="1" i="1"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rPr>
              <a:t> 1 + 3</a:t>
            </a:r>
          </a:p>
        </p:txBody>
      </p:sp>
      <p:sp>
        <p:nvSpPr>
          <p:cNvPr id="13" name="TextBox 12">
            <a:extLst>
              <a:ext uri="{FF2B5EF4-FFF2-40B4-BE49-F238E27FC236}">
                <a16:creationId xmlns:a16="http://schemas.microsoft.com/office/drawing/2014/main" id="{B5D3639A-CF27-3B6F-54AF-6DE50FA643AF}"/>
              </a:ext>
            </a:extLst>
          </p:cNvPr>
          <p:cNvSpPr txBox="1"/>
          <p:nvPr/>
        </p:nvSpPr>
        <p:spPr>
          <a:xfrm>
            <a:off x="389236" y="4550403"/>
            <a:ext cx="4954587" cy="1883593"/>
          </a:xfrm>
          <a:prstGeom prst="rect">
            <a:avLst/>
          </a:prstGeom>
          <a:noFill/>
        </p:spPr>
        <p:txBody>
          <a:bodyPr wrap="square">
            <a:spAutoFit/>
          </a:bodyPr>
          <a:lstStyle/>
          <a:p>
            <a:pPr algn="just" defTabSz="609539">
              <a:lnSpc>
                <a:spcPct val="125000"/>
              </a:lnSpc>
            </a:pPr>
            <a:r>
              <a:rPr lang="en-US" sz="2400" dirty="0" err="1">
                <a:solidFill>
                  <a:prstClr val="black"/>
                </a:solidFill>
                <a:latin typeface="UTM Avo" panose="02040603050506020204" pitchFamily="18" charset="0"/>
                <a:cs typeface="Arial" panose="020B0604020202020204" pitchFamily="34" charset="0"/>
              </a:rPr>
              <a:t>Đọc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thông</a:t>
            </a:r>
            <a:r>
              <a:rPr lang="en-US" sz="2400" dirty="0">
                <a:solidFill>
                  <a:prstClr val="black"/>
                </a:solidFill>
                <a:latin typeface="UTM Avo" panose="02040603050506020204" pitchFamily="18" charset="0"/>
                <a:cs typeface="Arial" panose="020B0604020202020204" pitchFamily="34" charset="0"/>
              </a:rPr>
              <a:t> tin SGK </a:t>
            </a:r>
            <a:r>
              <a:rPr lang="en-US" sz="2400" dirty="0" err="1">
                <a:solidFill>
                  <a:prstClr val="black"/>
                </a:solidFill>
                <a:latin typeface="UTM Avo" panose="02040603050506020204" pitchFamily="18" charset="0"/>
                <a:cs typeface="Arial" panose="020B0604020202020204" pitchFamily="34" charset="0"/>
              </a:rPr>
              <a:t>về</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Thăng</a:t>
            </a:r>
            <a:r>
              <a:rPr lang="en-US" sz="2400" dirty="0">
                <a:solidFill>
                  <a:prstClr val="black"/>
                </a:solidFill>
                <a:latin typeface="UTM Avo" panose="02040603050506020204" pitchFamily="18" charset="0"/>
                <a:cs typeface="Arial" panose="020B0604020202020204" pitchFamily="34" charset="0"/>
              </a:rPr>
              <a:t> Long </a:t>
            </a:r>
            <a:r>
              <a:rPr lang="en-US" sz="2400" dirty="0" err="1">
                <a:solidFill>
                  <a:prstClr val="black"/>
                </a:solidFill>
                <a:latin typeface="UTM Avo" panose="02040603050506020204" pitchFamily="18" charset="0"/>
                <a:cs typeface="Arial" panose="020B0604020202020204" pitchFamily="34" charset="0"/>
              </a:rPr>
              <a:t>tứ</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trấn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quan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sát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từ</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hình</a:t>
            </a:r>
            <a:r>
              <a:rPr lang="en-US" sz="2400" dirty="0">
                <a:solidFill>
                  <a:prstClr val="black"/>
                </a:solidFill>
                <a:latin typeface="UTM Avo" panose="02040603050506020204" pitchFamily="18" charset="0"/>
                <a:cs typeface="Arial" panose="020B0604020202020204" pitchFamily="34" charset="0"/>
              </a:rPr>
              <a:t> 2 </a:t>
            </a:r>
            <a:r>
              <a:rPr lang="en-US" sz="2400" dirty="0" err="1">
                <a:solidFill>
                  <a:prstClr val="black"/>
                </a:solidFill>
                <a:latin typeface="UTM Avo" panose="02040603050506020204" pitchFamily="18" charset="0"/>
                <a:cs typeface="Arial" panose="020B0604020202020204" pitchFamily="34" charset="0"/>
              </a:rPr>
              <a:t>đến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hình</a:t>
            </a:r>
            <a:r>
              <a:rPr lang="en-US" sz="2400" dirty="0">
                <a:solidFill>
                  <a:prstClr val="black"/>
                </a:solidFill>
                <a:latin typeface="UTM Avo" panose="02040603050506020204" pitchFamily="18" charset="0"/>
                <a:cs typeface="Arial" panose="020B0604020202020204" pitchFamily="34" charset="0"/>
              </a:rPr>
              <a:t> 5 SHS tr.48 </a:t>
            </a:r>
            <a:r>
              <a:rPr lang="en-US" sz="2400" dirty="0" err="1">
                <a:solidFill>
                  <a:prstClr val="black"/>
                </a:solidFill>
                <a:latin typeface="UTM Avo" panose="02040603050506020204" pitchFamily="18" charset="0"/>
                <a:cs typeface="Arial" panose="020B0604020202020204" pitchFamily="34" charset="0"/>
              </a:rPr>
              <a:t>và</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hoàn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thành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Phiếu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học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tập</a:t>
            </a:r>
            <a:r>
              <a:rPr lang="en-US" sz="2400" dirty="0">
                <a:solidFill>
                  <a:prstClr val="black"/>
                </a:solidFill>
                <a:latin typeface="UTM Avo" panose="02040603050506020204" pitchFamily="18" charset="0"/>
                <a:cs typeface="Arial" panose="020B0604020202020204" pitchFamily="34" charset="0"/>
              </a:rPr>
              <a:t>:</a:t>
            </a:r>
          </a:p>
        </p:txBody>
      </p:sp>
      <p:grpSp>
        <p:nvGrpSpPr>
          <p:cNvPr id="14" name="Group 13">
            <a:extLst>
              <a:ext uri="{FF2B5EF4-FFF2-40B4-BE49-F238E27FC236}">
                <a16:creationId xmlns:a16="http://schemas.microsoft.com/office/drawing/2014/main" id="{554C94CB-F010-319B-6D99-F321F6ACCC3E}"/>
              </a:ext>
            </a:extLst>
          </p:cNvPr>
          <p:cNvGrpSpPr/>
          <p:nvPr/>
        </p:nvGrpSpPr>
        <p:grpSpPr>
          <a:xfrm>
            <a:off x="898516" y="3833689"/>
            <a:ext cx="3048000" cy="469244"/>
            <a:chOff x="1752600" y="3713238"/>
            <a:chExt cx="4572000" cy="703866"/>
          </a:xfrm>
        </p:grpSpPr>
        <p:sp>
          <p:nvSpPr>
            <p:cNvPr id="15" name="TextBox 14">
              <a:extLst>
                <a:ext uri="{FF2B5EF4-FFF2-40B4-BE49-F238E27FC236}">
                  <a16:creationId xmlns:a16="http://schemas.microsoft.com/office/drawing/2014/main" id="{E3FF1526-91BF-2FCA-3A9C-5F4A321BBFCA}"/>
                </a:ext>
              </a:extLst>
            </p:cNvPr>
            <p:cNvSpPr txBox="1"/>
            <p:nvPr/>
          </p:nvSpPr>
          <p:spPr>
            <a:xfrm>
              <a:off x="1752600" y="3713238"/>
              <a:ext cx="4572000" cy="69249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Nhiệm</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vụ</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1 </a:t>
              </a:r>
            </a:p>
          </p:txBody>
        </p:sp>
        <p:cxnSp>
          <p:nvCxnSpPr>
            <p:cNvPr id="16" name="Straight Connector 15">
              <a:extLst>
                <a:ext uri="{FF2B5EF4-FFF2-40B4-BE49-F238E27FC236}">
                  <a16:creationId xmlns:a16="http://schemas.microsoft.com/office/drawing/2014/main" id="{73625DC1-4CEE-4E33-9894-4937861D28C6}"/>
                </a:ext>
              </a:extLst>
            </p:cNvPr>
            <p:cNvCxnSpPr>
              <a:cxnSpLocks/>
            </p:cNvCxnSpPr>
            <p:nvPr/>
          </p:nvCxnSpPr>
          <p:spPr>
            <a:xfrm>
              <a:off x="2617494" y="4417104"/>
              <a:ext cx="2842212" cy="0"/>
            </a:xfrm>
            <a:prstGeom prst="line">
              <a:avLst/>
            </a:prstGeom>
            <a:noFill/>
            <a:ln w="28575" cap="flat" cmpd="sng" algn="ctr">
              <a:solidFill>
                <a:srgbClr val="8064A2">
                  <a:lumMod val="50000"/>
                </a:srgbClr>
              </a:solidFill>
              <a:prstDash val="solid"/>
            </a:ln>
            <a:effectLst/>
          </p:spPr>
        </p:cxnSp>
      </p:grpSp>
      <p:cxnSp>
        <p:nvCxnSpPr>
          <p:cNvPr id="19" name="Straight Connector 18">
            <a:extLst>
              <a:ext uri="{FF2B5EF4-FFF2-40B4-BE49-F238E27FC236}">
                <a16:creationId xmlns:a16="http://schemas.microsoft.com/office/drawing/2014/main" id="{95C0BB7A-A1F7-A67E-C30D-D50085FC5D73}"/>
              </a:ext>
            </a:extLst>
          </p:cNvPr>
          <p:cNvCxnSpPr/>
          <p:nvPr/>
        </p:nvCxnSpPr>
        <p:spPr>
          <a:xfrm>
            <a:off x="2641600" y="2000220"/>
            <a:ext cx="6908800" cy="0"/>
          </a:xfrm>
          <a:prstGeom prst="line">
            <a:avLst/>
          </a:prstGeom>
          <a:noFill/>
          <a:ln w="9525" cap="flat" cmpd="sng" algn="ctr">
            <a:solidFill>
              <a:srgbClr val="4F81BD">
                <a:shade val="95000"/>
                <a:satMod val="105000"/>
              </a:srgbClr>
            </a:solidFill>
            <a:prstDash val="solid"/>
          </a:ln>
          <a:effectLst/>
        </p:spPr>
      </p:cxnSp>
      <p:sp>
        <p:nvSpPr>
          <p:cNvPr id="20" name="TextBox 11">
            <a:extLst>
              <a:ext uri="{FF2B5EF4-FFF2-40B4-BE49-F238E27FC236}">
                <a16:creationId xmlns:a16="http://schemas.microsoft.com/office/drawing/2014/main" id="{FAB96F96-2134-8884-3BB4-4457F3DF5FEB}"/>
              </a:ext>
            </a:extLst>
          </p:cNvPr>
          <p:cNvSpPr txBox="1"/>
          <p:nvPr/>
        </p:nvSpPr>
        <p:spPr>
          <a:xfrm>
            <a:off x="1241635" y="1457343"/>
            <a:ext cx="9708729" cy="486543"/>
          </a:xfrm>
          <a:prstGeom prst="rect">
            <a:avLst/>
          </a:prstGeom>
        </p:spPr>
        <p:txBody>
          <a:bodyPr wrap="square" lIns="0" tIns="0" rIns="0" bIns="0" rtlCol="0" anchor="t">
            <a:spAutoFit/>
          </a:bodyPr>
          <a:lstStyle/>
          <a:p>
            <a:pPr algn="ctr" defTabSz="609539">
              <a:lnSpc>
                <a:spcPct val="150000"/>
              </a:lnSpc>
              <a:spcBef>
                <a:spcPct val="0"/>
              </a:spcBef>
            </a:pPr>
            <a:r>
              <a:rPr lang="en-US" sz="2400" b="1" dirty="0">
                <a:solidFill>
                  <a:srgbClr val="517EA4"/>
                </a:solidFill>
                <a:latin typeface="UTM Avo" panose="02040603050506020204" pitchFamily="18" charset="0"/>
                <a:cs typeface="Arial" panose="020B0604020202020204" pitchFamily="34" charset="0"/>
              </a:rPr>
              <a:t>II. MỘT SỐ NÉT CHÍNH VỀ LỊCH SỬ THĂNG LONG – HÀ NỘI</a:t>
            </a:r>
          </a:p>
        </p:txBody>
      </p:sp>
    </p:spTree>
    <p:extLst>
      <p:ext uri="{BB962C8B-B14F-4D97-AF65-F5344CB8AC3E}">
        <p14:creationId xmlns:p14="http://schemas.microsoft.com/office/powerpoint/2010/main" val="3442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F7E2299-014B-5CB4-5FD1-71360DEDB0F7}"/>
              </a:ext>
            </a:extLst>
          </p:cNvPr>
          <p:cNvGraphicFramePr>
            <a:graphicFrameLocks noGrp="1"/>
          </p:cNvGraphicFramePr>
          <p:nvPr>
            <p:extLst>
              <p:ext uri="{D42A27DB-BD31-4B8C-83A1-F6EECF244321}">
                <p14:modId xmlns:p14="http://schemas.microsoft.com/office/powerpoint/2010/main" val="1830236981"/>
              </p:ext>
            </p:extLst>
          </p:nvPr>
        </p:nvGraphicFramePr>
        <p:xfrm>
          <a:off x="558800" y="1843313"/>
          <a:ext cx="11074400" cy="4735283"/>
        </p:xfrm>
        <a:graphic>
          <a:graphicData uri="http://schemas.openxmlformats.org/drawingml/2006/table">
            <a:tbl>
              <a:tblPr firstRow="1" firstCol="1" bandRow="1"/>
              <a:tblGrid>
                <a:gridCol w="3289270">
                  <a:extLst>
                    <a:ext uri="{9D8B030D-6E8A-4147-A177-3AD203B41FA5}">
                      <a16:colId xmlns:a16="http://schemas.microsoft.com/office/drawing/2014/main" val="3901253678"/>
                    </a:ext>
                  </a:extLst>
                </a:gridCol>
                <a:gridCol w="7785130">
                  <a:extLst>
                    <a:ext uri="{9D8B030D-6E8A-4147-A177-3AD203B41FA5}">
                      <a16:colId xmlns:a16="http://schemas.microsoft.com/office/drawing/2014/main" val="1279118192"/>
                    </a:ext>
                  </a:extLst>
                </a:gridCol>
              </a:tblGrid>
              <a:tr h="676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50000"/>
                        </a:lnSpc>
                        <a:spcBef>
                          <a:spcPts val="240"/>
                        </a:spcBef>
                        <a:spcAft>
                          <a:spcPts val="240"/>
                        </a:spcAft>
                      </a:pPr>
                      <a:r>
                        <a:rPr lang="en-US" sz="2400" b="1" dirty="0" err="1">
                          <a:effectLst/>
                          <a:latin typeface="UTM Avo" panose="02040603050506020204" pitchFamily="18" charset="0"/>
                          <a:ea typeface="Times New Roman" panose="02020603050405020304" pitchFamily="18" charset="0"/>
                          <a:cs typeface="Times New Roman" panose="02020603050405020304" pitchFamily="18" charset="0"/>
                        </a:rPr>
                        <a:t>Tên</a:t>
                      </a:r>
                      <a:r>
                        <a:rPr lang="en-US" sz="2400" b="1"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b="1" dirty="0" err="1">
                          <a:effectLst/>
                          <a:latin typeface="UTM Avo" panose="02040603050506020204" pitchFamily="18" charset="0"/>
                          <a:ea typeface="Times New Roman" panose="02020603050405020304" pitchFamily="18" charset="0"/>
                          <a:cs typeface="Times New Roman" panose="02020603050405020304" pitchFamily="18" charset="0"/>
                        </a:rPr>
                        <a:t>đền</a:t>
                      </a:r>
                      <a:endParaRPr lang="en-US" sz="2400" b="1"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50000"/>
                        </a:lnSpc>
                        <a:spcBef>
                          <a:spcPts val="240"/>
                        </a:spcBef>
                        <a:spcAft>
                          <a:spcPts val="240"/>
                        </a:spcAft>
                      </a:pPr>
                      <a:r>
                        <a:rPr lang="en-US" sz="2400" b="1" dirty="0" err="1">
                          <a:effectLst/>
                          <a:latin typeface="UTM Avo" panose="02040603050506020204" pitchFamily="18" charset="0"/>
                          <a:ea typeface="Times New Roman" panose="02020603050405020304" pitchFamily="18" charset="0"/>
                          <a:cs typeface="Times New Roman" panose="02020603050405020304" pitchFamily="18" charset="0"/>
                        </a:rPr>
                        <a:t>Trấn</a:t>
                      </a:r>
                      <a:r>
                        <a:rPr lang="en-US" sz="2400" b="1"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b="1" dirty="0" err="1">
                          <a:effectLst/>
                          <a:latin typeface="UTM Avo" panose="02040603050506020204" pitchFamily="18" charset="0"/>
                          <a:ea typeface="Times New Roman" panose="02020603050405020304" pitchFamily="18" charset="0"/>
                          <a:cs typeface="Times New Roman" panose="02020603050405020304" pitchFamily="18" charset="0"/>
                        </a:rPr>
                        <a:t>phía</a:t>
                      </a:r>
                      <a:endParaRPr lang="en-US" sz="2400" b="1"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80123689"/>
                  </a:ext>
                </a:extLst>
              </a:tr>
              <a:tr h="676469">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Thăng</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Long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tứ</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trấn</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a:p>
                  </a:txBody>
                  <a:tcPr/>
                </a:tc>
                <a:extLst>
                  <a:ext uri="{0D108BD9-81ED-4DB2-BD59-A6C34878D82A}">
                    <a16:rowId xmlns:a16="http://schemas.microsoft.com/office/drawing/2014/main" val="787068604"/>
                  </a:ext>
                </a:extLst>
              </a:tr>
              <a:tr h="676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Bạch</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Mã</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vi-VN" sz="2400" dirty="0">
                          <a:solidFill>
                            <a:srgbClr val="000000"/>
                          </a:solidFill>
                          <a:effectLst/>
                          <a:latin typeface="+mn-lt"/>
                          <a:ea typeface="Times New Roman" panose="02020603050405020304" pitchFamily="18" charset="0"/>
                          <a:cs typeface="Times New Roman" panose="02020603050405020304" pitchFamily="18" charset="0"/>
                        </a:rPr>
                        <a:t> </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6321660"/>
                  </a:ext>
                </a:extLst>
              </a:tr>
              <a:tr h="676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Voi</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Phục</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vi-VN" sz="2400" dirty="0">
                          <a:solidFill>
                            <a:srgbClr val="000000"/>
                          </a:solidFill>
                          <a:effectLst/>
                          <a:latin typeface="+mn-lt"/>
                          <a:ea typeface="Times New Roman" panose="02020603050405020304" pitchFamily="18" charset="0"/>
                          <a:cs typeface="Times New Roman" panose="02020603050405020304" pitchFamily="18" charset="0"/>
                        </a:rPr>
                        <a:t> </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66518969"/>
                  </a:ext>
                </a:extLst>
              </a:tr>
              <a:tr h="676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Kim Liên</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vi-VN" sz="2400" dirty="0">
                          <a:solidFill>
                            <a:srgbClr val="000000"/>
                          </a:solidFill>
                          <a:effectLst/>
                          <a:latin typeface="+mn-lt"/>
                          <a:ea typeface="Times New Roman" panose="02020603050405020304" pitchFamily="18" charset="0"/>
                          <a:cs typeface="Times New Roman" panose="02020603050405020304" pitchFamily="18" charset="0"/>
                        </a:rPr>
                        <a:t> </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83029758"/>
                  </a:ext>
                </a:extLst>
              </a:tr>
              <a:tr h="676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Quán</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Thánh</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vi-VN" sz="2400" dirty="0">
                          <a:solidFill>
                            <a:srgbClr val="000000"/>
                          </a:solidFill>
                          <a:effectLst/>
                          <a:latin typeface="+mn-lt"/>
                          <a:ea typeface="Times New Roman" panose="02020603050405020304" pitchFamily="18" charset="0"/>
                          <a:cs typeface="Times New Roman" panose="02020603050405020304" pitchFamily="18" charset="0"/>
                        </a:rPr>
                        <a:t> </a:t>
                      </a:r>
                      <a:endParaRPr lang="en-US" sz="240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92784346"/>
                  </a:ext>
                </a:extLst>
              </a:tr>
              <a:tr h="676469">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50000"/>
                        </a:lnSpc>
                        <a:spcBef>
                          <a:spcPts val="240"/>
                        </a:spcBef>
                        <a:spcAft>
                          <a:spcPts val="240"/>
                        </a:spcAft>
                      </a:pP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Vì</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sao</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gọi</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là</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Thăng</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Long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tứ</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dirty="0" err="1">
                          <a:effectLst/>
                          <a:latin typeface="UTM Avo" panose="02040603050506020204" pitchFamily="18" charset="0"/>
                          <a:ea typeface="Times New Roman" panose="02020603050405020304" pitchFamily="18" charset="0"/>
                          <a:cs typeface="Times New Roman" panose="02020603050405020304" pitchFamily="18" charset="0"/>
                        </a:rPr>
                        <a:t>trấn</a:t>
                      </a:r>
                      <a:r>
                        <a:rPr lang="en-US" sz="2400" dirty="0">
                          <a:effectLst/>
                          <a:latin typeface="UTM Avo" panose="02040603050506020204" pitchFamily="18" charset="0"/>
                          <a:ea typeface="Times New Roman" panose="02020603050405020304" pitchFamily="18" charset="0"/>
                          <a:cs typeface="Times New Roman" panose="02020603050405020304" pitchFamily="18" charset="0"/>
                        </a:rPr>
                        <a:t>”</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a:p>
                  </a:txBody>
                  <a:tcPr/>
                </a:tc>
                <a:extLst>
                  <a:ext uri="{0D108BD9-81ED-4DB2-BD59-A6C34878D82A}">
                    <a16:rowId xmlns:a16="http://schemas.microsoft.com/office/drawing/2014/main" val="2218597271"/>
                  </a:ext>
                </a:extLst>
              </a:tr>
            </a:tbl>
          </a:graphicData>
        </a:graphic>
      </p:graphicFrame>
      <p:sp>
        <p:nvSpPr>
          <p:cNvPr id="3" name="TextBox 2">
            <a:extLst>
              <a:ext uri="{FF2B5EF4-FFF2-40B4-BE49-F238E27FC236}">
                <a16:creationId xmlns:a16="http://schemas.microsoft.com/office/drawing/2014/main" id="{081F568D-21CF-3911-41B1-FC6BAAC2547D}"/>
              </a:ext>
            </a:extLst>
          </p:cNvPr>
          <p:cNvSpPr txBox="1"/>
          <p:nvPr/>
        </p:nvSpPr>
        <p:spPr>
          <a:xfrm>
            <a:off x="3733800" y="1217633"/>
            <a:ext cx="4724400" cy="523220"/>
          </a:xfrm>
          <a:prstGeom prst="rect">
            <a:avLst/>
          </a:prstGeom>
          <a:noFill/>
        </p:spPr>
        <p:txBody>
          <a:bodyPr wrap="square" rtlCol="0">
            <a:spAutoFit/>
          </a:bodyPr>
          <a:lstStyle/>
          <a:p>
            <a:pPr algn="ctr" defTabSz="609539"/>
            <a:r>
              <a:rPr lang="en-US" sz="2800" b="1" dirty="0">
                <a:solidFill>
                  <a:srgbClr val="002060"/>
                </a:solidFill>
                <a:latin typeface="UTM Avo" panose="02040603050506020204" pitchFamily="18" charset="0"/>
                <a:cs typeface="Arial" panose="020B0604020202020204" pitchFamily="34" charset="0"/>
              </a:rPr>
              <a:t>PHIẾU HỌC TẬP </a:t>
            </a:r>
          </a:p>
        </p:txBody>
      </p:sp>
    </p:spTree>
    <p:extLst>
      <p:ext uri="{BB962C8B-B14F-4D97-AF65-F5344CB8AC3E}">
        <p14:creationId xmlns:p14="http://schemas.microsoft.com/office/powerpoint/2010/main" val="5090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22D52801-5A6E-A1E6-DDC6-E73E0F79648D}"/>
              </a:ext>
            </a:extLst>
          </p:cNvPr>
          <p:cNvSpPr/>
          <p:nvPr/>
        </p:nvSpPr>
        <p:spPr>
          <a:xfrm>
            <a:off x="304993" y="1850646"/>
            <a:ext cx="3284992" cy="609600"/>
          </a:xfrm>
          <a:prstGeom prst="homePlate">
            <a:avLst/>
          </a:prstGeom>
          <a:solidFill>
            <a:schemeClr val="accent2">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rPr>
              <a:t>Nhóm</a:t>
            </a:r>
            <a:r>
              <a:rPr kumimoji="0" lang="en-US" sz="2400" b="1" i="1"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rPr>
              <a:t> 2 + 4</a:t>
            </a:r>
          </a:p>
        </p:txBody>
      </p:sp>
      <p:sp>
        <p:nvSpPr>
          <p:cNvPr id="17" name="TextBox 16">
            <a:extLst>
              <a:ext uri="{FF2B5EF4-FFF2-40B4-BE49-F238E27FC236}">
                <a16:creationId xmlns:a16="http://schemas.microsoft.com/office/drawing/2014/main" id="{FA04485E-CF5D-3117-AF8B-BE05782958E9}"/>
              </a:ext>
            </a:extLst>
          </p:cNvPr>
          <p:cNvSpPr txBox="1"/>
          <p:nvPr/>
        </p:nvSpPr>
        <p:spPr>
          <a:xfrm>
            <a:off x="419682" y="3429000"/>
            <a:ext cx="5253030" cy="2806922"/>
          </a:xfrm>
          <a:prstGeom prst="rect">
            <a:avLst/>
          </a:prstGeom>
          <a:noFill/>
        </p:spPr>
        <p:txBody>
          <a:bodyPr wrap="square">
            <a:spAutoFit/>
          </a:bodyPr>
          <a:lstStyle/>
          <a:p>
            <a:pPr algn="just" defTabSz="609539">
              <a:lnSpc>
                <a:spcPct val="125000"/>
              </a:lnSpc>
            </a:pPr>
            <a:r>
              <a:rPr lang="vi-VN" sz="2400">
                <a:solidFill>
                  <a:prstClr val="black"/>
                </a:solidFill>
                <a:latin typeface="UTM Avo" panose="02040603050506020204" pitchFamily="18" charset="0"/>
                <a:cs typeface="Arial" panose="020B0604020202020204" pitchFamily="34" charset="0"/>
              </a:rPr>
              <a:t>Đọc thông tin về sự tích Hồ Gươm, quan sát hình 6, hãy kể lại câu chuyện sự tích Hồ Gươm. Khuyến khích sáng tạo trong cách trình bày, có thể đóng vai, kể chuyện diễn cảm.</a:t>
            </a:r>
            <a:endParaRPr lang="vi-VN" sz="2400" dirty="0">
              <a:solidFill>
                <a:prstClr val="black"/>
              </a:solidFill>
              <a:latin typeface="UTM Avo" panose="0204060305050602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0DC99A20-508C-7FE9-889D-3C80BFA6D082}"/>
              </a:ext>
            </a:extLst>
          </p:cNvPr>
          <p:cNvGrpSpPr/>
          <p:nvPr/>
        </p:nvGrpSpPr>
        <p:grpSpPr>
          <a:xfrm>
            <a:off x="6270151" y="2198730"/>
            <a:ext cx="5253030" cy="3963685"/>
            <a:chOff x="9299084" y="2369756"/>
            <a:chExt cx="7879545" cy="5945528"/>
          </a:xfrm>
        </p:grpSpPr>
        <p:pic>
          <p:nvPicPr>
            <p:cNvPr id="19" name="Picture 18">
              <a:extLst>
                <a:ext uri="{FF2B5EF4-FFF2-40B4-BE49-F238E27FC236}">
                  <a16:creationId xmlns:a16="http://schemas.microsoft.com/office/drawing/2014/main" id="{FDEEC264-C8A3-0080-8D02-BB7D38D6C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084" y="2369756"/>
              <a:ext cx="7879545" cy="5253030"/>
            </a:xfrm>
            <a:prstGeom prst="rect">
              <a:avLst/>
            </a:prstGeom>
          </p:spPr>
        </p:pic>
        <p:sp>
          <p:nvSpPr>
            <p:cNvPr id="20" name="TextBox 19">
              <a:extLst>
                <a:ext uri="{FF2B5EF4-FFF2-40B4-BE49-F238E27FC236}">
                  <a16:creationId xmlns:a16="http://schemas.microsoft.com/office/drawing/2014/main" id="{F372C563-607F-31A4-F27A-F6B59782D1A0}"/>
                </a:ext>
              </a:extLst>
            </p:cNvPr>
            <p:cNvSpPr txBox="1"/>
            <p:nvPr/>
          </p:nvSpPr>
          <p:spPr>
            <a:xfrm>
              <a:off x="10356090" y="7622786"/>
              <a:ext cx="5864456" cy="692498"/>
            </a:xfrm>
            <a:prstGeom prst="rect">
              <a:avLst/>
            </a:prstGeom>
            <a:noFill/>
          </p:spPr>
          <p:txBody>
            <a:bodyPr wrap="square" rtlCol="0">
              <a:spAutoFit/>
            </a:bodyPr>
            <a:lstStyle/>
            <a:p>
              <a:pPr algn="ctr" defTabSz="609539"/>
              <a:r>
                <a:rPr lang="en-US" sz="2400" b="1" i="1" dirty="0" err="1">
                  <a:solidFill>
                    <a:srgbClr val="002060"/>
                  </a:solidFill>
                  <a:latin typeface="UTM Avo" panose="02040603050506020204" pitchFamily="18" charset="0"/>
                  <a:cs typeface="Arial" panose="020B0604020202020204" pitchFamily="34" charset="0"/>
                </a:rPr>
                <a:t>Hình</a:t>
              </a:r>
              <a:r>
                <a:rPr lang="en-US" sz="2400" b="1" i="1" dirty="0">
                  <a:solidFill>
                    <a:srgbClr val="002060"/>
                  </a:solidFill>
                  <a:latin typeface="UTM Avo" panose="02040603050506020204" pitchFamily="18" charset="0"/>
                  <a:cs typeface="Arial" panose="020B0604020202020204" pitchFamily="34" charset="0"/>
                </a:rPr>
                <a:t> 6. </a:t>
              </a:r>
              <a:r>
                <a:rPr lang="en-US" sz="2400" i="1" dirty="0" err="1">
                  <a:solidFill>
                    <a:srgbClr val="002060"/>
                  </a:solidFill>
                  <a:latin typeface="UTM Avo" panose="02040603050506020204" pitchFamily="18" charset="0"/>
                  <a:cs typeface="Arial" panose="020B0604020202020204" pitchFamily="34" charset="0"/>
                </a:rPr>
                <a:t>Hồ</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Gươm</a:t>
              </a:r>
              <a:r>
                <a:rPr lang="en-US" sz="2400" i="1" dirty="0">
                  <a:solidFill>
                    <a:srgbClr val="002060"/>
                  </a:solidFill>
                  <a:latin typeface="UTM Avo" panose="02040603050506020204" pitchFamily="18" charset="0"/>
                  <a:cs typeface="Arial" panose="020B0604020202020204" pitchFamily="34" charset="0"/>
                </a:rPr>
                <a:t> Hà </a:t>
              </a:r>
              <a:r>
                <a:rPr lang="en-US" sz="2400" i="1" dirty="0" err="1">
                  <a:solidFill>
                    <a:srgbClr val="002060"/>
                  </a:solidFill>
                  <a:latin typeface="UTM Avo" panose="02040603050506020204" pitchFamily="18" charset="0"/>
                  <a:cs typeface="Arial" panose="020B0604020202020204" pitchFamily="34" charset="0"/>
                </a:rPr>
                <a:t>Nội</a:t>
              </a:r>
              <a:r>
                <a:rPr lang="en-US" sz="2400" i="1" dirty="0">
                  <a:solidFill>
                    <a:srgbClr val="002060"/>
                  </a:solidFill>
                  <a:latin typeface="UTM Avo" panose="02040603050506020204" pitchFamily="18" charset="0"/>
                  <a:cs typeface="Arial" panose="020B0604020202020204" pitchFamily="34" charset="0"/>
                </a:rPr>
                <a:t> </a:t>
              </a:r>
            </a:p>
          </p:txBody>
        </p:sp>
      </p:grpSp>
      <p:grpSp>
        <p:nvGrpSpPr>
          <p:cNvPr id="21" name="Group 20">
            <a:extLst>
              <a:ext uri="{FF2B5EF4-FFF2-40B4-BE49-F238E27FC236}">
                <a16:creationId xmlns:a16="http://schemas.microsoft.com/office/drawing/2014/main" id="{F11EAD70-900F-F5D1-F3D0-BE440F03C9A2}"/>
              </a:ext>
            </a:extLst>
          </p:cNvPr>
          <p:cNvGrpSpPr/>
          <p:nvPr/>
        </p:nvGrpSpPr>
        <p:grpSpPr>
          <a:xfrm>
            <a:off x="1522197" y="2894713"/>
            <a:ext cx="3048000" cy="534287"/>
            <a:chOff x="1752600" y="3713238"/>
            <a:chExt cx="4572000" cy="801431"/>
          </a:xfrm>
        </p:grpSpPr>
        <p:sp>
          <p:nvSpPr>
            <p:cNvPr id="22" name="TextBox 21">
              <a:extLst>
                <a:ext uri="{FF2B5EF4-FFF2-40B4-BE49-F238E27FC236}">
                  <a16:creationId xmlns:a16="http://schemas.microsoft.com/office/drawing/2014/main" id="{A542EE2D-657E-5C90-E269-9A7136DD8CDF}"/>
                </a:ext>
              </a:extLst>
            </p:cNvPr>
            <p:cNvSpPr txBox="1"/>
            <p:nvPr/>
          </p:nvSpPr>
          <p:spPr>
            <a:xfrm>
              <a:off x="1752600" y="3713238"/>
              <a:ext cx="4572000" cy="69249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Nhiệm</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vụ</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2 </a:t>
              </a:r>
            </a:p>
          </p:txBody>
        </p:sp>
        <p:cxnSp>
          <p:nvCxnSpPr>
            <p:cNvPr id="23" name="Straight Connector 22">
              <a:extLst>
                <a:ext uri="{FF2B5EF4-FFF2-40B4-BE49-F238E27FC236}">
                  <a16:creationId xmlns:a16="http://schemas.microsoft.com/office/drawing/2014/main" id="{97BAF9C7-5BEA-AC21-344E-28B6FB605846}"/>
                </a:ext>
              </a:extLst>
            </p:cNvPr>
            <p:cNvCxnSpPr>
              <a:cxnSpLocks/>
            </p:cNvCxnSpPr>
            <p:nvPr/>
          </p:nvCxnSpPr>
          <p:spPr>
            <a:xfrm>
              <a:off x="2648759" y="4514669"/>
              <a:ext cx="2779683" cy="0"/>
            </a:xfrm>
            <a:prstGeom prst="line">
              <a:avLst/>
            </a:prstGeom>
            <a:noFill/>
            <a:ln w="28575" cap="flat" cmpd="sng" algn="ctr">
              <a:solidFill>
                <a:srgbClr val="8064A2">
                  <a:lumMod val="50000"/>
                </a:srgbClr>
              </a:solidFill>
              <a:prstDash val="solid"/>
            </a:ln>
            <a:effectLst/>
          </p:spPr>
        </p:cxnSp>
      </p:grpSp>
    </p:spTree>
    <p:extLst>
      <p:ext uri="{BB962C8B-B14F-4D97-AF65-F5344CB8AC3E}">
        <p14:creationId xmlns:p14="http://schemas.microsoft.com/office/powerpoint/2010/main" val="138581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22D52801-5A6E-A1E6-DDC6-E73E0F79648D}"/>
              </a:ext>
            </a:extLst>
          </p:cNvPr>
          <p:cNvSpPr/>
          <p:nvPr/>
        </p:nvSpPr>
        <p:spPr>
          <a:xfrm>
            <a:off x="304993" y="1850646"/>
            <a:ext cx="3284992" cy="609600"/>
          </a:xfrm>
          <a:prstGeom prst="homePlate">
            <a:avLst/>
          </a:prstGeom>
          <a:solidFill>
            <a:schemeClr val="accent2">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rPr>
              <a:t>Nhóm</a:t>
            </a:r>
            <a:r>
              <a:rPr kumimoji="0" lang="en-US" sz="2400" b="1" i="1"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rPr>
              <a:t> </a:t>
            </a:r>
            <a:r>
              <a:rPr lang="en-US" sz="2400" b="1" i="1" kern="0" dirty="0">
                <a:solidFill>
                  <a:srgbClr val="002060"/>
                </a:solidFill>
                <a:latin typeface="UTM Avo" panose="02040603050506020204" pitchFamily="18" charset="0"/>
                <a:cs typeface="Arial" panose="020B0604020202020204" pitchFamily="34" charset="0"/>
              </a:rPr>
              <a:t>6</a:t>
            </a:r>
            <a:r>
              <a:rPr kumimoji="0" lang="en-US" sz="2400" b="1" i="1"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rPr>
              <a:t> + </a:t>
            </a:r>
            <a:r>
              <a:rPr lang="en-US" sz="2400" b="1" i="1" kern="0" dirty="0">
                <a:solidFill>
                  <a:srgbClr val="002060"/>
                </a:solidFill>
                <a:latin typeface="UTM Avo" panose="02040603050506020204" pitchFamily="18" charset="0"/>
                <a:cs typeface="Arial" panose="020B0604020202020204" pitchFamily="34" charset="0"/>
              </a:rPr>
              <a:t>8</a:t>
            </a:r>
            <a:endParaRPr kumimoji="0" lang="en-US" sz="2400" b="1" i="1"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A04485E-CF5D-3117-AF8B-BE05782958E9}"/>
              </a:ext>
            </a:extLst>
          </p:cNvPr>
          <p:cNvSpPr txBox="1"/>
          <p:nvPr/>
        </p:nvSpPr>
        <p:spPr>
          <a:xfrm>
            <a:off x="419682" y="3429000"/>
            <a:ext cx="5253030" cy="2345257"/>
          </a:xfrm>
          <a:prstGeom prst="rect">
            <a:avLst/>
          </a:prstGeom>
          <a:noFill/>
        </p:spPr>
        <p:txBody>
          <a:bodyPr wrap="square">
            <a:spAutoFit/>
          </a:bodyPr>
          <a:lstStyle/>
          <a:p>
            <a:pPr algn="just" defTabSz="609539">
              <a:lnSpc>
                <a:spcPct val="125000"/>
              </a:lnSpc>
            </a:pPr>
            <a:r>
              <a:rPr lang="vi-VN" sz="2400">
                <a:solidFill>
                  <a:prstClr val="black"/>
                </a:solidFill>
                <a:latin typeface="UTM Avo" panose="02040603050506020204" pitchFamily="18" charset="0"/>
                <a:cs typeface="Arial" panose="020B0604020202020204" pitchFamily="34" charset="0"/>
              </a:rPr>
              <a:t>Đọc thông tin về chiến thắng “Điện Biên Phủ trên không”, quan sát hình 8, trình bày tóm tắt về chiến thắng “Điện Biên Phủ trên không” năm 1972.</a:t>
            </a:r>
            <a:endParaRPr lang="vi-VN" sz="2400" dirty="0">
              <a:solidFill>
                <a:prstClr val="black"/>
              </a:solidFill>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F11EAD70-900F-F5D1-F3D0-BE440F03C9A2}"/>
              </a:ext>
            </a:extLst>
          </p:cNvPr>
          <p:cNvGrpSpPr/>
          <p:nvPr/>
        </p:nvGrpSpPr>
        <p:grpSpPr>
          <a:xfrm>
            <a:off x="1522197" y="2894713"/>
            <a:ext cx="3048000" cy="534287"/>
            <a:chOff x="1752600" y="3713238"/>
            <a:chExt cx="4572000" cy="801431"/>
          </a:xfrm>
        </p:grpSpPr>
        <p:sp>
          <p:nvSpPr>
            <p:cNvPr id="22" name="TextBox 21">
              <a:extLst>
                <a:ext uri="{FF2B5EF4-FFF2-40B4-BE49-F238E27FC236}">
                  <a16:creationId xmlns:a16="http://schemas.microsoft.com/office/drawing/2014/main" id="{A542EE2D-657E-5C90-E269-9A7136DD8CDF}"/>
                </a:ext>
              </a:extLst>
            </p:cNvPr>
            <p:cNvSpPr txBox="1"/>
            <p:nvPr/>
          </p:nvSpPr>
          <p:spPr>
            <a:xfrm>
              <a:off x="1752600" y="3713238"/>
              <a:ext cx="4572000" cy="69249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Nhiệm</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cs typeface="Arial" panose="020B0604020202020204" pitchFamily="34" charset="0"/>
                </a:rPr>
                <a:t>vụ</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a:t>
              </a:r>
              <a:r>
                <a:rPr lang="en-US" sz="2400" b="1" kern="0" dirty="0">
                  <a:solidFill>
                    <a:srgbClr val="8064A2">
                      <a:lumMod val="50000"/>
                    </a:srgbClr>
                  </a:solidFill>
                  <a:latin typeface="UTM Avo" panose="02040603050506020204" pitchFamily="18" charset="0"/>
                  <a:cs typeface="Arial" panose="020B0604020202020204" pitchFamily="34" charset="0"/>
                </a:rPr>
                <a:t>4</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cs typeface="Arial" panose="020B0604020202020204" pitchFamily="34" charset="0"/>
                </a:rPr>
                <a:t> </a:t>
              </a:r>
            </a:p>
          </p:txBody>
        </p:sp>
        <p:cxnSp>
          <p:nvCxnSpPr>
            <p:cNvPr id="23" name="Straight Connector 22">
              <a:extLst>
                <a:ext uri="{FF2B5EF4-FFF2-40B4-BE49-F238E27FC236}">
                  <a16:creationId xmlns:a16="http://schemas.microsoft.com/office/drawing/2014/main" id="{97BAF9C7-5BEA-AC21-344E-28B6FB605846}"/>
                </a:ext>
              </a:extLst>
            </p:cNvPr>
            <p:cNvCxnSpPr>
              <a:cxnSpLocks/>
            </p:cNvCxnSpPr>
            <p:nvPr/>
          </p:nvCxnSpPr>
          <p:spPr>
            <a:xfrm>
              <a:off x="2648759" y="4514669"/>
              <a:ext cx="2779683" cy="0"/>
            </a:xfrm>
            <a:prstGeom prst="line">
              <a:avLst/>
            </a:prstGeom>
            <a:noFill/>
            <a:ln w="28575" cap="flat" cmpd="sng" algn="ctr">
              <a:solidFill>
                <a:srgbClr val="8064A2">
                  <a:lumMod val="50000"/>
                </a:srgbClr>
              </a:solidFill>
              <a:prstDash val="solid"/>
            </a:ln>
            <a:effectLst/>
          </p:spPr>
        </p:cxnSp>
      </p:grpSp>
      <p:grpSp>
        <p:nvGrpSpPr>
          <p:cNvPr id="7" name="Group 6">
            <a:extLst>
              <a:ext uri="{FF2B5EF4-FFF2-40B4-BE49-F238E27FC236}">
                <a16:creationId xmlns:a16="http://schemas.microsoft.com/office/drawing/2014/main" id="{4F819924-FDE1-A96A-114A-CD217C526AD8}"/>
              </a:ext>
            </a:extLst>
          </p:cNvPr>
          <p:cNvGrpSpPr/>
          <p:nvPr/>
        </p:nvGrpSpPr>
        <p:grpSpPr>
          <a:xfrm>
            <a:off x="6096000" y="2155446"/>
            <a:ext cx="5540795" cy="4359103"/>
            <a:chOff x="9585657" y="2267574"/>
            <a:chExt cx="8311192" cy="6538655"/>
          </a:xfrm>
        </p:grpSpPr>
        <p:sp>
          <p:nvSpPr>
            <p:cNvPr id="8" name="TextBox 7">
              <a:extLst>
                <a:ext uri="{FF2B5EF4-FFF2-40B4-BE49-F238E27FC236}">
                  <a16:creationId xmlns:a16="http://schemas.microsoft.com/office/drawing/2014/main" id="{359F618E-6286-1D3B-F96D-0A8C4038E0A2}"/>
                </a:ext>
              </a:extLst>
            </p:cNvPr>
            <p:cNvSpPr txBox="1"/>
            <p:nvPr/>
          </p:nvSpPr>
          <p:spPr>
            <a:xfrm>
              <a:off x="10165909" y="7559733"/>
              <a:ext cx="7239000" cy="1246496"/>
            </a:xfrm>
            <a:prstGeom prst="rect">
              <a:avLst/>
            </a:prstGeom>
            <a:noFill/>
          </p:spPr>
          <p:txBody>
            <a:bodyPr wrap="square" rtlCol="0">
              <a:spAutoFit/>
            </a:bodyPr>
            <a:lstStyle/>
            <a:p>
              <a:pPr algn="ctr"/>
              <a:r>
                <a:rPr lang="en-US" sz="2400" b="1" i="1" dirty="0" err="1">
                  <a:solidFill>
                    <a:srgbClr val="002060"/>
                  </a:solidFill>
                  <a:latin typeface="UTM Avo" panose="02040603050506020204" pitchFamily="18" charset="0"/>
                  <a:cs typeface="Arial" panose="020B0604020202020204" pitchFamily="34" charset="0"/>
                </a:rPr>
                <a:t>Hình</a:t>
              </a:r>
              <a:r>
                <a:rPr lang="en-US" sz="2400" b="1" i="1" dirty="0">
                  <a:solidFill>
                    <a:srgbClr val="002060"/>
                  </a:solidFill>
                  <a:latin typeface="UTM Avo" panose="02040603050506020204" pitchFamily="18" charset="0"/>
                  <a:cs typeface="Arial" panose="020B0604020202020204" pitchFamily="34" charset="0"/>
                </a:rPr>
                <a:t> 8. </a:t>
              </a:r>
              <a:r>
                <a:rPr lang="en-US" sz="2400" i="1" dirty="0" err="1">
                  <a:solidFill>
                    <a:srgbClr val="002060"/>
                  </a:solidFill>
                  <a:latin typeface="UTM Avo" panose="02040603050506020204" pitchFamily="18" charset="0"/>
                  <a:cs typeface="Arial" panose="020B0604020202020204" pitchFamily="34" charset="0"/>
                </a:rPr>
                <a:t>Xác</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máy</a:t>
              </a:r>
              <a:r>
                <a:rPr lang="en-US" sz="2400" i="1" dirty="0">
                  <a:solidFill>
                    <a:srgbClr val="002060"/>
                  </a:solidFill>
                  <a:latin typeface="UTM Avo" panose="02040603050506020204" pitchFamily="18" charset="0"/>
                  <a:cs typeface="Arial" panose="020B0604020202020204" pitchFamily="34" charset="0"/>
                </a:rPr>
                <a:t> bay B-52 </a:t>
              </a:r>
              <a:r>
                <a:rPr lang="en-US" sz="2400" i="1" dirty="0" err="1">
                  <a:solidFill>
                    <a:srgbClr val="002060"/>
                  </a:solidFill>
                  <a:latin typeface="UTM Avo" panose="02040603050506020204" pitchFamily="18" charset="0"/>
                  <a:cs typeface="Arial" panose="020B0604020202020204" pitchFamily="34" charset="0"/>
                </a:rPr>
                <a:t>của</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Mỹ</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tại</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hồ</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Hữu</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Tiệp</a:t>
              </a:r>
              <a:r>
                <a:rPr lang="en-US" sz="2400" i="1" dirty="0">
                  <a:solidFill>
                    <a:srgbClr val="002060"/>
                  </a:solidFill>
                  <a:latin typeface="UTM Avo" panose="02040603050506020204" pitchFamily="18" charset="0"/>
                  <a:cs typeface="Arial" panose="020B0604020202020204" pitchFamily="34" charset="0"/>
                </a:rPr>
                <a:t> (Hà </a:t>
              </a:r>
              <a:r>
                <a:rPr lang="en-US" sz="2400" i="1" dirty="0" err="1">
                  <a:solidFill>
                    <a:srgbClr val="002060"/>
                  </a:solidFill>
                  <a:latin typeface="UTM Avo" panose="02040603050506020204" pitchFamily="18" charset="0"/>
                  <a:cs typeface="Arial" panose="020B0604020202020204" pitchFamily="34" charset="0"/>
                </a:rPr>
                <a:t>Nội</a:t>
              </a:r>
              <a:r>
                <a:rPr lang="en-US" sz="2400" i="1" dirty="0">
                  <a:solidFill>
                    <a:srgbClr val="002060"/>
                  </a:solidFill>
                  <a:latin typeface="UTM Avo" panose="02040603050506020204" pitchFamily="18" charset="0"/>
                  <a:cs typeface="Arial" panose="020B0604020202020204" pitchFamily="34" charset="0"/>
                </a:rPr>
                <a:t>)</a:t>
              </a:r>
            </a:p>
          </p:txBody>
        </p:sp>
        <p:pic>
          <p:nvPicPr>
            <p:cNvPr id="9" name="Picture 8">
              <a:extLst>
                <a:ext uri="{FF2B5EF4-FFF2-40B4-BE49-F238E27FC236}">
                  <a16:creationId xmlns:a16="http://schemas.microsoft.com/office/drawing/2014/main" id="{0E2B3F2A-9144-4BDC-F6EF-4CC5BABEB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223" t="-918" b="1"/>
            <a:stretch/>
          </p:blipFill>
          <p:spPr>
            <a:xfrm>
              <a:off x="9585657" y="2267574"/>
              <a:ext cx="8311192" cy="5069485"/>
            </a:xfrm>
            <a:prstGeom prst="rect">
              <a:avLst/>
            </a:prstGeom>
          </p:spPr>
        </p:pic>
      </p:grpSp>
    </p:spTree>
    <p:extLst>
      <p:ext uri="{BB962C8B-B14F-4D97-AF65-F5344CB8AC3E}">
        <p14:creationId xmlns:p14="http://schemas.microsoft.com/office/powerpoint/2010/main" val="1773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81302B-7E79-E960-FAFC-E6DC2D1A10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889"/>
          <a:stretch/>
        </p:blipFill>
        <p:spPr>
          <a:xfrm>
            <a:off x="5196112" y="1811332"/>
            <a:ext cx="6649357" cy="2523334"/>
          </a:xfrm>
          <a:prstGeom prst="rect">
            <a:avLst/>
          </a:prstGeom>
        </p:spPr>
      </p:pic>
      <p:pic>
        <p:nvPicPr>
          <p:cNvPr id="11" name="Picture 10">
            <a:extLst>
              <a:ext uri="{FF2B5EF4-FFF2-40B4-BE49-F238E27FC236}">
                <a16:creationId xmlns:a16="http://schemas.microsoft.com/office/drawing/2014/main" id="{5E05BB6D-A368-6D7B-F84C-94C175A8D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 t="50689" r="335" b="-1800"/>
          <a:stretch/>
        </p:blipFill>
        <p:spPr>
          <a:xfrm>
            <a:off x="5196113" y="4334666"/>
            <a:ext cx="6649356" cy="2523334"/>
          </a:xfrm>
          <a:prstGeom prst="rect">
            <a:avLst/>
          </a:prstGeom>
        </p:spPr>
      </p:pic>
      <p:sp>
        <p:nvSpPr>
          <p:cNvPr id="17" name="Arrow: Pentagon 16">
            <a:extLst>
              <a:ext uri="{FF2B5EF4-FFF2-40B4-BE49-F238E27FC236}">
                <a16:creationId xmlns:a16="http://schemas.microsoft.com/office/drawing/2014/main" id="{CC52BFB4-3761-54A6-3120-93F572B987FE}"/>
              </a:ext>
            </a:extLst>
          </p:cNvPr>
          <p:cNvSpPr/>
          <p:nvPr/>
        </p:nvSpPr>
        <p:spPr>
          <a:xfrm>
            <a:off x="790838" y="2246642"/>
            <a:ext cx="3998232" cy="627743"/>
          </a:xfrm>
          <a:prstGeom prst="homePlate">
            <a:avLst/>
          </a:prstGeom>
          <a:solidFill>
            <a:schemeClr val="bg1"/>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Thăng</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Long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tứ</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trấn</a:t>
            </a:r>
            <a:endPar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3404FA20-F7EC-A05F-CDE4-133D2C72461F}"/>
              </a:ext>
            </a:extLst>
          </p:cNvPr>
          <p:cNvSpPr/>
          <p:nvPr/>
        </p:nvSpPr>
        <p:spPr>
          <a:xfrm>
            <a:off x="383795" y="3622389"/>
            <a:ext cx="4812318" cy="1973943"/>
          </a:xfrm>
          <a:prstGeom prst="rect">
            <a:avLst/>
          </a:prstGeom>
          <a:noFill/>
          <a:ln w="38100" cap="flat" cmpd="sng" algn="ctr">
            <a:noFill/>
            <a:prstDash val="dash"/>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ngôi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ở 4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phía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Thăng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Long,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những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vị</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thần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linh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thiêng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trấn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giữ</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để</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vệ</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Tree>
    <p:extLst>
      <p:ext uri="{BB962C8B-B14F-4D97-AF65-F5344CB8AC3E}">
        <p14:creationId xmlns:p14="http://schemas.microsoft.com/office/powerpoint/2010/main" val="6006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14DE57-FB97-D8B5-B872-60B1975BF044}"/>
              </a:ext>
            </a:extLst>
          </p:cNvPr>
          <p:cNvGraphicFramePr>
            <a:graphicFrameLocks noGrp="1"/>
          </p:cNvGraphicFramePr>
          <p:nvPr>
            <p:extLst>
              <p:ext uri="{D42A27DB-BD31-4B8C-83A1-F6EECF244321}">
                <p14:modId xmlns:p14="http://schemas.microsoft.com/office/powerpoint/2010/main" val="2639011209"/>
              </p:ext>
            </p:extLst>
          </p:nvPr>
        </p:nvGraphicFramePr>
        <p:xfrm>
          <a:off x="232229" y="1944914"/>
          <a:ext cx="11727542" cy="4688114"/>
        </p:xfrm>
        <a:graphic>
          <a:graphicData uri="http://schemas.openxmlformats.org/drawingml/2006/table">
            <a:tbl>
              <a:tblPr firstRow="1" firstCol="1" bandRow="1"/>
              <a:tblGrid>
                <a:gridCol w="3483264">
                  <a:extLst>
                    <a:ext uri="{9D8B030D-6E8A-4147-A177-3AD203B41FA5}">
                      <a16:colId xmlns:a16="http://schemas.microsoft.com/office/drawing/2014/main" val="4226805177"/>
                    </a:ext>
                  </a:extLst>
                </a:gridCol>
                <a:gridCol w="8244278">
                  <a:extLst>
                    <a:ext uri="{9D8B030D-6E8A-4147-A177-3AD203B41FA5}">
                      <a16:colId xmlns:a16="http://schemas.microsoft.com/office/drawing/2014/main" val="2590338061"/>
                    </a:ext>
                  </a:extLst>
                </a:gridCol>
              </a:tblGrid>
              <a:tr h="5957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b="1" i="0" dirty="0" err="1">
                          <a:effectLst/>
                          <a:latin typeface="UTM Avo" panose="02040603050506020204" pitchFamily="18" charset="0"/>
                          <a:ea typeface="Times New Roman" panose="02020603050405020304" pitchFamily="18" charset="0"/>
                          <a:cs typeface="Times New Roman" panose="02020603050405020304" pitchFamily="18" charset="0"/>
                        </a:rPr>
                        <a:t>Tên</a:t>
                      </a:r>
                      <a:r>
                        <a:rPr lang="en-US" sz="2400" b="1" i="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b="1" i="0" dirty="0" err="1">
                          <a:effectLst/>
                          <a:latin typeface="UTM Avo" panose="02040603050506020204" pitchFamily="18" charset="0"/>
                          <a:ea typeface="Times New Roman" panose="02020603050405020304" pitchFamily="18" charset="0"/>
                          <a:cs typeface="Times New Roman" panose="02020603050405020304" pitchFamily="18" charset="0"/>
                        </a:rPr>
                        <a:t>đền</a:t>
                      </a:r>
                      <a:endParaRPr lang="en-US" sz="2400" b="1"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b="1" i="0" dirty="0" err="1">
                          <a:effectLst/>
                          <a:latin typeface="UTM Avo" panose="02040603050506020204" pitchFamily="18" charset="0"/>
                          <a:ea typeface="Times New Roman" panose="02020603050405020304" pitchFamily="18" charset="0"/>
                          <a:cs typeface="Times New Roman" panose="02020603050405020304" pitchFamily="18" charset="0"/>
                        </a:rPr>
                        <a:t>Trấn</a:t>
                      </a:r>
                      <a:r>
                        <a:rPr lang="en-US" sz="2400" b="1" i="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b="1" i="0" dirty="0" err="1">
                          <a:effectLst/>
                          <a:latin typeface="UTM Avo" panose="02040603050506020204" pitchFamily="18" charset="0"/>
                          <a:ea typeface="Times New Roman" panose="02020603050405020304" pitchFamily="18" charset="0"/>
                          <a:cs typeface="Times New Roman" panose="02020603050405020304" pitchFamily="18" charset="0"/>
                        </a:rPr>
                        <a:t>phía</a:t>
                      </a:r>
                      <a:endParaRPr lang="en-US" sz="2400" b="1"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49801600"/>
                  </a:ext>
                </a:extLst>
              </a:tr>
              <a:tr h="595793">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b="1" i="0" dirty="0" err="1">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rPr>
                        <a:t>Thăng</a:t>
                      </a:r>
                      <a:r>
                        <a:rPr lang="en-US" sz="2400" b="1" i="0" dirty="0">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rPr>
                        <a:t> Long </a:t>
                      </a:r>
                      <a:r>
                        <a:rPr lang="en-US" sz="2400" b="1" i="0" dirty="0" err="1">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rPr>
                        <a:t>tứ</a:t>
                      </a:r>
                      <a:r>
                        <a:rPr lang="en-US" sz="2400" b="1" i="0" dirty="0">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b="1" i="0" dirty="0" err="1">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rPr>
                        <a:t>trấn</a:t>
                      </a:r>
                      <a:endParaRPr lang="en-US" sz="2400" b="1" i="0" dirty="0">
                        <a:solidFill>
                          <a:srgbClr val="C00000"/>
                        </a:solidFill>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a:p>
                  </a:txBody>
                  <a:tcPr/>
                </a:tc>
                <a:extLst>
                  <a:ext uri="{0D108BD9-81ED-4DB2-BD59-A6C34878D82A}">
                    <a16:rowId xmlns:a16="http://schemas.microsoft.com/office/drawing/2014/main" val="873224280"/>
                  </a:ext>
                </a:extLst>
              </a:tr>
              <a:tr h="5957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Bạch</a:t>
                      </a:r>
                      <a:r>
                        <a:rPr lang="en-US" sz="2400" i="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Mã</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Đông</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52010409"/>
                  </a:ext>
                </a:extLst>
              </a:tr>
              <a:tr h="5957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Voi</a:t>
                      </a:r>
                      <a:r>
                        <a:rPr lang="en-US" sz="2400" i="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Phục</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Tây</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13305382"/>
                  </a:ext>
                </a:extLst>
              </a:tr>
              <a:tr h="5957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00000"/>
                        </a:lnSpc>
                        <a:spcBef>
                          <a:spcPts val="240"/>
                        </a:spcBef>
                        <a:spcAft>
                          <a:spcPts val="240"/>
                        </a:spcAft>
                      </a:pPr>
                      <a:r>
                        <a:rPr lang="en-US" sz="2400" i="0" dirty="0">
                          <a:effectLst/>
                          <a:latin typeface="UTM Avo" panose="02040603050506020204" pitchFamily="18" charset="0"/>
                          <a:ea typeface="Times New Roman" panose="02020603050405020304" pitchFamily="18" charset="0"/>
                          <a:cs typeface="Times New Roman" panose="02020603050405020304" pitchFamily="18" charset="0"/>
                        </a:rPr>
                        <a:t>Kim Liên</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i="0" dirty="0">
                          <a:effectLst/>
                          <a:latin typeface="UTM Avo" panose="02040603050506020204" pitchFamily="18" charset="0"/>
                          <a:ea typeface="Times New Roman" panose="02020603050405020304" pitchFamily="18" charset="0"/>
                          <a:cs typeface="Times New Roman" panose="02020603050405020304" pitchFamily="18" charset="0"/>
                        </a:rPr>
                        <a:t>Nam</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11324487"/>
                  </a:ext>
                </a:extLst>
              </a:tr>
              <a:tr h="5957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Quán</a:t>
                      </a:r>
                      <a:r>
                        <a:rPr lang="en-US" sz="2400" i="0" dirty="0">
                          <a:effectLst/>
                          <a:latin typeface="UTM Avo" panose="02040603050506020204" pitchFamily="18" charset="0"/>
                          <a:ea typeface="Times New Roman" panose="02020603050405020304" pitchFamily="18" charset="0"/>
                          <a:cs typeface="Times New Roman" panose="02020603050405020304" pitchFamily="18" charset="0"/>
                        </a:rPr>
                        <a:t> </a:t>
                      </a: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Thánh</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lnSpc>
                          <a:spcPct val="100000"/>
                        </a:lnSpc>
                        <a:spcBef>
                          <a:spcPts val="240"/>
                        </a:spcBef>
                        <a:spcAft>
                          <a:spcPts val="240"/>
                        </a:spcAft>
                      </a:pPr>
                      <a:r>
                        <a:rPr lang="en-US" sz="2400" i="0" dirty="0" err="1">
                          <a:effectLst/>
                          <a:latin typeface="UTM Avo" panose="02040603050506020204" pitchFamily="18" charset="0"/>
                          <a:ea typeface="Times New Roman" panose="02020603050405020304" pitchFamily="18" charset="0"/>
                          <a:cs typeface="Times New Roman" panose="02020603050405020304" pitchFamily="18" charset="0"/>
                        </a:rPr>
                        <a:t>Bắc</a:t>
                      </a:r>
                      <a:endParaRPr lang="en-US" sz="2400" i="0" dirty="0">
                        <a:effectLst/>
                        <a:latin typeface="UTM Avo" panose="02040603050506020204" pitchFamily="18"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97249015"/>
                  </a:ext>
                </a:extLst>
              </a:tr>
              <a:tr h="111335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just">
                        <a:lnSpc>
                          <a:spcPct val="100000"/>
                        </a:lnSpc>
                        <a:spcBef>
                          <a:spcPts val="240"/>
                        </a:spcBef>
                        <a:spcAft>
                          <a:spcPts val="240"/>
                        </a:spcAft>
                      </a:pPr>
                      <a:r>
                        <a:rPr lang="vi-VN" sz="2400" i="0" dirty="0">
                          <a:effectLst/>
                          <a:latin typeface="UTM Avo" panose="02040603050506020204" pitchFamily="18" charset="0"/>
                          <a:ea typeface="Times New Roman" panose="02020603050405020304" pitchFamily="18" charset="0"/>
                          <a:cs typeface="Times New Roman" panose="02020603050405020304" pitchFamily="18" charset="0"/>
                        </a:rPr>
                        <a:t>Gọi là “Thăng Long tứ trấn” vì: theo tín ngưỡng dân gian, bốn ngôi đền thờ các vị thần thiêng liêng, trấn giữ bốn phía để bảo vệ kinh thành Thăng Long. </a:t>
                      </a:r>
                    </a:p>
                  </a:txBody>
                  <a:tcPr marL="45720" marR="45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a:p>
                  </a:txBody>
                  <a:tcPr/>
                </a:tc>
                <a:extLst>
                  <a:ext uri="{0D108BD9-81ED-4DB2-BD59-A6C34878D82A}">
                    <a16:rowId xmlns:a16="http://schemas.microsoft.com/office/drawing/2014/main" val="3363091608"/>
                  </a:ext>
                </a:extLst>
              </a:tr>
            </a:tbl>
          </a:graphicData>
        </a:graphic>
      </p:graphicFrame>
      <p:sp>
        <p:nvSpPr>
          <p:cNvPr id="5" name="TextBox 4">
            <a:extLst>
              <a:ext uri="{FF2B5EF4-FFF2-40B4-BE49-F238E27FC236}">
                <a16:creationId xmlns:a16="http://schemas.microsoft.com/office/drawing/2014/main" id="{7A48CD97-4FF0-EB55-45EC-23965F3EBAF1}"/>
              </a:ext>
            </a:extLst>
          </p:cNvPr>
          <p:cNvSpPr txBox="1"/>
          <p:nvPr/>
        </p:nvSpPr>
        <p:spPr>
          <a:xfrm>
            <a:off x="2896091" y="1246310"/>
            <a:ext cx="6399818" cy="523220"/>
          </a:xfrm>
          <a:prstGeom prst="rect">
            <a:avLst/>
          </a:prstGeom>
          <a:noFill/>
        </p:spPr>
        <p:txBody>
          <a:bodyPr wrap="square" rtlCol="0">
            <a:spAutoFit/>
          </a:bodyPr>
          <a:lstStyle/>
          <a:p>
            <a:pPr algn="ctr" defTabSz="609539"/>
            <a:r>
              <a:rPr lang="en-US" sz="2800" b="1" dirty="0">
                <a:solidFill>
                  <a:srgbClr val="C0504D">
                    <a:lumMod val="75000"/>
                  </a:srgbClr>
                </a:solidFill>
                <a:latin typeface="UTM Avo" panose="02040603050506020204" pitchFamily="18" charset="0"/>
                <a:cs typeface="Arial" panose="020B0604020202020204" pitchFamily="34" charset="0"/>
              </a:rPr>
              <a:t>HOÀN THÀNH PHIẾU HỌC TẬP </a:t>
            </a:r>
          </a:p>
        </p:txBody>
      </p:sp>
    </p:spTree>
    <p:extLst>
      <p:ext uri="{BB962C8B-B14F-4D97-AF65-F5344CB8AC3E}">
        <p14:creationId xmlns:p14="http://schemas.microsoft.com/office/powerpoint/2010/main" val="171583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4F4455FD-2925-46D7-BE5E-B734537B3E4C}"/>
              </a:ext>
            </a:extLst>
          </p:cNvPr>
          <p:cNvSpPr/>
          <p:nvPr/>
        </p:nvSpPr>
        <p:spPr>
          <a:xfrm>
            <a:off x="0" y="1685048"/>
            <a:ext cx="3870325" cy="591457"/>
          </a:xfrm>
          <a:prstGeom prst="homePlate">
            <a:avLst/>
          </a:prstGeom>
          <a:solidFill>
            <a:srgbClr val="F79646">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Sự</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tích</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Hồ</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Gươm</a:t>
            </a:r>
            <a:endPar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BA026CAB-6995-254C-3B96-BD0C6797A8A5}"/>
              </a:ext>
            </a:extLst>
          </p:cNvPr>
          <p:cNvGrpSpPr/>
          <p:nvPr/>
        </p:nvGrpSpPr>
        <p:grpSpPr>
          <a:xfrm>
            <a:off x="1023258" y="2513584"/>
            <a:ext cx="4848854" cy="3880276"/>
            <a:chOff x="9585915" y="2627376"/>
            <a:chExt cx="7273281" cy="5820414"/>
          </a:xfrm>
        </p:grpSpPr>
        <p:pic>
          <p:nvPicPr>
            <p:cNvPr id="7" name="Picture 6">
              <a:extLst>
                <a:ext uri="{FF2B5EF4-FFF2-40B4-BE49-F238E27FC236}">
                  <a16:creationId xmlns:a16="http://schemas.microsoft.com/office/drawing/2014/main" id="{642EC319-113C-1C30-757C-CCA2DC7DB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5915" y="2627376"/>
              <a:ext cx="7273281" cy="4848854"/>
            </a:xfrm>
            <a:prstGeom prst="rect">
              <a:avLst/>
            </a:prstGeom>
          </p:spPr>
        </p:pic>
        <p:sp>
          <p:nvSpPr>
            <p:cNvPr id="10" name="TextBox 9">
              <a:extLst>
                <a:ext uri="{FF2B5EF4-FFF2-40B4-BE49-F238E27FC236}">
                  <a16:creationId xmlns:a16="http://schemas.microsoft.com/office/drawing/2014/main" id="{58AAB58F-3F59-DA1C-FFE2-F7BA01FEF562}"/>
                </a:ext>
              </a:extLst>
            </p:cNvPr>
            <p:cNvSpPr txBox="1"/>
            <p:nvPr/>
          </p:nvSpPr>
          <p:spPr>
            <a:xfrm>
              <a:off x="10212766" y="7699893"/>
              <a:ext cx="5864456" cy="747897"/>
            </a:xfrm>
            <a:prstGeom prst="rect">
              <a:avLst/>
            </a:prstGeom>
            <a:noFill/>
          </p:spPr>
          <p:txBody>
            <a:bodyPr wrap="square" rtlCol="0">
              <a:spAutoFit/>
            </a:bodyPr>
            <a:lstStyle/>
            <a:p>
              <a:pPr algn="ctr" defTabSz="609539">
                <a:lnSpc>
                  <a:spcPct val="125000"/>
                </a:lnSpc>
              </a:pPr>
              <a:r>
                <a:rPr lang="en-US" sz="2333" i="1" dirty="0" err="1">
                  <a:solidFill>
                    <a:srgbClr val="002060"/>
                  </a:solidFill>
                  <a:latin typeface="UTM Avo" panose="02040603050506020204" pitchFamily="18" charset="0"/>
                  <a:cs typeface="Arial" panose="020B0604020202020204" pitchFamily="34" charset="0"/>
                </a:rPr>
                <a:t>Hồ</a:t>
              </a:r>
              <a:r>
                <a:rPr lang="en-US" sz="2333"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Gươm</a:t>
              </a:r>
              <a:r>
                <a:rPr lang="en-US" sz="2333" i="1" dirty="0">
                  <a:solidFill>
                    <a:srgbClr val="002060"/>
                  </a:solidFill>
                  <a:latin typeface="UTM Avo" panose="02040603050506020204" pitchFamily="18" charset="0"/>
                  <a:cs typeface="Arial" panose="020B0604020202020204" pitchFamily="34" charset="0"/>
                </a:rPr>
                <a:t> Hà </a:t>
              </a:r>
              <a:r>
                <a:rPr lang="en-US" sz="2333" i="1" dirty="0" err="1">
                  <a:solidFill>
                    <a:srgbClr val="002060"/>
                  </a:solidFill>
                  <a:latin typeface="UTM Avo" panose="02040603050506020204" pitchFamily="18" charset="0"/>
                  <a:cs typeface="Arial" panose="020B0604020202020204" pitchFamily="34" charset="0"/>
                </a:rPr>
                <a:t>Nội</a:t>
              </a:r>
              <a:r>
                <a:rPr lang="en-US" sz="2333" i="1" dirty="0">
                  <a:solidFill>
                    <a:srgbClr val="002060"/>
                  </a:solidFill>
                  <a:latin typeface="UTM Avo" panose="02040603050506020204" pitchFamily="18" charset="0"/>
                  <a:cs typeface="Arial" panose="020B0604020202020204" pitchFamily="34" charset="0"/>
                </a:rPr>
                <a:t> </a:t>
              </a:r>
            </a:p>
          </p:txBody>
        </p:sp>
      </p:grpSp>
      <p:sp>
        <p:nvSpPr>
          <p:cNvPr id="11" name="Speech Bubble: Rectangle with Corners Rounded 10">
            <a:extLst>
              <a:ext uri="{FF2B5EF4-FFF2-40B4-BE49-F238E27FC236}">
                <a16:creationId xmlns:a16="http://schemas.microsoft.com/office/drawing/2014/main" id="{7F897430-D5BC-F467-ABAA-39B5D347604E}"/>
              </a:ext>
            </a:extLst>
          </p:cNvPr>
          <p:cNvSpPr/>
          <p:nvPr/>
        </p:nvSpPr>
        <p:spPr>
          <a:xfrm>
            <a:off x="6955842" y="2494518"/>
            <a:ext cx="4826000" cy="1072111"/>
          </a:xfrm>
          <a:prstGeom prst="wedgeRoundRectCallout">
            <a:avLst>
              <a:gd name="adj1" fmla="val -58925"/>
              <a:gd name="adj2" fmla="val 41609"/>
              <a:gd name="adj3" fmla="val 16667"/>
            </a:avLst>
          </a:prstGeom>
          <a:solidFill>
            <a:schemeClr val="accent1">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Trung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tâm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4" name="Speech Bubble: Rectangle with Corners Rounded 13">
            <a:extLst>
              <a:ext uri="{FF2B5EF4-FFF2-40B4-BE49-F238E27FC236}">
                <a16:creationId xmlns:a16="http://schemas.microsoft.com/office/drawing/2014/main" id="{E7876266-286E-A17B-A4B0-9F9C2D484CDA}"/>
              </a:ext>
            </a:extLst>
          </p:cNvPr>
          <p:cNvSpPr/>
          <p:nvPr/>
        </p:nvSpPr>
        <p:spPr>
          <a:xfrm>
            <a:off x="6955842" y="3687664"/>
            <a:ext cx="4826000" cy="1072111"/>
          </a:xfrm>
          <a:prstGeom prst="wedgeRoundRectCallout">
            <a:avLst>
              <a:gd name="adj1" fmla="val -59517"/>
              <a:gd name="adj2" fmla="val -38355"/>
              <a:gd name="adj3" fmla="val 16667"/>
            </a:avLst>
          </a:prstGeom>
          <a:solidFill>
            <a:schemeClr val="accent1">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Tên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cũ</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5" name="Speech Bubble: Rectangle with Corners Rounded 14">
            <a:extLst>
              <a:ext uri="{FF2B5EF4-FFF2-40B4-BE49-F238E27FC236}">
                <a16:creationId xmlns:a16="http://schemas.microsoft.com/office/drawing/2014/main" id="{0DEBC2FF-E5F7-5180-BF1E-5CBB6AAFC040}"/>
              </a:ext>
            </a:extLst>
          </p:cNvPr>
          <p:cNvSpPr/>
          <p:nvPr/>
        </p:nvSpPr>
        <p:spPr>
          <a:xfrm>
            <a:off x="6908800" y="4939339"/>
            <a:ext cx="4826000" cy="1072111"/>
          </a:xfrm>
          <a:prstGeom prst="wedgeRoundRectCallout">
            <a:avLst>
              <a:gd name="adj1" fmla="val -59517"/>
              <a:gd name="adj2" fmla="val -38355"/>
              <a:gd name="adj3" fmla="val 16667"/>
            </a:avLst>
          </a:prstGeom>
          <a:solidFill>
            <a:schemeClr val="accent1">
              <a:lumMod val="20000"/>
              <a:lumOff val="8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Truyền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thuyết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Lê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hoàn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lại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gươm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báu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Long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Quân</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26683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05B51E-9250-5B7C-B0ED-1353C4069736}"/>
              </a:ext>
            </a:extLst>
          </p:cNvPr>
          <p:cNvGrpSpPr/>
          <p:nvPr/>
        </p:nvGrpSpPr>
        <p:grpSpPr>
          <a:xfrm>
            <a:off x="7467600" y="762000"/>
            <a:ext cx="4119783" cy="5557619"/>
            <a:chOff x="10494742" y="263367"/>
            <a:chExt cx="6179674" cy="8336429"/>
          </a:xfrm>
        </p:grpSpPr>
        <p:sp>
          <p:nvSpPr>
            <p:cNvPr id="9" name="TextBox 8">
              <a:extLst>
                <a:ext uri="{FF2B5EF4-FFF2-40B4-BE49-F238E27FC236}">
                  <a16:creationId xmlns:a16="http://schemas.microsoft.com/office/drawing/2014/main" id="{7B5752A3-E8B8-428B-A744-BAEAADE31C75}"/>
                </a:ext>
              </a:extLst>
            </p:cNvPr>
            <p:cNvSpPr txBox="1"/>
            <p:nvPr/>
          </p:nvSpPr>
          <p:spPr>
            <a:xfrm>
              <a:off x="10632845" y="7353300"/>
              <a:ext cx="5864455" cy="1246496"/>
            </a:xfrm>
            <a:prstGeom prst="rect">
              <a:avLst/>
            </a:prstGeom>
            <a:noFill/>
          </p:spPr>
          <p:txBody>
            <a:bodyPr wrap="square" rtlCol="0">
              <a:spAutoFit/>
            </a:bodyPr>
            <a:lstStyle/>
            <a:p>
              <a:pPr algn="ctr" defTabSz="609539"/>
              <a:r>
                <a:rPr lang="en-US" sz="2400" b="1" i="1" dirty="0" err="1">
                  <a:solidFill>
                    <a:srgbClr val="002060"/>
                  </a:solidFill>
                  <a:latin typeface="UTM Avo" panose="02040603050506020204" pitchFamily="18" charset="0"/>
                  <a:cs typeface="Arial" panose="020B0604020202020204" pitchFamily="34" charset="0"/>
                </a:rPr>
                <a:t>Hình</a:t>
              </a:r>
              <a:r>
                <a:rPr lang="en-US" sz="2400" b="1" i="1" dirty="0">
                  <a:solidFill>
                    <a:srgbClr val="002060"/>
                  </a:solidFill>
                  <a:latin typeface="UTM Avo" panose="02040603050506020204" pitchFamily="18" charset="0"/>
                  <a:cs typeface="Arial" panose="020B0604020202020204" pitchFamily="34" charset="0"/>
                </a:rPr>
                <a:t> 7. </a:t>
              </a:r>
              <a:r>
                <a:rPr lang="en-US" sz="2400" i="1" dirty="0" err="1">
                  <a:solidFill>
                    <a:srgbClr val="002060"/>
                  </a:solidFill>
                  <a:latin typeface="UTM Avo" panose="02040603050506020204" pitchFamily="18" charset="0"/>
                  <a:cs typeface="Arial" panose="020B0604020202020204" pitchFamily="34" charset="0"/>
                </a:rPr>
                <a:t>Chân</a:t>
              </a:r>
              <a:r>
                <a:rPr lang="en-US" sz="2400" i="1" dirty="0">
                  <a:solidFill>
                    <a:srgbClr val="002060"/>
                  </a:solidFill>
                  <a:latin typeface="UTM Avo" panose="02040603050506020204" pitchFamily="18" charset="0"/>
                  <a:cs typeface="Arial" panose="020B0604020202020204" pitchFamily="34" charset="0"/>
                </a:rPr>
                <a:t> dung </a:t>
              </a:r>
            </a:p>
            <a:p>
              <a:pPr algn="ctr" defTabSz="609539"/>
              <a:r>
                <a:rPr lang="en-US" sz="2400" i="1" dirty="0" err="1">
                  <a:solidFill>
                    <a:srgbClr val="002060"/>
                  </a:solidFill>
                  <a:latin typeface="UTM Avo" panose="02040603050506020204" pitchFamily="18" charset="0"/>
                  <a:cs typeface="Arial" panose="020B0604020202020204" pitchFamily="34" charset="0"/>
                </a:rPr>
                <a:t>Tổng</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đốc</a:t>
              </a:r>
              <a:r>
                <a:rPr lang="en-US" sz="2400" i="1" dirty="0">
                  <a:solidFill>
                    <a:srgbClr val="002060"/>
                  </a:solidFill>
                  <a:latin typeface="UTM Avo" panose="02040603050506020204" pitchFamily="18" charset="0"/>
                  <a:cs typeface="Arial" panose="020B0604020202020204" pitchFamily="34" charset="0"/>
                </a:rPr>
                <a:t> Hoàng </a:t>
              </a:r>
              <a:r>
                <a:rPr lang="en-US" sz="2400" i="1" dirty="0" err="1">
                  <a:solidFill>
                    <a:srgbClr val="002060"/>
                  </a:solidFill>
                  <a:latin typeface="UTM Avo" panose="02040603050506020204" pitchFamily="18" charset="0"/>
                  <a:cs typeface="Arial" panose="020B0604020202020204" pitchFamily="34" charset="0"/>
                </a:rPr>
                <a:t>Diệu</a:t>
              </a:r>
              <a:r>
                <a:rPr lang="en-US" sz="2400" i="1" dirty="0">
                  <a:solidFill>
                    <a:srgbClr val="002060"/>
                  </a:solidFill>
                  <a:latin typeface="UTM Avo" panose="02040603050506020204" pitchFamily="18" charset="0"/>
                  <a:cs typeface="Arial" panose="020B0604020202020204" pitchFamily="34" charset="0"/>
                </a:rPr>
                <a:t> </a:t>
              </a:r>
            </a:p>
          </p:txBody>
        </p:sp>
        <p:pic>
          <p:nvPicPr>
            <p:cNvPr id="12" name="Picture 2" descr="Tổng đốc Hoàng Diệu và cuộc quyết tử giữ thành Hà Nội.">
              <a:extLst>
                <a:ext uri="{FF2B5EF4-FFF2-40B4-BE49-F238E27FC236}">
                  <a16:creationId xmlns:a16="http://schemas.microsoft.com/office/drawing/2014/main" id="{58800585-91E5-6258-70C1-412EEDBD2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4742" y="263367"/>
              <a:ext cx="6179674" cy="694183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Rounded Corners 12">
            <a:extLst>
              <a:ext uri="{FF2B5EF4-FFF2-40B4-BE49-F238E27FC236}">
                <a16:creationId xmlns:a16="http://schemas.microsoft.com/office/drawing/2014/main" id="{A0B67BDF-CFCF-B9E0-E3FF-7E43F4D72CF5}"/>
              </a:ext>
            </a:extLst>
          </p:cNvPr>
          <p:cNvSpPr/>
          <p:nvPr/>
        </p:nvSpPr>
        <p:spPr>
          <a:xfrm>
            <a:off x="1744514" y="2542314"/>
            <a:ext cx="3606798" cy="1080647"/>
          </a:xfrm>
          <a:prstGeom prst="roundRect">
            <a:avLst/>
          </a:prstGeom>
          <a:noFill/>
          <a:ln w="25400" cap="flat" cmpd="sng" algn="ctr">
            <a:noFill/>
            <a:prstDash val="solid"/>
          </a:ln>
          <a:effectLst/>
        </p:spPr>
        <p:txBody>
          <a:bodyPr rtlCol="0" anchor="ct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Thực</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dân</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Pháp</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lấy</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cớ</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sang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xâm</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lược</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lần</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a:t>
            </a:r>
          </a:p>
        </p:txBody>
      </p:sp>
      <p:grpSp>
        <p:nvGrpSpPr>
          <p:cNvPr id="14" name="Group 13">
            <a:extLst>
              <a:ext uri="{FF2B5EF4-FFF2-40B4-BE49-F238E27FC236}">
                <a16:creationId xmlns:a16="http://schemas.microsoft.com/office/drawing/2014/main" id="{DF13306C-CD69-74F2-878E-4DE17CD0A298}"/>
              </a:ext>
            </a:extLst>
          </p:cNvPr>
          <p:cNvGrpSpPr/>
          <p:nvPr/>
        </p:nvGrpSpPr>
        <p:grpSpPr>
          <a:xfrm>
            <a:off x="424326" y="2179455"/>
            <a:ext cx="360583" cy="3941945"/>
            <a:chOff x="636489" y="3269183"/>
            <a:chExt cx="540874" cy="5912918"/>
          </a:xfrm>
        </p:grpSpPr>
        <p:cxnSp>
          <p:nvCxnSpPr>
            <p:cNvPr id="15" name="Straight Connector 14">
              <a:extLst>
                <a:ext uri="{FF2B5EF4-FFF2-40B4-BE49-F238E27FC236}">
                  <a16:creationId xmlns:a16="http://schemas.microsoft.com/office/drawing/2014/main" id="{04BD312C-A194-0FDB-9F89-F9E627B70403}"/>
                </a:ext>
              </a:extLst>
            </p:cNvPr>
            <p:cNvCxnSpPr>
              <a:cxnSpLocks/>
            </p:cNvCxnSpPr>
            <p:nvPr/>
          </p:nvCxnSpPr>
          <p:spPr>
            <a:xfrm>
              <a:off x="906925" y="3269183"/>
              <a:ext cx="0" cy="5912918"/>
            </a:xfrm>
            <a:prstGeom prst="line">
              <a:avLst/>
            </a:prstGeom>
            <a:noFill/>
            <a:ln w="38100" cap="flat" cmpd="sng" algn="ctr">
              <a:solidFill>
                <a:sysClr val="windowText" lastClr="000000"/>
              </a:solidFill>
              <a:prstDash val="solid"/>
              <a:headEnd type="none" w="med" len="med"/>
              <a:tailEnd type="arrow" w="med" len="med"/>
            </a:ln>
            <a:effectLst/>
          </p:spPr>
        </p:cxnSp>
        <p:cxnSp>
          <p:nvCxnSpPr>
            <p:cNvPr id="16" name="Straight Connector 15">
              <a:extLst>
                <a:ext uri="{FF2B5EF4-FFF2-40B4-BE49-F238E27FC236}">
                  <a16:creationId xmlns:a16="http://schemas.microsoft.com/office/drawing/2014/main" id="{C2BBBF24-98A8-F53F-C509-157F396234E0}"/>
                </a:ext>
              </a:extLst>
            </p:cNvPr>
            <p:cNvCxnSpPr>
              <a:cxnSpLocks/>
            </p:cNvCxnSpPr>
            <p:nvPr/>
          </p:nvCxnSpPr>
          <p:spPr>
            <a:xfrm>
              <a:off x="636489" y="4620988"/>
              <a:ext cx="540874" cy="0"/>
            </a:xfrm>
            <a:prstGeom prst="line">
              <a:avLst/>
            </a:prstGeom>
            <a:noFill/>
            <a:ln w="28575" cap="flat" cmpd="sng" algn="ctr">
              <a:solidFill>
                <a:sysClr val="windowText" lastClr="000000"/>
              </a:solidFill>
              <a:prstDash val="solid"/>
            </a:ln>
            <a:effectLst/>
          </p:spPr>
        </p:cxnSp>
        <p:cxnSp>
          <p:nvCxnSpPr>
            <p:cNvPr id="17" name="Straight Connector 16">
              <a:extLst>
                <a:ext uri="{FF2B5EF4-FFF2-40B4-BE49-F238E27FC236}">
                  <a16:creationId xmlns:a16="http://schemas.microsoft.com/office/drawing/2014/main" id="{545DC49F-5BB5-D2B6-265C-436612B3100F}"/>
                </a:ext>
              </a:extLst>
            </p:cNvPr>
            <p:cNvCxnSpPr>
              <a:cxnSpLocks/>
            </p:cNvCxnSpPr>
            <p:nvPr/>
          </p:nvCxnSpPr>
          <p:spPr>
            <a:xfrm>
              <a:off x="636489" y="6536867"/>
              <a:ext cx="540874" cy="0"/>
            </a:xfrm>
            <a:prstGeom prst="line">
              <a:avLst/>
            </a:prstGeom>
            <a:noFill/>
            <a:ln w="28575" cap="flat" cmpd="sng" algn="ctr">
              <a:solidFill>
                <a:sysClr val="windowText" lastClr="000000"/>
              </a:solidFill>
              <a:prstDash val="solid"/>
            </a:ln>
            <a:effectLst/>
          </p:spPr>
        </p:cxnSp>
      </p:grpSp>
      <p:sp>
        <p:nvSpPr>
          <p:cNvPr id="18" name="TextBox 17">
            <a:extLst>
              <a:ext uri="{FF2B5EF4-FFF2-40B4-BE49-F238E27FC236}">
                <a16:creationId xmlns:a16="http://schemas.microsoft.com/office/drawing/2014/main" id="{C9A56BC2-C333-3F0C-97B4-614D7FF55B8F}"/>
              </a:ext>
            </a:extLst>
          </p:cNvPr>
          <p:cNvSpPr txBox="1"/>
          <p:nvPr/>
        </p:nvSpPr>
        <p:spPr>
          <a:xfrm>
            <a:off x="1005421" y="4116590"/>
            <a:ext cx="1578122" cy="444930"/>
          </a:xfrm>
          <a:prstGeom prst="rect">
            <a:avLst/>
          </a:prstGeom>
          <a:noFill/>
        </p:spPr>
        <p:txBody>
          <a:bodyPr wrap="square">
            <a:spAutoFit/>
          </a:bodyP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25/4/1882</a:t>
            </a:r>
            <a:endParaRPr kumimoji="0" lang="en-US" sz="700" b="0"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C048FEC6-A180-6BD9-BED6-C87D5FB6FD99}"/>
              </a:ext>
            </a:extLst>
          </p:cNvPr>
          <p:cNvSpPr txBox="1"/>
          <p:nvPr/>
        </p:nvSpPr>
        <p:spPr>
          <a:xfrm>
            <a:off x="900023" y="2854392"/>
            <a:ext cx="1042987" cy="444930"/>
          </a:xfrm>
          <a:prstGeom prst="rect">
            <a:avLst/>
          </a:prstGeom>
          <a:noFill/>
        </p:spPr>
        <p:txBody>
          <a:bodyPr wrap="square">
            <a:spAutoFit/>
          </a:bodyP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1882</a:t>
            </a:r>
            <a:endParaRPr kumimoji="0" lang="en-US" sz="700" b="0" i="0" u="none" strike="noStrike" kern="0" cap="none" spc="0" normalizeH="0" baseline="0" noProof="0" dirty="0">
              <a:ln>
                <a:noFill/>
              </a:ln>
              <a:solidFill>
                <a:prstClr val="black"/>
              </a:solidFill>
              <a:effectLst/>
              <a:uLnTx/>
              <a:uFillTx/>
            </a:endParaRPr>
          </a:p>
        </p:txBody>
      </p:sp>
      <p:sp>
        <p:nvSpPr>
          <p:cNvPr id="20" name="Rectangle: Rounded Corners 19">
            <a:extLst>
              <a:ext uri="{FF2B5EF4-FFF2-40B4-BE49-F238E27FC236}">
                <a16:creationId xmlns:a16="http://schemas.microsoft.com/office/drawing/2014/main" id="{B6D507B2-D18F-F075-3BBF-00AFE8CBBF78}"/>
              </a:ext>
            </a:extLst>
          </p:cNvPr>
          <p:cNvSpPr/>
          <p:nvPr/>
        </p:nvSpPr>
        <p:spPr>
          <a:xfrm>
            <a:off x="2341367" y="3770745"/>
            <a:ext cx="3606797" cy="1080647"/>
          </a:xfrm>
          <a:prstGeom prst="roundRect">
            <a:avLst/>
          </a:prstGeom>
          <a:noFill/>
          <a:ln w="25400" cap="flat" cmpd="sng" algn="ctr">
            <a:noFill/>
            <a:prstDash val="solid"/>
          </a:ln>
          <a:effectLst/>
        </p:spPr>
        <p:txBody>
          <a:bodyPr rtlCol="0" anchor="ct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Buộc</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thực</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Tổng</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đô</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Hoàng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Diệu</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phải</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hàng</a:t>
            </a:r>
            <a:endPar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CEE0AF75-B78B-2A9D-C888-DCB762112C89}"/>
              </a:ext>
            </a:extLst>
          </p:cNvPr>
          <p:cNvCxnSpPr>
            <a:cxnSpLocks/>
          </p:cNvCxnSpPr>
          <p:nvPr/>
        </p:nvCxnSpPr>
        <p:spPr>
          <a:xfrm>
            <a:off x="3839158" y="4788670"/>
            <a:ext cx="0" cy="470243"/>
          </a:xfrm>
          <a:prstGeom prst="line">
            <a:avLst/>
          </a:prstGeom>
          <a:noFill/>
          <a:ln w="38100" cap="flat" cmpd="sng" algn="ctr">
            <a:solidFill>
              <a:srgbClr val="C00000"/>
            </a:solidFill>
            <a:prstDash val="solid"/>
            <a:headEnd type="none" w="med" len="med"/>
            <a:tailEnd type="arrow" w="med" len="med"/>
          </a:ln>
          <a:effectLst/>
        </p:spPr>
      </p:cxnSp>
      <p:sp>
        <p:nvSpPr>
          <p:cNvPr id="22" name="Rectangle: Rounded Corners 21">
            <a:extLst>
              <a:ext uri="{FF2B5EF4-FFF2-40B4-BE49-F238E27FC236}">
                <a16:creationId xmlns:a16="http://schemas.microsoft.com/office/drawing/2014/main" id="{E43AECD9-4BBB-75C1-3D28-FC2ACC40AC62}"/>
              </a:ext>
            </a:extLst>
          </p:cNvPr>
          <p:cNvSpPr/>
          <p:nvPr/>
        </p:nvSpPr>
        <p:spPr>
          <a:xfrm>
            <a:off x="1350250" y="5116787"/>
            <a:ext cx="4977816" cy="691642"/>
          </a:xfrm>
          <a:prstGeom prst="roundRect">
            <a:avLst/>
          </a:prstGeom>
          <a:noFill/>
          <a:ln w="25400" cap="flat" cmpd="sng" algn="ctr">
            <a:noFill/>
            <a:prstDash val="solid"/>
          </a:ln>
          <a:effectLst/>
        </p:spPr>
        <p:txBody>
          <a:bodyPr rtlCol="0" anchor="ct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Chiến</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đấu</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hết</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đánh</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giặc</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Pháp</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23" name="Rectangle: Rounded Corners 22">
            <a:extLst>
              <a:ext uri="{FF2B5EF4-FFF2-40B4-BE49-F238E27FC236}">
                <a16:creationId xmlns:a16="http://schemas.microsoft.com/office/drawing/2014/main" id="{BC1577B5-138E-1A85-026F-1FC2167A0ABD}"/>
              </a:ext>
            </a:extLst>
          </p:cNvPr>
          <p:cNvSpPr/>
          <p:nvPr/>
        </p:nvSpPr>
        <p:spPr>
          <a:xfrm>
            <a:off x="784909" y="5968239"/>
            <a:ext cx="5578725" cy="691642"/>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Khi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bị</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thất</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thủ</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 Hoàng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Diệu</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đã</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tự</a:t>
            </a:r>
            <a:r>
              <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Wingdings" panose="05000000000000000000" pitchFamily="2" charset="2"/>
              </a:rPr>
              <a:t>sát</a:t>
            </a:r>
            <a:endParaRPr kumimoji="0" lang="en-US" sz="20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5" name="Arrow: Pentagon 4">
            <a:extLst>
              <a:ext uri="{FF2B5EF4-FFF2-40B4-BE49-F238E27FC236}">
                <a16:creationId xmlns:a16="http://schemas.microsoft.com/office/drawing/2014/main" id="{D04CD93E-765E-AD6E-7090-9B3198512690}"/>
              </a:ext>
            </a:extLst>
          </p:cNvPr>
          <p:cNvSpPr/>
          <p:nvPr/>
        </p:nvSpPr>
        <p:spPr>
          <a:xfrm>
            <a:off x="424327" y="1664857"/>
            <a:ext cx="3414832" cy="965200"/>
          </a:xfrm>
          <a:prstGeom prst="homePlate">
            <a:avLst/>
          </a:prstGeom>
          <a:solidFill>
            <a:srgbClr val="F79646">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spcBef>
                <a:spcPts val="0"/>
              </a:spcBef>
              <a:spcAft>
                <a:spcPts val="0"/>
              </a:spcAft>
              <a:buClrTx/>
              <a:buSzTx/>
              <a:buFontTx/>
              <a:buNone/>
              <a:tabLst/>
              <a:defRPr/>
            </a:pP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Hoàng </a:t>
            </a:r>
            <a:r>
              <a:rPr kumimoji="0" lang="en-US" sz="20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Diệu</a:t>
            </a: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0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chống</a:t>
            </a: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0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thực</a:t>
            </a: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0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dân</a:t>
            </a: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0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Pháp</a:t>
            </a:r>
            <a:r>
              <a:rPr kumimoji="0" lang="en-US" sz="20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p>
        </p:txBody>
      </p:sp>
    </p:spTree>
    <p:extLst>
      <p:ext uri="{BB962C8B-B14F-4D97-AF65-F5344CB8AC3E}">
        <p14:creationId xmlns:p14="http://schemas.microsoft.com/office/powerpoint/2010/main" val="378375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p:bldP spid="20" grpId="0" animBg="1"/>
      <p:bldP spid="22" grpId="0" animBg="1"/>
      <p:bldP spid="2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5A9CA-64DC-9ED4-CF01-30D9BEBD28E7}"/>
              </a:ext>
            </a:extLst>
          </p:cNvPr>
          <p:cNvGrpSpPr/>
          <p:nvPr/>
        </p:nvGrpSpPr>
        <p:grpSpPr>
          <a:xfrm>
            <a:off x="6736834" y="2340591"/>
            <a:ext cx="4846682" cy="3772989"/>
            <a:chOff x="10165909" y="3115775"/>
            <a:chExt cx="7270023" cy="5659483"/>
          </a:xfrm>
        </p:grpSpPr>
        <p:sp>
          <p:nvSpPr>
            <p:cNvPr id="5" name="TextBox 4">
              <a:extLst>
                <a:ext uri="{FF2B5EF4-FFF2-40B4-BE49-F238E27FC236}">
                  <a16:creationId xmlns:a16="http://schemas.microsoft.com/office/drawing/2014/main" id="{53DD5FAC-B357-902A-53F2-A6AD9E116463}"/>
                </a:ext>
              </a:extLst>
            </p:cNvPr>
            <p:cNvSpPr txBox="1"/>
            <p:nvPr/>
          </p:nvSpPr>
          <p:spPr>
            <a:xfrm>
              <a:off x="10165909" y="7559733"/>
              <a:ext cx="7239000" cy="1215525"/>
            </a:xfrm>
            <a:prstGeom prst="rect">
              <a:avLst/>
            </a:prstGeom>
            <a:noFill/>
          </p:spPr>
          <p:txBody>
            <a:bodyPr wrap="square" rtlCol="0">
              <a:spAutoFit/>
            </a:bodyPr>
            <a:lstStyle/>
            <a:p>
              <a:pPr algn="ctr" defTabSz="609539"/>
              <a:r>
                <a:rPr lang="en-US" sz="2333" b="1" i="1" dirty="0" err="1">
                  <a:solidFill>
                    <a:srgbClr val="002060"/>
                  </a:solidFill>
                  <a:latin typeface="UTM Avo" panose="02040603050506020204" pitchFamily="18" charset="0"/>
                  <a:cs typeface="Arial" panose="020B0604020202020204" pitchFamily="34" charset="0"/>
                </a:rPr>
                <a:t>Hình</a:t>
              </a:r>
              <a:r>
                <a:rPr lang="en-US" sz="2333" b="1" i="1" dirty="0">
                  <a:solidFill>
                    <a:srgbClr val="002060"/>
                  </a:solidFill>
                  <a:latin typeface="UTM Avo" panose="02040603050506020204" pitchFamily="18" charset="0"/>
                  <a:cs typeface="Arial" panose="020B0604020202020204" pitchFamily="34" charset="0"/>
                </a:rPr>
                <a:t> 8. </a:t>
              </a:r>
              <a:r>
                <a:rPr lang="en-US" sz="2333" i="1" dirty="0" err="1">
                  <a:solidFill>
                    <a:srgbClr val="002060"/>
                  </a:solidFill>
                  <a:latin typeface="UTM Avo" panose="02040603050506020204" pitchFamily="18" charset="0"/>
                  <a:cs typeface="Arial" panose="020B0604020202020204" pitchFamily="34" charset="0"/>
                </a:rPr>
                <a:t>Xác</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máy</a:t>
              </a:r>
              <a:r>
                <a:rPr lang="en-US" sz="2333" i="1" dirty="0">
                  <a:solidFill>
                    <a:srgbClr val="002060"/>
                  </a:solidFill>
                  <a:latin typeface="UTM Avo" panose="02040603050506020204" pitchFamily="18" charset="0"/>
                  <a:cs typeface="Arial" panose="020B0604020202020204" pitchFamily="34" charset="0"/>
                </a:rPr>
                <a:t> bay B-52 </a:t>
              </a:r>
              <a:r>
                <a:rPr lang="en-US" sz="2333" i="1" dirty="0" err="1">
                  <a:solidFill>
                    <a:srgbClr val="002060"/>
                  </a:solidFill>
                  <a:latin typeface="UTM Avo" panose="02040603050506020204" pitchFamily="18" charset="0"/>
                  <a:cs typeface="Arial" panose="020B0604020202020204" pitchFamily="34" charset="0"/>
                </a:rPr>
                <a:t>của</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Mỹ</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tại</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hồ</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Hữu</a:t>
              </a:r>
              <a:r>
                <a:rPr lang="en-US" sz="2333" i="1" dirty="0">
                  <a:solidFill>
                    <a:srgbClr val="002060"/>
                  </a:solidFill>
                  <a:latin typeface="UTM Avo" panose="02040603050506020204" pitchFamily="18" charset="0"/>
                  <a:cs typeface="Arial" panose="020B0604020202020204" pitchFamily="34" charset="0"/>
                </a:rPr>
                <a:t> </a:t>
              </a:r>
              <a:r>
                <a:rPr lang="en-US" sz="2333" i="1" dirty="0" err="1">
                  <a:solidFill>
                    <a:srgbClr val="002060"/>
                  </a:solidFill>
                  <a:latin typeface="UTM Avo" panose="02040603050506020204" pitchFamily="18" charset="0"/>
                  <a:cs typeface="Arial" panose="020B0604020202020204" pitchFamily="34" charset="0"/>
                </a:rPr>
                <a:t>Tiệp</a:t>
              </a:r>
              <a:r>
                <a:rPr lang="en-US" sz="2333" i="1" dirty="0">
                  <a:solidFill>
                    <a:srgbClr val="002060"/>
                  </a:solidFill>
                  <a:latin typeface="UTM Avo" panose="02040603050506020204" pitchFamily="18" charset="0"/>
                  <a:cs typeface="Arial" panose="020B0604020202020204" pitchFamily="34" charset="0"/>
                </a:rPr>
                <a:t> (Hà </a:t>
              </a:r>
              <a:r>
                <a:rPr lang="en-US" sz="2333" i="1" dirty="0" err="1">
                  <a:solidFill>
                    <a:srgbClr val="002060"/>
                  </a:solidFill>
                  <a:latin typeface="UTM Avo" panose="02040603050506020204" pitchFamily="18" charset="0"/>
                  <a:cs typeface="Arial" panose="020B0604020202020204" pitchFamily="34" charset="0"/>
                </a:rPr>
                <a:t>Nội</a:t>
              </a:r>
              <a:r>
                <a:rPr lang="en-US" sz="2333" i="1" dirty="0">
                  <a:solidFill>
                    <a:srgbClr val="002060"/>
                  </a:solidFill>
                  <a:latin typeface="UTM Avo" panose="02040603050506020204" pitchFamily="18" charset="0"/>
                  <a:cs typeface="Arial" panose="020B0604020202020204" pitchFamily="34" charset="0"/>
                </a:rPr>
                <a:t>)</a:t>
              </a:r>
            </a:p>
          </p:txBody>
        </p:sp>
        <p:pic>
          <p:nvPicPr>
            <p:cNvPr id="7" name="Picture 6">
              <a:extLst>
                <a:ext uri="{FF2B5EF4-FFF2-40B4-BE49-F238E27FC236}">
                  <a16:creationId xmlns:a16="http://schemas.microsoft.com/office/drawing/2014/main" id="{0CC5AC53-DBAB-CA5A-9EDB-198AD09D5AC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223" t="-918" b="1"/>
            <a:stretch/>
          </p:blipFill>
          <p:spPr>
            <a:xfrm>
              <a:off x="10196932" y="3115775"/>
              <a:ext cx="7239000" cy="4415492"/>
            </a:xfrm>
            <a:prstGeom prst="rect">
              <a:avLst/>
            </a:prstGeom>
          </p:spPr>
        </p:pic>
      </p:grpSp>
      <p:sp>
        <p:nvSpPr>
          <p:cNvPr id="9" name="Rectangle: Rounded Corners 8">
            <a:extLst>
              <a:ext uri="{FF2B5EF4-FFF2-40B4-BE49-F238E27FC236}">
                <a16:creationId xmlns:a16="http://schemas.microsoft.com/office/drawing/2014/main" id="{277F27F6-A378-FD41-3403-2D4E5F44966D}"/>
              </a:ext>
            </a:extLst>
          </p:cNvPr>
          <p:cNvSpPr/>
          <p:nvPr/>
        </p:nvSpPr>
        <p:spPr>
          <a:xfrm>
            <a:off x="1975711" y="2500205"/>
            <a:ext cx="2794000" cy="685924"/>
          </a:xfrm>
          <a:prstGeom prst="roundRect">
            <a:avLst>
              <a:gd name="adj" fmla="val 50000"/>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18/12/1972</a:t>
            </a:r>
          </a:p>
        </p:txBody>
      </p:sp>
      <p:sp>
        <p:nvSpPr>
          <p:cNvPr id="11" name="Rectangle 10">
            <a:extLst>
              <a:ext uri="{FF2B5EF4-FFF2-40B4-BE49-F238E27FC236}">
                <a16:creationId xmlns:a16="http://schemas.microsoft.com/office/drawing/2014/main" id="{1DC63779-8A17-7283-3E79-CBDA5E0B927A}"/>
              </a:ext>
            </a:extLst>
          </p:cNvPr>
          <p:cNvSpPr/>
          <p:nvPr/>
        </p:nvSpPr>
        <p:spPr>
          <a:xfrm>
            <a:off x="903424" y="3648713"/>
            <a:ext cx="4938575" cy="970581"/>
          </a:xfrm>
          <a:prstGeom prst="rect">
            <a:avLst/>
          </a:prstGeom>
          <a:solidFill>
            <a:sysClr val="window" lastClr="FFFFFF"/>
          </a:solidFill>
          <a:ln w="25400" cap="flat" cmpd="sng" algn="ctr">
            <a:noFill/>
            <a:prstDash val="solid"/>
          </a:ln>
          <a:effectLst/>
        </p:spPr>
        <p:txBody>
          <a:bodyPr rtlCol="0" anchor="ctr"/>
          <a:lstStyle/>
          <a:p>
            <a:pPr marL="0" marR="0" lvl="0" indent="0" defTabSz="609539" eaLnBrk="1" fontAlgn="auto" latinLnBrk="0" hangingPunct="1">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Âm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mưu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hủy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diệt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thành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phố</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ở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Bắc</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cxnSp>
        <p:nvCxnSpPr>
          <p:cNvPr id="12" name="Straight Arrow Connector 11">
            <a:extLst>
              <a:ext uri="{FF2B5EF4-FFF2-40B4-BE49-F238E27FC236}">
                <a16:creationId xmlns:a16="http://schemas.microsoft.com/office/drawing/2014/main" id="{3923B892-E4DB-E6E3-FACD-BE39ABAE60CE}"/>
              </a:ext>
            </a:extLst>
          </p:cNvPr>
          <p:cNvCxnSpPr>
            <a:cxnSpLocks/>
          </p:cNvCxnSpPr>
          <p:nvPr/>
        </p:nvCxnSpPr>
        <p:spPr>
          <a:xfrm>
            <a:off x="3372711" y="3235380"/>
            <a:ext cx="0" cy="476007"/>
          </a:xfrm>
          <a:prstGeom prst="straightConnector1">
            <a:avLst/>
          </a:prstGeom>
          <a:noFill/>
          <a:ln w="38100" cap="flat" cmpd="sng" algn="ctr">
            <a:solidFill>
              <a:srgbClr val="C00000"/>
            </a:solidFill>
            <a:prstDash val="solid"/>
            <a:tailEnd type="triangle"/>
          </a:ln>
          <a:effectLst/>
        </p:spPr>
      </p:cxnSp>
      <p:sp>
        <p:nvSpPr>
          <p:cNvPr id="13" name="Rectangle 12">
            <a:extLst>
              <a:ext uri="{FF2B5EF4-FFF2-40B4-BE49-F238E27FC236}">
                <a16:creationId xmlns:a16="http://schemas.microsoft.com/office/drawing/2014/main" id="{1968F061-A251-61D2-2566-CE44F7912BF2}"/>
              </a:ext>
            </a:extLst>
          </p:cNvPr>
          <p:cNvSpPr/>
          <p:nvPr/>
        </p:nvSpPr>
        <p:spPr>
          <a:xfrm>
            <a:off x="608484" y="5162411"/>
            <a:ext cx="5642518" cy="1418179"/>
          </a:xfrm>
          <a:prstGeom prst="rect">
            <a:avLst/>
          </a:prstGeom>
          <a:solidFill>
            <a:sysClr val="window" lastClr="FFFFFF"/>
          </a:solidFill>
          <a:ln w="25400" cap="flat" cmpd="sng" algn="ctr">
            <a:noFill/>
            <a:prstDash val="solid"/>
          </a:ln>
          <a:effectLst/>
        </p:spPr>
        <p:txBody>
          <a:bodyPr rtlCol="0" anchor="ctr"/>
          <a:lstStyle/>
          <a:p>
            <a:pPr marL="0" marR="0" lvl="0" indent="0" algn="just" defTabSz="609539" eaLnBrk="1" fontAlgn="auto" latinLnBrk="0" hangingPunct="1">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Huy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máy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bay B-52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đánh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ném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bom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địa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tập</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trung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đông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cư</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ở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cxnSp>
        <p:nvCxnSpPr>
          <p:cNvPr id="14" name="Straight Arrow Connector 13">
            <a:extLst>
              <a:ext uri="{FF2B5EF4-FFF2-40B4-BE49-F238E27FC236}">
                <a16:creationId xmlns:a16="http://schemas.microsoft.com/office/drawing/2014/main" id="{B862ACF5-51B9-5D05-6CC4-B83711941DD5}"/>
              </a:ext>
            </a:extLst>
          </p:cNvPr>
          <p:cNvCxnSpPr>
            <a:cxnSpLocks/>
          </p:cNvCxnSpPr>
          <p:nvPr/>
        </p:nvCxnSpPr>
        <p:spPr>
          <a:xfrm>
            <a:off x="3372712" y="4568955"/>
            <a:ext cx="0" cy="593456"/>
          </a:xfrm>
          <a:prstGeom prst="straightConnector1">
            <a:avLst/>
          </a:prstGeom>
          <a:noFill/>
          <a:ln w="38100" cap="flat" cmpd="sng" algn="ctr">
            <a:solidFill>
              <a:srgbClr val="C00000"/>
            </a:solidFill>
            <a:prstDash val="solid"/>
            <a:tailEnd type="triangle"/>
          </a:ln>
          <a:effectLst/>
        </p:spPr>
      </p:cxnSp>
      <p:sp>
        <p:nvSpPr>
          <p:cNvPr id="3" name="Arrow: Pentagon 2">
            <a:extLst>
              <a:ext uri="{FF2B5EF4-FFF2-40B4-BE49-F238E27FC236}">
                <a16:creationId xmlns:a16="http://schemas.microsoft.com/office/drawing/2014/main" id="{66EAB47F-910B-769A-3CEC-DE2632F9008D}"/>
              </a:ext>
            </a:extLst>
          </p:cNvPr>
          <p:cNvSpPr/>
          <p:nvPr/>
        </p:nvSpPr>
        <p:spPr>
          <a:xfrm>
            <a:off x="0" y="1722737"/>
            <a:ext cx="6894286" cy="555170"/>
          </a:xfrm>
          <a:prstGeom prst="homePlate">
            <a:avLst/>
          </a:prstGeom>
          <a:solidFill>
            <a:srgbClr val="F79646">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Chiến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thắng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Điện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Biên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Phủ</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trên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không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208559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3DC00B0-2181-836A-2056-52EF2401700D}"/>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id="{286D1E3B-EA01-F1FA-6EA2-627458274E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id="{2F1BE844-B954-D167-D23E-E2030B56E682}"/>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414076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6EAB47F-910B-769A-3CEC-DE2632F9008D}"/>
              </a:ext>
            </a:extLst>
          </p:cNvPr>
          <p:cNvSpPr/>
          <p:nvPr/>
        </p:nvSpPr>
        <p:spPr>
          <a:xfrm>
            <a:off x="0" y="1722737"/>
            <a:ext cx="6894286" cy="555170"/>
          </a:xfrm>
          <a:prstGeom prst="homePlate">
            <a:avLst/>
          </a:prstGeom>
          <a:solidFill>
            <a:srgbClr val="F79646">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Chiến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thắng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Điện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Biên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Phủ</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trên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mn-ea"/>
                <a:cs typeface="Arial" panose="020B0604020202020204" pitchFamily="34" charset="0"/>
              </a:rPr>
              <a:t>không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mn-ea"/>
                <a:cs typeface="Arial" panose="020B0604020202020204" pitchFamily="34" charset="0"/>
              </a:rPr>
              <a:t>”</a:t>
            </a:r>
          </a:p>
        </p:txBody>
      </p:sp>
      <p:sp>
        <p:nvSpPr>
          <p:cNvPr id="2" name="Rectangle: Rounded Corners 1">
            <a:extLst>
              <a:ext uri="{FF2B5EF4-FFF2-40B4-BE49-F238E27FC236}">
                <a16:creationId xmlns:a16="http://schemas.microsoft.com/office/drawing/2014/main" id="{4A2FA95F-3E36-D5C9-42F6-E35117E7AB5A}"/>
              </a:ext>
            </a:extLst>
          </p:cNvPr>
          <p:cNvSpPr/>
          <p:nvPr/>
        </p:nvSpPr>
        <p:spPr>
          <a:xfrm>
            <a:off x="7461124" y="1563019"/>
            <a:ext cx="3111273" cy="685924"/>
          </a:xfrm>
          <a:prstGeom prst="roundRect">
            <a:avLst>
              <a:gd name="adj" fmla="val 50000"/>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18 – 29/12/1972</a:t>
            </a:r>
          </a:p>
        </p:txBody>
      </p:sp>
      <p:sp>
        <p:nvSpPr>
          <p:cNvPr id="6" name="Rectangle 5">
            <a:extLst>
              <a:ext uri="{FF2B5EF4-FFF2-40B4-BE49-F238E27FC236}">
                <a16:creationId xmlns:a16="http://schemas.microsoft.com/office/drawing/2014/main" id="{B22544A9-1A48-8040-1AD7-A7FAC240F99D}"/>
              </a:ext>
            </a:extLst>
          </p:cNvPr>
          <p:cNvSpPr/>
          <p:nvPr/>
        </p:nvSpPr>
        <p:spPr>
          <a:xfrm>
            <a:off x="6387582" y="2848462"/>
            <a:ext cx="5258358" cy="970581"/>
          </a:xfrm>
          <a:prstGeom prst="rect">
            <a:avLst/>
          </a:prstGeom>
          <a:solidFill>
            <a:sysClr val="window" lastClr="FFFFFF"/>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kiên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cường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đánh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máy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Mỹ</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8" name="Rectangle 7">
            <a:extLst>
              <a:ext uri="{FF2B5EF4-FFF2-40B4-BE49-F238E27FC236}">
                <a16:creationId xmlns:a16="http://schemas.microsoft.com/office/drawing/2014/main" id="{192AF2A4-D0E7-97D9-D9F7-DDD2BD2486AB}"/>
              </a:ext>
            </a:extLst>
          </p:cNvPr>
          <p:cNvSpPr/>
          <p:nvPr/>
        </p:nvSpPr>
        <p:spPr>
          <a:xfrm>
            <a:off x="6665758" y="4667630"/>
            <a:ext cx="4702006" cy="1169819"/>
          </a:xfrm>
          <a:prstGeom prst="rect">
            <a:avLst/>
          </a:prstGeom>
          <a:solidFill>
            <a:sysClr val="window" lastClr="FFFFFF"/>
          </a:solidFill>
          <a:ln w="25400" cap="flat" cmpd="sng" algn="ctr">
            <a:noFill/>
            <a:prstDash val="solid"/>
          </a:ln>
          <a:effectLst/>
        </p:spPr>
        <p:txBody>
          <a:bodyPr rtlCol="0" anchor="ctr"/>
          <a:lstStyle/>
          <a:p>
            <a:pPr lvl="0" algn="ctr" defTabSz="609539">
              <a:lnSpc>
                <a:spcPct val="150000"/>
              </a:lnSpc>
            </a:pPr>
            <a:r>
              <a:rPr lang="en-US" sz="2400" kern="0" dirty="0">
                <a:solidFill>
                  <a:prstClr val="black"/>
                </a:solidFill>
                <a:latin typeface="UTM Avo" panose="02040603050506020204" pitchFamily="18" charset="0"/>
                <a:cs typeface="Arial" panose="020B0604020202020204" pitchFamily="34" charset="0"/>
              </a:rPr>
              <a:t>B</a:t>
            </a:r>
            <a:r>
              <a:rPr lang="vi-VN" sz="2400" kern="0" dirty="0">
                <a:solidFill>
                  <a:prstClr val="black"/>
                </a:solidFill>
                <a:latin typeface="UTM Avo" panose="02040603050506020204" pitchFamily="18" charset="0"/>
                <a:cs typeface="Arial" panose="020B0604020202020204" pitchFamily="34" charset="0"/>
              </a:rPr>
              <a:t>ắn rơi 81 máy bay của Mỹ, trong đó có 34 máy bay B-52</a:t>
            </a:r>
          </a:p>
        </p:txBody>
      </p:sp>
      <p:grpSp>
        <p:nvGrpSpPr>
          <p:cNvPr id="10" name="Group 9">
            <a:extLst>
              <a:ext uri="{FF2B5EF4-FFF2-40B4-BE49-F238E27FC236}">
                <a16:creationId xmlns:a16="http://schemas.microsoft.com/office/drawing/2014/main" id="{260FACA3-0D04-CCB1-12E4-FADD2B386CD0}"/>
              </a:ext>
            </a:extLst>
          </p:cNvPr>
          <p:cNvGrpSpPr/>
          <p:nvPr/>
        </p:nvGrpSpPr>
        <p:grpSpPr>
          <a:xfrm>
            <a:off x="294310" y="2785305"/>
            <a:ext cx="6894286" cy="3744920"/>
            <a:chOff x="407075" y="3708355"/>
            <a:chExt cx="10341429" cy="5617381"/>
          </a:xfrm>
        </p:grpSpPr>
        <p:sp>
          <p:nvSpPr>
            <p:cNvPr id="15" name="TextBox 14">
              <a:extLst>
                <a:ext uri="{FF2B5EF4-FFF2-40B4-BE49-F238E27FC236}">
                  <a16:creationId xmlns:a16="http://schemas.microsoft.com/office/drawing/2014/main" id="{FC685370-ED03-A784-5CBD-8E1A8CD8BAF5}"/>
                </a:ext>
              </a:extLst>
            </p:cNvPr>
            <p:cNvSpPr txBox="1"/>
            <p:nvPr/>
          </p:nvSpPr>
          <p:spPr>
            <a:xfrm>
              <a:off x="407075" y="8473964"/>
              <a:ext cx="10341429" cy="851772"/>
            </a:xfrm>
            <a:prstGeom prst="rect">
              <a:avLst/>
            </a:prstGeom>
            <a:noFill/>
          </p:spPr>
          <p:txBody>
            <a:bodyPr wrap="square" rtlCol="0">
              <a:spAutoFit/>
            </a:bodyPr>
            <a:lstStyle/>
            <a:p>
              <a:pPr algn="ctr" defTabSz="609539">
                <a:lnSpc>
                  <a:spcPct val="150000"/>
                </a:lnSpc>
              </a:pPr>
              <a:r>
                <a:rPr lang="en-US" sz="2400" i="1" dirty="0" err="1">
                  <a:solidFill>
                    <a:srgbClr val="002060"/>
                  </a:solidFill>
                  <a:latin typeface="UTM Avo" panose="02040603050506020204" pitchFamily="18" charset="0"/>
                  <a:cs typeface="Arial" panose="020B0604020202020204" pitchFamily="34" charset="0"/>
                </a:rPr>
                <a:t>Bộ</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đội</a:t>
              </a:r>
              <a:r>
                <a:rPr lang="en-US" sz="2400" i="1" dirty="0">
                  <a:solidFill>
                    <a:srgbClr val="002060"/>
                  </a:solidFill>
                  <a:latin typeface="UTM Avo" panose="02040603050506020204" pitchFamily="18" charset="0"/>
                  <a:cs typeface="Arial" panose="020B0604020202020204" pitchFamily="34" charset="0"/>
                </a:rPr>
                <a:t> ta </a:t>
              </a:r>
              <a:r>
                <a:rPr lang="en-US" sz="2400" i="1" dirty="0" err="1">
                  <a:solidFill>
                    <a:srgbClr val="002060"/>
                  </a:solidFill>
                  <a:latin typeface="UTM Avo" panose="02040603050506020204" pitchFamily="18" charset="0"/>
                  <a:cs typeface="Arial" panose="020B0604020202020204" pitchFamily="34" charset="0"/>
                </a:rPr>
                <a:t>đang</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ngắm</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bắn</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máy</a:t>
              </a:r>
              <a:r>
                <a:rPr lang="en-US" sz="2400" i="1" dirty="0">
                  <a:solidFill>
                    <a:srgbClr val="002060"/>
                  </a:solidFill>
                  <a:latin typeface="UTM Avo" panose="02040603050506020204" pitchFamily="18" charset="0"/>
                  <a:cs typeface="Arial" panose="020B0604020202020204" pitchFamily="34" charset="0"/>
                </a:rPr>
                <a:t> bay </a:t>
              </a:r>
              <a:r>
                <a:rPr lang="en-US" sz="2400" i="1" dirty="0" err="1">
                  <a:solidFill>
                    <a:srgbClr val="002060"/>
                  </a:solidFill>
                  <a:latin typeface="UTM Avo" panose="02040603050506020204" pitchFamily="18" charset="0"/>
                  <a:cs typeface="Arial" panose="020B0604020202020204" pitchFamily="34" charset="0"/>
                </a:rPr>
                <a:t>của</a:t>
              </a:r>
              <a:r>
                <a:rPr lang="en-US" sz="2400" i="1" dirty="0">
                  <a:solidFill>
                    <a:srgbClr val="002060"/>
                  </a:solidFill>
                  <a:latin typeface="UTM Avo" panose="02040603050506020204" pitchFamily="18" charset="0"/>
                  <a:cs typeface="Arial" panose="020B0604020202020204" pitchFamily="34" charset="0"/>
                </a:rPr>
                <a:t> </a:t>
              </a:r>
              <a:r>
                <a:rPr lang="en-US" sz="2400" i="1" dirty="0" err="1">
                  <a:solidFill>
                    <a:srgbClr val="002060"/>
                  </a:solidFill>
                  <a:latin typeface="UTM Avo" panose="02040603050506020204" pitchFamily="18" charset="0"/>
                  <a:cs typeface="Arial" panose="020B0604020202020204" pitchFamily="34" charset="0"/>
                </a:rPr>
                <a:t>Mỹ</a:t>
              </a:r>
              <a:r>
                <a:rPr lang="en-US" sz="2400" i="1" dirty="0">
                  <a:solidFill>
                    <a:srgbClr val="002060"/>
                  </a:solidFill>
                  <a:latin typeface="UTM Avo" panose="02040603050506020204" pitchFamily="18" charset="0"/>
                  <a:cs typeface="Arial" panose="020B0604020202020204" pitchFamily="34" charset="0"/>
                </a:rPr>
                <a:t> </a:t>
              </a:r>
            </a:p>
          </p:txBody>
        </p:sp>
        <p:pic>
          <p:nvPicPr>
            <p:cNvPr id="16" name="Picture 6" descr="Điện Biên Phủ trên không - Một đỉnh cao chiến thắng của văn hóa quân sự  Việt Nam hiện đại">
              <a:extLst>
                <a:ext uri="{FF2B5EF4-FFF2-40B4-BE49-F238E27FC236}">
                  <a16:creationId xmlns:a16="http://schemas.microsoft.com/office/drawing/2014/main" id="{446537A3-6DFF-E0FE-92C1-C0838E555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202" y="3708355"/>
              <a:ext cx="6660245" cy="43908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Arrow Connector 16">
            <a:extLst>
              <a:ext uri="{FF2B5EF4-FFF2-40B4-BE49-F238E27FC236}">
                <a16:creationId xmlns:a16="http://schemas.microsoft.com/office/drawing/2014/main" id="{6E8F683E-C5AF-6BDE-BC41-747451EF51CF}"/>
              </a:ext>
            </a:extLst>
          </p:cNvPr>
          <p:cNvCxnSpPr>
            <a:cxnSpLocks/>
          </p:cNvCxnSpPr>
          <p:nvPr/>
        </p:nvCxnSpPr>
        <p:spPr>
          <a:xfrm>
            <a:off x="9017145" y="2290114"/>
            <a:ext cx="0" cy="4760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9B86B6-19D2-D665-DAE3-7103AF82971F}"/>
              </a:ext>
            </a:extLst>
          </p:cNvPr>
          <p:cNvCxnSpPr>
            <a:cxnSpLocks/>
          </p:cNvCxnSpPr>
          <p:nvPr/>
        </p:nvCxnSpPr>
        <p:spPr>
          <a:xfrm>
            <a:off x="9016761" y="3901385"/>
            <a:ext cx="0" cy="6950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0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6EAB47F-910B-769A-3CEC-DE2632F9008D}"/>
              </a:ext>
            </a:extLst>
          </p:cNvPr>
          <p:cNvSpPr/>
          <p:nvPr/>
        </p:nvSpPr>
        <p:spPr>
          <a:xfrm>
            <a:off x="29029" y="1638096"/>
            <a:ext cx="8139659" cy="710500"/>
          </a:xfrm>
          <a:prstGeom prst="homePlate">
            <a:avLst/>
          </a:prstGeom>
          <a:solidFill>
            <a:schemeClr val="bg1"/>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Chiến</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thắng</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Điện</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Biên</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Phủ</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trên</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không</a:t>
            </a:r>
            <a:r>
              <a:rPr kumimoji="0" lang="en-US" sz="2800" b="1" i="0" u="none" strike="noStrike" kern="0" cap="none" spc="0" normalizeH="0" baseline="0" noProof="0" dirty="0">
                <a:ln>
                  <a:noFill/>
                </a:ln>
                <a:solidFill>
                  <a:schemeClr val="accent5">
                    <a:lumMod val="75000"/>
                  </a:schemeClr>
                </a:solidFill>
                <a:effectLst/>
                <a:uLnTx/>
                <a:uFillTx/>
                <a:latin typeface="UTM Avo" panose="02040603050506020204" pitchFamily="18" charset="0"/>
                <a:ea typeface="+mn-ea"/>
                <a:cs typeface="Arial" panose="020B0604020202020204" pitchFamily="34" charset="0"/>
              </a:rPr>
              <a:t>”</a:t>
            </a:r>
          </a:p>
        </p:txBody>
      </p:sp>
      <p:grpSp>
        <p:nvGrpSpPr>
          <p:cNvPr id="4" name="Group 3">
            <a:extLst>
              <a:ext uri="{FF2B5EF4-FFF2-40B4-BE49-F238E27FC236}">
                <a16:creationId xmlns:a16="http://schemas.microsoft.com/office/drawing/2014/main" id="{A39A2B16-7CEC-C48F-C900-9B68C1270CF9}"/>
              </a:ext>
            </a:extLst>
          </p:cNvPr>
          <p:cNvGrpSpPr/>
          <p:nvPr/>
        </p:nvGrpSpPr>
        <p:grpSpPr>
          <a:xfrm>
            <a:off x="29029" y="2485882"/>
            <a:ext cx="6326432" cy="4083459"/>
            <a:chOff x="43646" y="3697750"/>
            <a:chExt cx="9489649" cy="6125189"/>
          </a:xfrm>
        </p:grpSpPr>
        <p:pic>
          <p:nvPicPr>
            <p:cNvPr id="5" name="Picture 4" descr="Bài 25. Lễ kí Hiệp định Pa-ri - Loigiaihay.com">
              <a:extLst>
                <a:ext uri="{FF2B5EF4-FFF2-40B4-BE49-F238E27FC236}">
                  <a16:creationId xmlns:a16="http://schemas.microsoft.com/office/drawing/2014/main" id="{7FF8BA60-8E2A-1C29-609B-F1FC472499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239" y="3697750"/>
              <a:ext cx="7236476" cy="48472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47DBE8-9D74-07ED-21A8-DE2162F2B75D}"/>
                </a:ext>
              </a:extLst>
            </p:cNvPr>
            <p:cNvSpPr txBox="1"/>
            <p:nvPr/>
          </p:nvSpPr>
          <p:spPr>
            <a:xfrm>
              <a:off x="43646" y="8576443"/>
              <a:ext cx="9489649" cy="1246496"/>
            </a:xfrm>
            <a:prstGeom prst="rect">
              <a:avLst/>
            </a:prstGeom>
            <a:noFill/>
          </p:spPr>
          <p:txBody>
            <a:bodyPr wrap="square" rtlCol="0">
              <a:spAutoFit/>
            </a:bodyPr>
            <a:lstStyle/>
            <a:p>
              <a:pPr algn="ctr" defTabSz="609539"/>
              <a:r>
                <a:rPr lang="en-US" sz="2400" i="1" dirty="0" err="1">
                  <a:latin typeface="UTM Avo" panose="02040603050506020204" pitchFamily="18" charset="0"/>
                  <a:cs typeface="Arial" panose="020B0604020202020204" pitchFamily="34" charset="0"/>
                </a:rPr>
                <a:t>Bà</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Nguyễn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Thị</a:t>
              </a:r>
              <a:r>
                <a:rPr lang="en-US" sz="2400" i="1" dirty="0">
                  <a:latin typeface="UTM Avo" panose="02040603050506020204" pitchFamily="18" charset="0"/>
                  <a:cs typeface="Arial" panose="020B0604020202020204" pitchFamily="34" charset="0"/>
                </a:rPr>
                <a:t> Bình </a:t>
              </a:r>
              <a:r>
                <a:rPr lang="en-US" sz="2400" i="1" dirty="0" err="1">
                  <a:latin typeface="UTM Avo" panose="02040603050506020204" pitchFamily="18" charset="0"/>
                  <a:cs typeface="Arial" panose="020B0604020202020204" pitchFamily="34" charset="0"/>
                </a:rPr>
                <a:t>tại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lễ</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kí</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kết</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Hiệp</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định</a:t>
              </a:r>
              <a:r>
                <a:rPr lang="en-US" sz="2400" i="1" dirty="0">
                  <a:latin typeface="UTM Avo" panose="02040603050506020204" pitchFamily="18" charset="0"/>
                  <a:cs typeface="Arial" panose="020B0604020202020204" pitchFamily="34" charset="0"/>
                </a:rPr>
                <a:t> Paris – </a:t>
              </a:r>
              <a:r>
                <a:rPr lang="en-US" sz="2400" i="1" dirty="0" err="1">
                  <a:latin typeface="UTM Avo" panose="02040603050506020204" pitchFamily="18" charset="0"/>
                  <a:cs typeface="Arial" panose="020B0604020202020204" pitchFamily="34" charset="0"/>
                </a:rPr>
                <a:t>chấm</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dứt</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chiến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tranh</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tại</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Việt</a:t>
              </a:r>
              <a:r>
                <a:rPr lang="en-US" sz="2400" i="1" dirty="0">
                  <a:latin typeface="UTM Avo" panose="02040603050506020204" pitchFamily="18" charset="0"/>
                  <a:cs typeface="Arial" panose="020B0604020202020204" pitchFamily="34" charset="0"/>
                </a:rPr>
                <a:t> Nam</a:t>
              </a:r>
            </a:p>
          </p:txBody>
        </p:sp>
      </p:grpSp>
      <p:sp>
        <p:nvSpPr>
          <p:cNvPr id="9" name="Speech Bubble: Rectangle with Corners Rounded 8">
            <a:extLst>
              <a:ext uri="{FF2B5EF4-FFF2-40B4-BE49-F238E27FC236}">
                <a16:creationId xmlns:a16="http://schemas.microsoft.com/office/drawing/2014/main" id="{23D94510-EE18-5008-0490-DD5BCF3B06A5}"/>
              </a:ext>
            </a:extLst>
          </p:cNvPr>
          <p:cNvSpPr/>
          <p:nvPr/>
        </p:nvSpPr>
        <p:spPr>
          <a:xfrm>
            <a:off x="6796654" y="2534421"/>
            <a:ext cx="5029200" cy="1350663"/>
          </a:xfrm>
          <a:prstGeom prst="wedgeRoundRectCallout">
            <a:avLst>
              <a:gd name="adj1" fmla="val -61562"/>
              <a:gd name="adj2" fmla="val 44612"/>
              <a:gd name="adj3" fmla="val 16667"/>
            </a:avLst>
          </a:prstGeom>
          <a:solidFill>
            <a:srgbClr val="C0504D">
              <a:lumMod val="75000"/>
            </a:srgbClr>
          </a:solidFill>
          <a:ln w="25400" cap="flat" cmpd="sng" algn="ctr">
            <a:noFill/>
            <a:prstDash val="solid"/>
          </a:ln>
          <a:effectLst/>
        </p:spPr>
        <p:txBody>
          <a:bodyPr rtlCol="0" anchor="ctr"/>
          <a:lstStyle/>
          <a:p>
            <a:pPr marL="0" marR="0" lvl="0" indent="0" algn="ctr" defTabSz="609539" eaLnBrk="1" fontAlgn="auto" latinLnBrk="0" hangingPunct="1">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Buộc</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Mỹ</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phải</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chấm</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dứt</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chiến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phá</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hoại</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miền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Bắc</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E5614581-4204-9E6A-26FB-5E5FBE4CF978}"/>
              </a:ext>
            </a:extLst>
          </p:cNvPr>
          <p:cNvSpPr/>
          <p:nvPr/>
        </p:nvSpPr>
        <p:spPr>
          <a:xfrm>
            <a:off x="6796654" y="4072005"/>
            <a:ext cx="5029200" cy="2211904"/>
          </a:xfrm>
          <a:prstGeom prst="wedgeRoundRectCallout">
            <a:avLst>
              <a:gd name="adj1" fmla="val -62755"/>
              <a:gd name="adj2" fmla="val 3284"/>
              <a:gd name="adj3" fmla="val 16667"/>
            </a:avLst>
          </a:prstGeom>
          <a:solidFill>
            <a:srgbClr val="C0504D">
              <a:lumMod val="75000"/>
            </a:srgbClr>
          </a:solidFill>
          <a:ln w="25400" cap="flat" cmpd="sng" algn="ctr">
            <a:noFill/>
            <a:prstDash val="solid"/>
          </a:ln>
          <a:effectLst/>
        </p:spPr>
        <p:txBody>
          <a:bodyPr rtlCol="0" anchor="ctr"/>
          <a:lstStyle/>
          <a:p>
            <a:pPr marL="0" marR="0" lvl="0" indent="0" algn="just" defTabSz="609539" eaLnBrk="1" fontAlgn="auto" latinLnBrk="0" hangingPunct="1">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1973 –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Hiệp</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định</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Paris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được</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kí</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kết</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công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nhận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độc</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lập</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chủ</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thống</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nhất</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toàn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vẹn</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lãnh</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thổ</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white"/>
                </a:solidFill>
                <a:effectLst/>
                <a:uLnTx/>
                <a:uFillTx/>
                <a:latin typeface="UTM Avo" panose="02040603050506020204" pitchFamily="18" charset="0"/>
                <a:ea typeface="+mn-ea"/>
                <a:cs typeface="Arial" panose="020B0604020202020204" pitchFamily="34" charset="0"/>
              </a:rPr>
              <a:t>Việt</a:t>
            </a:r>
            <a:r>
              <a:rPr kumimoji="0" lang="en-US" sz="24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 Nam.</a:t>
            </a:r>
          </a:p>
        </p:txBody>
      </p:sp>
    </p:spTree>
    <p:extLst>
      <p:ext uri="{BB962C8B-B14F-4D97-AF65-F5344CB8AC3E}">
        <p14:creationId xmlns:p14="http://schemas.microsoft.com/office/powerpoint/2010/main" val="7730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BB783-4FB9-3E32-6453-3177B499E66D}"/>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2BA413DD-A76C-D086-B1AF-83F2A470E7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5" name="TextBox 4">
              <a:extLst>
                <a:ext uri="{FF2B5EF4-FFF2-40B4-BE49-F238E27FC236}">
                  <a16:creationId xmlns:a16="http://schemas.microsoft.com/office/drawing/2014/main" id="{0FE730BF-1664-4B4D-30CD-3ADE858F880D}"/>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150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25DFA-D2A2-DEBB-A158-BDB1C2117AE8}"/>
              </a:ext>
            </a:extLst>
          </p:cNvPr>
          <p:cNvSpPr txBox="1"/>
          <p:nvPr/>
        </p:nvSpPr>
        <p:spPr>
          <a:xfrm>
            <a:off x="3199309" y="201450"/>
            <a:ext cx="5793381" cy="2031325"/>
          </a:xfrm>
          <a:prstGeom prst="rect">
            <a:avLst/>
          </a:prstGeom>
          <a:noFill/>
        </p:spPr>
        <p:txBody>
          <a:bodyPr wrap="none" rtlCol="0">
            <a:spAutoFit/>
          </a:bodyPr>
          <a:lstStyle/>
          <a:p>
            <a:pPr algn="ctr"/>
            <a:r>
              <a:rPr lang="en-US" sz="7200" b="1" dirty="0">
                <a:ln w="19050">
                  <a:noFill/>
                </a:ln>
                <a:solidFill>
                  <a:schemeClr val="bg1"/>
                </a:solidFill>
                <a:effectLst>
                  <a:outerShdw blurRad="50800" dist="38100" dir="2700000" algn="tl" rotWithShape="0">
                    <a:prstClr val="black">
                      <a:alpha val="40000"/>
                    </a:prstClr>
                  </a:outerShdw>
                </a:effectLst>
                <a:latin typeface="UTM Avo" panose="02040603050506020204" pitchFamily="18" charset="0"/>
              </a:rPr>
              <a:t>BÔNG HOA </a:t>
            </a:r>
          </a:p>
          <a:p>
            <a:r>
              <a:rPr lang="en-US" sz="5400" b="1" dirty="0">
                <a:ln w="19050">
                  <a:noFill/>
                </a:ln>
                <a:solidFill>
                  <a:schemeClr val="bg1"/>
                </a:solidFill>
                <a:effectLst>
                  <a:outerShdw blurRad="50800" dist="38100" dir="2700000" algn="tl" rotWithShape="0">
                    <a:prstClr val="black">
                      <a:alpha val="40000"/>
                    </a:prstClr>
                  </a:outerShdw>
                </a:effectLst>
                <a:latin typeface="UTM Avo" panose="02040603050506020204" pitchFamily="18" charset="0"/>
              </a:rPr>
              <a:t>TẶNG CÔ GIÁO</a:t>
            </a:r>
          </a:p>
        </p:txBody>
      </p:sp>
      <p:pic>
        <p:nvPicPr>
          <p:cNvPr id="4" name="Picture 3">
            <a:extLst>
              <a:ext uri="{FF2B5EF4-FFF2-40B4-BE49-F238E27FC236}">
                <a16:creationId xmlns:a16="http://schemas.microsoft.com/office/drawing/2014/main" id="{AA9B76F6-7CB8-F799-8CB0-996C7BAD1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
        <p:nvSpPr>
          <p:cNvPr id="11" name="Rectangle: Rounded Corners 10">
            <a:hlinkClick r:id="rId5" action="ppaction://hlinksldjump"/>
            <a:extLst>
              <a:ext uri="{FF2B5EF4-FFF2-40B4-BE49-F238E27FC236}">
                <a16:creationId xmlns:a16="http://schemas.microsoft.com/office/drawing/2014/main" id="{E4B09DA8-7475-3591-9D70-9117F5147860}"/>
              </a:ext>
            </a:extLst>
          </p:cNvPr>
          <p:cNvSpPr/>
          <p:nvPr/>
        </p:nvSpPr>
        <p:spPr>
          <a:xfrm>
            <a:off x="5291519" y="2411450"/>
            <a:ext cx="1608959" cy="370725"/>
          </a:xfrm>
          <a:prstGeom prst="roundRect">
            <a:avLst>
              <a:gd name="adj" fmla="val 50000"/>
            </a:avLst>
          </a:prstGeom>
          <a:solidFill>
            <a:srgbClr val="2E2F2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BẮT ĐẦU</a:t>
            </a:r>
          </a:p>
        </p:txBody>
      </p:sp>
    </p:spTree>
    <p:extLst>
      <p:ext uri="{BB962C8B-B14F-4D97-AF65-F5344CB8AC3E}">
        <p14:creationId xmlns:p14="http://schemas.microsoft.com/office/powerpoint/2010/main" val="13169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601"/>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3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t="45381"/>
          <a:stretch/>
        </p:blipFill>
        <p:spPr>
          <a:xfrm>
            <a:off x="263907" y="4606287"/>
            <a:ext cx="4978465" cy="2934017"/>
          </a:xfrm>
          <a:prstGeom prst="rect">
            <a:avLst/>
          </a:prstGeom>
        </p:spPr>
      </p:pic>
      <p:pic>
        <p:nvPicPr>
          <p:cNvPr id="8"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681" y="413063"/>
            <a:ext cx="609600" cy="609600"/>
          </a:xfrm>
          <a:prstGeom prst="rect">
            <a:avLst/>
          </a:prstGeom>
        </p:spPr>
      </p:pic>
      <p:pic>
        <p:nvPicPr>
          <p:cNvPr id="6" name="Picture 5">
            <a:hlinkClick r:id="rId9" action="ppaction://hlinksldjump"/>
            <a:extLst>
              <a:ext uri="{FF2B5EF4-FFF2-40B4-BE49-F238E27FC236}">
                <a16:creationId xmlns:a16="http://schemas.microsoft.com/office/drawing/2014/main" id="{9A9B9624-74AE-338C-B997-88A317330F19}"/>
              </a:ext>
            </a:extLst>
          </p:cNvPr>
          <p:cNvPicPr>
            <a:picLocks noChangeAspect="1"/>
          </p:cNvPicPr>
          <p:nvPr/>
        </p:nvPicPr>
        <p:blipFill>
          <a:blip r:embed="rId10"/>
          <a:stretch>
            <a:fillRect/>
          </a:stretch>
        </p:blipFill>
        <p:spPr>
          <a:xfrm>
            <a:off x="1254766" y="2730947"/>
            <a:ext cx="1950889" cy="1274174"/>
          </a:xfrm>
          <a:prstGeom prst="rect">
            <a:avLst/>
          </a:prstGeom>
        </p:spPr>
      </p:pic>
      <p:pic>
        <p:nvPicPr>
          <p:cNvPr id="14" name="Picture 13">
            <a:hlinkClick r:id="rId11" action="ppaction://hlinksldjump"/>
            <a:extLst>
              <a:ext uri="{FF2B5EF4-FFF2-40B4-BE49-F238E27FC236}">
                <a16:creationId xmlns:a16="http://schemas.microsoft.com/office/drawing/2014/main" id="{B9DA0AFD-1ACD-33E3-579E-DB29A4866AC4}"/>
              </a:ext>
            </a:extLst>
          </p:cNvPr>
          <p:cNvPicPr>
            <a:picLocks noChangeAspect="1"/>
          </p:cNvPicPr>
          <p:nvPr/>
        </p:nvPicPr>
        <p:blipFill>
          <a:blip r:embed="rId12"/>
          <a:stretch>
            <a:fillRect/>
          </a:stretch>
        </p:blipFill>
        <p:spPr>
          <a:xfrm>
            <a:off x="3641551" y="2609016"/>
            <a:ext cx="2530059" cy="1396105"/>
          </a:xfrm>
          <a:prstGeom prst="rect">
            <a:avLst/>
          </a:prstGeom>
        </p:spPr>
      </p:pic>
      <p:pic>
        <p:nvPicPr>
          <p:cNvPr id="15" name="Picture 14">
            <a:hlinkClick r:id="rId13" action="ppaction://hlinksldjump"/>
            <a:extLst>
              <a:ext uri="{FF2B5EF4-FFF2-40B4-BE49-F238E27FC236}">
                <a16:creationId xmlns:a16="http://schemas.microsoft.com/office/drawing/2014/main" id="{E74C6ACE-3A12-279F-AA9D-1960286ED3B2}"/>
              </a:ext>
            </a:extLst>
          </p:cNvPr>
          <p:cNvPicPr>
            <a:picLocks noChangeAspect="1"/>
          </p:cNvPicPr>
          <p:nvPr/>
        </p:nvPicPr>
        <p:blipFill>
          <a:blip r:embed="rId14"/>
          <a:stretch>
            <a:fillRect/>
          </a:stretch>
        </p:blipFill>
        <p:spPr>
          <a:xfrm>
            <a:off x="6096000" y="1855450"/>
            <a:ext cx="1780186" cy="1329043"/>
          </a:xfrm>
          <a:prstGeom prst="rect">
            <a:avLst/>
          </a:prstGeom>
        </p:spPr>
      </p:pic>
      <p:pic>
        <p:nvPicPr>
          <p:cNvPr id="22" name="Picture 21">
            <a:hlinkClick r:id="rId15" action="ppaction://hlinksldjump"/>
            <a:extLst>
              <a:ext uri="{FF2B5EF4-FFF2-40B4-BE49-F238E27FC236}">
                <a16:creationId xmlns:a16="http://schemas.microsoft.com/office/drawing/2014/main" id="{FFA7E406-C498-F019-F534-78CF620B120F}"/>
              </a:ext>
            </a:extLst>
          </p:cNvPr>
          <p:cNvPicPr>
            <a:picLocks noChangeAspect="1"/>
          </p:cNvPicPr>
          <p:nvPr/>
        </p:nvPicPr>
        <p:blipFill>
          <a:blip r:embed="rId16"/>
          <a:stretch>
            <a:fillRect/>
          </a:stretch>
        </p:blipFill>
        <p:spPr>
          <a:xfrm>
            <a:off x="7642245" y="2953341"/>
            <a:ext cx="1956986" cy="1243692"/>
          </a:xfrm>
          <a:prstGeom prst="rect">
            <a:avLst/>
          </a:prstGeom>
        </p:spPr>
      </p:pic>
      <p:pic>
        <p:nvPicPr>
          <p:cNvPr id="23" name="Picture 22">
            <a:hlinkClick r:id="rId17" action="ppaction://hlinksldjump"/>
            <a:extLst>
              <a:ext uri="{FF2B5EF4-FFF2-40B4-BE49-F238E27FC236}">
                <a16:creationId xmlns:a16="http://schemas.microsoft.com/office/drawing/2014/main" id="{3862D0AF-D429-8AFE-6640-896E747E2F1B}"/>
              </a:ext>
            </a:extLst>
          </p:cNvPr>
          <p:cNvPicPr>
            <a:picLocks noChangeAspect="1"/>
          </p:cNvPicPr>
          <p:nvPr/>
        </p:nvPicPr>
        <p:blipFill>
          <a:blip r:embed="rId18"/>
          <a:stretch>
            <a:fillRect/>
          </a:stretch>
        </p:blipFill>
        <p:spPr>
          <a:xfrm>
            <a:off x="9710810" y="2855443"/>
            <a:ext cx="1780186" cy="1280271"/>
          </a:xfrm>
          <a:prstGeom prst="rect">
            <a:avLst/>
          </a:prstGeom>
        </p:spPr>
      </p:pic>
      <p:pic>
        <p:nvPicPr>
          <p:cNvPr id="24" name="Picture 23">
            <a:extLst>
              <a:ext uri="{FF2B5EF4-FFF2-40B4-BE49-F238E27FC236}">
                <a16:creationId xmlns:a16="http://schemas.microsoft.com/office/drawing/2014/main" id="{1B8071E5-2261-8B89-4397-12B2F52FCC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
        <p:nvSpPr>
          <p:cNvPr id="25" name="AutoShape 2" descr="Hình ảnh Vẽ Tay Cầm Bó Hoa PNG , Clipart Bó Hoa, Hình Minh Họa, Trang Trí  PNG miễn phí tải tập tin PSDComment và Vector">
            <a:extLst>
              <a:ext uri="{FF2B5EF4-FFF2-40B4-BE49-F238E27FC236}">
                <a16:creationId xmlns:a16="http://schemas.microsoft.com/office/drawing/2014/main" id="{3391D73D-AA6E-F9B6-3027-C27C208EBB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28">
            <a:hlinkClick r:id="rId20" action="ppaction://hlinksldjump"/>
            <a:extLst>
              <a:ext uri="{FF2B5EF4-FFF2-40B4-BE49-F238E27FC236}">
                <a16:creationId xmlns:a16="http://schemas.microsoft.com/office/drawing/2014/main" id="{0E8735FB-146F-AD1E-0BDD-FDE619244BF3}"/>
              </a:ext>
            </a:extLst>
          </p:cNvPr>
          <p:cNvPicPr>
            <a:picLocks noChangeAspect="1"/>
          </p:cNvPicPr>
          <p:nvPr/>
        </p:nvPicPr>
        <p:blipFill>
          <a:blip r:embed="rId21"/>
          <a:stretch>
            <a:fillRect/>
          </a:stretch>
        </p:blipFill>
        <p:spPr>
          <a:xfrm>
            <a:off x="3359791" y="610137"/>
            <a:ext cx="5777217" cy="5770882"/>
          </a:xfrm>
          <a:prstGeom prst="rect">
            <a:avLst/>
          </a:prstGeom>
        </p:spPr>
      </p:pic>
    </p:spTree>
    <p:extLst>
      <p:ext uri="{BB962C8B-B14F-4D97-AF65-F5344CB8AC3E}">
        <p14:creationId xmlns:p14="http://schemas.microsoft.com/office/powerpoint/2010/main" val="29199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subTnLst>
                                    <p:audio>
                                      <p:cMediaNode>
                                        <p:cTn display="0" masterRel="sameClick">
                                          <p:stCondLst>
                                            <p:cond evt="begin" delay="0">
                                              <p:tn val="7"/>
                                            </p:cond>
                                          </p:stCondLst>
                                          <p:endCondLst>
                                            <p:cond evt="onStopAudio" delay="0">
                                              <p:tgtEl>
                                                <p:sldTgt/>
                                              </p:tgtEl>
                                            </p:cond>
                                          </p:endCondLst>
                                        </p:cTn>
                                        <p:tgtEl>
                                          <p:sndTgt r:embed="rId5" name="applause.wav"/>
                                        </p:tgtEl>
                                      </p:cMediaNode>
                                    </p:audio>
                                  </p:sub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3208" numSld="999">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31" presetClass="exit" presetSubtype="0" fill="hold" nodeType="click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 calcmode="lin" valueType="num">
                                      <p:cBhvr>
                                        <p:cTn id="48" dur="500"/>
                                        <p:tgtEl>
                                          <p:spTgt spid="6"/>
                                        </p:tgtEl>
                                        <p:attrNameLst>
                                          <p:attrName>style.rotation</p:attrName>
                                        </p:attrNameLst>
                                      </p:cBhvr>
                                      <p:tavLst>
                                        <p:tav tm="0">
                                          <p:val>
                                            <p:fltVal val="0"/>
                                          </p:val>
                                        </p:tav>
                                        <p:tav tm="100000">
                                          <p:val>
                                            <p:fltVal val="9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1" presetClass="exit" presetSubtype="0" fill="hold" nodeType="clickEffect">
                                  <p:stCondLst>
                                    <p:cond delay="0"/>
                                  </p:stCondLst>
                                  <p:childTnLst>
                                    <p:anim calcmode="lin" valueType="num">
                                      <p:cBhvr>
                                        <p:cTn id="55" dur="500"/>
                                        <p:tgtEl>
                                          <p:spTgt spid="14"/>
                                        </p:tgtEl>
                                        <p:attrNameLst>
                                          <p:attrName>ppt_w</p:attrName>
                                        </p:attrNameLst>
                                      </p:cBhvr>
                                      <p:tavLst>
                                        <p:tav tm="0">
                                          <p:val>
                                            <p:strVal val="ppt_w"/>
                                          </p:val>
                                        </p:tav>
                                        <p:tav tm="100000">
                                          <p:val>
                                            <p:fltVal val="0"/>
                                          </p:val>
                                        </p:tav>
                                      </p:tavLst>
                                    </p:anim>
                                    <p:anim calcmode="lin" valueType="num">
                                      <p:cBhvr>
                                        <p:cTn id="56" dur="500"/>
                                        <p:tgtEl>
                                          <p:spTgt spid="14"/>
                                        </p:tgtEl>
                                        <p:attrNameLst>
                                          <p:attrName>ppt_h</p:attrName>
                                        </p:attrNameLst>
                                      </p:cBhvr>
                                      <p:tavLst>
                                        <p:tav tm="0">
                                          <p:val>
                                            <p:strVal val="ppt_h"/>
                                          </p:val>
                                        </p:tav>
                                        <p:tav tm="100000">
                                          <p:val>
                                            <p:fltVal val="0"/>
                                          </p:val>
                                        </p:tav>
                                      </p:tavLst>
                                    </p:anim>
                                    <p:anim calcmode="lin" valueType="num">
                                      <p:cBhvr>
                                        <p:cTn id="57" dur="500"/>
                                        <p:tgtEl>
                                          <p:spTgt spid="14"/>
                                        </p:tgtEl>
                                        <p:attrNameLst>
                                          <p:attrName>style.rotation</p:attrName>
                                        </p:attrNameLst>
                                      </p:cBhvr>
                                      <p:tavLst>
                                        <p:tav tm="0">
                                          <p:val>
                                            <p:fltVal val="0"/>
                                          </p:val>
                                        </p:tav>
                                        <p:tav tm="100000">
                                          <p:val>
                                            <p:fltVal val="9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31" presetClass="exit" presetSubtype="0" fill="hold" nodeType="clickEffect">
                                  <p:stCondLst>
                                    <p:cond delay="0"/>
                                  </p:stCondLst>
                                  <p:childTnLst>
                                    <p:anim calcmode="lin" valueType="num">
                                      <p:cBhvr>
                                        <p:cTn id="64" dur="500"/>
                                        <p:tgtEl>
                                          <p:spTgt spid="15"/>
                                        </p:tgtEl>
                                        <p:attrNameLst>
                                          <p:attrName>ppt_w</p:attrName>
                                        </p:attrNameLst>
                                      </p:cBhvr>
                                      <p:tavLst>
                                        <p:tav tm="0">
                                          <p:val>
                                            <p:strVal val="ppt_w"/>
                                          </p:val>
                                        </p:tav>
                                        <p:tav tm="100000">
                                          <p:val>
                                            <p:fltVal val="0"/>
                                          </p:val>
                                        </p:tav>
                                      </p:tavLst>
                                    </p:anim>
                                    <p:anim calcmode="lin" valueType="num">
                                      <p:cBhvr>
                                        <p:cTn id="65" dur="500"/>
                                        <p:tgtEl>
                                          <p:spTgt spid="15"/>
                                        </p:tgtEl>
                                        <p:attrNameLst>
                                          <p:attrName>ppt_h</p:attrName>
                                        </p:attrNameLst>
                                      </p:cBhvr>
                                      <p:tavLst>
                                        <p:tav tm="0">
                                          <p:val>
                                            <p:strVal val="ppt_h"/>
                                          </p:val>
                                        </p:tav>
                                        <p:tav tm="100000">
                                          <p:val>
                                            <p:fltVal val="0"/>
                                          </p:val>
                                        </p:tav>
                                      </p:tavLst>
                                    </p:anim>
                                    <p:anim calcmode="lin" valueType="num">
                                      <p:cBhvr>
                                        <p:cTn id="66" dur="500"/>
                                        <p:tgtEl>
                                          <p:spTgt spid="15"/>
                                        </p:tgtEl>
                                        <p:attrNameLst>
                                          <p:attrName>style.rotation</p:attrName>
                                        </p:attrNameLst>
                                      </p:cBhvr>
                                      <p:tavLst>
                                        <p:tav tm="0">
                                          <p:val>
                                            <p:fltVal val="0"/>
                                          </p:val>
                                        </p:tav>
                                        <p:tav tm="100000">
                                          <p:val>
                                            <p:fltVal val="90"/>
                                          </p:val>
                                        </p:tav>
                                      </p:tavLst>
                                    </p:anim>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9" restart="whenNotActive" fill="hold" evtFilter="cancelBubble" nodeType="interactiveSeq">
                <p:stCondLst>
                  <p:cond evt="onClick" delay="0">
                    <p:tgtEl>
                      <p:spTgt spid="22"/>
                    </p:tgtEl>
                  </p:cond>
                </p:stCondLst>
                <p:endSync evt="end" delay="0">
                  <p:rtn val="all"/>
                </p:endSync>
                <p:childTnLst>
                  <p:par>
                    <p:cTn id="70" fill="hold">
                      <p:stCondLst>
                        <p:cond delay="0"/>
                      </p:stCondLst>
                      <p:childTnLst>
                        <p:par>
                          <p:cTn id="71" fill="hold">
                            <p:stCondLst>
                              <p:cond delay="0"/>
                            </p:stCondLst>
                            <p:childTnLst>
                              <p:par>
                                <p:cTn id="72" presetID="31" presetClass="exit" presetSubtype="0" fill="hold" nodeType="clickEffect">
                                  <p:stCondLst>
                                    <p:cond delay="0"/>
                                  </p:stCondLst>
                                  <p:childTnLst>
                                    <p:anim calcmode="lin" valueType="num">
                                      <p:cBhvr>
                                        <p:cTn id="73" dur="500"/>
                                        <p:tgtEl>
                                          <p:spTgt spid="22"/>
                                        </p:tgtEl>
                                        <p:attrNameLst>
                                          <p:attrName>ppt_w</p:attrName>
                                        </p:attrNameLst>
                                      </p:cBhvr>
                                      <p:tavLst>
                                        <p:tav tm="0">
                                          <p:val>
                                            <p:strVal val="ppt_w"/>
                                          </p:val>
                                        </p:tav>
                                        <p:tav tm="100000">
                                          <p:val>
                                            <p:fltVal val="0"/>
                                          </p:val>
                                        </p:tav>
                                      </p:tavLst>
                                    </p:anim>
                                    <p:anim calcmode="lin" valueType="num">
                                      <p:cBhvr>
                                        <p:cTn id="74" dur="500"/>
                                        <p:tgtEl>
                                          <p:spTgt spid="22"/>
                                        </p:tgtEl>
                                        <p:attrNameLst>
                                          <p:attrName>ppt_h</p:attrName>
                                        </p:attrNameLst>
                                      </p:cBhvr>
                                      <p:tavLst>
                                        <p:tav tm="0">
                                          <p:val>
                                            <p:strVal val="ppt_h"/>
                                          </p:val>
                                        </p:tav>
                                        <p:tav tm="100000">
                                          <p:val>
                                            <p:fltVal val="0"/>
                                          </p:val>
                                        </p:tav>
                                      </p:tavLst>
                                    </p:anim>
                                    <p:anim calcmode="lin" valueType="num">
                                      <p:cBhvr>
                                        <p:cTn id="75" dur="500"/>
                                        <p:tgtEl>
                                          <p:spTgt spid="22"/>
                                        </p:tgtEl>
                                        <p:attrNameLst>
                                          <p:attrName>style.rotation</p:attrName>
                                        </p:attrNameLst>
                                      </p:cBhvr>
                                      <p:tavLst>
                                        <p:tav tm="0">
                                          <p:val>
                                            <p:fltVal val="0"/>
                                          </p:val>
                                        </p:tav>
                                        <p:tav tm="100000">
                                          <p:val>
                                            <p:fltVal val="9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31" presetClass="exit" presetSubtype="0" fill="hold" nodeType="clickEffect">
                                  <p:stCondLst>
                                    <p:cond delay="0"/>
                                  </p:stCondLst>
                                  <p:childTnLst>
                                    <p:anim calcmode="lin" valueType="num">
                                      <p:cBhvr>
                                        <p:cTn id="82" dur="500"/>
                                        <p:tgtEl>
                                          <p:spTgt spid="23"/>
                                        </p:tgtEl>
                                        <p:attrNameLst>
                                          <p:attrName>ppt_w</p:attrName>
                                        </p:attrNameLst>
                                      </p:cBhvr>
                                      <p:tavLst>
                                        <p:tav tm="0">
                                          <p:val>
                                            <p:strVal val="ppt_w"/>
                                          </p:val>
                                        </p:tav>
                                        <p:tav tm="100000">
                                          <p:val>
                                            <p:fltVal val="0"/>
                                          </p:val>
                                        </p:tav>
                                      </p:tavLst>
                                    </p:anim>
                                    <p:anim calcmode="lin" valueType="num">
                                      <p:cBhvr>
                                        <p:cTn id="83" dur="500"/>
                                        <p:tgtEl>
                                          <p:spTgt spid="23"/>
                                        </p:tgtEl>
                                        <p:attrNameLst>
                                          <p:attrName>ppt_h</p:attrName>
                                        </p:attrNameLst>
                                      </p:cBhvr>
                                      <p:tavLst>
                                        <p:tav tm="0">
                                          <p:val>
                                            <p:strVal val="ppt_h"/>
                                          </p:val>
                                        </p:tav>
                                        <p:tav tm="100000">
                                          <p:val>
                                            <p:fltVal val="0"/>
                                          </p:val>
                                        </p:tav>
                                      </p:tavLst>
                                    </p:anim>
                                    <p:anim calcmode="lin" valueType="num">
                                      <p:cBhvr>
                                        <p:cTn id="84" dur="500"/>
                                        <p:tgtEl>
                                          <p:spTgt spid="23"/>
                                        </p:tgtEl>
                                        <p:attrNameLst>
                                          <p:attrName>style.rotation</p:attrName>
                                        </p:attrNameLst>
                                      </p:cBhvr>
                                      <p:tavLst>
                                        <p:tav tm="0">
                                          <p:val>
                                            <p:fltVal val="0"/>
                                          </p:val>
                                        </p:tav>
                                        <p:tav tm="100000">
                                          <p:val>
                                            <p:fltVal val="90"/>
                                          </p:val>
                                        </p:tav>
                                      </p:tavLst>
                                    </p:anim>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5" name="Rectangle 4"/>
          <p:cNvSpPr/>
          <p:nvPr/>
        </p:nvSpPr>
        <p:spPr>
          <a:xfrm>
            <a:off x="1567275" y="3035070"/>
            <a:ext cx="8851392" cy="7072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A. </a:t>
            </a:r>
            <a:r>
              <a:rPr lang="en-US" sz="2800" dirty="0" err="1">
                <a:latin typeface="UTM Avo" panose="02040603050506020204" pitchFamily="18" charset="0"/>
                <a:ea typeface="Arial-Rounded" pitchFamily="34" charset="0"/>
                <a:cs typeface="Arial-Rounded" pitchFamily="34" charset="0"/>
              </a:rPr>
              <a:t>Vùng</a:t>
            </a:r>
            <a:r>
              <a:rPr lang="en-US" sz="2800" dirty="0">
                <a:latin typeface="UTM Avo" panose="02040603050506020204" pitchFamily="18" charset="0"/>
                <a:ea typeface="Arial-Rounded" pitchFamily="34" charset="0"/>
                <a:cs typeface="Arial-Rounded" pitchFamily="34" charset="0"/>
              </a:rPr>
              <a:t> Trung du </a:t>
            </a:r>
            <a:r>
              <a:rPr lang="en-US" sz="2800" dirty="0" err="1">
                <a:latin typeface="UTM Avo" panose="02040603050506020204" pitchFamily="18" charset="0"/>
                <a:ea typeface="Arial-Rounded" pitchFamily="34" charset="0"/>
                <a:cs typeface="Arial-Rounded" pitchFamily="34" charset="0"/>
              </a:rPr>
              <a:t>và</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miền</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núi</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Bắc</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Bộ</a:t>
            </a:r>
            <a:r>
              <a:rPr lang="en-US" sz="2800" dirty="0">
                <a:latin typeface="UTM Avo" panose="02040603050506020204" pitchFamily="18" charset="0"/>
                <a:ea typeface="Arial-Rounded" pitchFamily="34" charset="0"/>
                <a:cs typeface="Arial-Rounded" pitchFamily="34" charset="0"/>
              </a:rPr>
              <a:t>.</a:t>
            </a:r>
          </a:p>
        </p:txBody>
      </p:sp>
      <p:pic>
        <p:nvPicPr>
          <p:cNvPr id="3" name="Picture 6" descr="Cartoon Flowers Stock Illustrations – 158,486 Cartoon Flowers Stock  Illustrations, Vectors &amp;amp; Clipart - Dreamstime">
            <a:hlinkClick r:id="rId7" action="ppaction://hlinksldjump"/>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10820400" y="127423"/>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56945" y="4901434"/>
            <a:ext cx="8851392" cy="6895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dirty="0">
                <a:latin typeface="UTM Avo" panose="02040603050506020204" pitchFamily="18" charset="0"/>
                <a:ea typeface="Arial-Rounded" pitchFamily="34" charset="0"/>
                <a:cs typeface="Arial-Rounded" pitchFamily="34" charset="0"/>
              </a:rPr>
              <a:t>C. </a:t>
            </a:r>
            <a:r>
              <a:rPr lang="en-US" sz="2800" dirty="0" err="1">
                <a:latin typeface="UTM Avo" panose="02040603050506020204" pitchFamily="18" charset="0"/>
                <a:ea typeface="Arial-Rounded" pitchFamily="34" charset="0"/>
                <a:cs typeface="Arial-Rounded" pitchFamily="34" charset="0"/>
              </a:rPr>
              <a:t>Vùng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đồng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bằng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Bắc</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bộ</a:t>
            </a:r>
            <a:r>
              <a:rPr lang="en-US" sz="2800" dirty="0">
                <a:latin typeface="UTM Avo" panose="02040603050506020204" pitchFamily="18" charset="0"/>
                <a:ea typeface="Arial-Rounded" pitchFamily="34" charset="0"/>
                <a:cs typeface="Arial-Rounded" pitchFamily="34" charset="0"/>
              </a:rPr>
              <a:t>.</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5251" y="4863044"/>
            <a:ext cx="798097" cy="782741"/>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81326" y="2988795"/>
            <a:ext cx="807556" cy="778352"/>
          </a:xfrm>
          <a:prstGeom prst="rect">
            <a:avLst/>
          </a:prstGeom>
        </p:spPr>
      </p:pic>
      <p:sp>
        <p:nvSpPr>
          <p:cNvPr id="8" name="Rectangle 7"/>
          <p:cNvSpPr/>
          <p:nvPr/>
        </p:nvSpPr>
        <p:spPr>
          <a:xfrm>
            <a:off x="1567275" y="3991379"/>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B. </a:t>
            </a:r>
            <a:r>
              <a:rPr lang="en-US" sz="2800" dirty="0" err="1">
                <a:latin typeface="UTM Avo" panose="02040603050506020204" pitchFamily="18" charset="0"/>
                <a:ea typeface="Arial-Rounded" pitchFamily="34" charset="0"/>
                <a:cs typeface="Arial-Rounded" pitchFamily="34" charset="0"/>
              </a:rPr>
              <a:t>Vùng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Bắc</a:t>
            </a:r>
            <a:r>
              <a:rPr lang="en-US" sz="2800" dirty="0">
                <a:latin typeface="UTM Avo" panose="02040603050506020204" pitchFamily="18" charset="0"/>
                <a:ea typeface="Arial-Rounded" pitchFamily="34" charset="0"/>
                <a:cs typeface="Arial-Rounded" pitchFamily="34" charset="0"/>
              </a:rPr>
              <a:t> Trung </a:t>
            </a:r>
            <a:r>
              <a:rPr lang="en-US" sz="2800" dirty="0" err="1">
                <a:latin typeface="UTM Avo" panose="02040603050506020204" pitchFamily="18" charset="0"/>
                <a:ea typeface="Arial-Rounded" pitchFamily="34" charset="0"/>
                <a:cs typeface="Arial-Rounded" pitchFamily="34" charset="0"/>
              </a:rPr>
              <a:t>Bộ</a:t>
            </a:r>
            <a:r>
              <a:rPr lang="en-US" sz="2800" dirty="0">
                <a:latin typeface="UTM Avo" panose="02040603050506020204" pitchFamily="18" charset="0"/>
                <a:ea typeface="Arial-Rounded" pitchFamily="34" charset="0"/>
                <a:cs typeface="Arial-Rounded" pitchFamily="34" charset="0"/>
              </a:rPr>
              <a:t>.</a:t>
            </a: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575" y="3991379"/>
            <a:ext cx="807556" cy="778352"/>
          </a:xfrm>
          <a:prstGeom prst="rect">
            <a:avLst/>
          </a:prstGeom>
        </p:spPr>
      </p:pic>
      <p:sp>
        <p:nvSpPr>
          <p:cNvPr id="10" name="Rectangle 9"/>
          <p:cNvSpPr/>
          <p:nvPr/>
        </p:nvSpPr>
        <p:spPr>
          <a:xfrm>
            <a:off x="1333500" y="1567015"/>
            <a:ext cx="9525000" cy="615355"/>
          </a:xfrm>
          <a:prstGeom prst="rect">
            <a:avLst/>
          </a:prstGeom>
          <a:solidFill>
            <a:schemeClr val="accent3">
              <a:lumMod val="75000"/>
            </a:schemeClr>
          </a:solidFill>
        </p:spPr>
        <p:txBody>
          <a:bodyPr wrap="square" lIns="121725" tIns="60862" rIns="121725" bIns="60862">
            <a:spAutoFit/>
          </a:bodyPr>
          <a:lstStyle/>
          <a:p>
            <a:pPr algn="ctr"/>
            <a:r>
              <a:rPr lang="en-US" sz="3200" b="1" dirty="0" err="1">
                <a:solidFill>
                  <a:prstClr val="white"/>
                </a:solidFill>
                <a:latin typeface="UTM Avo" panose="02040603050506020204" pitchFamily="18" charset="0"/>
                <a:ea typeface="Arial-Rounded" pitchFamily="34" charset="0"/>
                <a:cs typeface="Arial-Rounded" pitchFamily="34" charset="0"/>
              </a:rPr>
              <a:t>Câu</a:t>
            </a:r>
            <a:r>
              <a:rPr lang="en-US" sz="3200" b="1" dirty="0">
                <a:solidFill>
                  <a:prstClr val="white"/>
                </a:solidFill>
                <a:latin typeface="UTM Avo" panose="02040603050506020204" pitchFamily="18" charset="0"/>
                <a:ea typeface="Arial-Rounded" pitchFamily="34" charset="0"/>
                <a:cs typeface="Arial-Rounded" pitchFamily="34" charset="0"/>
              </a:rPr>
              <a:t> 1: Hà </a:t>
            </a:r>
            <a:r>
              <a:rPr lang="en-US" sz="3200" b="1" dirty="0" err="1">
                <a:solidFill>
                  <a:prstClr val="white"/>
                </a:solidFill>
                <a:latin typeface="UTM Avo" panose="02040603050506020204" pitchFamily="18" charset="0"/>
                <a:ea typeface="Arial-Rounded" pitchFamily="34" charset="0"/>
                <a:cs typeface="Arial-Rounded" pitchFamily="34" charset="0"/>
              </a:rPr>
              <a:t>Nội</a:t>
            </a:r>
            <a:r>
              <a:rPr lang="en-US" sz="3200" b="1" dirty="0">
                <a:solidFill>
                  <a:prstClr val="white"/>
                </a:solidFill>
                <a:latin typeface="UTM Avo" panose="02040603050506020204" pitchFamily="18" charset="0"/>
                <a:ea typeface="Arial-Rounded" pitchFamily="34" charset="0"/>
                <a:cs typeface="Arial-Rounded" pitchFamily="34" charset="0"/>
              </a:rPr>
              <a:t> </a:t>
            </a:r>
            <a:r>
              <a:rPr lang="en-US" sz="3200" b="1" dirty="0" err="1">
                <a:solidFill>
                  <a:prstClr val="white"/>
                </a:solidFill>
                <a:latin typeface="UTM Avo" panose="02040603050506020204" pitchFamily="18" charset="0"/>
                <a:ea typeface="Arial-Rounded" pitchFamily="34" charset="0"/>
                <a:cs typeface="Arial-Rounded" pitchFamily="34" charset="0"/>
              </a:rPr>
              <a:t>nằm</a:t>
            </a:r>
            <a:r>
              <a:rPr lang="en-US" sz="3200" b="1" dirty="0">
                <a:solidFill>
                  <a:prstClr val="white"/>
                </a:solidFill>
                <a:latin typeface="UTM Avo" panose="02040603050506020204" pitchFamily="18" charset="0"/>
                <a:ea typeface="Arial-Rounded" pitchFamily="34" charset="0"/>
                <a:cs typeface="Arial-Rounded" pitchFamily="34" charset="0"/>
              </a:rPr>
              <a:t> ở </a:t>
            </a:r>
            <a:r>
              <a:rPr lang="en-US" sz="3200" b="1" dirty="0" err="1">
                <a:solidFill>
                  <a:prstClr val="white"/>
                </a:solidFill>
                <a:latin typeface="UTM Avo" panose="02040603050506020204" pitchFamily="18" charset="0"/>
                <a:ea typeface="Arial-Rounded" pitchFamily="34" charset="0"/>
                <a:cs typeface="Arial-Rounded" pitchFamily="34" charset="0"/>
              </a:rPr>
              <a:t>vùng</a:t>
            </a:r>
            <a:r>
              <a:rPr lang="en-US" sz="3200" b="1" dirty="0">
                <a:solidFill>
                  <a:prstClr val="white"/>
                </a:solidFill>
                <a:latin typeface="UTM Avo" panose="02040603050506020204" pitchFamily="18" charset="0"/>
                <a:ea typeface="Arial-Rounded" pitchFamily="34" charset="0"/>
                <a:cs typeface="Arial-Rounded" pitchFamily="34" charset="0"/>
              </a:rPr>
              <a:t> </a:t>
            </a:r>
            <a:r>
              <a:rPr lang="en-US" sz="3200" b="1" dirty="0" err="1">
                <a:solidFill>
                  <a:prstClr val="white"/>
                </a:solidFill>
                <a:latin typeface="UTM Avo" panose="02040603050506020204" pitchFamily="18" charset="0"/>
                <a:ea typeface="Arial-Rounded" pitchFamily="34" charset="0"/>
                <a:cs typeface="Arial-Rounded" pitchFamily="34" charset="0"/>
              </a:rPr>
              <a:t>trung</a:t>
            </a:r>
            <a:r>
              <a:rPr lang="en-US" sz="3200" b="1" dirty="0">
                <a:solidFill>
                  <a:prstClr val="white"/>
                </a:solidFill>
                <a:latin typeface="UTM Avo" panose="02040603050506020204" pitchFamily="18" charset="0"/>
                <a:ea typeface="Arial-Rounded" pitchFamily="34" charset="0"/>
                <a:cs typeface="Arial-Rounded" pitchFamily="34" charset="0"/>
              </a:rPr>
              <a:t> </a:t>
            </a:r>
            <a:r>
              <a:rPr lang="en-US" sz="3200" b="1" dirty="0" err="1">
                <a:solidFill>
                  <a:prstClr val="white"/>
                </a:solidFill>
                <a:latin typeface="UTM Avo" panose="02040603050506020204" pitchFamily="18" charset="0"/>
                <a:ea typeface="Arial-Rounded" pitchFamily="34" charset="0"/>
                <a:cs typeface="Arial-Rounded" pitchFamily="34" charset="0"/>
              </a:rPr>
              <a:t>tâm</a:t>
            </a:r>
            <a:r>
              <a:rPr lang="en-US" sz="3200" b="1" dirty="0">
                <a:solidFill>
                  <a:prstClr val="white"/>
                </a:solidFill>
                <a:latin typeface="UTM Avo" panose="02040603050506020204" pitchFamily="18" charset="0"/>
                <a:ea typeface="Arial-Rounded" pitchFamily="34" charset="0"/>
                <a:cs typeface="Arial-Rounded" pitchFamily="34" charset="0"/>
              </a:rPr>
              <a:t> </a:t>
            </a:r>
            <a:r>
              <a:rPr lang="en-US" sz="3200" b="1" dirty="0" err="1">
                <a:solidFill>
                  <a:prstClr val="white"/>
                </a:solidFill>
                <a:latin typeface="UTM Avo" panose="02040603050506020204" pitchFamily="18" charset="0"/>
                <a:ea typeface="Arial-Rounded" pitchFamily="34" charset="0"/>
                <a:cs typeface="Arial-Rounded" pitchFamily="34" charset="0"/>
              </a:rPr>
              <a:t>nào</a:t>
            </a:r>
            <a:r>
              <a:rPr lang="en-US" sz="3200" b="1" dirty="0">
                <a:solidFill>
                  <a:prstClr val="white"/>
                </a:solidFill>
                <a:latin typeface="UTM Avo" panose="02040603050506020204" pitchFamily="18" charset="0"/>
                <a:ea typeface="Arial-Rounded" pitchFamily="34" charset="0"/>
                <a:cs typeface="Arial-Rounded" pitchFamily="34" charset="0"/>
              </a:rPr>
              <a:t>?</a:t>
            </a:r>
          </a:p>
        </p:txBody>
      </p:sp>
      <p:sp>
        <p:nvSpPr>
          <p:cNvPr id="11" name="Rectangle 10">
            <a:extLst>
              <a:ext uri="{FF2B5EF4-FFF2-40B4-BE49-F238E27FC236}">
                <a16:creationId xmlns:a16="http://schemas.microsoft.com/office/drawing/2014/main" id="{0EB27082-0A21-2C3B-ACE1-CA82C883AC6E}"/>
              </a:ext>
            </a:extLst>
          </p:cNvPr>
          <p:cNvSpPr/>
          <p:nvPr/>
        </p:nvSpPr>
        <p:spPr>
          <a:xfrm>
            <a:off x="1556945" y="5861358"/>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D. </a:t>
            </a:r>
            <a:r>
              <a:rPr lang="en-US" sz="2800" dirty="0" err="1">
                <a:latin typeface="UTM Avo" panose="02040603050506020204" pitchFamily="18" charset="0"/>
                <a:ea typeface="Arial-Rounded" pitchFamily="34" charset="0"/>
                <a:cs typeface="Arial-Rounded" pitchFamily="34" charset="0"/>
              </a:rPr>
              <a:t>Vùng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Đông</a:t>
            </a:r>
            <a:r>
              <a:rPr lang="en-US" sz="2800" dirty="0">
                <a:latin typeface="UTM Avo" panose="02040603050506020204" pitchFamily="18" charset="0"/>
                <a:ea typeface="Arial-Rounded" pitchFamily="34" charset="0"/>
                <a:cs typeface="Arial-Rounded" pitchFamily="34" charset="0"/>
              </a:rPr>
              <a:t> Nam </a:t>
            </a:r>
            <a:r>
              <a:rPr lang="en-US" sz="2800" dirty="0" err="1">
                <a:latin typeface="UTM Avo" panose="02040603050506020204" pitchFamily="18" charset="0"/>
                <a:ea typeface="Arial-Rounded" pitchFamily="34" charset="0"/>
                <a:cs typeface="Arial-Rounded" pitchFamily="34" charset="0"/>
              </a:rPr>
              <a:t>Bộ</a:t>
            </a:r>
            <a:r>
              <a:rPr lang="en-US" sz="2800" dirty="0">
                <a:latin typeface="UTM Avo" panose="02040603050506020204" pitchFamily="18" charset="0"/>
                <a:ea typeface="Arial-Rounded" pitchFamily="34" charset="0"/>
                <a:cs typeface="Arial-Rounded" pitchFamily="34" charset="0"/>
              </a:rPr>
              <a:t>.</a:t>
            </a:r>
          </a:p>
        </p:txBody>
      </p:sp>
      <p:pic>
        <p:nvPicPr>
          <p:cNvPr id="12" name="Picture 11">
            <a:extLst>
              <a:ext uri="{FF2B5EF4-FFF2-40B4-BE49-F238E27FC236}">
                <a16:creationId xmlns:a16="http://schemas.microsoft.com/office/drawing/2014/main" id="{9986CDEE-8F4A-D5FC-B0A7-01D695DC57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3575" y="5815878"/>
            <a:ext cx="807556" cy="778352"/>
          </a:xfrm>
          <a:prstGeom prst="rect">
            <a:avLst/>
          </a:prstGeom>
        </p:spPr>
      </p:pic>
      <p:sp>
        <p:nvSpPr>
          <p:cNvPr id="13" name="AutoShape 2" descr="Ảnh nền hoạt hình khu vười xanh đáng yêu">
            <a:extLst>
              <a:ext uri="{FF2B5EF4-FFF2-40B4-BE49-F238E27FC236}">
                <a16:creationId xmlns:a16="http://schemas.microsoft.com/office/drawing/2014/main" id="{A18C5F40-8A80-937A-3270-4951912847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pic>
        <p:nvPicPr>
          <p:cNvPr id="14" name="Picture 13">
            <a:extLst>
              <a:ext uri="{FF2B5EF4-FFF2-40B4-BE49-F238E27FC236}">
                <a16:creationId xmlns:a16="http://schemas.microsoft.com/office/drawing/2014/main" id="{D6E0BFE6-E4D6-6EFE-0F9D-A7DBB85005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Tree>
    <p:extLst>
      <p:ext uri="{BB962C8B-B14F-4D97-AF65-F5344CB8AC3E}">
        <p14:creationId xmlns:p14="http://schemas.microsoft.com/office/powerpoint/2010/main" val="36382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rgbClr val="92D050"/>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rgbClr val="C00000"/>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rgbClr val="C000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1"/>
                                        </p:tgtEl>
                                        <p:attrNameLst>
                                          <p:attrName>fillcolor</p:attrName>
                                        </p:attrNameLst>
                                      </p:cBhvr>
                                      <p:to>
                                        <a:schemeClr val="accent1"/>
                                      </p:to>
                                    </p:animClr>
                                    <p:set>
                                      <p:cBhvr>
                                        <p:cTn id="79" dur="250" fill="hold"/>
                                        <p:tgtEl>
                                          <p:spTgt spid="11"/>
                                        </p:tgtEl>
                                        <p:attrNameLst>
                                          <p:attrName>fill.type</p:attrName>
                                        </p:attrNameLst>
                                      </p:cBhvr>
                                      <p:to>
                                        <p:strVal val="solid"/>
                                      </p:to>
                                    </p:set>
                                    <p:set>
                                      <p:cBhvr>
                                        <p:cTn id="80" dur="250" fill="hold"/>
                                        <p:tgtEl>
                                          <p:spTgt spid="11"/>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1" presetClass="emph" presetSubtype="2" fill="hold" nodeType="withEffect">
                                  <p:stCondLst>
                                    <p:cond delay="500"/>
                                  </p:stCondLst>
                                  <p:childTnLst>
                                    <p:animClr clrSpc="rgb" dir="cw">
                                      <p:cBhvr>
                                        <p:cTn id="82" dur="250" fill="hold"/>
                                        <p:tgtEl>
                                          <p:spTgt spid="11"/>
                                        </p:tgtEl>
                                        <p:attrNameLst>
                                          <p:attrName>fillcolor</p:attrName>
                                        </p:attrNameLst>
                                      </p:cBhvr>
                                      <p:to>
                                        <a:srgbClr val="C00000"/>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childTnLst>
        </p:cTn>
      </p:par>
    </p:tnLst>
    <p:bldLst>
      <p:bldP spid="5" grpId="0" animBg="1"/>
      <p:bldP spid="4"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10892979" y="146591"/>
            <a:ext cx="1141723" cy="1154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FE03C06-7CE0-2ADF-7A74-5B044DF5493C}"/>
              </a:ext>
            </a:extLst>
          </p:cNvPr>
          <p:cNvSpPr/>
          <p:nvPr/>
        </p:nvSpPr>
        <p:spPr>
          <a:xfrm>
            <a:off x="1567275" y="3035070"/>
            <a:ext cx="8851392" cy="7072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latin typeface="UTM Avo" panose="02040603050506020204" pitchFamily="18" charset="0"/>
                <a:ea typeface="Arial-Rounded" pitchFamily="34" charset="0"/>
                <a:cs typeface="Arial-Rounded" pitchFamily="34" charset="0"/>
              </a:rPr>
              <a:t>A. Thăng Long tứ phủ</a:t>
            </a:r>
            <a:endParaRPr lang="en-US" sz="2800" dirty="0">
              <a:latin typeface="UTM Avo" panose="02040603050506020204" pitchFamily="18" charset="0"/>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DDA0516C-7EC1-2A93-4B9C-842A837E4B37}"/>
              </a:ext>
            </a:extLst>
          </p:cNvPr>
          <p:cNvSpPr/>
          <p:nvPr/>
        </p:nvSpPr>
        <p:spPr>
          <a:xfrm>
            <a:off x="1556945" y="4901434"/>
            <a:ext cx="8851392" cy="6895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dirty="0">
                <a:latin typeface="UTM Avo" panose="02040603050506020204" pitchFamily="18" charset="0"/>
                <a:ea typeface="Arial-Rounded" pitchFamily="34" charset="0"/>
                <a:cs typeface="Arial-Rounded" pitchFamily="34" charset="0"/>
              </a:rPr>
              <a:t>C. </a:t>
            </a:r>
            <a:r>
              <a:rPr lang="en-US" sz="2800" dirty="0" err="1">
                <a:latin typeface="UTM Avo" panose="02040603050506020204" pitchFamily="18" charset="0"/>
                <a:ea typeface="Arial-Rounded" pitchFamily="34" charset="0"/>
                <a:cs typeface="Arial-Rounded" pitchFamily="34" charset="0"/>
              </a:rPr>
              <a:t>Thăng</a:t>
            </a:r>
            <a:r>
              <a:rPr lang="en-US" sz="2800" dirty="0">
                <a:latin typeface="UTM Avo" panose="02040603050506020204" pitchFamily="18" charset="0"/>
                <a:ea typeface="Arial-Rounded" pitchFamily="34" charset="0"/>
                <a:cs typeface="Arial-Rounded" pitchFamily="34" charset="0"/>
              </a:rPr>
              <a:t> Long </a:t>
            </a:r>
            <a:r>
              <a:rPr lang="en-US" sz="2800" dirty="0" err="1">
                <a:latin typeface="UTM Avo" panose="02040603050506020204" pitchFamily="18" charset="0"/>
                <a:ea typeface="Arial-Rounded" pitchFamily="34" charset="0"/>
                <a:cs typeface="Arial-Rounded" pitchFamily="34" charset="0"/>
              </a:rPr>
              <a:t>tứ</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trấn</a:t>
            </a:r>
            <a:endParaRPr lang="en-US" sz="2800" dirty="0">
              <a:latin typeface="UTM Avo" panose="02040603050506020204" pitchFamily="18"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F27F99C3-7C0D-E2AE-81C7-E5D039DC62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5251" y="4863044"/>
            <a:ext cx="798097" cy="782741"/>
          </a:xfrm>
          <a:prstGeom prst="rect">
            <a:avLst/>
          </a:prstGeom>
        </p:spPr>
      </p:pic>
      <p:pic>
        <p:nvPicPr>
          <p:cNvPr id="13" name="Picture 12">
            <a:extLst>
              <a:ext uri="{FF2B5EF4-FFF2-40B4-BE49-F238E27FC236}">
                <a16:creationId xmlns:a16="http://schemas.microsoft.com/office/drawing/2014/main" id="{C38ABE35-65AE-1863-BC97-7ACD2DFDA3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1326" y="2988795"/>
            <a:ext cx="807556" cy="778352"/>
          </a:xfrm>
          <a:prstGeom prst="rect">
            <a:avLst/>
          </a:prstGeom>
        </p:spPr>
      </p:pic>
      <p:sp>
        <p:nvSpPr>
          <p:cNvPr id="14" name="Rectangle 13">
            <a:extLst>
              <a:ext uri="{FF2B5EF4-FFF2-40B4-BE49-F238E27FC236}">
                <a16:creationId xmlns:a16="http://schemas.microsoft.com/office/drawing/2014/main" id="{82B3103B-C82B-48D7-1DE2-F14BEFA0C35E}"/>
              </a:ext>
            </a:extLst>
          </p:cNvPr>
          <p:cNvSpPr/>
          <p:nvPr/>
        </p:nvSpPr>
        <p:spPr>
          <a:xfrm>
            <a:off x="1567275" y="3991379"/>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latin typeface="UTM Avo" panose="02040603050506020204" pitchFamily="18" charset="0"/>
                <a:ea typeface="Arial-Rounded" pitchFamily="34" charset="0"/>
                <a:cs typeface="Arial-Rounded" pitchFamily="34" charset="0"/>
              </a:rPr>
              <a:t>B. Thăng Long tứ thánh</a:t>
            </a:r>
            <a:endParaRPr lang="en-US" sz="2800" dirty="0">
              <a:latin typeface="UTM Avo" panose="02040603050506020204" pitchFamily="18" charset="0"/>
              <a:ea typeface="Arial-Rounded" pitchFamily="34" charset="0"/>
              <a:cs typeface="Arial-Rounded" pitchFamily="34" charset="0"/>
            </a:endParaRPr>
          </a:p>
        </p:txBody>
      </p:sp>
      <p:pic>
        <p:nvPicPr>
          <p:cNvPr id="15" name="Picture 14">
            <a:extLst>
              <a:ext uri="{FF2B5EF4-FFF2-40B4-BE49-F238E27FC236}">
                <a16:creationId xmlns:a16="http://schemas.microsoft.com/office/drawing/2014/main" id="{94A9BD10-C519-54A9-1EA8-90B00BFCDC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575" y="3991379"/>
            <a:ext cx="807556" cy="778352"/>
          </a:xfrm>
          <a:prstGeom prst="rect">
            <a:avLst/>
          </a:prstGeom>
        </p:spPr>
      </p:pic>
      <p:sp>
        <p:nvSpPr>
          <p:cNvPr id="16" name="Rectangle 15">
            <a:extLst>
              <a:ext uri="{FF2B5EF4-FFF2-40B4-BE49-F238E27FC236}">
                <a16:creationId xmlns:a16="http://schemas.microsoft.com/office/drawing/2014/main" id="{ED686E5F-8031-AFBB-675C-DF1F9A0CF70D}"/>
              </a:ext>
            </a:extLst>
          </p:cNvPr>
          <p:cNvSpPr/>
          <p:nvPr/>
        </p:nvSpPr>
        <p:spPr>
          <a:xfrm>
            <a:off x="1333500" y="1347701"/>
            <a:ext cx="9525000" cy="1107798"/>
          </a:xfrm>
          <a:prstGeom prst="rect">
            <a:avLst/>
          </a:prstGeom>
          <a:solidFill>
            <a:schemeClr val="accent3">
              <a:lumMod val="75000"/>
            </a:schemeClr>
          </a:solidFill>
        </p:spPr>
        <p:txBody>
          <a:bodyPr wrap="square" lIns="121725" tIns="60862" rIns="121725" bIns="60862">
            <a:spAutoFit/>
          </a:bodyPr>
          <a:lstStyle/>
          <a:p>
            <a:pPr algn="ctr"/>
            <a:r>
              <a:rPr lang="vi-VN" sz="3200" b="1">
                <a:solidFill>
                  <a:prstClr val="white"/>
                </a:solidFill>
                <a:latin typeface="UTM Avo" panose="02040603050506020204" pitchFamily="18" charset="0"/>
                <a:ea typeface="Arial-Rounded" pitchFamily="34" charset="0"/>
                <a:cs typeface="Arial-Rounded" pitchFamily="34" charset="0"/>
              </a:rPr>
              <a:t>Câu 2: Bốn ngôi đền nằm ở bốn phía của thành Thăng Long được gọi là?</a:t>
            </a:r>
            <a:endParaRPr lang="vi-VN" sz="3200" b="1" dirty="0" err="1">
              <a:solidFill>
                <a:prstClr val="white"/>
              </a:solidFill>
              <a:latin typeface="UTM Avo" panose="02040603050506020204" pitchFamily="18" charset="0"/>
              <a:ea typeface="Arial-Rounded" pitchFamily="34" charset="0"/>
              <a:cs typeface="Arial-Rounded" pitchFamily="34" charset="0"/>
            </a:endParaRPr>
          </a:p>
        </p:txBody>
      </p:sp>
      <p:sp>
        <p:nvSpPr>
          <p:cNvPr id="17" name="Rectangle 16">
            <a:extLst>
              <a:ext uri="{FF2B5EF4-FFF2-40B4-BE49-F238E27FC236}">
                <a16:creationId xmlns:a16="http://schemas.microsoft.com/office/drawing/2014/main" id="{69C05AA7-9B58-7E5A-D40C-4EFE5F23DDA4}"/>
              </a:ext>
            </a:extLst>
          </p:cNvPr>
          <p:cNvSpPr/>
          <p:nvPr/>
        </p:nvSpPr>
        <p:spPr>
          <a:xfrm>
            <a:off x="1556945" y="5861358"/>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latin typeface="UTM Avo" panose="02040603050506020204" pitchFamily="18" charset="0"/>
                <a:ea typeface="Arial-Rounded" pitchFamily="34" charset="0"/>
                <a:cs typeface="Arial-Rounded" pitchFamily="34" charset="0"/>
              </a:rPr>
              <a:t>D. Thăng Long tứ mẫu</a:t>
            </a:r>
            <a:endParaRPr lang="en-US" sz="2800" dirty="0">
              <a:latin typeface="UTM Avo" panose="02040603050506020204" pitchFamily="18" charset="0"/>
              <a:ea typeface="Arial-Rounded" pitchFamily="34" charset="0"/>
              <a:cs typeface="Arial-Rounded" pitchFamily="34" charset="0"/>
            </a:endParaRPr>
          </a:p>
        </p:txBody>
      </p:sp>
      <p:pic>
        <p:nvPicPr>
          <p:cNvPr id="18" name="Picture 17">
            <a:extLst>
              <a:ext uri="{FF2B5EF4-FFF2-40B4-BE49-F238E27FC236}">
                <a16:creationId xmlns:a16="http://schemas.microsoft.com/office/drawing/2014/main" id="{77BF4F8F-83C3-932E-FF22-E3CAFDBAE5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575" y="5815878"/>
            <a:ext cx="807556" cy="778352"/>
          </a:xfrm>
          <a:prstGeom prst="rect">
            <a:avLst/>
          </a:prstGeom>
        </p:spPr>
      </p:pic>
      <p:sp>
        <p:nvSpPr>
          <p:cNvPr id="19" name="AutoShape 2" descr="Ảnh nền hoạt hình khu vười xanh đáng yêu">
            <a:extLst>
              <a:ext uri="{FF2B5EF4-FFF2-40B4-BE49-F238E27FC236}">
                <a16:creationId xmlns:a16="http://schemas.microsoft.com/office/drawing/2014/main" id="{B7BD4D33-F9BD-9379-58E6-A173A9AF4C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pic>
        <p:nvPicPr>
          <p:cNvPr id="20" name="Picture 19">
            <a:extLst>
              <a:ext uri="{FF2B5EF4-FFF2-40B4-BE49-F238E27FC236}">
                <a16:creationId xmlns:a16="http://schemas.microsoft.com/office/drawing/2014/main" id="{0B00E9A7-2BB2-B743-E6BE-501624E6F7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Tree>
    <p:extLst>
      <p:ext uri="{BB962C8B-B14F-4D97-AF65-F5344CB8AC3E}">
        <p14:creationId xmlns:p14="http://schemas.microsoft.com/office/powerpoint/2010/main" val="17484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strVal val="#ppt_w*0.70"/>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Effect transition="in" filter="fade">
                                      <p:cBhvr>
                                        <p:cTn id="18" dur="1000"/>
                                        <p:tgtEl>
                                          <p:spTgt spid="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11"/>
                                        </p:tgtEl>
                                        <p:attrNameLst>
                                          <p:attrName>fillcolor</p:attrName>
                                        </p:attrNameLst>
                                      </p:cBhvr>
                                      <p:to>
                                        <a:schemeClr val="bg2"/>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11"/>
                                        </p:tgtEl>
                                        <p:attrNameLst>
                                          <p:attrName>fillcolor</p:attrName>
                                        </p:attrNameLst>
                                      </p:cBhvr>
                                      <p:to>
                                        <a:srgbClr val="92D050"/>
                                      </p:to>
                                    </p:animClr>
                                    <p:set>
                                      <p:cBhvr>
                                        <p:cTn id="38" dur="250" fill="hold"/>
                                        <p:tgtEl>
                                          <p:spTgt spid="11"/>
                                        </p:tgtEl>
                                        <p:attrNameLst>
                                          <p:attrName>fill.type</p:attrName>
                                        </p:attrNameLst>
                                      </p:cBhvr>
                                      <p:to>
                                        <p:strVal val="solid"/>
                                      </p:to>
                                    </p:set>
                                    <p:set>
                                      <p:cBhvr>
                                        <p:cTn id="39" dur="250" fill="hold"/>
                                        <p:tgtEl>
                                          <p:spTgt spid="11"/>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strVal val="4*#ppt_w"/>
                                          </p:val>
                                        </p:tav>
                                        <p:tav tm="100000">
                                          <p:val>
                                            <p:strVal val="#ppt_w"/>
                                          </p:val>
                                        </p:tav>
                                      </p:tavLst>
                                    </p:anim>
                                    <p:anim calcmode="lin" valueType="num">
                                      <p:cBhvr>
                                        <p:cTn id="4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2"/>
                                        </p:tgtEl>
                                        <p:attrNameLst>
                                          <p:attrName>fillcolor</p:attrName>
                                        </p:attrNameLst>
                                      </p:cBhvr>
                                      <p:to>
                                        <a:schemeClr val="accent1"/>
                                      </p:to>
                                    </p:animClr>
                                    <p:set>
                                      <p:cBhvr>
                                        <p:cTn id="49" dur="250" fill="hold"/>
                                        <p:tgtEl>
                                          <p:spTgt spid="2"/>
                                        </p:tgtEl>
                                        <p:attrNameLst>
                                          <p:attrName>fill.type</p:attrName>
                                        </p:attrNameLst>
                                      </p:cBhvr>
                                      <p:to>
                                        <p:strVal val="solid"/>
                                      </p:to>
                                    </p:set>
                                    <p:set>
                                      <p:cBhvr>
                                        <p:cTn id="50" dur="250" fill="hold"/>
                                        <p:tgtEl>
                                          <p:spTgt spid="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2"/>
                                        </p:tgtEl>
                                        <p:attrNameLst>
                                          <p:attrName>fillcolor</p:attrName>
                                        </p:attrNameLst>
                                      </p:cBhvr>
                                      <p:to>
                                        <a:srgbClr val="C00000"/>
                                      </p:to>
                                    </p:animClr>
                                    <p:set>
                                      <p:cBhvr>
                                        <p:cTn id="53" dur="250" fill="hold"/>
                                        <p:tgtEl>
                                          <p:spTgt spid="2"/>
                                        </p:tgtEl>
                                        <p:attrNameLst>
                                          <p:attrName>fill.type</p:attrName>
                                        </p:attrNameLst>
                                      </p:cBhvr>
                                      <p:to>
                                        <p:strVal val="solid"/>
                                      </p:to>
                                    </p:set>
                                    <p:set>
                                      <p:cBhvr>
                                        <p:cTn id="54" dur="250" fill="hold"/>
                                        <p:tgtEl>
                                          <p:spTgt spid="2"/>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4"/>
                                        </p:tgtEl>
                                        <p:attrNameLst>
                                          <p:attrName>fillcolor</p:attrName>
                                        </p:attrNameLst>
                                      </p:cBhvr>
                                      <p:to>
                                        <a:schemeClr val="accent1"/>
                                      </p:to>
                                    </p:animClr>
                                    <p:set>
                                      <p:cBhvr>
                                        <p:cTn id="64" dur="250" fill="hold"/>
                                        <p:tgtEl>
                                          <p:spTgt spid="14"/>
                                        </p:tgtEl>
                                        <p:attrNameLst>
                                          <p:attrName>fill.type</p:attrName>
                                        </p:attrNameLst>
                                      </p:cBhvr>
                                      <p:to>
                                        <p:strVal val="solid"/>
                                      </p:to>
                                    </p:set>
                                    <p:set>
                                      <p:cBhvr>
                                        <p:cTn id="65" dur="250" fill="hold"/>
                                        <p:tgtEl>
                                          <p:spTgt spid="14"/>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14"/>
                                        </p:tgtEl>
                                        <p:attrNameLst>
                                          <p:attrName>fillcolor</p:attrName>
                                        </p:attrNameLst>
                                      </p:cBhvr>
                                      <p:to>
                                        <a:srgbClr val="C000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7"/>
                                        </p:tgtEl>
                                        <p:attrNameLst>
                                          <p:attrName>fillcolor</p:attrName>
                                        </p:attrNameLst>
                                      </p:cBhvr>
                                      <p:to>
                                        <a:schemeClr val="accent1"/>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7"/>
                                        </p:tgtEl>
                                        <p:attrNameLst>
                                          <p:attrName>fillcolor</p:attrName>
                                        </p:attrNameLst>
                                      </p:cBhvr>
                                      <p:to>
                                        <a:srgbClr val="C00000"/>
                                      </p:to>
                                    </p:animClr>
                                    <p:set>
                                      <p:cBhvr>
                                        <p:cTn id="83" dur="250" fill="hold"/>
                                        <p:tgtEl>
                                          <p:spTgt spid="17"/>
                                        </p:tgtEl>
                                        <p:attrNameLst>
                                          <p:attrName>fill.type</p:attrName>
                                        </p:attrNameLst>
                                      </p:cBhvr>
                                      <p:to>
                                        <p:strVal val="solid"/>
                                      </p:to>
                                    </p:set>
                                    <p:set>
                                      <p:cBhvr>
                                        <p:cTn id="84" dur="250" fill="hold"/>
                                        <p:tgtEl>
                                          <p:spTgt spid="17"/>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8"/>
                                        </p:tgtEl>
                                        <p:attrNameLst>
                                          <p:attrName>style.visibility</p:attrName>
                                        </p:attrNameLst>
                                      </p:cBhvr>
                                      <p:to>
                                        <p:strVal val="visible"/>
                                      </p:to>
                                    </p:set>
                                    <p:anim calcmode="lin" valueType="num">
                                      <p:cBhvr>
                                        <p:cTn id="87" dur="250" fill="hold"/>
                                        <p:tgtEl>
                                          <p:spTgt spid="18"/>
                                        </p:tgtEl>
                                        <p:attrNameLst>
                                          <p:attrName>ppt_w</p:attrName>
                                        </p:attrNameLst>
                                      </p:cBhvr>
                                      <p:tavLst>
                                        <p:tav tm="0">
                                          <p:val>
                                            <p:strVal val="4*#ppt_w"/>
                                          </p:val>
                                        </p:tav>
                                        <p:tav tm="100000">
                                          <p:val>
                                            <p:strVal val="#ppt_w"/>
                                          </p:val>
                                        </p:tav>
                                      </p:tavLst>
                                    </p:anim>
                                    <p:anim calcmode="lin" valueType="num">
                                      <p:cBhvr>
                                        <p:cTn id="8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2" grpId="0" animBg="1"/>
      <p:bldP spid="11" grpId="0" animBg="1"/>
      <p:bldP spid="14"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11071609" y="152401"/>
            <a:ext cx="1105310" cy="11173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9BFBDF7-F457-A7AE-5C6C-0D5372D550AD}"/>
              </a:ext>
            </a:extLst>
          </p:cNvPr>
          <p:cNvSpPr/>
          <p:nvPr/>
        </p:nvSpPr>
        <p:spPr>
          <a:xfrm>
            <a:off x="1567275" y="3035070"/>
            <a:ext cx="8851392" cy="7072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A. </a:t>
            </a:r>
            <a:r>
              <a:rPr lang="en-US" sz="2800" dirty="0" err="1">
                <a:latin typeface="UTM Avo" panose="02040603050506020204" pitchFamily="18" charset="0"/>
                <a:ea typeface="Arial-Rounded" pitchFamily="34" charset="0"/>
                <a:cs typeface="Arial-Rounded" pitchFamily="34" charset="0"/>
              </a:rPr>
              <a:t>Hồ</a:t>
            </a:r>
            <a:r>
              <a:rPr lang="en-US" sz="2800" dirty="0">
                <a:latin typeface="UTM Avo" panose="02040603050506020204" pitchFamily="18" charset="0"/>
                <a:ea typeface="Arial-Rounded" pitchFamily="34" charset="0"/>
                <a:cs typeface="Arial-Rounded" pitchFamily="34" charset="0"/>
              </a:rPr>
              <a:t> Ba </a:t>
            </a:r>
            <a:r>
              <a:rPr lang="en-US" sz="2800" dirty="0" err="1">
                <a:latin typeface="UTM Avo" panose="02040603050506020204" pitchFamily="18" charset="0"/>
                <a:ea typeface="Arial-Rounded" pitchFamily="34" charset="0"/>
                <a:cs typeface="Arial-Rounded" pitchFamily="34" charset="0"/>
              </a:rPr>
              <a:t>Mẫu</a:t>
            </a:r>
            <a:endParaRPr lang="en-US" sz="2800" dirty="0">
              <a:latin typeface="UTM Avo" panose="02040603050506020204" pitchFamily="18" charset="0"/>
              <a:ea typeface="Arial-Rounded" pitchFamily="34" charset="0"/>
              <a:cs typeface="Arial-Rounded" pitchFamily="34" charset="0"/>
            </a:endParaRPr>
          </a:p>
        </p:txBody>
      </p:sp>
      <p:sp>
        <p:nvSpPr>
          <p:cNvPr id="12" name="Rectangle 11">
            <a:extLst>
              <a:ext uri="{FF2B5EF4-FFF2-40B4-BE49-F238E27FC236}">
                <a16:creationId xmlns:a16="http://schemas.microsoft.com/office/drawing/2014/main" id="{47C7A407-8815-B879-8D05-91DB8A00F764}"/>
              </a:ext>
            </a:extLst>
          </p:cNvPr>
          <p:cNvSpPr/>
          <p:nvPr/>
        </p:nvSpPr>
        <p:spPr>
          <a:xfrm>
            <a:off x="1574728" y="4002307"/>
            <a:ext cx="8851392" cy="6895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2800" dirty="0">
                <a:latin typeface="UTM Avo" panose="02040603050506020204" pitchFamily="18" charset="0"/>
                <a:ea typeface="Arial-Rounded" pitchFamily="34" charset="0"/>
                <a:cs typeface="Arial-Rounded" pitchFamily="34" charset="0"/>
              </a:rPr>
              <a:t>B. Hồ Gươm</a:t>
            </a:r>
            <a:endParaRPr lang="en-US" sz="2800" dirty="0">
              <a:latin typeface="UTM Avo" panose="02040603050506020204" pitchFamily="18" charset="0"/>
              <a:ea typeface="Arial-Rounded" pitchFamily="34" charset="0"/>
              <a:cs typeface="Arial-Rounded" pitchFamily="34" charset="0"/>
            </a:endParaRPr>
          </a:p>
        </p:txBody>
      </p:sp>
      <p:pic>
        <p:nvPicPr>
          <p:cNvPr id="13" name="Picture 12">
            <a:extLst>
              <a:ext uri="{FF2B5EF4-FFF2-40B4-BE49-F238E27FC236}">
                <a16:creationId xmlns:a16="http://schemas.microsoft.com/office/drawing/2014/main" id="{64556CC7-F25B-A073-4410-F48E3D87C6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3034" y="3963917"/>
            <a:ext cx="798097" cy="782741"/>
          </a:xfrm>
          <a:prstGeom prst="rect">
            <a:avLst/>
          </a:prstGeom>
        </p:spPr>
      </p:pic>
      <p:pic>
        <p:nvPicPr>
          <p:cNvPr id="14" name="Picture 13">
            <a:extLst>
              <a:ext uri="{FF2B5EF4-FFF2-40B4-BE49-F238E27FC236}">
                <a16:creationId xmlns:a16="http://schemas.microsoft.com/office/drawing/2014/main" id="{DDE45752-82E6-0F75-7EE7-BA7275592F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1326" y="2988795"/>
            <a:ext cx="807556" cy="778352"/>
          </a:xfrm>
          <a:prstGeom prst="rect">
            <a:avLst/>
          </a:prstGeom>
        </p:spPr>
      </p:pic>
      <p:sp>
        <p:nvSpPr>
          <p:cNvPr id="15" name="Rectangle 14">
            <a:extLst>
              <a:ext uri="{FF2B5EF4-FFF2-40B4-BE49-F238E27FC236}">
                <a16:creationId xmlns:a16="http://schemas.microsoft.com/office/drawing/2014/main" id="{782D15DF-0B11-A42D-FDB8-1EB42CAE768D}"/>
              </a:ext>
            </a:extLst>
          </p:cNvPr>
          <p:cNvSpPr/>
          <p:nvPr/>
        </p:nvSpPr>
        <p:spPr>
          <a:xfrm>
            <a:off x="1574728" y="4960227"/>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latin typeface="UTM Avo" panose="02040603050506020204" pitchFamily="18" charset="0"/>
                <a:ea typeface="Arial-Rounded" pitchFamily="34" charset="0"/>
                <a:cs typeface="Arial-Rounded" pitchFamily="34" charset="0"/>
              </a:rPr>
              <a:t>C. Hồ Tây</a:t>
            </a:r>
            <a:endParaRPr lang="en-US" sz="2800" dirty="0">
              <a:latin typeface="UTM Avo" panose="02040603050506020204" pitchFamily="18"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E3913BFA-704E-ED0A-56A0-A9A4BB3971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1028" y="4960227"/>
            <a:ext cx="807556" cy="778352"/>
          </a:xfrm>
          <a:prstGeom prst="rect">
            <a:avLst/>
          </a:prstGeom>
        </p:spPr>
      </p:pic>
      <p:sp>
        <p:nvSpPr>
          <p:cNvPr id="17" name="Rectangle 16">
            <a:extLst>
              <a:ext uri="{FF2B5EF4-FFF2-40B4-BE49-F238E27FC236}">
                <a16:creationId xmlns:a16="http://schemas.microsoft.com/office/drawing/2014/main" id="{B0A7E2A2-E28F-D54D-A32F-F1DA75C994B8}"/>
              </a:ext>
            </a:extLst>
          </p:cNvPr>
          <p:cNvSpPr/>
          <p:nvPr/>
        </p:nvSpPr>
        <p:spPr>
          <a:xfrm>
            <a:off x="945274" y="1363101"/>
            <a:ext cx="10606252" cy="615355"/>
          </a:xfrm>
          <a:prstGeom prst="rect">
            <a:avLst/>
          </a:prstGeom>
          <a:solidFill>
            <a:schemeClr val="accent3">
              <a:lumMod val="75000"/>
            </a:schemeClr>
          </a:solidFill>
        </p:spPr>
        <p:txBody>
          <a:bodyPr wrap="square" lIns="121725" tIns="60862" rIns="121725" bIns="60862">
            <a:spAutoFit/>
          </a:bodyPr>
          <a:lstStyle/>
          <a:p>
            <a:pPr algn="ctr"/>
            <a:r>
              <a:rPr lang="vi-VN" sz="3200" b="1" dirty="0">
                <a:solidFill>
                  <a:prstClr val="white"/>
                </a:solidFill>
                <a:latin typeface="UTM Avo" panose="02040603050506020204" pitchFamily="18" charset="0"/>
                <a:ea typeface="Arial-Rounded" pitchFamily="34" charset="0"/>
                <a:cs typeface="Arial-Rounded" pitchFamily="34" charset="0"/>
              </a:rPr>
              <a:t>Câu 3: Di tích nằm Ở trung tâm thủ đô Hà Nội là?</a:t>
            </a:r>
          </a:p>
        </p:txBody>
      </p:sp>
      <p:sp>
        <p:nvSpPr>
          <p:cNvPr id="18" name="Rectangle 17">
            <a:extLst>
              <a:ext uri="{FF2B5EF4-FFF2-40B4-BE49-F238E27FC236}">
                <a16:creationId xmlns:a16="http://schemas.microsoft.com/office/drawing/2014/main" id="{5ED3F1AC-3552-5140-C7AD-7B4F39A4139B}"/>
              </a:ext>
            </a:extLst>
          </p:cNvPr>
          <p:cNvSpPr/>
          <p:nvPr/>
        </p:nvSpPr>
        <p:spPr>
          <a:xfrm>
            <a:off x="1556945" y="5861358"/>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latin typeface="UTM Avo" panose="02040603050506020204" pitchFamily="18" charset="0"/>
                <a:ea typeface="Arial-Rounded" pitchFamily="34" charset="0"/>
                <a:cs typeface="Arial-Rounded" pitchFamily="34" charset="0"/>
              </a:rPr>
              <a:t>D. Hồ Bảy Mẫu</a:t>
            </a:r>
            <a:endParaRPr lang="en-US" sz="2800" dirty="0">
              <a:latin typeface="UTM Avo" panose="02040603050506020204" pitchFamily="18" charset="0"/>
              <a:ea typeface="Arial-Rounded" pitchFamily="34" charset="0"/>
              <a:cs typeface="Arial-Rounded" pitchFamily="34" charset="0"/>
            </a:endParaRPr>
          </a:p>
        </p:txBody>
      </p:sp>
      <p:pic>
        <p:nvPicPr>
          <p:cNvPr id="19" name="Picture 18">
            <a:extLst>
              <a:ext uri="{FF2B5EF4-FFF2-40B4-BE49-F238E27FC236}">
                <a16:creationId xmlns:a16="http://schemas.microsoft.com/office/drawing/2014/main" id="{7D237C30-893E-645C-FD3D-07FA51D6A8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575" y="5815878"/>
            <a:ext cx="807556" cy="778352"/>
          </a:xfrm>
          <a:prstGeom prst="rect">
            <a:avLst/>
          </a:prstGeom>
        </p:spPr>
      </p:pic>
      <p:sp>
        <p:nvSpPr>
          <p:cNvPr id="20" name="AutoShape 2" descr="Ảnh nền hoạt hình khu vười xanh đáng yêu">
            <a:extLst>
              <a:ext uri="{FF2B5EF4-FFF2-40B4-BE49-F238E27FC236}">
                <a16:creationId xmlns:a16="http://schemas.microsoft.com/office/drawing/2014/main" id="{6BDD959C-1BDA-ED19-E652-E810292E7F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pic>
        <p:nvPicPr>
          <p:cNvPr id="23" name="Picture 22">
            <a:extLst>
              <a:ext uri="{FF2B5EF4-FFF2-40B4-BE49-F238E27FC236}">
                <a16:creationId xmlns:a16="http://schemas.microsoft.com/office/drawing/2014/main" id="{F42264A3-BD2C-0AB8-FB02-77A07CDB16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Tree>
    <p:extLst>
      <p:ext uri="{BB962C8B-B14F-4D97-AF65-F5344CB8AC3E}">
        <p14:creationId xmlns:p14="http://schemas.microsoft.com/office/powerpoint/2010/main" val="2236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strVal val="#ppt_w*0.70"/>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Effect transition="in" filter="fade">
                                      <p:cBhvr>
                                        <p:cTn id="18" dur="1000"/>
                                        <p:tgtEl>
                                          <p:spTgt spid="11"/>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strVal val="#ppt_w*0.70"/>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Effect transition="in" filter="fade">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12"/>
                                        </p:tgtEl>
                                        <p:attrNameLst>
                                          <p:attrName>fillcolor</p:attrName>
                                        </p:attrNameLst>
                                      </p:cBhvr>
                                      <p:to>
                                        <a:schemeClr val="bg2"/>
                                      </p:to>
                                    </p:animClr>
                                    <p:set>
                                      <p:cBhvr>
                                        <p:cTn id="34" dur="250" fill="hold"/>
                                        <p:tgtEl>
                                          <p:spTgt spid="12"/>
                                        </p:tgtEl>
                                        <p:attrNameLst>
                                          <p:attrName>fill.type</p:attrName>
                                        </p:attrNameLst>
                                      </p:cBhvr>
                                      <p:to>
                                        <p:strVal val="solid"/>
                                      </p:to>
                                    </p:set>
                                    <p:set>
                                      <p:cBhvr>
                                        <p:cTn id="35" dur="250" fill="hold"/>
                                        <p:tgtEl>
                                          <p:spTgt spid="1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12"/>
                                        </p:tgtEl>
                                        <p:attrNameLst>
                                          <p:attrName>fillcolor</p:attrName>
                                        </p:attrNameLst>
                                      </p:cBhvr>
                                      <p:to>
                                        <a:srgbClr val="92D05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250" fill="hold"/>
                                        <p:tgtEl>
                                          <p:spTgt spid="13"/>
                                        </p:tgtEl>
                                        <p:attrNameLst>
                                          <p:attrName>ppt_w</p:attrName>
                                        </p:attrNameLst>
                                      </p:cBhvr>
                                      <p:tavLst>
                                        <p:tav tm="0">
                                          <p:val>
                                            <p:strVal val="4*#ppt_w"/>
                                          </p:val>
                                        </p:tav>
                                        <p:tav tm="100000">
                                          <p:val>
                                            <p:strVal val="#ppt_w"/>
                                          </p:val>
                                        </p:tav>
                                      </p:tavLst>
                                    </p:anim>
                                    <p:anim calcmode="lin" valueType="num">
                                      <p:cBhvr>
                                        <p:cTn id="4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11"/>
                                        </p:tgtEl>
                                        <p:attrNameLst>
                                          <p:attrName>fillcolor</p:attrName>
                                        </p:attrNameLst>
                                      </p:cBhvr>
                                      <p:to>
                                        <a:schemeClr val="accent1"/>
                                      </p:to>
                                    </p:animClr>
                                    <p:set>
                                      <p:cBhvr>
                                        <p:cTn id="49" dur="250" fill="hold"/>
                                        <p:tgtEl>
                                          <p:spTgt spid="11"/>
                                        </p:tgtEl>
                                        <p:attrNameLst>
                                          <p:attrName>fill.type</p:attrName>
                                        </p:attrNameLst>
                                      </p:cBhvr>
                                      <p:to>
                                        <p:strVal val="solid"/>
                                      </p:to>
                                    </p:set>
                                    <p:set>
                                      <p:cBhvr>
                                        <p:cTn id="50" dur="250" fill="hold"/>
                                        <p:tgtEl>
                                          <p:spTgt spid="11"/>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11"/>
                                        </p:tgtEl>
                                        <p:attrNameLst>
                                          <p:attrName>fillcolor</p:attrName>
                                        </p:attrNameLst>
                                      </p:cBhvr>
                                      <p:to>
                                        <a:srgbClr val="C00000"/>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50" fill="hold"/>
                                        <p:tgtEl>
                                          <p:spTgt spid="14"/>
                                        </p:tgtEl>
                                        <p:attrNameLst>
                                          <p:attrName>ppt_w</p:attrName>
                                        </p:attrNameLst>
                                      </p:cBhvr>
                                      <p:tavLst>
                                        <p:tav tm="0">
                                          <p:val>
                                            <p:strVal val="4*#ppt_w"/>
                                          </p:val>
                                        </p:tav>
                                        <p:tav tm="100000">
                                          <p:val>
                                            <p:strVal val="#ppt_w"/>
                                          </p:val>
                                        </p:tav>
                                      </p:tavLst>
                                    </p:anim>
                                    <p:anim calcmode="lin" valueType="num">
                                      <p:cBhvr>
                                        <p:cTn id="5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5"/>
                                        </p:tgtEl>
                                        <p:attrNameLst>
                                          <p:attrName>fillcolor</p:attrName>
                                        </p:attrNameLst>
                                      </p:cBhvr>
                                      <p:to>
                                        <a:schemeClr val="accent1"/>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15"/>
                                        </p:tgtEl>
                                        <p:attrNameLst>
                                          <p:attrName>fillcolor</p:attrName>
                                        </p:attrNameLst>
                                      </p:cBhvr>
                                      <p:to>
                                        <a:srgbClr val="C000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8"/>
                                        </p:tgtEl>
                                        <p:attrNameLst>
                                          <p:attrName>fillcolor</p:attrName>
                                        </p:attrNameLst>
                                      </p:cBhvr>
                                      <p:to>
                                        <a:srgbClr val="C000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11" grpId="0" animBg="1"/>
      <p:bldP spid="12" grpId="0" animBg="1"/>
      <p:bldP spid="15"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000" b="33500" l="34625" r="63125"/>
                    </a14:imgEffect>
                    <a14:imgEffect>
                      <a14:saturation sat="400000"/>
                    </a14:imgEffect>
                  </a14:imgLayer>
                </a14:imgProps>
              </a:ext>
              <a:ext uri="{28A0092B-C50C-407E-A947-70E740481C1C}">
                <a14:useLocalDpi xmlns:a14="http://schemas.microsoft.com/office/drawing/2010/main" val="0"/>
              </a:ext>
            </a:extLst>
          </a:blip>
          <a:srcRect l="34698" t="3836" r="35302" b="65836"/>
          <a:stretch/>
        </p:blipFill>
        <p:spPr bwMode="auto">
          <a:xfrm>
            <a:off x="10963843" y="1"/>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976937-5848-9455-7701-6B01D31AD71E}"/>
              </a:ext>
            </a:extLst>
          </p:cNvPr>
          <p:cNvSpPr/>
          <p:nvPr/>
        </p:nvSpPr>
        <p:spPr>
          <a:xfrm>
            <a:off x="1585058" y="4014411"/>
            <a:ext cx="8851392" cy="7072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B. Cho </a:t>
            </a:r>
            <a:r>
              <a:rPr lang="en-US" sz="2800" dirty="0" err="1">
                <a:latin typeface="UTM Avo" panose="02040603050506020204" pitchFamily="18" charset="0"/>
                <a:ea typeface="Arial-Rounded" pitchFamily="34" charset="0"/>
                <a:cs typeface="Arial-Rounded" pitchFamily="34" charset="0"/>
              </a:rPr>
              <a:t>xây</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dựng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bệnh</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viện</a:t>
            </a:r>
            <a:endParaRPr lang="en-US" sz="2800" dirty="0">
              <a:latin typeface="UTM Avo" panose="02040603050506020204" pitchFamily="18"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387319E0-164E-8BCB-596F-3781A25C8BEA}"/>
              </a:ext>
            </a:extLst>
          </p:cNvPr>
          <p:cNvSpPr/>
          <p:nvPr/>
        </p:nvSpPr>
        <p:spPr>
          <a:xfrm>
            <a:off x="1585058" y="3138265"/>
            <a:ext cx="8851392" cy="6895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2800" dirty="0">
                <a:latin typeface="UTM Avo" panose="02040603050506020204" pitchFamily="18" charset="0"/>
                <a:ea typeface="Arial-Rounded" pitchFamily="34" charset="0"/>
                <a:cs typeface="Arial-Rounded" pitchFamily="34" charset="0"/>
              </a:rPr>
              <a:t>A. Ném bom huỷ diệt Hà Nội</a:t>
            </a:r>
            <a:endParaRPr lang="en-US" sz="2800" dirty="0">
              <a:latin typeface="UTM Avo" panose="02040603050506020204" pitchFamily="18"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B16DAB1C-9FF3-23F4-323D-D325EB66F8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364" y="3099875"/>
            <a:ext cx="798097" cy="782741"/>
          </a:xfrm>
          <a:prstGeom prst="rect">
            <a:avLst/>
          </a:prstGeom>
        </p:spPr>
      </p:pic>
      <p:pic>
        <p:nvPicPr>
          <p:cNvPr id="6" name="Picture 5">
            <a:extLst>
              <a:ext uri="{FF2B5EF4-FFF2-40B4-BE49-F238E27FC236}">
                <a16:creationId xmlns:a16="http://schemas.microsoft.com/office/drawing/2014/main" id="{76250482-6028-F984-BCF4-AB83D9DE52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9109" y="3968136"/>
            <a:ext cx="807556" cy="778352"/>
          </a:xfrm>
          <a:prstGeom prst="rect">
            <a:avLst/>
          </a:prstGeom>
        </p:spPr>
      </p:pic>
      <p:sp>
        <p:nvSpPr>
          <p:cNvPr id="7" name="Rectangle 6">
            <a:extLst>
              <a:ext uri="{FF2B5EF4-FFF2-40B4-BE49-F238E27FC236}">
                <a16:creationId xmlns:a16="http://schemas.microsoft.com/office/drawing/2014/main" id="{8203AF0C-4411-D9BB-9964-FC0B755DED90}"/>
              </a:ext>
            </a:extLst>
          </p:cNvPr>
          <p:cNvSpPr/>
          <p:nvPr/>
        </p:nvSpPr>
        <p:spPr>
          <a:xfrm>
            <a:off x="1574728" y="4960227"/>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2800" dirty="0">
                <a:latin typeface="UTM Avo" panose="02040603050506020204" pitchFamily="18" charset="0"/>
                <a:ea typeface="Arial-Rounded" pitchFamily="34" charset="0"/>
                <a:cs typeface="Arial-Rounded" pitchFamily="34" charset="0"/>
              </a:rPr>
              <a:t>C. Cho xây dựng trường học</a:t>
            </a:r>
            <a:endParaRPr lang="en-US" sz="2800" dirty="0">
              <a:latin typeface="UTM Avo" panose="02040603050506020204" pitchFamily="18" charset="0"/>
              <a:ea typeface="Arial-Rounded" pitchFamily="34" charset="0"/>
              <a:cs typeface="Arial-Rounded" pitchFamily="34" charset="0"/>
            </a:endParaRPr>
          </a:p>
        </p:txBody>
      </p:sp>
      <p:pic>
        <p:nvPicPr>
          <p:cNvPr id="15" name="Picture 14">
            <a:extLst>
              <a:ext uri="{FF2B5EF4-FFF2-40B4-BE49-F238E27FC236}">
                <a16:creationId xmlns:a16="http://schemas.microsoft.com/office/drawing/2014/main" id="{F07B7FFE-6B1E-8A3F-954B-DE4977EA17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1028" y="4960227"/>
            <a:ext cx="807556" cy="778352"/>
          </a:xfrm>
          <a:prstGeom prst="rect">
            <a:avLst/>
          </a:prstGeom>
        </p:spPr>
      </p:pic>
      <p:sp>
        <p:nvSpPr>
          <p:cNvPr id="16" name="Rectangle 15">
            <a:extLst>
              <a:ext uri="{FF2B5EF4-FFF2-40B4-BE49-F238E27FC236}">
                <a16:creationId xmlns:a16="http://schemas.microsoft.com/office/drawing/2014/main" id="{C7DAE979-C4E2-4C12-4AE3-0F4FF92A95BA}"/>
              </a:ext>
            </a:extLst>
          </p:cNvPr>
          <p:cNvSpPr/>
          <p:nvPr/>
        </p:nvSpPr>
        <p:spPr>
          <a:xfrm>
            <a:off x="963057" y="1180777"/>
            <a:ext cx="10606252" cy="1107798"/>
          </a:xfrm>
          <a:prstGeom prst="rect">
            <a:avLst/>
          </a:prstGeom>
          <a:solidFill>
            <a:schemeClr val="accent3">
              <a:lumMod val="75000"/>
            </a:schemeClr>
          </a:solidFill>
        </p:spPr>
        <p:txBody>
          <a:bodyPr wrap="square" lIns="121725" tIns="60862" rIns="121725" bIns="60862">
            <a:spAutoFit/>
          </a:bodyPr>
          <a:lstStyle/>
          <a:p>
            <a:pPr algn="ctr"/>
            <a:r>
              <a:rPr lang="vi-VN" sz="3200" b="1">
                <a:solidFill>
                  <a:prstClr val="white"/>
                </a:solidFill>
                <a:latin typeface="UTM Avo" panose="02040603050506020204" pitchFamily="18" charset="0"/>
                <a:ea typeface="Arial-Rounded" pitchFamily="34" charset="0"/>
                <a:cs typeface="Arial-Rounded" pitchFamily="34" charset="0"/>
              </a:rPr>
              <a:t>Câu 4: Để hủy diệt thành phố Hà Nội, Mỹ đã có những hành động như thế nào?</a:t>
            </a:r>
            <a:endParaRPr lang="vi-VN" sz="3200" b="1" dirty="0">
              <a:solidFill>
                <a:prstClr val="white"/>
              </a:solidFill>
              <a:latin typeface="UTM Avo" panose="02040603050506020204" pitchFamily="18" charset="0"/>
              <a:ea typeface="Arial-Rounded" pitchFamily="34" charset="0"/>
              <a:cs typeface="Arial-Rounded" pitchFamily="34" charset="0"/>
            </a:endParaRPr>
          </a:p>
        </p:txBody>
      </p:sp>
      <p:sp>
        <p:nvSpPr>
          <p:cNvPr id="17" name="Rectangle 16">
            <a:extLst>
              <a:ext uri="{FF2B5EF4-FFF2-40B4-BE49-F238E27FC236}">
                <a16:creationId xmlns:a16="http://schemas.microsoft.com/office/drawing/2014/main" id="{1ACC33E2-D635-73D5-107F-74C25006FBDE}"/>
              </a:ext>
            </a:extLst>
          </p:cNvPr>
          <p:cNvSpPr/>
          <p:nvPr/>
        </p:nvSpPr>
        <p:spPr>
          <a:xfrm>
            <a:off x="1556945" y="5861358"/>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2800" dirty="0">
                <a:latin typeface="UTM Avo" panose="02040603050506020204" pitchFamily="18" charset="0"/>
                <a:ea typeface="Arial-Rounded" pitchFamily="34" charset="0"/>
                <a:cs typeface="Arial-Rounded" pitchFamily="34" charset="0"/>
              </a:rPr>
              <a:t>D. Cung cấp lương thực cho người dân</a:t>
            </a:r>
            <a:endParaRPr lang="en-US" sz="2800" dirty="0">
              <a:latin typeface="UTM Avo" panose="02040603050506020204" pitchFamily="18" charset="0"/>
              <a:ea typeface="Arial-Rounded" pitchFamily="34" charset="0"/>
              <a:cs typeface="Arial-Rounded" pitchFamily="34" charset="0"/>
            </a:endParaRPr>
          </a:p>
        </p:txBody>
      </p:sp>
      <p:pic>
        <p:nvPicPr>
          <p:cNvPr id="18" name="Picture 17">
            <a:extLst>
              <a:ext uri="{FF2B5EF4-FFF2-40B4-BE49-F238E27FC236}">
                <a16:creationId xmlns:a16="http://schemas.microsoft.com/office/drawing/2014/main" id="{6F31319F-9CEB-4E30-3B74-74613FD686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575" y="5815878"/>
            <a:ext cx="807556" cy="778352"/>
          </a:xfrm>
          <a:prstGeom prst="rect">
            <a:avLst/>
          </a:prstGeom>
        </p:spPr>
      </p:pic>
      <p:sp>
        <p:nvSpPr>
          <p:cNvPr id="19" name="AutoShape 2" descr="Ảnh nền hoạt hình khu vười xanh đáng yêu">
            <a:extLst>
              <a:ext uri="{FF2B5EF4-FFF2-40B4-BE49-F238E27FC236}">
                <a16:creationId xmlns:a16="http://schemas.microsoft.com/office/drawing/2014/main" id="{62DB633A-3658-EC15-4176-46887643262A}"/>
              </a:ext>
            </a:extLst>
          </p:cNvPr>
          <p:cNvSpPr>
            <a:spLocks noChangeAspect="1" noChangeArrowheads="1"/>
          </p:cNvSpPr>
          <p:nvPr/>
        </p:nvSpPr>
        <p:spPr bwMode="auto">
          <a:xfrm>
            <a:off x="5961383" y="425594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pic>
        <p:nvPicPr>
          <p:cNvPr id="24" name="Picture 23">
            <a:extLst>
              <a:ext uri="{FF2B5EF4-FFF2-40B4-BE49-F238E27FC236}">
                <a16:creationId xmlns:a16="http://schemas.microsoft.com/office/drawing/2014/main" id="{3E94748A-0565-DDEB-B6C7-7253864D4E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Tree>
    <p:extLst>
      <p:ext uri="{BB962C8B-B14F-4D97-AF65-F5344CB8AC3E}">
        <p14:creationId xmlns:p14="http://schemas.microsoft.com/office/powerpoint/2010/main" val="19110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strVal val="#ppt_w*0.70"/>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Effect transition="in" filter="fade">
                                      <p:cBhvr>
                                        <p:cTn id="18" dur="1000"/>
                                        <p:tgtEl>
                                          <p:spTgt spid="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rgbClr val="92D050"/>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 fill="hold"/>
                                        <p:tgtEl>
                                          <p:spTgt spid="5"/>
                                        </p:tgtEl>
                                        <p:attrNameLst>
                                          <p:attrName>ppt_w</p:attrName>
                                        </p:attrNameLst>
                                      </p:cBhvr>
                                      <p:tavLst>
                                        <p:tav tm="0">
                                          <p:val>
                                            <p:strVal val="4*#ppt_w"/>
                                          </p:val>
                                        </p:tav>
                                        <p:tav tm="100000">
                                          <p:val>
                                            <p:strVal val="#ppt_w"/>
                                          </p:val>
                                        </p:tav>
                                      </p:tavLst>
                                    </p:anim>
                                    <p:anim calcmode="lin" valueType="num">
                                      <p:cBhvr>
                                        <p:cTn id="4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2"/>
                                        </p:tgtEl>
                                        <p:attrNameLst>
                                          <p:attrName>fillcolor</p:attrName>
                                        </p:attrNameLst>
                                      </p:cBhvr>
                                      <p:to>
                                        <a:schemeClr val="accent1"/>
                                      </p:to>
                                    </p:animClr>
                                    <p:set>
                                      <p:cBhvr>
                                        <p:cTn id="49" dur="250" fill="hold"/>
                                        <p:tgtEl>
                                          <p:spTgt spid="2"/>
                                        </p:tgtEl>
                                        <p:attrNameLst>
                                          <p:attrName>fill.type</p:attrName>
                                        </p:attrNameLst>
                                      </p:cBhvr>
                                      <p:to>
                                        <p:strVal val="solid"/>
                                      </p:to>
                                    </p:set>
                                    <p:set>
                                      <p:cBhvr>
                                        <p:cTn id="50" dur="250" fill="hold"/>
                                        <p:tgtEl>
                                          <p:spTgt spid="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2"/>
                                        </p:tgtEl>
                                        <p:attrNameLst>
                                          <p:attrName>fillcolor</p:attrName>
                                        </p:attrNameLst>
                                      </p:cBhvr>
                                      <p:to>
                                        <a:srgbClr val="C00000"/>
                                      </p:to>
                                    </p:animClr>
                                    <p:set>
                                      <p:cBhvr>
                                        <p:cTn id="53" dur="250" fill="hold"/>
                                        <p:tgtEl>
                                          <p:spTgt spid="2"/>
                                        </p:tgtEl>
                                        <p:attrNameLst>
                                          <p:attrName>fill.type</p:attrName>
                                        </p:attrNameLst>
                                      </p:cBhvr>
                                      <p:to>
                                        <p:strVal val="solid"/>
                                      </p:to>
                                    </p:set>
                                    <p:set>
                                      <p:cBhvr>
                                        <p:cTn id="54" dur="250" fill="hold"/>
                                        <p:tgtEl>
                                          <p:spTgt spid="2"/>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anim calcmode="lin" valueType="num">
                                      <p:cBhvr>
                                        <p:cTn id="57" dur="250" fill="hold"/>
                                        <p:tgtEl>
                                          <p:spTgt spid="6"/>
                                        </p:tgtEl>
                                        <p:attrNameLst>
                                          <p:attrName>ppt_w</p:attrName>
                                        </p:attrNameLst>
                                      </p:cBhvr>
                                      <p:tavLst>
                                        <p:tav tm="0">
                                          <p:val>
                                            <p:strVal val="4*#ppt_w"/>
                                          </p:val>
                                        </p:tav>
                                        <p:tav tm="100000">
                                          <p:val>
                                            <p:strVal val="#ppt_w"/>
                                          </p:val>
                                        </p:tav>
                                      </p:tavLst>
                                    </p:anim>
                                    <p:anim calcmode="lin" valueType="num">
                                      <p:cBhvr>
                                        <p:cTn id="5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7"/>
                                        </p:tgtEl>
                                        <p:attrNameLst>
                                          <p:attrName>fillcolor</p:attrName>
                                        </p:attrNameLst>
                                      </p:cBhvr>
                                      <p:to>
                                        <a:srgbClr val="C00000"/>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7"/>
                                        </p:tgtEl>
                                        <p:attrNameLst>
                                          <p:attrName>fillcolor</p:attrName>
                                        </p:attrNameLst>
                                      </p:cBhvr>
                                      <p:to>
                                        <a:schemeClr val="accent1"/>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7"/>
                                        </p:tgtEl>
                                        <p:attrNameLst>
                                          <p:attrName>fillcolor</p:attrName>
                                        </p:attrNameLst>
                                      </p:cBhvr>
                                      <p:to>
                                        <a:srgbClr val="C00000"/>
                                      </p:to>
                                    </p:animClr>
                                    <p:set>
                                      <p:cBhvr>
                                        <p:cTn id="83" dur="250" fill="hold"/>
                                        <p:tgtEl>
                                          <p:spTgt spid="17"/>
                                        </p:tgtEl>
                                        <p:attrNameLst>
                                          <p:attrName>fill.type</p:attrName>
                                        </p:attrNameLst>
                                      </p:cBhvr>
                                      <p:to>
                                        <p:strVal val="solid"/>
                                      </p:to>
                                    </p:set>
                                    <p:set>
                                      <p:cBhvr>
                                        <p:cTn id="84" dur="250" fill="hold"/>
                                        <p:tgtEl>
                                          <p:spTgt spid="17"/>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8"/>
                                        </p:tgtEl>
                                        <p:attrNameLst>
                                          <p:attrName>style.visibility</p:attrName>
                                        </p:attrNameLst>
                                      </p:cBhvr>
                                      <p:to>
                                        <p:strVal val="visible"/>
                                      </p:to>
                                    </p:set>
                                    <p:anim calcmode="lin" valueType="num">
                                      <p:cBhvr>
                                        <p:cTn id="87" dur="250" fill="hold"/>
                                        <p:tgtEl>
                                          <p:spTgt spid="18"/>
                                        </p:tgtEl>
                                        <p:attrNameLst>
                                          <p:attrName>ppt_w</p:attrName>
                                        </p:attrNameLst>
                                      </p:cBhvr>
                                      <p:tavLst>
                                        <p:tav tm="0">
                                          <p:val>
                                            <p:strVal val="4*#ppt_w"/>
                                          </p:val>
                                        </p:tav>
                                        <p:tav tm="100000">
                                          <p:val>
                                            <p:strVal val="#ppt_w"/>
                                          </p:val>
                                        </p:tav>
                                      </p:tavLst>
                                    </p:anim>
                                    <p:anim calcmode="lin" valueType="num">
                                      <p:cBhvr>
                                        <p:cTn id="8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2" grpId="0" animBg="1"/>
      <p:bldP spid="4" grpId="0" animBg="1"/>
      <p:bldP spid="7"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10" name="Picture 9"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750" b="34000" l="61875" r="93375"/>
                    </a14:imgEffect>
                  </a14:imgLayer>
                </a14:imgProps>
              </a:ext>
              <a:ext uri="{28A0092B-C50C-407E-A947-70E740481C1C}">
                <a14:useLocalDpi xmlns:a14="http://schemas.microsoft.com/office/drawing/2010/main" val="0"/>
              </a:ext>
            </a:extLst>
          </a:blip>
          <a:srcRect l="63465" t="3418" r="6535" b="66254"/>
          <a:stretch/>
        </p:blipFill>
        <p:spPr bwMode="auto">
          <a:xfrm>
            <a:off x="10934700" y="14515"/>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0784A7B-E77E-2E16-4ECF-3DC40B45C8C8}"/>
              </a:ext>
            </a:extLst>
          </p:cNvPr>
          <p:cNvSpPr/>
          <p:nvPr/>
        </p:nvSpPr>
        <p:spPr>
          <a:xfrm>
            <a:off x="1585058" y="4014411"/>
            <a:ext cx="8851392" cy="7072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dirty="0">
                <a:latin typeface="UTM Avo" panose="02040603050506020204" pitchFamily="18" charset="0"/>
                <a:ea typeface="Arial-Rounded" pitchFamily="34" charset="0"/>
                <a:cs typeface="Arial-Rounded" pitchFamily="34" charset="0"/>
              </a:rPr>
              <a:t>B. </a:t>
            </a:r>
            <a:r>
              <a:rPr lang="en-US" sz="2800" dirty="0" err="1">
                <a:latin typeface="UTM Avo" panose="02040603050506020204" pitchFamily="18" charset="0"/>
                <a:ea typeface="Arial-Rounded" pitchFamily="34" charset="0"/>
                <a:cs typeface="Arial-Rounded" pitchFamily="34" charset="0"/>
              </a:rPr>
              <a:t>Vua</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Hùng</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kén</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rể</a:t>
            </a:r>
            <a:r>
              <a:rPr lang="en-US" sz="2800" dirty="0">
                <a:latin typeface="UTM Avo" panose="02040603050506020204" pitchFamily="18" charset="0"/>
                <a:ea typeface="Arial-Rounded" pitchFamily="34" charset="0"/>
                <a:cs typeface="Arial-Rounded" pitchFamily="34" charset="0"/>
              </a:rPr>
              <a:t>.</a:t>
            </a:r>
          </a:p>
        </p:txBody>
      </p:sp>
      <p:sp>
        <p:nvSpPr>
          <p:cNvPr id="12" name="Rectangle 11">
            <a:extLst>
              <a:ext uri="{FF2B5EF4-FFF2-40B4-BE49-F238E27FC236}">
                <a16:creationId xmlns:a16="http://schemas.microsoft.com/office/drawing/2014/main" id="{CBA32B0E-FE58-61BA-F80C-D500AD8EFBF9}"/>
              </a:ext>
            </a:extLst>
          </p:cNvPr>
          <p:cNvSpPr/>
          <p:nvPr/>
        </p:nvSpPr>
        <p:spPr>
          <a:xfrm>
            <a:off x="1585058" y="3138265"/>
            <a:ext cx="8851392" cy="6895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2800" dirty="0">
                <a:latin typeface="UTM Avo" panose="02040603050506020204" pitchFamily="18" charset="0"/>
                <a:ea typeface="Arial-Rounded" pitchFamily="34" charset="0"/>
                <a:cs typeface="Arial-Rounded" pitchFamily="34" charset="0"/>
              </a:rPr>
              <a:t>A</a:t>
            </a:r>
            <a:r>
              <a:rPr lang="en-US" sz="2800" dirty="0">
                <a:latin typeface="UTM Avo" panose="02040603050506020204" pitchFamily="18" charset="0"/>
                <a:ea typeface="Arial-Rounded" pitchFamily="34" charset="0"/>
                <a:cs typeface="Arial-Rounded" pitchFamily="34" charset="0"/>
              </a:rPr>
              <a:t>. Lê </a:t>
            </a:r>
            <a:r>
              <a:rPr lang="en-US" sz="2800" dirty="0" err="1">
                <a:latin typeface="UTM Avo" panose="02040603050506020204" pitchFamily="18" charset="0"/>
                <a:ea typeface="Arial-Rounded" pitchFamily="34" charset="0"/>
                <a:cs typeface="Arial-Rounded" pitchFamily="34" charset="0"/>
              </a:rPr>
              <a:t>Lợi</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trả</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gươm</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thần</a:t>
            </a:r>
            <a:r>
              <a:rPr lang="en-US" sz="2800" dirty="0">
                <a:latin typeface="UTM Avo" panose="02040603050506020204" pitchFamily="18" charset="0"/>
                <a:ea typeface="Arial-Rounded" pitchFamily="34" charset="0"/>
                <a:cs typeface="Arial-Rounded" pitchFamily="34" charset="0"/>
              </a:rPr>
              <a:t>. </a:t>
            </a:r>
          </a:p>
        </p:txBody>
      </p:sp>
      <p:pic>
        <p:nvPicPr>
          <p:cNvPr id="13" name="Picture 12">
            <a:extLst>
              <a:ext uri="{FF2B5EF4-FFF2-40B4-BE49-F238E27FC236}">
                <a16:creationId xmlns:a16="http://schemas.microsoft.com/office/drawing/2014/main" id="{88C3F23C-2DA3-9367-B4EE-C90A16C555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33364" y="3099875"/>
            <a:ext cx="798097" cy="782741"/>
          </a:xfrm>
          <a:prstGeom prst="rect">
            <a:avLst/>
          </a:prstGeom>
        </p:spPr>
      </p:pic>
      <p:pic>
        <p:nvPicPr>
          <p:cNvPr id="14" name="Picture 13">
            <a:extLst>
              <a:ext uri="{FF2B5EF4-FFF2-40B4-BE49-F238E27FC236}">
                <a16:creationId xmlns:a16="http://schemas.microsoft.com/office/drawing/2014/main" id="{C9289FAD-29F4-4BBC-F54A-038C4D1FB5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9109" y="3968136"/>
            <a:ext cx="807556" cy="778352"/>
          </a:xfrm>
          <a:prstGeom prst="rect">
            <a:avLst/>
          </a:prstGeom>
        </p:spPr>
      </p:pic>
      <p:sp>
        <p:nvSpPr>
          <p:cNvPr id="15" name="Rectangle 14">
            <a:extLst>
              <a:ext uri="{FF2B5EF4-FFF2-40B4-BE49-F238E27FC236}">
                <a16:creationId xmlns:a16="http://schemas.microsoft.com/office/drawing/2014/main" id="{DF872FFD-D6E1-F92E-2907-FE545C189817}"/>
              </a:ext>
            </a:extLst>
          </p:cNvPr>
          <p:cNvSpPr/>
          <p:nvPr/>
        </p:nvSpPr>
        <p:spPr>
          <a:xfrm>
            <a:off x="1574728" y="4960227"/>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2800" dirty="0">
                <a:latin typeface="UTM Avo" panose="02040603050506020204" pitchFamily="18" charset="0"/>
                <a:ea typeface="Arial-Rounded" pitchFamily="34" charset="0"/>
                <a:cs typeface="Arial-Rounded" pitchFamily="34" charset="0"/>
              </a:rPr>
              <a:t>C. </a:t>
            </a:r>
            <a:r>
              <a:rPr lang="en-US" sz="2800" dirty="0" err="1">
                <a:latin typeface="UTM Avo" panose="02040603050506020204" pitchFamily="18" charset="0"/>
                <a:ea typeface="Arial-Rounded" pitchFamily="34" charset="0"/>
                <a:cs typeface="Arial-Rounded" pitchFamily="34" charset="0"/>
              </a:rPr>
              <a:t>Vết</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chân</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của</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Thánh</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Gióng</a:t>
            </a:r>
            <a:r>
              <a:rPr lang="en-US" sz="2800" dirty="0">
                <a:latin typeface="UTM Avo" panose="02040603050506020204" pitchFamily="18" charset="0"/>
                <a:ea typeface="Arial-Rounded" pitchFamily="34" charset="0"/>
                <a:cs typeface="Arial-Rounded" pitchFamily="34" charset="0"/>
              </a:rPr>
              <a:t>.</a:t>
            </a:r>
          </a:p>
        </p:txBody>
      </p:sp>
      <p:pic>
        <p:nvPicPr>
          <p:cNvPr id="16" name="Picture 15">
            <a:extLst>
              <a:ext uri="{FF2B5EF4-FFF2-40B4-BE49-F238E27FC236}">
                <a16:creationId xmlns:a16="http://schemas.microsoft.com/office/drawing/2014/main" id="{07EA5305-7F41-A1BC-20F9-F074440946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1028" y="4960227"/>
            <a:ext cx="807556" cy="778352"/>
          </a:xfrm>
          <a:prstGeom prst="rect">
            <a:avLst/>
          </a:prstGeom>
        </p:spPr>
      </p:pic>
      <p:sp>
        <p:nvSpPr>
          <p:cNvPr id="17" name="Rectangle 16">
            <a:extLst>
              <a:ext uri="{FF2B5EF4-FFF2-40B4-BE49-F238E27FC236}">
                <a16:creationId xmlns:a16="http://schemas.microsoft.com/office/drawing/2014/main" id="{CC04FC19-42AB-8E80-FDBE-063A518AAD03}"/>
              </a:ext>
            </a:extLst>
          </p:cNvPr>
          <p:cNvSpPr/>
          <p:nvPr/>
        </p:nvSpPr>
        <p:spPr>
          <a:xfrm>
            <a:off x="963057" y="1180777"/>
            <a:ext cx="10606252" cy="1107798"/>
          </a:xfrm>
          <a:prstGeom prst="rect">
            <a:avLst/>
          </a:prstGeom>
          <a:solidFill>
            <a:schemeClr val="accent3">
              <a:lumMod val="75000"/>
            </a:schemeClr>
          </a:solidFill>
        </p:spPr>
        <p:txBody>
          <a:bodyPr wrap="square" lIns="121725" tIns="60862" rIns="121725" bIns="60862">
            <a:spAutoFit/>
          </a:bodyPr>
          <a:lstStyle/>
          <a:p>
            <a:pPr algn="ctr"/>
            <a:r>
              <a:rPr lang="vi-VN" sz="3200" b="1" dirty="0">
                <a:solidFill>
                  <a:prstClr val="white"/>
                </a:solidFill>
                <a:latin typeface="UTM Avo" panose="02040603050506020204" pitchFamily="18" charset="0"/>
                <a:ea typeface="Arial-Rounded" pitchFamily="34" charset="0"/>
                <a:cs typeface="Arial-Rounded" pitchFamily="34" charset="0"/>
              </a:rPr>
              <a:t>Câu </a:t>
            </a:r>
            <a:r>
              <a:rPr lang="en-US" sz="3200" b="1" dirty="0">
                <a:solidFill>
                  <a:prstClr val="white"/>
                </a:solidFill>
                <a:latin typeface="UTM Avo" panose="02040603050506020204" pitchFamily="18" charset="0"/>
                <a:ea typeface="Arial-Rounded" pitchFamily="34" charset="0"/>
                <a:cs typeface="Arial-Rounded" pitchFamily="34" charset="0"/>
              </a:rPr>
              <a:t>5</a:t>
            </a:r>
            <a:r>
              <a:rPr lang="vi-VN" sz="3200" b="1" dirty="0">
                <a:solidFill>
                  <a:prstClr val="white"/>
                </a:solidFill>
                <a:latin typeface="UTM Avo" panose="02040603050506020204" pitchFamily="18" charset="0"/>
                <a:ea typeface="Arial-Rounded" pitchFamily="34" charset="0"/>
                <a:cs typeface="Arial-Rounded" pitchFamily="34" charset="0"/>
              </a:rPr>
              <a:t>: Di tích lịch sử - Văn hóa Hồ Gươm gắn liền với sự tích nào?</a:t>
            </a:r>
            <a:endParaRPr lang="en-US" sz="3200" b="1" dirty="0">
              <a:solidFill>
                <a:prstClr val="white"/>
              </a:solidFill>
              <a:latin typeface="UTM Avo" panose="02040603050506020204" pitchFamily="18" charset="0"/>
              <a:ea typeface="Arial-Rounded" pitchFamily="34" charset="0"/>
              <a:cs typeface="Arial-Rounded" pitchFamily="34" charset="0"/>
            </a:endParaRPr>
          </a:p>
        </p:txBody>
      </p:sp>
      <p:sp>
        <p:nvSpPr>
          <p:cNvPr id="18" name="Rectangle 17">
            <a:extLst>
              <a:ext uri="{FF2B5EF4-FFF2-40B4-BE49-F238E27FC236}">
                <a16:creationId xmlns:a16="http://schemas.microsoft.com/office/drawing/2014/main" id="{9D09DA84-806A-409B-8A93-00A0384A023B}"/>
              </a:ext>
            </a:extLst>
          </p:cNvPr>
          <p:cNvSpPr/>
          <p:nvPr/>
        </p:nvSpPr>
        <p:spPr>
          <a:xfrm>
            <a:off x="1556945" y="5861358"/>
            <a:ext cx="8851392" cy="68739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2800" dirty="0">
                <a:latin typeface="UTM Avo" panose="02040603050506020204" pitchFamily="18" charset="0"/>
                <a:ea typeface="Arial-Rounded" pitchFamily="34" charset="0"/>
                <a:cs typeface="Arial-Rounded" pitchFamily="34" charset="0"/>
              </a:rPr>
              <a:t>D. </a:t>
            </a:r>
            <a:r>
              <a:rPr lang="en-US" sz="2800" dirty="0">
                <a:latin typeface="UTM Avo" panose="02040603050506020204" pitchFamily="18" charset="0"/>
                <a:ea typeface="Arial-Rounded" pitchFamily="34" charset="0"/>
                <a:cs typeface="Arial-Rounded" pitchFamily="34" charset="0"/>
              </a:rPr>
              <a:t>Lang </a:t>
            </a:r>
            <a:r>
              <a:rPr lang="en-US" sz="2800" dirty="0" err="1">
                <a:latin typeface="UTM Avo" panose="02040603050506020204" pitchFamily="18" charset="0"/>
                <a:ea typeface="Arial-Rounded" pitchFamily="34" charset="0"/>
                <a:cs typeface="Arial-Rounded" pitchFamily="34" charset="0"/>
              </a:rPr>
              <a:t>Liêu</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được</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thần</a:t>
            </a:r>
            <a:r>
              <a:rPr lang="en-US" sz="2800" dirty="0">
                <a:latin typeface="UTM Avo" panose="02040603050506020204" pitchFamily="18" charset="0"/>
                <a:ea typeface="Arial-Rounded" pitchFamily="34" charset="0"/>
                <a:cs typeface="Arial-Rounded" pitchFamily="34" charset="0"/>
              </a:rPr>
              <a:t> </a:t>
            </a:r>
            <a:r>
              <a:rPr lang="en-US" sz="2800" dirty="0" err="1">
                <a:latin typeface="UTM Avo" panose="02040603050506020204" pitchFamily="18" charset="0"/>
                <a:ea typeface="Arial-Rounded" pitchFamily="34" charset="0"/>
                <a:cs typeface="Arial-Rounded" pitchFamily="34" charset="0"/>
              </a:rPr>
              <a:t>mách</a:t>
            </a:r>
            <a:r>
              <a:rPr lang="en-US" sz="2800" dirty="0">
                <a:latin typeface="UTM Avo" panose="02040603050506020204" pitchFamily="18" charset="0"/>
                <a:ea typeface="Arial-Rounded" pitchFamily="34" charset="0"/>
                <a:cs typeface="Arial-Rounded" pitchFamily="34" charset="0"/>
              </a:rPr>
              <a:t>.</a:t>
            </a:r>
          </a:p>
        </p:txBody>
      </p:sp>
      <p:pic>
        <p:nvPicPr>
          <p:cNvPr id="19" name="Picture 18">
            <a:extLst>
              <a:ext uri="{FF2B5EF4-FFF2-40B4-BE49-F238E27FC236}">
                <a16:creationId xmlns:a16="http://schemas.microsoft.com/office/drawing/2014/main" id="{33C123AA-98CD-0F0A-0114-6D45F056B9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3575" y="5815878"/>
            <a:ext cx="807556" cy="778352"/>
          </a:xfrm>
          <a:prstGeom prst="rect">
            <a:avLst/>
          </a:prstGeom>
        </p:spPr>
      </p:pic>
      <p:sp>
        <p:nvSpPr>
          <p:cNvPr id="20" name="AutoShape 2" descr="Ảnh nền hoạt hình khu vười xanh đáng yêu">
            <a:extLst>
              <a:ext uri="{FF2B5EF4-FFF2-40B4-BE49-F238E27FC236}">
                <a16:creationId xmlns:a16="http://schemas.microsoft.com/office/drawing/2014/main" id="{89425B25-5AB9-FA06-1E0A-EE949948B840}"/>
              </a:ext>
            </a:extLst>
          </p:cNvPr>
          <p:cNvSpPr>
            <a:spLocks noChangeAspect="1" noChangeArrowheads="1"/>
          </p:cNvSpPr>
          <p:nvPr/>
        </p:nvSpPr>
        <p:spPr bwMode="auto">
          <a:xfrm>
            <a:off x="5961383" y="425594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pic>
        <p:nvPicPr>
          <p:cNvPr id="21" name="Picture 20">
            <a:extLst>
              <a:ext uri="{FF2B5EF4-FFF2-40B4-BE49-F238E27FC236}">
                <a16:creationId xmlns:a16="http://schemas.microsoft.com/office/drawing/2014/main" id="{F9BDE6A6-9B21-0190-27EB-593758B0B1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736775" cy="821560"/>
          </a:xfrm>
          <a:prstGeom prst="rect">
            <a:avLst/>
          </a:prstGeom>
          <a:solidFill>
            <a:schemeClr val="bg1"/>
          </a:solidFill>
        </p:spPr>
      </p:pic>
    </p:spTree>
    <p:extLst>
      <p:ext uri="{BB962C8B-B14F-4D97-AF65-F5344CB8AC3E}">
        <p14:creationId xmlns:p14="http://schemas.microsoft.com/office/powerpoint/2010/main" val="218926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strVal val="#ppt_w*0.70"/>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Effect transition="in" filter="fade">
                                      <p:cBhvr>
                                        <p:cTn id="18" dur="1000"/>
                                        <p:tgtEl>
                                          <p:spTgt spid="11"/>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strVal val="#ppt_w*0.70"/>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Effect transition="in" filter="fade">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12"/>
                                        </p:tgtEl>
                                        <p:attrNameLst>
                                          <p:attrName>fillcolor</p:attrName>
                                        </p:attrNameLst>
                                      </p:cBhvr>
                                      <p:to>
                                        <a:schemeClr val="bg2"/>
                                      </p:to>
                                    </p:animClr>
                                    <p:set>
                                      <p:cBhvr>
                                        <p:cTn id="34" dur="250" fill="hold"/>
                                        <p:tgtEl>
                                          <p:spTgt spid="12"/>
                                        </p:tgtEl>
                                        <p:attrNameLst>
                                          <p:attrName>fill.type</p:attrName>
                                        </p:attrNameLst>
                                      </p:cBhvr>
                                      <p:to>
                                        <p:strVal val="solid"/>
                                      </p:to>
                                    </p:set>
                                    <p:set>
                                      <p:cBhvr>
                                        <p:cTn id="35" dur="250" fill="hold"/>
                                        <p:tgtEl>
                                          <p:spTgt spid="12"/>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12"/>
                                        </p:tgtEl>
                                        <p:attrNameLst>
                                          <p:attrName>fillcolor</p:attrName>
                                        </p:attrNameLst>
                                      </p:cBhvr>
                                      <p:to>
                                        <a:srgbClr val="92D05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250" fill="hold"/>
                                        <p:tgtEl>
                                          <p:spTgt spid="13"/>
                                        </p:tgtEl>
                                        <p:attrNameLst>
                                          <p:attrName>ppt_w</p:attrName>
                                        </p:attrNameLst>
                                      </p:cBhvr>
                                      <p:tavLst>
                                        <p:tav tm="0">
                                          <p:val>
                                            <p:strVal val="4*#ppt_w"/>
                                          </p:val>
                                        </p:tav>
                                        <p:tav tm="100000">
                                          <p:val>
                                            <p:strVal val="#ppt_w"/>
                                          </p:val>
                                        </p:tav>
                                      </p:tavLst>
                                    </p:anim>
                                    <p:anim calcmode="lin" valueType="num">
                                      <p:cBhvr>
                                        <p:cTn id="4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11"/>
                                        </p:tgtEl>
                                        <p:attrNameLst>
                                          <p:attrName>fillcolor</p:attrName>
                                        </p:attrNameLst>
                                      </p:cBhvr>
                                      <p:to>
                                        <a:schemeClr val="accent1"/>
                                      </p:to>
                                    </p:animClr>
                                    <p:set>
                                      <p:cBhvr>
                                        <p:cTn id="49" dur="250" fill="hold"/>
                                        <p:tgtEl>
                                          <p:spTgt spid="11"/>
                                        </p:tgtEl>
                                        <p:attrNameLst>
                                          <p:attrName>fill.type</p:attrName>
                                        </p:attrNameLst>
                                      </p:cBhvr>
                                      <p:to>
                                        <p:strVal val="solid"/>
                                      </p:to>
                                    </p:set>
                                    <p:set>
                                      <p:cBhvr>
                                        <p:cTn id="50" dur="250" fill="hold"/>
                                        <p:tgtEl>
                                          <p:spTgt spid="11"/>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11"/>
                                        </p:tgtEl>
                                        <p:attrNameLst>
                                          <p:attrName>fillcolor</p:attrName>
                                        </p:attrNameLst>
                                      </p:cBhvr>
                                      <p:to>
                                        <a:srgbClr val="C00000"/>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50" fill="hold"/>
                                        <p:tgtEl>
                                          <p:spTgt spid="14"/>
                                        </p:tgtEl>
                                        <p:attrNameLst>
                                          <p:attrName>ppt_w</p:attrName>
                                        </p:attrNameLst>
                                      </p:cBhvr>
                                      <p:tavLst>
                                        <p:tav tm="0">
                                          <p:val>
                                            <p:strVal val="4*#ppt_w"/>
                                          </p:val>
                                        </p:tav>
                                        <p:tav tm="100000">
                                          <p:val>
                                            <p:strVal val="#ppt_w"/>
                                          </p:val>
                                        </p:tav>
                                      </p:tavLst>
                                    </p:anim>
                                    <p:anim calcmode="lin" valueType="num">
                                      <p:cBhvr>
                                        <p:cTn id="5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5"/>
                                        </p:tgtEl>
                                        <p:attrNameLst>
                                          <p:attrName>fillcolor</p:attrName>
                                        </p:attrNameLst>
                                      </p:cBhvr>
                                      <p:to>
                                        <a:schemeClr val="accent1"/>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15"/>
                                        </p:tgtEl>
                                        <p:attrNameLst>
                                          <p:attrName>fillcolor</p:attrName>
                                        </p:attrNameLst>
                                      </p:cBhvr>
                                      <p:to>
                                        <a:srgbClr val="C000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8"/>
                                        </p:tgtEl>
                                        <p:attrNameLst>
                                          <p:attrName>fillcolor</p:attrName>
                                        </p:attrNameLst>
                                      </p:cBhvr>
                                      <p:to>
                                        <a:srgbClr val="C000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11" grpId="0" animBg="1"/>
      <p:bldP spid="12" grpId="0" animBg="1"/>
      <p:bldP spid="15"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C07CE4F-54ED-092D-A36B-7F995169A5CA}"/>
              </a:ext>
            </a:extLst>
          </p:cNvPr>
          <p:cNvSpPr/>
          <p:nvPr/>
        </p:nvSpPr>
        <p:spPr>
          <a:xfrm>
            <a:off x="7778905" y="5105400"/>
            <a:ext cx="3727295" cy="3164812"/>
          </a:xfrm>
          <a:custGeom>
            <a:avLst/>
            <a:gdLst/>
            <a:ahLst/>
            <a:cxnLst/>
            <a:rect l="l" t="t" r="r" b="b"/>
            <a:pathLst>
              <a:path w="5590942" h="4747218">
                <a:moveTo>
                  <a:pt x="0" y="0"/>
                </a:moveTo>
                <a:lnTo>
                  <a:pt x="5590942" y="0"/>
                </a:lnTo>
                <a:lnTo>
                  <a:pt x="5590942" y="4747218"/>
                </a:lnTo>
                <a:lnTo>
                  <a:pt x="0" y="4747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 name="Freeform 4">
            <a:extLst>
              <a:ext uri="{FF2B5EF4-FFF2-40B4-BE49-F238E27FC236}">
                <a16:creationId xmlns:a16="http://schemas.microsoft.com/office/drawing/2014/main" id="{F4FE9FDF-17C0-AA7D-F686-47E569509B66}"/>
              </a:ext>
            </a:extLst>
          </p:cNvPr>
          <p:cNvSpPr/>
          <p:nvPr/>
        </p:nvSpPr>
        <p:spPr>
          <a:xfrm flipH="1">
            <a:off x="-1" y="2330069"/>
            <a:ext cx="3507698" cy="4527931"/>
          </a:xfrm>
          <a:custGeom>
            <a:avLst/>
            <a:gdLst/>
            <a:ahLst/>
            <a:cxnLst/>
            <a:rect l="l" t="t" r="r" b="b"/>
            <a:pathLst>
              <a:path w="6593967" h="8229600">
                <a:moveTo>
                  <a:pt x="0" y="0"/>
                </a:moveTo>
                <a:lnTo>
                  <a:pt x="6593967" y="0"/>
                </a:lnTo>
                <a:lnTo>
                  <a:pt x="6593967" y="8229600"/>
                </a:lnTo>
                <a:lnTo>
                  <a:pt x="0" y="8229600"/>
                </a:lnTo>
                <a:lnTo>
                  <a:pt x="0" y="0"/>
                </a:lnTo>
                <a:close/>
              </a:path>
            </a:pathLst>
          </a:custGeom>
          <a:blipFill>
            <a:blip r:embed="rId5"/>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5" name="Group 4">
            <a:extLst>
              <a:ext uri="{FF2B5EF4-FFF2-40B4-BE49-F238E27FC236}">
                <a16:creationId xmlns:a16="http://schemas.microsoft.com/office/drawing/2014/main" id="{3ED846A6-F153-A574-C9EC-DEA69AFDD1BB}"/>
              </a:ext>
            </a:extLst>
          </p:cNvPr>
          <p:cNvGrpSpPr/>
          <p:nvPr/>
        </p:nvGrpSpPr>
        <p:grpSpPr>
          <a:xfrm>
            <a:off x="4696859" y="2020193"/>
            <a:ext cx="6666677" cy="2912036"/>
            <a:chOff x="6664988" y="2361416"/>
            <a:chExt cx="10000016" cy="4368055"/>
          </a:xfrm>
        </p:grpSpPr>
        <p:sp>
          <p:nvSpPr>
            <p:cNvPr id="6" name="Rectangle 5">
              <a:extLst>
                <a:ext uri="{FF2B5EF4-FFF2-40B4-BE49-F238E27FC236}">
                  <a16:creationId xmlns:a16="http://schemas.microsoft.com/office/drawing/2014/main" id="{EEB820EE-E0A9-2082-1BA8-F4A75AF53B73}"/>
                </a:ext>
              </a:extLst>
            </p:cNvPr>
            <p:cNvSpPr/>
            <p:nvPr/>
          </p:nvSpPr>
          <p:spPr>
            <a:xfrm>
              <a:off x="6664988" y="3098644"/>
              <a:ext cx="10000016" cy="3630827"/>
            </a:xfrm>
            <a:prstGeom prst="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rPr>
                <a:t>Đọc</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thông</a:t>
              </a:r>
              <a:r>
                <a:rPr kumimoji="0" lang="en-US" sz="2400" b="1" i="0" u="none" strike="noStrike" kern="0" cap="none" spc="0" normalizeH="0" baseline="0" noProof="0" dirty="0">
                  <a:ln>
                    <a:noFill/>
                  </a:ln>
                  <a:effectLst/>
                  <a:uLnTx/>
                  <a:uFillTx/>
                  <a:latin typeface="UTM Avo" panose="02040603050506020204" pitchFamily="18" charset="0"/>
                </a:rPr>
                <a:t> tin </a:t>
              </a:r>
              <a:r>
                <a:rPr kumimoji="0" lang="en-US" sz="2400" b="1" i="0" u="none" strike="noStrike" kern="0" cap="none" spc="0" normalizeH="0" baseline="0" noProof="0" dirty="0" err="1">
                  <a:ln>
                    <a:noFill/>
                  </a:ln>
                  <a:effectLst/>
                  <a:uLnTx/>
                  <a:uFillTx/>
                  <a:latin typeface="UTM Avo" panose="02040603050506020204" pitchFamily="18" charset="0"/>
                </a:rPr>
                <a:t>và</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trả</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lời</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câu</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hỏi</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sau</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b="1" i="0" u="none" strike="noStrike" kern="0" cap="none" spc="0" normalizeH="0" baseline="0" noProof="0" dirty="0" err="1">
                  <a:ln>
                    <a:noFill/>
                  </a:ln>
                  <a:effectLst/>
                  <a:uLnTx/>
                  <a:uFillTx/>
                  <a:latin typeface="UTM Avo" panose="02040603050506020204" pitchFamily="18" charset="0"/>
                </a:rPr>
                <a:t>đây</a:t>
              </a:r>
              <a:r>
                <a:rPr kumimoji="0" lang="en-US" sz="2400" b="1"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a:ln>
                    <a:noFill/>
                  </a:ln>
                  <a:effectLst/>
                  <a:uLnTx/>
                  <a:uFillTx/>
                  <a:latin typeface="UTM Avo" panose="02040603050506020204" pitchFamily="18" charset="0"/>
                </a:rPr>
                <a:t>“Em </a:t>
              </a:r>
              <a:r>
                <a:rPr kumimoji="0" lang="en-US" sz="2400" i="0" u="none" strike="noStrike" kern="0" cap="none" spc="0" normalizeH="0" baseline="0" noProof="0" dirty="0" err="1">
                  <a:ln>
                    <a:noFill/>
                  </a:ln>
                  <a:effectLst/>
                  <a:uLnTx/>
                  <a:uFillTx/>
                  <a:latin typeface="UTM Avo" panose="02040603050506020204" pitchFamily="18" charset="0"/>
                </a:rPr>
                <a:t>hãy</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kể</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tên</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những</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địa</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danh</a:t>
              </a:r>
              <a:r>
                <a:rPr kumimoji="0" lang="en-US" sz="2400" i="0" u="none" strike="noStrike" kern="0" cap="none" spc="0" normalizeH="0" baseline="0" noProof="0" dirty="0">
                  <a:ln>
                    <a:noFill/>
                  </a:ln>
                  <a:effectLst/>
                  <a:uLnTx/>
                  <a:uFillTx/>
                  <a:latin typeface="UTM Avo" panose="02040603050506020204" pitchFamily="18" charset="0"/>
                </a:rPr>
                <a:t>, di </a:t>
              </a:r>
              <a:r>
                <a:rPr kumimoji="0" lang="en-US" sz="2400" i="0" u="none" strike="noStrike" kern="0" cap="none" spc="0" normalizeH="0" baseline="0" noProof="0" dirty="0" err="1">
                  <a:ln>
                    <a:noFill/>
                  </a:ln>
                  <a:effectLst/>
                  <a:uLnTx/>
                  <a:uFillTx/>
                  <a:latin typeface="UTM Avo" panose="02040603050506020204" pitchFamily="18" charset="0"/>
                </a:rPr>
                <a:t>tích</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thắng</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cảnh</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của</a:t>
              </a:r>
              <a:r>
                <a:rPr kumimoji="0" lang="en-US" sz="2400" i="0" u="none" strike="noStrike" kern="0" cap="none" spc="0" normalizeH="0" baseline="0" noProof="0" dirty="0">
                  <a:ln>
                    <a:noFill/>
                  </a:ln>
                  <a:effectLst/>
                  <a:uLnTx/>
                  <a:uFillTx/>
                  <a:latin typeface="UTM Avo" panose="02040603050506020204" pitchFamily="18" charset="0"/>
                </a:rPr>
                <a:t> Hà </a:t>
              </a:r>
              <a:r>
                <a:rPr kumimoji="0" lang="en-US" sz="2400" i="0" u="none" strike="noStrike" kern="0" cap="none" spc="0" normalizeH="0" baseline="0" noProof="0" dirty="0" err="1">
                  <a:ln>
                    <a:noFill/>
                  </a:ln>
                  <a:effectLst/>
                  <a:uLnTx/>
                  <a:uFillTx/>
                  <a:latin typeface="UTM Avo" panose="02040603050506020204" pitchFamily="18" charset="0"/>
                </a:rPr>
                <a:t>Nội</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mà</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em</a:t>
              </a:r>
              <a:r>
                <a:rPr kumimoji="0" lang="en-US" sz="2400" i="0" u="none" strike="noStrike" kern="0" cap="none" spc="0" normalizeH="0" baseline="0" noProof="0" dirty="0">
                  <a:ln>
                    <a:noFill/>
                  </a:ln>
                  <a:effectLst/>
                  <a:uLnTx/>
                  <a:uFillTx/>
                  <a:latin typeface="UTM Avo" panose="02040603050506020204" pitchFamily="18" charset="0"/>
                </a:rPr>
                <a:t> </a:t>
              </a:r>
              <a:r>
                <a:rPr kumimoji="0" lang="en-US" sz="2400" i="0" u="none" strike="noStrike" kern="0" cap="none" spc="0" normalizeH="0" baseline="0" noProof="0" dirty="0" err="1">
                  <a:ln>
                    <a:noFill/>
                  </a:ln>
                  <a:effectLst/>
                  <a:uLnTx/>
                  <a:uFillTx/>
                  <a:latin typeface="UTM Avo" panose="02040603050506020204" pitchFamily="18" charset="0"/>
                </a:rPr>
                <a:t>biết</a:t>
              </a:r>
              <a:r>
                <a:rPr kumimoji="0" lang="en-US" sz="2400" i="0" u="none" strike="noStrike" kern="0" cap="none" spc="0" normalizeH="0" baseline="0" noProof="0" dirty="0">
                  <a:ln>
                    <a:noFill/>
                  </a:ln>
                  <a:effectLst/>
                  <a:uLnTx/>
                  <a:uFillTx/>
                  <a:latin typeface="UTM Avo" panose="02040603050506020204" pitchFamily="18" charset="0"/>
                </a:rPr>
                <a:t>.”</a:t>
              </a:r>
            </a:p>
          </p:txBody>
        </p:sp>
        <p:sp>
          <p:nvSpPr>
            <p:cNvPr id="8" name="Freeform 10">
              <a:extLst>
                <a:ext uri="{FF2B5EF4-FFF2-40B4-BE49-F238E27FC236}">
                  <a16:creationId xmlns:a16="http://schemas.microsoft.com/office/drawing/2014/main" id="{4FD4CA43-8B87-7AC0-658D-198CE2EFE300}"/>
                </a:ext>
              </a:extLst>
            </p:cNvPr>
            <p:cNvSpPr/>
            <p:nvPr/>
          </p:nvSpPr>
          <p:spPr>
            <a:xfrm>
              <a:off x="10862413" y="2361416"/>
              <a:ext cx="1426592" cy="1488744"/>
            </a:xfrm>
            <a:custGeom>
              <a:avLst/>
              <a:gdLst/>
              <a:ahLst/>
              <a:cxnLst/>
              <a:rect l="l" t="t" r="r" b="b"/>
              <a:pathLst>
                <a:path w="1426592" h="1488744">
                  <a:moveTo>
                    <a:pt x="0" y="0"/>
                  </a:moveTo>
                  <a:lnTo>
                    <a:pt x="1426592" y="0"/>
                  </a:lnTo>
                  <a:lnTo>
                    <a:pt x="1426592" y="1488744"/>
                  </a:lnTo>
                  <a:lnTo>
                    <a:pt x="0" y="1488744"/>
                  </a:lnTo>
                  <a:lnTo>
                    <a:pt x="0" y="0"/>
                  </a:lnTo>
                  <a:close/>
                </a:path>
              </a:pathLst>
            </a:custGeom>
            <a:blipFill>
              <a:blip r:embed="rId6"/>
              <a:stretch>
                <a:fillRect l="-2243" r="-2243"/>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9" name="Freeform 16">
              <a:extLst>
                <a:ext uri="{FF2B5EF4-FFF2-40B4-BE49-F238E27FC236}">
                  <a16:creationId xmlns:a16="http://schemas.microsoft.com/office/drawing/2014/main" id="{A02DC0BA-815F-A3E8-1F40-16C9A5DC4FE0}"/>
                </a:ext>
              </a:extLst>
            </p:cNvPr>
            <p:cNvSpPr/>
            <p:nvPr/>
          </p:nvSpPr>
          <p:spPr>
            <a:xfrm>
              <a:off x="11334734" y="2826230"/>
              <a:ext cx="593819" cy="544829"/>
            </a:xfrm>
            <a:custGeom>
              <a:avLst/>
              <a:gdLst/>
              <a:ahLst/>
              <a:cxnLst/>
              <a:rect l="l" t="t" r="r" b="b"/>
              <a:pathLst>
                <a:path w="593819" h="544829">
                  <a:moveTo>
                    <a:pt x="0" y="0"/>
                  </a:moveTo>
                  <a:lnTo>
                    <a:pt x="593819" y="0"/>
                  </a:lnTo>
                  <a:lnTo>
                    <a:pt x="593819" y="544829"/>
                  </a:lnTo>
                  <a:lnTo>
                    <a:pt x="0" y="544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8382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9F7FAB-4D15-7F09-DA25-4B46BF7D1F7E}"/>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44FB48EC-9A9B-4243-CBF7-A0155625DF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8E482662-C623-4BB5-933A-6B74D51E555D}"/>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13023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84C50-4F5E-0990-92BA-0A127252ACBC}"/>
              </a:ext>
            </a:extLst>
          </p:cNvPr>
          <p:cNvSpPr txBox="1"/>
          <p:nvPr/>
        </p:nvSpPr>
        <p:spPr>
          <a:xfrm>
            <a:off x="584199" y="1822313"/>
            <a:ext cx="11023601" cy="1073273"/>
          </a:xfrm>
          <a:prstGeom prst="roundRect">
            <a:avLst/>
          </a:prstGeom>
          <a:solidFill>
            <a:sysClr val="window" lastClr="FFFFFF"/>
          </a:solidFill>
          <a:ln w="38100">
            <a:solidFill>
              <a:srgbClr val="C0504D">
                <a:lumMod val="75000"/>
              </a:srgbClr>
            </a:solidFill>
          </a:ln>
        </p:spPr>
        <p:txBody>
          <a:bodyPr wrap="square" rtlCol="0">
            <a:spAutoFit/>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Hãy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sưu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tầm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tư</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liệu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giới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thiệu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cho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bạn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về</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vật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hoặc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di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tích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lịch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sử</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văn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hóa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Thăng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Long –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mà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yêu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thích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p>
        </p:txBody>
      </p:sp>
      <p:pic>
        <p:nvPicPr>
          <p:cNvPr id="3" name="Picture 2" descr="TOP 15 di tích lịch sử ở Hà Nội cực nổi tiếng nên ghé thăm 1 lần">
            <a:extLst>
              <a:ext uri="{FF2B5EF4-FFF2-40B4-BE49-F238E27FC236}">
                <a16:creationId xmlns:a16="http://schemas.microsoft.com/office/drawing/2014/main" id="{DBACBD9C-0121-FBDC-CA8B-E49EC96157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4" b="8839"/>
          <a:stretch/>
        </p:blipFill>
        <p:spPr bwMode="auto">
          <a:xfrm>
            <a:off x="1386191" y="3256342"/>
            <a:ext cx="4165599"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inh nghiệm khám phá Di tích Văn Miếu Quốc Tử Giám">
            <a:extLst>
              <a:ext uri="{FF2B5EF4-FFF2-40B4-BE49-F238E27FC236}">
                <a16:creationId xmlns:a16="http://schemas.microsoft.com/office/drawing/2014/main" id="{15CC487C-47BA-705B-303E-0596FC9B0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83" y="3256342"/>
            <a:ext cx="4165599"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5E8C8-2238-7C33-07CA-908DB13C521C}"/>
              </a:ext>
            </a:extLst>
          </p:cNvPr>
          <p:cNvSpPr txBox="1"/>
          <p:nvPr/>
        </p:nvSpPr>
        <p:spPr>
          <a:xfrm>
            <a:off x="3771899" y="1419175"/>
            <a:ext cx="4648202" cy="430887"/>
          </a:xfrm>
          <a:prstGeom prst="rect">
            <a:avLst/>
          </a:prstGeom>
        </p:spPr>
        <p:txBody>
          <a:bodyPr wrap="square" lIns="0" tIns="0" rIns="0" bIns="0" rtlCol="0" anchor="t">
            <a:spAutoFit/>
          </a:bodyPr>
          <a:lstStyle/>
          <a:p>
            <a:pPr algn="ctr" defTabSz="609539"/>
            <a:r>
              <a:rPr lang="en-US" sz="2800" b="1" u="sng" dirty="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HƯỚNG DẪN VỀ NHÀ</a:t>
            </a:r>
          </a:p>
        </p:txBody>
      </p:sp>
      <p:pic>
        <p:nvPicPr>
          <p:cNvPr id="12" name="Picture 2" descr="https://o.remove.bg/downloads/6ac21482-645e-4987-b68f-f7493e904673/image-removebg-preview.png">
            <a:extLst>
              <a:ext uri="{FF2B5EF4-FFF2-40B4-BE49-F238E27FC236}">
                <a16:creationId xmlns:a16="http://schemas.microsoft.com/office/drawing/2014/main" id="{6599BFF0-016B-4815-5AD7-4C67826706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742" y="3017276"/>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A8BB81-99A1-70A3-C590-2350AB24E193}"/>
              </a:ext>
            </a:extLst>
          </p:cNvPr>
          <p:cNvSpPr txBox="1"/>
          <p:nvPr/>
        </p:nvSpPr>
        <p:spPr>
          <a:xfrm>
            <a:off x="4380856" y="2567018"/>
            <a:ext cx="5207906" cy="1813820"/>
          </a:xfrm>
          <a:prstGeom prst="roundRect">
            <a:avLst>
              <a:gd name="adj" fmla="val 37660"/>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Ôn tập lại nội dung chính của bài học ngày hôm nay, hoàn thành bài tập phần </a:t>
            </a:r>
            <a:r>
              <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Vận dụng</a:t>
            </a:r>
          </a:p>
        </p:txBody>
      </p:sp>
      <p:sp>
        <p:nvSpPr>
          <p:cNvPr id="15" name="TextBox 14">
            <a:extLst>
              <a:ext uri="{FF2B5EF4-FFF2-40B4-BE49-F238E27FC236}">
                <a16:creationId xmlns:a16="http://schemas.microsoft.com/office/drawing/2014/main" id="{54346FB7-A23A-F202-8A1D-E17A9403E404}"/>
              </a:ext>
            </a:extLst>
          </p:cNvPr>
          <p:cNvSpPr txBox="1"/>
          <p:nvPr/>
        </p:nvSpPr>
        <p:spPr>
          <a:xfrm>
            <a:off x="4404443" y="4821669"/>
            <a:ext cx="5184319" cy="1234311"/>
          </a:xfrm>
          <a:prstGeom prst="roundRect">
            <a:avLst>
              <a:gd name="adj" fmla="val 37660"/>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 trước, tìm hiểu nội dung </a:t>
            </a:r>
            <a:r>
              <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Phần III </a:t>
            </a: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của bài học</a:t>
            </a:r>
          </a:p>
        </p:txBody>
      </p:sp>
      <p:pic>
        <p:nvPicPr>
          <p:cNvPr id="18" name="Picture 2" descr="https://o.remove.bg/downloads/6ac21482-645e-4987-b68f-f7493e904673/image-removebg-preview.png">
            <a:extLst>
              <a:ext uri="{FF2B5EF4-FFF2-40B4-BE49-F238E27FC236}">
                <a16:creationId xmlns:a16="http://schemas.microsoft.com/office/drawing/2014/main" id="{856C036C-75CF-C56F-DFE4-52212851AD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742" y="4905424"/>
            <a:ext cx="1116314"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tim-hieu-thu-do-qua-10-di-tich-lich-su-ha-noi-noi-tieng">
            <a:hlinkClick r:id="" action="ppaction://media"/>
            <a:extLst>
              <a:ext uri="{FF2B5EF4-FFF2-40B4-BE49-F238E27FC236}">
                <a16:creationId xmlns:a16="http://schemas.microsoft.com/office/drawing/2014/main" id="{8D789EB7-EC7C-9824-9F07-DFB2F4A37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3600" y="1600200"/>
            <a:ext cx="7754620" cy="4368800"/>
          </a:xfrm>
          <a:prstGeom prst="rect">
            <a:avLst/>
          </a:prstGeom>
        </p:spPr>
      </p:pic>
    </p:spTree>
    <p:extLst>
      <p:ext uri="{BB962C8B-B14F-4D97-AF65-F5344CB8AC3E}">
        <p14:creationId xmlns:p14="http://schemas.microsoft.com/office/powerpoint/2010/main" val="23495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0725D7-33A4-BFDC-F5ED-CA89A9C5E01B}"/>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id="{34453F04-3B2F-DA2B-4425-16ABC3D5CB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id="{5CF65890-0DAB-9E3A-74C6-ECD7DDBC42D0}"/>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239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139F50-988F-DDE1-F472-42B195CB772E}"/>
              </a:ext>
            </a:extLst>
          </p:cNvPr>
          <p:cNvSpPr txBox="1"/>
          <p:nvPr/>
        </p:nvSpPr>
        <p:spPr>
          <a:xfrm>
            <a:off x="6433620" y="2785875"/>
            <a:ext cx="4229962" cy="523220"/>
          </a:xfrm>
          <a:prstGeom prst="rect">
            <a:avLst/>
          </a:prstGeom>
          <a:noFill/>
        </p:spPr>
        <p:txBody>
          <a:bodyPr wrap="squar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Hoạt</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động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nhóm</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p>
        </p:txBody>
      </p:sp>
      <p:pic>
        <p:nvPicPr>
          <p:cNvPr id="10" name="Picture 9">
            <a:extLst>
              <a:ext uri="{FF2B5EF4-FFF2-40B4-BE49-F238E27FC236}">
                <a16:creationId xmlns:a16="http://schemas.microsoft.com/office/drawing/2014/main" id="{141D27DA-02B4-4BC7-9E42-9DADCB695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43" y="2593135"/>
            <a:ext cx="3524733" cy="4158129"/>
          </a:xfrm>
          <a:prstGeom prst="rect">
            <a:avLst/>
          </a:prstGeom>
        </p:spPr>
      </p:pic>
      <p:sp>
        <p:nvSpPr>
          <p:cNvPr id="11" name="TextBox 10">
            <a:extLst>
              <a:ext uri="{FF2B5EF4-FFF2-40B4-BE49-F238E27FC236}">
                <a16:creationId xmlns:a16="http://schemas.microsoft.com/office/drawing/2014/main" id="{B9003F02-9952-76AB-BC75-F3EF15B4042D}"/>
              </a:ext>
            </a:extLst>
          </p:cNvPr>
          <p:cNvSpPr txBox="1"/>
          <p:nvPr/>
        </p:nvSpPr>
        <p:spPr>
          <a:xfrm>
            <a:off x="5269139" y="3365148"/>
            <a:ext cx="6558925" cy="461665"/>
          </a:xfrm>
          <a:prstGeom prst="rect">
            <a:avLst/>
          </a:prstGeom>
          <a:noFill/>
        </p:spPr>
        <p:txBody>
          <a:bodyPr wrap="square" rtlCol="0">
            <a:spAutoFit/>
          </a:bodyPr>
          <a:lstStyle/>
          <a:p>
            <a:pPr defTabSz="609539"/>
            <a:r>
              <a:rPr lang="en-US" sz="2400" b="1" dirty="0">
                <a:solidFill>
                  <a:prstClr val="black"/>
                </a:solidFill>
                <a:latin typeface="UTM Avo" panose="02040603050506020204" pitchFamily="18" charset="0"/>
                <a:cs typeface="Arial" panose="020B0604020202020204" pitchFamily="34" charset="0"/>
              </a:rPr>
              <a:t>Quan </a:t>
            </a:r>
            <a:r>
              <a:rPr lang="en-US" sz="2400" b="1" dirty="0" err="1">
                <a:solidFill>
                  <a:prstClr val="black"/>
                </a:solidFill>
                <a:latin typeface="UTM Avo" panose="02040603050506020204" pitchFamily="18" charset="0"/>
                <a:cs typeface="Arial" panose="020B0604020202020204" pitchFamily="34" charset="0"/>
              </a:rPr>
              <a:t>sát</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hình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ảnh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và</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trả</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lời</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câu</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hỏi</a:t>
            </a:r>
            <a:r>
              <a:rPr lang="en-US" sz="2400" b="1" dirty="0">
                <a:solidFill>
                  <a:prstClr val="black"/>
                </a:solidFill>
                <a:latin typeface="UTM Avo" panose="02040603050506020204" pitchFamily="18" charset="0"/>
                <a:cs typeface="Arial" panose="020B0604020202020204" pitchFamily="34" charset="0"/>
              </a:rPr>
              <a:t>: </a:t>
            </a:r>
          </a:p>
        </p:txBody>
      </p:sp>
      <p:sp>
        <p:nvSpPr>
          <p:cNvPr id="17" name="Speech Bubble: Rectangle with Corners Rounded 16">
            <a:extLst>
              <a:ext uri="{FF2B5EF4-FFF2-40B4-BE49-F238E27FC236}">
                <a16:creationId xmlns:a16="http://schemas.microsoft.com/office/drawing/2014/main" id="{671DC471-446C-AACD-AE2D-7CF0D389D1A9}"/>
              </a:ext>
            </a:extLst>
          </p:cNvPr>
          <p:cNvSpPr/>
          <p:nvPr/>
        </p:nvSpPr>
        <p:spPr>
          <a:xfrm>
            <a:off x="5570408" y="3967843"/>
            <a:ext cx="5956388" cy="2116000"/>
          </a:xfrm>
          <a:prstGeom prst="wedgeRoundRectCallout">
            <a:avLst>
              <a:gd name="adj1" fmla="val -67656"/>
              <a:gd name="adj2" fmla="val -7751"/>
              <a:gd name="adj3" fmla="val 16667"/>
            </a:avLst>
          </a:prstGeom>
          <a:solidFill>
            <a:sysClr val="window" lastClr="FFFFFF"/>
          </a:solidFill>
          <a:ln w="25400" cap="flat" cmpd="sng" algn="ctr">
            <a:solidFill>
              <a:sysClr val="windowText" lastClr="000000">
                <a:lumMod val="50000"/>
                <a:lumOff val="50000"/>
              </a:sysClr>
            </a:solid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lvl="0" algn="just" defTabSz="609539">
              <a:lnSpc>
                <a:spcPct val="125000"/>
              </a:lnSpc>
            </a:pPr>
            <a:r>
              <a:rPr lang="vi-VN" sz="2400" kern="0" dirty="0">
                <a:solidFill>
                  <a:prstClr val="black"/>
                </a:solidFill>
                <a:latin typeface="UTM Avo" panose="02040603050506020204" pitchFamily="18" charset="0"/>
              </a:rPr>
              <a:t>Xác định vị trí địa lí của Thăng Long – Hà Nội trên lược đồ, xác định những tỉnh tiếp giáp với Hà Nội.</a:t>
            </a:r>
          </a:p>
        </p:txBody>
      </p:sp>
      <p:sp>
        <p:nvSpPr>
          <p:cNvPr id="21" name="TextBox 11">
            <a:extLst>
              <a:ext uri="{FF2B5EF4-FFF2-40B4-BE49-F238E27FC236}">
                <a16:creationId xmlns:a16="http://schemas.microsoft.com/office/drawing/2014/main" id="{EC2E5775-5F03-3ABF-52AB-00EB6E3A0B24}"/>
              </a:ext>
            </a:extLst>
          </p:cNvPr>
          <p:cNvSpPr txBox="1"/>
          <p:nvPr/>
        </p:nvSpPr>
        <p:spPr>
          <a:xfrm>
            <a:off x="1241635" y="1411564"/>
            <a:ext cx="9708729" cy="1040541"/>
          </a:xfrm>
          <a:prstGeom prst="rect">
            <a:avLst/>
          </a:prstGeom>
        </p:spPr>
        <p:txBody>
          <a:bodyPr wrap="square" lIns="0" tIns="0" rIns="0" bIns="0" rtlCol="0" anchor="t">
            <a:spAutoFit/>
          </a:bodyPr>
          <a:lstStyle/>
          <a:p>
            <a:pPr marL="514350" indent="-514350" algn="ctr" defTabSz="609539">
              <a:lnSpc>
                <a:spcPct val="150000"/>
              </a:lnSpc>
              <a:spcBef>
                <a:spcPct val="0"/>
              </a:spcBef>
              <a:buAutoNum type="romanUcPeriod"/>
            </a:pPr>
            <a:r>
              <a:rPr lang="en-US" sz="2400" b="1" dirty="0">
                <a:latin typeface="UTM Avo" panose="02040603050506020204" pitchFamily="18" charset="0"/>
                <a:cs typeface="Arial" panose="020B0604020202020204" pitchFamily="34" charset="0"/>
              </a:rPr>
              <a:t>VỊ TRÍ ĐỊA LÍ, ĐẶC ĐIỂM TỰ NHIÊN </a:t>
            </a:r>
          </a:p>
          <a:p>
            <a:pPr algn="ctr" defTabSz="609539">
              <a:lnSpc>
                <a:spcPct val="150000"/>
              </a:lnSpc>
              <a:spcBef>
                <a:spcPct val="0"/>
              </a:spcBef>
            </a:pPr>
            <a:r>
              <a:rPr lang="en-US" sz="2400" b="1" dirty="0">
                <a:latin typeface="UTM Avo" panose="02040603050506020204" pitchFamily="18" charset="0"/>
                <a:cs typeface="Arial" panose="020B0604020202020204" pitchFamily="34" charset="0"/>
              </a:rPr>
              <a:t>VÀ TÊN GỌI KHÁC CỦA THĂNG LONG – HÀ NỘI</a:t>
            </a:r>
          </a:p>
        </p:txBody>
      </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A31B2D-8E1B-B2A5-EF4A-146954A2A54F}"/>
              </a:ext>
            </a:extLst>
          </p:cNvPr>
          <p:cNvGrpSpPr/>
          <p:nvPr/>
        </p:nvGrpSpPr>
        <p:grpSpPr>
          <a:xfrm>
            <a:off x="4364182" y="2260600"/>
            <a:ext cx="7161068" cy="1168400"/>
            <a:chOff x="8915400" y="1183188"/>
            <a:chExt cx="8448724" cy="1752600"/>
          </a:xfrm>
        </p:grpSpPr>
        <p:cxnSp>
          <p:nvCxnSpPr>
            <p:cNvPr id="10" name="Straight Connector 9">
              <a:extLst>
                <a:ext uri="{FF2B5EF4-FFF2-40B4-BE49-F238E27FC236}">
                  <a16:creationId xmlns:a16="http://schemas.microsoft.com/office/drawing/2014/main" id="{17C772A6-12B3-8519-94C6-CB65F8F42334}"/>
                </a:ext>
              </a:extLst>
            </p:cNvPr>
            <p:cNvCxnSpPr>
              <a:cxnSpLocks/>
            </p:cNvCxnSpPr>
            <p:nvPr/>
          </p:nvCxnSpPr>
          <p:spPr>
            <a:xfrm>
              <a:off x="8915400" y="2105025"/>
              <a:ext cx="1202033" cy="0"/>
            </a:xfrm>
            <a:prstGeom prst="line">
              <a:avLst/>
            </a:prstGeom>
            <a:noFill/>
            <a:ln w="28575" cap="flat" cmpd="sng" algn="ctr">
              <a:solidFill>
                <a:sysClr val="windowText" lastClr="000000"/>
              </a:solidFill>
              <a:prstDash val="solid"/>
            </a:ln>
            <a:effectLst/>
          </p:spPr>
        </p:cxnSp>
        <p:sp>
          <p:nvSpPr>
            <p:cNvPr id="11" name="Rectangle 10">
              <a:extLst>
                <a:ext uri="{FF2B5EF4-FFF2-40B4-BE49-F238E27FC236}">
                  <a16:creationId xmlns:a16="http://schemas.microsoft.com/office/drawing/2014/main" id="{1A0C0AC5-3537-7878-CA4A-6D96220AE24B}"/>
                </a:ext>
              </a:extLst>
            </p:cNvPr>
            <p:cNvSpPr/>
            <p:nvPr/>
          </p:nvSpPr>
          <p:spPr>
            <a:xfrm>
              <a:off x="10117433" y="1183188"/>
              <a:ext cx="7246691" cy="1752600"/>
            </a:xfrm>
            <a:prstGeom prst="rect">
              <a:avLst/>
            </a:prstGeom>
            <a:solidFill>
              <a:sysClr val="window" lastClr="FFFFFF"/>
            </a:solidFill>
            <a:ln w="28575" cap="flat" cmpd="sng" algn="ctr">
              <a:solidFill>
                <a:sysClr val="windowText" lastClr="000000"/>
              </a:solidFill>
              <a:prstDash val="solid"/>
            </a:ln>
            <a:effectLst/>
          </p:spPr>
          <p:txBody>
            <a:bodyPr rtlCol="0" anchor="ctr"/>
            <a:lstStyle/>
            <a:p>
              <a:pPr marL="0" marR="0" lvl="0" indent="0" defTabSz="609539"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Vị</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trí</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nằm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ở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trung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tâm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bằng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Bộ</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grpSp>
      <p:grpSp>
        <p:nvGrpSpPr>
          <p:cNvPr id="19" name="Group 18">
            <a:extLst>
              <a:ext uri="{FF2B5EF4-FFF2-40B4-BE49-F238E27FC236}">
                <a16:creationId xmlns:a16="http://schemas.microsoft.com/office/drawing/2014/main" id="{8F610C05-9A5E-FA1E-20E1-2127AB9827C9}"/>
              </a:ext>
            </a:extLst>
          </p:cNvPr>
          <p:cNvGrpSpPr/>
          <p:nvPr/>
        </p:nvGrpSpPr>
        <p:grpSpPr>
          <a:xfrm>
            <a:off x="4364182" y="4105149"/>
            <a:ext cx="7161068" cy="1934305"/>
            <a:chOff x="8723933" y="4302370"/>
            <a:chExt cx="8906855" cy="2901458"/>
          </a:xfrm>
        </p:grpSpPr>
        <p:cxnSp>
          <p:nvCxnSpPr>
            <p:cNvPr id="20" name="Straight Connector 19">
              <a:extLst>
                <a:ext uri="{FF2B5EF4-FFF2-40B4-BE49-F238E27FC236}">
                  <a16:creationId xmlns:a16="http://schemas.microsoft.com/office/drawing/2014/main" id="{774B4D8C-5C19-85F6-EC40-AD33BF3A306F}"/>
                </a:ext>
              </a:extLst>
            </p:cNvPr>
            <p:cNvCxnSpPr/>
            <p:nvPr/>
          </p:nvCxnSpPr>
          <p:spPr>
            <a:xfrm>
              <a:off x="8723933" y="5753100"/>
              <a:ext cx="1202033" cy="0"/>
            </a:xfrm>
            <a:prstGeom prst="line">
              <a:avLst/>
            </a:prstGeom>
            <a:noFill/>
            <a:ln w="28575" cap="flat" cmpd="sng" algn="ctr">
              <a:solidFill>
                <a:sysClr val="windowText" lastClr="000000"/>
              </a:solidFill>
              <a:prstDash val="solid"/>
            </a:ln>
            <a:effectLst/>
          </p:spPr>
        </p:cxnSp>
        <p:sp>
          <p:nvSpPr>
            <p:cNvPr id="21" name="Rectangle 20">
              <a:extLst>
                <a:ext uri="{FF2B5EF4-FFF2-40B4-BE49-F238E27FC236}">
                  <a16:creationId xmlns:a16="http://schemas.microsoft.com/office/drawing/2014/main" id="{2D765E06-FB07-F0F0-0132-E83CCD12078C}"/>
                </a:ext>
              </a:extLst>
            </p:cNvPr>
            <p:cNvSpPr/>
            <p:nvPr/>
          </p:nvSpPr>
          <p:spPr>
            <a:xfrm>
              <a:off x="9934588" y="4302370"/>
              <a:ext cx="7696200" cy="2901458"/>
            </a:xfrm>
            <a:prstGeom prst="rect">
              <a:avLst/>
            </a:prstGeom>
            <a:solidFill>
              <a:sysClr val="window" lastClr="FFFFFF"/>
            </a:solidFill>
            <a:ln w="28575" cap="flat" cmpd="sng" algn="ctr">
              <a:solidFill>
                <a:sysClr val="windowText" lastClr="000000"/>
              </a:solidFill>
              <a:prstDash val="solid"/>
            </a:ln>
            <a:effectLst/>
          </p:spPr>
          <p:txBody>
            <a:bodyPr rtlCol="0" anchor="ctr"/>
            <a:lstStyle/>
            <a:p>
              <a:pPr marL="0" marR="0" lvl="0" indent="0" defTabSz="609539" eaLnBrk="1" fontAlgn="auto" latinLnBrk="0" hangingPunct="1">
                <a:lnSpc>
                  <a:spcPct val="125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Tiếp giáp: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Phú Thọ, Vĩnh Phúc, Thái Nguyên; Bắc Giang; Bắc Ninh; Hưng Yên; Hà Nam; Hòa Bình.</a:t>
              </a:r>
            </a:p>
          </p:txBody>
        </p:sp>
      </p:grpSp>
      <p:pic>
        <p:nvPicPr>
          <p:cNvPr id="22" name="Picture 21">
            <a:extLst>
              <a:ext uri="{FF2B5EF4-FFF2-40B4-BE49-F238E27FC236}">
                <a16:creationId xmlns:a16="http://schemas.microsoft.com/office/drawing/2014/main" id="{27695D7B-374D-A3E7-3AFE-E426EF191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63" y="2045609"/>
            <a:ext cx="3931219" cy="4637661"/>
          </a:xfrm>
          <a:prstGeom prst="rect">
            <a:avLst/>
          </a:prstGeom>
        </p:spPr>
      </p:pic>
    </p:spTree>
    <p:extLst>
      <p:ext uri="{BB962C8B-B14F-4D97-AF65-F5344CB8AC3E}">
        <p14:creationId xmlns:p14="http://schemas.microsoft.com/office/powerpoint/2010/main" val="41989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A5C93B-28C8-A9D4-D479-E87782130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5" y="1984335"/>
            <a:ext cx="9579429" cy="3239858"/>
          </a:xfrm>
          <a:prstGeom prst="rect">
            <a:avLst/>
          </a:prstGeom>
        </p:spPr>
      </p:pic>
      <p:grpSp>
        <p:nvGrpSpPr>
          <p:cNvPr id="9" name="Group 8">
            <a:extLst>
              <a:ext uri="{FF2B5EF4-FFF2-40B4-BE49-F238E27FC236}">
                <a16:creationId xmlns:a16="http://schemas.microsoft.com/office/drawing/2014/main" id="{8FFF5384-8F1E-CB2B-1BCD-4474BE43FA09}"/>
              </a:ext>
            </a:extLst>
          </p:cNvPr>
          <p:cNvGrpSpPr/>
          <p:nvPr/>
        </p:nvGrpSpPr>
        <p:grpSpPr>
          <a:xfrm>
            <a:off x="503178" y="5224193"/>
            <a:ext cx="11185641" cy="1225644"/>
            <a:chOff x="838200" y="7353300"/>
            <a:chExt cx="16778461" cy="1838466"/>
          </a:xfrm>
        </p:grpSpPr>
        <p:sp>
          <p:nvSpPr>
            <p:cNvPr id="12" name="Freeform 10">
              <a:extLst>
                <a:ext uri="{FF2B5EF4-FFF2-40B4-BE49-F238E27FC236}">
                  <a16:creationId xmlns:a16="http://schemas.microsoft.com/office/drawing/2014/main" id="{102ABCA9-90AD-1D70-051C-E6ECA39DFB02}"/>
                </a:ext>
              </a:extLst>
            </p:cNvPr>
            <p:cNvSpPr/>
            <p:nvPr/>
          </p:nvSpPr>
          <p:spPr>
            <a:xfrm>
              <a:off x="838200" y="7353300"/>
              <a:ext cx="1426592" cy="1488744"/>
            </a:xfrm>
            <a:custGeom>
              <a:avLst/>
              <a:gdLst/>
              <a:ahLst/>
              <a:cxnLst/>
              <a:rect l="l" t="t" r="r" b="b"/>
              <a:pathLst>
                <a:path w="1426592" h="1488744">
                  <a:moveTo>
                    <a:pt x="0" y="0"/>
                  </a:moveTo>
                  <a:lnTo>
                    <a:pt x="1426592" y="0"/>
                  </a:lnTo>
                  <a:lnTo>
                    <a:pt x="1426592" y="1488744"/>
                  </a:lnTo>
                  <a:lnTo>
                    <a:pt x="0" y="1488744"/>
                  </a:lnTo>
                  <a:lnTo>
                    <a:pt x="0" y="0"/>
                  </a:lnTo>
                  <a:close/>
                </a:path>
              </a:pathLst>
            </a:custGeom>
            <a:blipFill>
              <a:blip r:embed="rId4"/>
              <a:stretch>
                <a:fillRect l="-2243" r="-2243"/>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Freeform 16">
              <a:extLst>
                <a:ext uri="{FF2B5EF4-FFF2-40B4-BE49-F238E27FC236}">
                  <a16:creationId xmlns:a16="http://schemas.microsoft.com/office/drawing/2014/main" id="{A15C1460-A62C-1BD3-D319-0C3CDD1A9124}"/>
                </a:ext>
              </a:extLst>
            </p:cNvPr>
            <p:cNvSpPr/>
            <p:nvPr/>
          </p:nvSpPr>
          <p:spPr>
            <a:xfrm>
              <a:off x="1310521" y="7818114"/>
              <a:ext cx="593819" cy="544829"/>
            </a:xfrm>
            <a:custGeom>
              <a:avLst/>
              <a:gdLst/>
              <a:ahLst/>
              <a:cxnLst/>
              <a:rect l="l" t="t" r="r" b="b"/>
              <a:pathLst>
                <a:path w="593819" h="544829">
                  <a:moveTo>
                    <a:pt x="0" y="0"/>
                  </a:moveTo>
                  <a:lnTo>
                    <a:pt x="593819" y="0"/>
                  </a:lnTo>
                  <a:lnTo>
                    <a:pt x="593819" y="544829"/>
                  </a:lnTo>
                  <a:lnTo>
                    <a:pt x="0" y="5448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48EA7806-6B44-D7F6-345C-BBCCB942EB36}"/>
                </a:ext>
              </a:extLst>
            </p:cNvPr>
            <p:cNvSpPr txBox="1"/>
            <p:nvPr/>
          </p:nvSpPr>
          <p:spPr>
            <a:xfrm>
              <a:off x="2376661" y="7494282"/>
              <a:ext cx="15240000" cy="1697484"/>
            </a:xfrm>
            <a:prstGeom prst="rect">
              <a:avLst/>
            </a:prstGeom>
            <a:noFill/>
          </p:spPr>
          <p:txBody>
            <a:bodyPr wrap="square">
              <a:spAutoFit/>
            </a:bodyPr>
            <a:lstStyle/>
            <a:p>
              <a:pPr marL="381019" marR="0" lvl="0" indent="-381019" algn="just" defTabSz="609539"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rPr>
                <a:t>Chiếu</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rPr>
                <a:t>dời</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rPr>
                <a:t>đô</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hãy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nêu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đặc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tự</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nhiên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Thăng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Long.</a:t>
              </a:r>
            </a:p>
            <a:p>
              <a:pPr marL="381019" marR="0" lvl="0" indent="-381019" algn="just" defTabSz="609539"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hãy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kể</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thêm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số</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tên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gọi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khác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Thăng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 Long – Hà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rPr>
                <a:t>Nội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rPr>
                <a:t>.</a:t>
              </a:r>
            </a:p>
          </p:txBody>
        </p:sp>
      </p:grpSp>
      <p:sp>
        <p:nvSpPr>
          <p:cNvPr id="16" name="TextBox 15">
            <a:extLst>
              <a:ext uri="{FF2B5EF4-FFF2-40B4-BE49-F238E27FC236}">
                <a16:creationId xmlns:a16="http://schemas.microsoft.com/office/drawing/2014/main" id="{342C521B-4C11-ABC6-3E5C-57094E2DFDEB}"/>
              </a:ext>
            </a:extLst>
          </p:cNvPr>
          <p:cNvSpPr txBox="1"/>
          <p:nvPr/>
        </p:nvSpPr>
        <p:spPr>
          <a:xfrm>
            <a:off x="2641600" y="1543295"/>
            <a:ext cx="6908800" cy="523220"/>
          </a:xfrm>
          <a:prstGeom prst="rect">
            <a:avLst/>
          </a:prstGeom>
          <a:noFill/>
        </p:spPr>
        <p:txBody>
          <a:bodyPr wrap="square" rtlCol="0">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Đọc</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thông</a:t>
            </a:r>
            <a:r>
              <a:rPr lang="en-US" sz="2800" b="1" dirty="0">
                <a:solidFill>
                  <a:srgbClr val="C00000"/>
                </a:solidFill>
                <a:latin typeface="UTM Avo" panose="02040603050506020204" pitchFamily="18" charset="0"/>
                <a:cs typeface="Arial" panose="020B0604020202020204" pitchFamily="34" charset="0"/>
              </a:rPr>
              <a:t> tin </a:t>
            </a:r>
            <a:r>
              <a:rPr lang="en-US" sz="2800" b="1" dirty="0" err="1">
                <a:solidFill>
                  <a:srgbClr val="C00000"/>
                </a:solidFill>
                <a:latin typeface="UTM Avo" panose="02040603050506020204" pitchFamily="18" charset="0"/>
                <a:cs typeface="Arial" panose="020B0604020202020204" pitchFamily="34" charset="0"/>
              </a:rPr>
              <a:t>và</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trả</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lời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câu</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hỏi</a:t>
            </a:r>
            <a:r>
              <a:rPr lang="en-US" sz="2800" b="1" dirty="0">
                <a:solidFill>
                  <a:srgbClr val="C0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51797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E8FDB4-568D-1CA7-594A-55D85B85E5F7}"/>
              </a:ext>
            </a:extLst>
          </p:cNvPr>
          <p:cNvGrpSpPr/>
          <p:nvPr/>
        </p:nvGrpSpPr>
        <p:grpSpPr>
          <a:xfrm>
            <a:off x="63059" y="1716295"/>
            <a:ext cx="5588949" cy="5021337"/>
            <a:chOff x="165196" y="2619269"/>
            <a:chExt cx="8383423" cy="7532006"/>
          </a:xfrm>
        </p:grpSpPr>
        <p:pic>
          <p:nvPicPr>
            <p:cNvPr id="4" name="Picture 2" descr="Hoàng thành Thăng Long – Wikipedia tiếng Việt">
              <a:extLst>
                <a:ext uri="{FF2B5EF4-FFF2-40B4-BE49-F238E27FC236}">
                  <a16:creationId xmlns:a16="http://schemas.microsoft.com/office/drawing/2014/main" id="{92B8594D-3912-23A8-C162-27FC1F7C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548" y="2619269"/>
              <a:ext cx="5570718" cy="69113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4C6894-A949-CC7C-786D-1232EF3CDB56}"/>
                </a:ext>
              </a:extLst>
            </p:cNvPr>
            <p:cNvSpPr txBox="1"/>
            <p:nvPr/>
          </p:nvSpPr>
          <p:spPr>
            <a:xfrm>
              <a:off x="165196" y="9551110"/>
              <a:ext cx="8383423" cy="600165"/>
            </a:xfrm>
            <a:prstGeom prst="rect">
              <a:avLst/>
            </a:prstGeom>
            <a:noFill/>
          </p:spPr>
          <p:txBody>
            <a:bodyPr wrap="square" rtlCol="0">
              <a:spAutoFit/>
            </a:bodyPr>
            <a:lstStyle/>
            <a:p>
              <a:pPr algn="ctr" defTabSz="609539"/>
              <a:r>
                <a:rPr lang="en-US" sz="2000" i="1" dirty="0" err="1">
                  <a:latin typeface="UTM Avo" panose="02040603050506020204" pitchFamily="18" charset="0"/>
                  <a:cs typeface="Arial" panose="020B0604020202020204" pitchFamily="34" charset="0"/>
                </a:rPr>
                <a:t>Sơ</a:t>
              </a:r>
              <a:r>
                <a:rPr lang="en-US" sz="2000" i="1" dirty="0">
                  <a:latin typeface="UTM Avo" panose="02040603050506020204" pitchFamily="18" charset="0"/>
                  <a:cs typeface="Arial" panose="020B0604020202020204" pitchFamily="34" charset="0"/>
                </a:rPr>
                <a:t> </a:t>
              </a:r>
              <a:r>
                <a:rPr lang="en-US" sz="2000" i="1" dirty="0" err="1">
                  <a:latin typeface="UTM Avo" panose="02040603050506020204" pitchFamily="18" charset="0"/>
                  <a:cs typeface="Arial" panose="020B0604020202020204" pitchFamily="34" charset="0"/>
                </a:rPr>
                <a:t>đồ</a:t>
              </a:r>
              <a:r>
                <a:rPr lang="en-US" sz="2000" i="1" dirty="0">
                  <a:latin typeface="UTM Avo" panose="02040603050506020204" pitchFamily="18" charset="0"/>
                  <a:cs typeface="Arial" panose="020B0604020202020204" pitchFamily="34" charset="0"/>
                </a:rPr>
                <a:t> </a:t>
              </a:r>
              <a:r>
                <a:rPr lang="en-US" sz="2000" i="1" dirty="0" err="1">
                  <a:latin typeface="UTM Avo" panose="02040603050506020204" pitchFamily="18" charset="0"/>
                  <a:cs typeface="Arial" panose="020B0604020202020204" pitchFamily="34" charset="0"/>
                </a:rPr>
                <a:t>của</a:t>
              </a:r>
              <a:r>
                <a:rPr lang="en-US" sz="2000" i="1" dirty="0">
                  <a:latin typeface="UTM Avo" panose="02040603050506020204" pitchFamily="18" charset="0"/>
                  <a:cs typeface="Arial" panose="020B0604020202020204" pitchFamily="34" charset="0"/>
                </a:rPr>
                <a:t> Hoàng </a:t>
              </a:r>
              <a:r>
                <a:rPr lang="en-US" sz="2000" i="1" dirty="0" err="1">
                  <a:latin typeface="UTM Avo" panose="02040603050506020204" pitchFamily="18" charset="0"/>
                  <a:cs typeface="Arial" panose="020B0604020202020204" pitchFamily="34" charset="0"/>
                </a:rPr>
                <a:t>thành</a:t>
              </a:r>
              <a:r>
                <a:rPr lang="en-US" sz="2000" i="1" dirty="0">
                  <a:latin typeface="UTM Avo" panose="02040603050506020204" pitchFamily="18" charset="0"/>
                  <a:cs typeface="Arial" panose="020B0604020202020204" pitchFamily="34" charset="0"/>
                </a:rPr>
                <a:t> </a:t>
              </a:r>
              <a:r>
                <a:rPr lang="en-US" sz="2000" i="1" dirty="0" err="1">
                  <a:latin typeface="UTM Avo" panose="02040603050506020204" pitchFamily="18" charset="0"/>
                  <a:cs typeface="Arial" panose="020B0604020202020204" pitchFamily="34" charset="0"/>
                </a:rPr>
                <a:t>Thăng</a:t>
              </a:r>
              <a:r>
                <a:rPr lang="en-US" sz="2000" i="1" dirty="0">
                  <a:latin typeface="UTM Avo" panose="02040603050506020204" pitchFamily="18" charset="0"/>
                  <a:cs typeface="Arial" panose="020B0604020202020204" pitchFamily="34" charset="0"/>
                </a:rPr>
                <a:t> Long </a:t>
              </a:r>
            </a:p>
          </p:txBody>
        </p:sp>
      </p:grpSp>
      <p:sp>
        <p:nvSpPr>
          <p:cNvPr id="7" name="Speech Bubble: Rectangle with Corners Rounded 6">
            <a:extLst>
              <a:ext uri="{FF2B5EF4-FFF2-40B4-BE49-F238E27FC236}">
                <a16:creationId xmlns:a16="http://schemas.microsoft.com/office/drawing/2014/main" id="{51114A9C-C889-1D8C-6D0C-23D996C296F7}"/>
              </a:ext>
            </a:extLst>
          </p:cNvPr>
          <p:cNvSpPr/>
          <p:nvPr/>
        </p:nvSpPr>
        <p:spPr>
          <a:xfrm>
            <a:off x="5758996" y="1846923"/>
            <a:ext cx="5805714" cy="1401626"/>
          </a:xfrm>
          <a:prstGeom prst="wedgeRoundRectCallout">
            <a:avLst>
              <a:gd name="adj1" fmla="val -59380"/>
              <a:gd name="adj2" fmla="val 35846"/>
              <a:gd name="adj3" fmla="val 16667"/>
            </a:avLst>
          </a:prstGeom>
          <a:solidFill>
            <a:sysClr val="window" lastClr="FFFFFF"/>
          </a:solidFill>
          <a:ln w="25400" cap="flat" cmpd="sng" algn="ctr">
            <a:solidFill>
              <a:srgbClr val="4F81BD">
                <a:shade val="15000"/>
              </a:srgbClr>
            </a:solidFill>
            <a:prstDash val="solid"/>
          </a:ln>
          <a:effectLst/>
        </p:spPr>
        <p:txBody>
          <a:bodyPr rtlCol="0" anchor="ctr"/>
          <a:lstStyle/>
          <a:p>
            <a:pPr lvl="0" algn="just" defTabSz="609539">
              <a:lnSpc>
                <a:spcPct val="125000"/>
              </a:lnSpc>
            </a:pPr>
            <a:r>
              <a:rPr lang="vi-VN" sz="2400" kern="0" dirty="0">
                <a:latin typeface="UTM Avo" panose="02040603050506020204" pitchFamily="18" charset="0"/>
              </a:rPr>
              <a:t>“ở giữa khu vực trời đất, chính giữa nam bắc đông tây, tiện nghi núi sông sau trước”.</a:t>
            </a:r>
          </a:p>
        </p:txBody>
      </p:sp>
      <p:sp>
        <p:nvSpPr>
          <p:cNvPr id="8" name="Arrow: Pentagon 7">
            <a:extLst>
              <a:ext uri="{FF2B5EF4-FFF2-40B4-BE49-F238E27FC236}">
                <a16:creationId xmlns:a16="http://schemas.microsoft.com/office/drawing/2014/main" id="{FEB42A72-9DA0-AAB3-C518-7097C3CACA10}"/>
              </a:ext>
            </a:extLst>
          </p:cNvPr>
          <p:cNvSpPr/>
          <p:nvPr/>
        </p:nvSpPr>
        <p:spPr>
          <a:xfrm>
            <a:off x="6553426" y="940752"/>
            <a:ext cx="3775108" cy="591457"/>
          </a:xfrm>
          <a:prstGeom prst="homePlate">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err="1">
                <a:ln>
                  <a:noFill/>
                </a:ln>
                <a:solidFill>
                  <a:schemeClr val="accent5">
                    <a:lumMod val="75000"/>
                  </a:schemeClr>
                </a:solidFill>
                <a:uLnTx/>
                <a:uFillTx/>
                <a:latin typeface="UTM Avo" panose="02040603050506020204" pitchFamily="18" charset="0"/>
                <a:ea typeface="+mn-ea"/>
                <a:cs typeface="Arial" panose="020B0604020202020204" pitchFamily="34" charset="0"/>
              </a:rPr>
              <a:t>Đặc</a:t>
            </a:r>
            <a:r>
              <a:rPr kumimoji="0" lang="en-US" sz="2800" b="1" i="1" u="none" strike="noStrike" kern="0" cap="none" spc="0" normalizeH="0" baseline="0" noProof="0" dirty="0">
                <a:ln>
                  <a:noFill/>
                </a:ln>
                <a:solidFill>
                  <a:schemeClr val="accent5">
                    <a:lumMod val="75000"/>
                  </a:schemeClr>
                </a:solidFill>
                <a:uLnTx/>
                <a:uFillTx/>
                <a:latin typeface="UTM Avo" panose="02040603050506020204" pitchFamily="18" charset="0"/>
                <a:ea typeface="+mn-ea"/>
                <a:cs typeface="Arial" panose="020B0604020202020204" pitchFamily="34" charset="0"/>
              </a:rPr>
              <a:t> </a:t>
            </a:r>
            <a:r>
              <a:rPr kumimoji="0" lang="en-US" sz="2800" b="1" i="1" u="none" strike="noStrike" kern="0" cap="none" spc="0" normalizeH="0" baseline="0" noProof="0" dirty="0" err="1">
                <a:ln>
                  <a:noFill/>
                </a:ln>
                <a:solidFill>
                  <a:schemeClr val="accent5">
                    <a:lumMod val="75000"/>
                  </a:schemeClr>
                </a:solidFill>
                <a:uLnTx/>
                <a:uFillTx/>
                <a:latin typeface="UTM Avo" panose="02040603050506020204" pitchFamily="18" charset="0"/>
                <a:ea typeface="+mn-ea"/>
                <a:cs typeface="Arial" panose="020B0604020202020204" pitchFamily="34" charset="0"/>
              </a:rPr>
              <a:t>điểm</a:t>
            </a:r>
            <a:r>
              <a:rPr kumimoji="0" lang="en-US" sz="2800" b="1" i="1" u="none" strike="noStrike" kern="0" cap="none" spc="0" normalizeH="0" baseline="0" noProof="0" dirty="0">
                <a:ln>
                  <a:noFill/>
                </a:ln>
                <a:solidFill>
                  <a:schemeClr val="accent5">
                    <a:lumMod val="75000"/>
                  </a:schemeClr>
                </a:solidFill>
                <a:uLnTx/>
                <a:uFillTx/>
                <a:latin typeface="UTM Avo" panose="02040603050506020204" pitchFamily="18" charset="0"/>
                <a:ea typeface="+mn-ea"/>
                <a:cs typeface="Arial" panose="020B0604020202020204" pitchFamily="34" charset="0"/>
              </a:rPr>
              <a:t> </a:t>
            </a:r>
            <a:r>
              <a:rPr kumimoji="0" lang="en-US" sz="2800" b="1" i="1" u="none" strike="noStrike" kern="0" cap="none" spc="0" normalizeH="0" baseline="0" noProof="0" dirty="0" err="1">
                <a:ln>
                  <a:noFill/>
                </a:ln>
                <a:solidFill>
                  <a:schemeClr val="accent5">
                    <a:lumMod val="75000"/>
                  </a:schemeClr>
                </a:solidFill>
                <a:uLnTx/>
                <a:uFillTx/>
                <a:latin typeface="UTM Avo" panose="02040603050506020204" pitchFamily="18" charset="0"/>
                <a:ea typeface="+mn-ea"/>
                <a:cs typeface="Arial" panose="020B0604020202020204" pitchFamily="34" charset="0"/>
              </a:rPr>
              <a:t>tự</a:t>
            </a:r>
            <a:r>
              <a:rPr kumimoji="0" lang="en-US" sz="2800" b="1" i="1" u="none" strike="noStrike" kern="0" cap="none" spc="0" normalizeH="0" baseline="0" noProof="0" dirty="0">
                <a:ln>
                  <a:noFill/>
                </a:ln>
                <a:solidFill>
                  <a:schemeClr val="accent5">
                    <a:lumMod val="75000"/>
                  </a:schemeClr>
                </a:solidFill>
                <a:uLnTx/>
                <a:uFillTx/>
                <a:latin typeface="UTM Avo" panose="02040603050506020204" pitchFamily="18" charset="0"/>
                <a:ea typeface="+mn-ea"/>
                <a:cs typeface="Arial" panose="020B0604020202020204" pitchFamily="34" charset="0"/>
              </a:rPr>
              <a:t> </a:t>
            </a:r>
            <a:r>
              <a:rPr kumimoji="0" lang="en-US" sz="2800" b="1" i="1" u="none" strike="noStrike" kern="0" cap="none" spc="0" normalizeH="0" baseline="0" noProof="0" dirty="0" err="1">
                <a:ln>
                  <a:noFill/>
                </a:ln>
                <a:solidFill>
                  <a:schemeClr val="accent5">
                    <a:lumMod val="75000"/>
                  </a:schemeClr>
                </a:solidFill>
                <a:uLnTx/>
                <a:uFillTx/>
                <a:latin typeface="UTM Avo" panose="02040603050506020204" pitchFamily="18" charset="0"/>
                <a:ea typeface="+mn-ea"/>
                <a:cs typeface="Arial" panose="020B0604020202020204" pitchFamily="34" charset="0"/>
              </a:rPr>
              <a:t>nhiên</a:t>
            </a:r>
            <a:r>
              <a:rPr kumimoji="0" lang="en-US" sz="2800" b="1" i="1" u="none" strike="noStrike" kern="0" cap="none" spc="0" normalizeH="0" baseline="0" noProof="0" dirty="0">
                <a:ln>
                  <a:noFill/>
                </a:ln>
                <a:solidFill>
                  <a:schemeClr val="accent5">
                    <a:lumMod val="75000"/>
                  </a:schemeClr>
                </a:solidFill>
                <a:uLnTx/>
                <a:uFillTx/>
                <a:latin typeface="UTM Avo" panose="02040603050506020204" pitchFamily="18" charset="0"/>
                <a:ea typeface="+mn-ea"/>
                <a:cs typeface="Arial" panose="020B0604020202020204" pitchFamily="34" charset="0"/>
              </a:rPr>
              <a:t> </a:t>
            </a:r>
          </a:p>
        </p:txBody>
      </p:sp>
      <p:sp>
        <p:nvSpPr>
          <p:cNvPr id="10" name="Speech Bubble: Rectangle with Corners Rounded 9">
            <a:extLst>
              <a:ext uri="{FF2B5EF4-FFF2-40B4-BE49-F238E27FC236}">
                <a16:creationId xmlns:a16="http://schemas.microsoft.com/office/drawing/2014/main" id="{DAD730BB-61E2-266E-E848-26946FDC3CF7}"/>
              </a:ext>
            </a:extLst>
          </p:cNvPr>
          <p:cNvSpPr/>
          <p:nvPr/>
        </p:nvSpPr>
        <p:spPr>
          <a:xfrm>
            <a:off x="5758996" y="3404370"/>
            <a:ext cx="5805714" cy="1921421"/>
          </a:xfrm>
          <a:prstGeom prst="wedgeRoundRectCallout">
            <a:avLst>
              <a:gd name="adj1" fmla="val -59880"/>
              <a:gd name="adj2" fmla="val 20313"/>
              <a:gd name="adj3" fmla="val 16667"/>
            </a:avLst>
          </a:prstGeom>
          <a:solidFill>
            <a:sysClr val="window" lastClr="FFFFFF"/>
          </a:solidFill>
          <a:ln w="25400" cap="flat" cmpd="sng" algn="ctr">
            <a:solidFill>
              <a:srgbClr val="4F81BD">
                <a:shade val="15000"/>
              </a:srgbClr>
            </a:solidFill>
            <a:prstDash val="solid"/>
          </a:ln>
          <a:effectLst/>
        </p:spPr>
        <p:txBody>
          <a:bodyPr rtlCol="0" anchor="ctr"/>
          <a:lstStyle/>
          <a:p>
            <a:pPr marL="0" marR="0" lvl="0" indent="0" algn="just" defTabSz="609539" eaLnBrk="1" fontAlgn="auto" latinLnBrk="0" hangingPunct="1">
              <a:lnSpc>
                <a:spcPct val="125000"/>
              </a:lnSpc>
              <a:spcBef>
                <a:spcPts val="0"/>
              </a:spcBef>
              <a:spcAft>
                <a:spcPts val="0"/>
              </a:spcAft>
              <a:buClrTx/>
              <a:buSzTx/>
              <a:buFontTx/>
              <a:buNone/>
              <a:tabLst/>
              <a:defRPr/>
            </a:pPr>
            <a:r>
              <a:rPr lang="vi-VN" sz="2400" kern="0" dirty="0">
                <a:latin typeface="UTM Avo" panose="02040603050506020204" pitchFamily="18" charset="0"/>
              </a:rPr>
              <a:t>“mặt đất rộng mà bằng phẳng, thế đất cao mà sáng sủa, dân cư không khổ thấp trũng tối tăm, muôn vật hết sức tươi tốt phồn thịnh”.</a:t>
            </a:r>
            <a:endParaRPr lang="en-US" sz="2400" kern="0" dirty="0">
              <a:latin typeface="UTM Avo" panose="02040603050506020204" pitchFamily="18" charset="0"/>
            </a:endParaRPr>
          </a:p>
        </p:txBody>
      </p:sp>
      <p:sp>
        <p:nvSpPr>
          <p:cNvPr id="13" name="Speech Bubble: Rectangle with Corners Rounded 12">
            <a:extLst>
              <a:ext uri="{FF2B5EF4-FFF2-40B4-BE49-F238E27FC236}">
                <a16:creationId xmlns:a16="http://schemas.microsoft.com/office/drawing/2014/main" id="{115D05A3-F2F2-B77A-F2E2-64EF9D2CBED4}"/>
              </a:ext>
            </a:extLst>
          </p:cNvPr>
          <p:cNvSpPr/>
          <p:nvPr/>
        </p:nvSpPr>
        <p:spPr>
          <a:xfrm>
            <a:off x="5758996" y="5481612"/>
            <a:ext cx="5805714" cy="1027049"/>
          </a:xfrm>
          <a:prstGeom prst="wedgeRoundRectCallout">
            <a:avLst>
              <a:gd name="adj1" fmla="val -58130"/>
              <a:gd name="adj2" fmla="val -39042"/>
              <a:gd name="adj3" fmla="val 16667"/>
            </a:avLst>
          </a:prstGeom>
          <a:solidFill>
            <a:sysClr val="window" lastClr="FFFFFF"/>
          </a:solidFill>
          <a:ln w="25400" cap="flat" cmpd="sng" algn="ctr">
            <a:solidFill>
              <a:srgbClr val="4F81BD">
                <a:shade val="15000"/>
              </a:srgbClr>
            </a:solidFill>
            <a:prstDash val="solid"/>
          </a:ln>
          <a:effectLst/>
        </p:spPr>
        <p:txBody>
          <a:bodyPr rtlCol="0" anchor="ctr"/>
          <a:lstStyle/>
          <a:p>
            <a:pPr marL="0" marR="0" lvl="0" indent="0" algn="just" defTabSz="609539" eaLnBrk="1" fontAlgn="auto" latinLnBrk="0" hangingPunct="1">
              <a:lnSpc>
                <a:spcPct val="125000"/>
              </a:lnSpc>
              <a:spcBef>
                <a:spcPts val="0"/>
              </a:spcBef>
              <a:spcAft>
                <a:spcPts val="0"/>
              </a:spcAft>
              <a:buClrTx/>
              <a:buSzTx/>
              <a:buFontTx/>
              <a:buNone/>
              <a:tabLst/>
              <a:defRPr/>
            </a:pPr>
            <a:r>
              <a:rPr lang="vi-VN" sz="2400" kern="0" dirty="0">
                <a:latin typeface="UTM Avo" panose="02040603050506020204" pitchFamily="18" charset="0"/>
              </a:rPr>
              <a:t>“là nơi thắng địa, là chỗ tụ hội quan yếu của bốn phương”.</a:t>
            </a:r>
            <a:endParaRPr lang="en-US" sz="2400" kern="0" dirty="0">
              <a:latin typeface="UTM Avo" panose="02040603050506020204" pitchFamily="18" charset="0"/>
            </a:endParaRPr>
          </a:p>
        </p:txBody>
      </p:sp>
    </p:spTree>
    <p:extLst>
      <p:ext uri="{BB962C8B-B14F-4D97-AF65-F5344CB8AC3E}">
        <p14:creationId xmlns:p14="http://schemas.microsoft.com/office/powerpoint/2010/main" val="25059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Sông Hồng và văn minh sông Hồng</Template>
  <TotalTime>136</TotalTime>
  <Words>1265</Words>
  <Application>Microsoft Office PowerPoint</Application>
  <PresentationFormat>Widescreen</PresentationFormat>
  <Paragraphs>143</Paragraphs>
  <Slides>34</Slides>
  <Notes>3</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Huy Nguyễn</cp:lastModifiedBy>
  <cp:revision>14</cp:revision>
  <dcterms:created xsi:type="dcterms:W3CDTF">2023-11-13T09:30:14Z</dcterms:created>
  <dcterms:modified xsi:type="dcterms:W3CDTF">2023-11-15T01:36:55Z</dcterms:modified>
</cp:coreProperties>
</file>