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86" r:id="rId2"/>
    <p:sldId id="273" r:id="rId3"/>
    <p:sldId id="287" r:id="rId4"/>
    <p:sldId id="282" r:id="rId5"/>
    <p:sldId id="292" r:id="rId6"/>
    <p:sldId id="260" r:id="rId7"/>
    <p:sldId id="261" r:id="rId8"/>
    <p:sldId id="275" r:id="rId9"/>
    <p:sldId id="276" r:id="rId10"/>
    <p:sldId id="262" r:id="rId11"/>
    <p:sldId id="271" r:id="rId12"/>
    <p:sldId id="268" r:id="rId13"/>
    <p:sldId id="290" r:id="rId14"/>
  </p:sldIdLst>
  <p:sldSz cx="12188825" cy="6858000"/>
  <p:notesSz cx="6858000" cy="9144000"/>
  <p:embeddedFontLst>
    <p:embeddedFont>
      <p:font typeface="Cambria Math" pitchFamily="18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6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9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5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21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75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31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84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40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300" y="-331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056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109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165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221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275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331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9384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6440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2"/>
            <a:ext cx="9141619" cy="23876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9"/>
            <a:ext cx="9141619" cy="1655761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34" indent="0" algn="ctr">
              <a:buNone/>
              <a:defRPr sz="2001"/>
            </a:lvl2pPr>
            <a:lvl3pPr marL="914271" indent="0" algn="ctr">
              <a:buNone/>
              <a:defRPr sz="1800"/>
            </a:lvl3pPr>
            <a:lvl4pPr marL="1371405" indent="0" algn="ctr">
              <a:buNone/>
              <a:defRPr sz="1600"/>
            </a:lvl4pPr>
            <a:lvl5pPr marL="1828540" indent="0" algn="ctr">
              <a:buNone/>
              <a:defRPr sz="1600"/>
            </a:lvl5pPr>
            <a:lvl6pPr marL="2285676" indent="0" algn="ctr">
              <a:buNone/>
              <a:defRPr sz="1600"/>
            </a:lvl6pPr>
            <a:lvl7pPr marL="2742811" indent="0" algn="ctr">
              <a:buNone/>
              <a:defRPr sz="1600"/>
            </a:lvl7pPr>
            <a:lvl8pPr marL="3199947" indent="0" algn="ctr">
              <a:buNone/>
              <a:defRPr sz="1600"/>
            </a:lvl8pPr>
            <a:lvl9pPr marL="365708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31" y="365125"/>
            <a:ext cx="2628214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7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41"/>
            <a:ext cx="10512863" cy="28527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3"/>
            <a:ext cx="10512863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2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4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8" y="365126"/>
            <a:ext cx="10512863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2" y="1681164"/>
            <a:ext cx="5156445" cy="82391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4" indent="0">
              <a:buNone/>
              <a:defRPr sz="2001" b="1"/>
            </a:lvl2pPr>
            <a:lvl3pPr marL="914271" indent="0">
              <a:buNone/>
              <a:defRPr sz="1800" b="1"/>
            </a:lvl3pPr>
            <a:lvl4pPr marL="1371405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1" indent="0">
              <a:buNone/>
              <a:defRPr sz="1600" b="1"/>
            </a:lvl7pPr>
            <a:lvl8pPr marL="3199947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2" y="2505075"/>
            <a:ext cx="5156445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4"/>
            <a:ext cx="5181838" cy="82391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4" indent="0">
              <a:buNone/>
              <a:defRPr sz="2001" b="1"/>
            </a:lvl2pPr>
            <a:lvl3pPr marL="914271" indent="0">
              <a:buNone/>
              <a:defRPr sz="1800" b="1"/>
            </a:lvl3pPr>
            <a:lvl4pPr marL="1371405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1" indent="0">
              <a:buNone/>
              <a:defRPr sz="1600" b="1"/>
            </a:lvl7pPr>
            <a:lvl8pPr marL="3199947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4"/>
          </a:xfr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399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399"/>
            </a:lvl2pPr>
            <a:lvl3pPr marL="914271" indent="0">
              <a:buNone/>
              <a:defRPr sz="1201"/>
            </a:lvl3pPr>
            <a:lvl4pPr marL="1371405" indent="0">
              <a:buNone/>
              <a:defRPr sz="1000"/>
            </a:lvl4pPr>
            <a:lvl5pPr marL="1828540" indent="0">
              <a:buNone/>
              <a:defRPr sz="1000"/>
            </a:lvl5pPr>
            <a:lvl6pPr marL="2285676" indent="0">
              <a:buNone/>
              <a:defRPr sz="1000"/>
            </a:lvl6pPr>
            <a:lvl7pPr marL="2742811" indent="0">
              <a:buNone/>
              <a:defRPr sz="1000"/>
            </a:lvl7pPr>
            <a:lvl8pPr marL="3199947" indent="0">
              <a:buNone/>
              <a:defRPr sz="1000"/>
            </a:lvl8pPr>
            <a:lvl9pPr marL="365708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4"/>
          </a:xfrm>
        </p:spPr>
        <p:txBody>
          <a:bodyPr/>
          <a:lstStyle>
            <a:lvl1pPr marL="0" indent="0">
              <a:buNone/>
              <a:defRPr sz="3199"/>
            </a:lvl1pPr>
            <a:lvl2pPr marL="457134" indent="0">
              <a:buNone/>
              <a:defRPr sz="2801"/>
            </a:lvl2pPr>
            <a:lvl3pPr marL="914271" indent="0">
              <a:buNone/>
              <a:defRPr sz="2399"/>
            </a:lvl3pPr>
            <a:lvl4pPr marL="1371405" indent="0">
              <a:buNone/>
              <a:defRPr sz="2001"/>
            </a:lvl4pPr>
            <a:lvl5pPr marL="1828540" indent="0">
              <a:buNone/>
              <a:defRPr sz="2001"/>
            </a:lvl5pPr>
            <a:lvl6pPr marL="2285676" indent="0">
              <a:buNone/>
              <a:defRPr sz="2001"/>
            </a:lvl6pPr>
            <a:lvl7pPr marL="2742811" indent="0">
              <a:buNone/>
              <a:defRPr sz="2001"/>
            </a:lvl7pPr>
            <a:lvl8pPr marL="3199947" indent="0">
              <a:buNone/>
              <a:defRPr sz="2001"/>
            </a:lvl8pPr>
            <a:lvl9pPr marL="3657082" indent="0">
              <a:buNone/>
              <a:defRPr sz="200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399"/>
            </a:lvl2pPr>
            <a:lvl3pPr marL="914271" indent="0">
              <a:buNone/>
              <a:defRPr sz="1201"/>
            </a:lvl3pPr>
            <a:lvl4pPr marL="1371405" indent="0">
              <a:buNone/>
              <a:defRPr sz="1000"/>
            </a:lvl4pPr>
            <a:lvl5pPr marL="1828540" indent="0">
              <a:buNone/>
              <a:defRPr sz="1000"/>
            </a:lvl5pPr>
            <a:lvl6pPr marL="2285676" indent="0">
              <a:buNone/>
              <a:defRPr sz="1000"/>
            </a:lvl6pPr>
            <a:lvl7pPr marL="2742811" indent="0">
              <a:buNone/>
              <a:defRPr sz="1000"/>
            </a:lvl7pPr>
            <a:lvl8pPr marL="3199947" indent="0">
              <a:buNone/>
              <a:defRPr sz="1000"/>
            </a:lvl8pPr>
            <a:lvl9pPr marL="365708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="" xmlns:a16="http://schemas.microsoft.com/office/drawing/2014/main" id="{3A16CD2D-25EF-4027-A08B-E39409FA0633}"/>
              </a:ext>
            </a:extLst>
          </p:cNvPr>
          <p:cNvSpPr txBox="1"/>
          <p:nvPr userDrawn="1"/>
        </p:nvSpPr>
        <p:spPr>
          <a:xfrm>
            <a:off x="0" y="-6377285"/>
            <a:ext cx="12188825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1" y="1825625"/>
            <a:ext cx="10512863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7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703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4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8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2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9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3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0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5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6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7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2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4" y="1"/>
            <a:ext cx="12188825" cy="69389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hoa-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6667">
            <a:off x="101574" y="4876800"/>
            <a:ext cx="267265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996420" y="4038600"/>
            <a:ext cx="619598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6600FF"/>
                </a:solidFill>
              </a:rPr>
              <a:t>    </a:t>
            </a:r>
            <a:r>
              <a:rPr lang="en-US" sz="3600" b="1" dirty="0" err="1">
                <a:solidFill>
                  <a:srgbClr val="6600FF"/>
                </a:solidFill>
              </a:rPr>
              <a:t>Tiết</a:t>
            </a:r>
            <a:r>
              <a:rPr lang="en-US" sz="3600" b="1" dirty="0">
                <a:solidFill>
                  <a:srgbClr val="6600FF"/>
                </a:solidFill>
              </a:rPr>
              <a:t>: </a:t>
            </a:r>
            <a:r>
              <a:rPr lang="en-US" sz="3600" b="1" dirty="0" smtClean="0">
                <a:solidFill>
                  <a:srgbClr val="6600FF"/>
                </a:solidFill>
              </a:rPr>
              <a:t>TOÁN</a:t>
            </a:r>
            <a:endParaRPr lang="en-US" sz="3600" b="1" dirty="0">
              <a:solidFill>
                <a:srgbClr val="6600FF"/>
              </a:solidFill>
            </a:endParaRP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2742486" y="2743200"/>
            <a:ext cx="6703854" cy="877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b="1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4D</a:t>
            </a:r>
            <a:endParaRPr lang="en-US" sz="3600" b="1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2234618" y="762000"/>
            <a:ext cx="904004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2055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989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2437765" y="838201"/>
            <a:ext cx="832903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609441" y="1281113"/>
            <a:ext cx="11274663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THẦY CÔ VỀ DỰ GIỜ THĂM LỚP </a:t>
            </a:r>
          </a:p>
        </p:txBody>
      </p:sp>
    </p:spTree>
    <p:extLst>
      <p:ext uri="{BB962C8B-B14F-4D97-AF65-F5344CB8AC3E}">
        <p14:creationId xmlns:p14="http://schemas.microsoft.com/office/powerpoint/2010/main" val="30924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="" xmlns:a16="http://schemas.microsoft.com/office/drawing/2014/main" id="{EADFCABC-2ACA-4824-80F7-C9EDA0A9D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479" y="2837928"/>
            <a:ext cx="2865867" cy="18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2ECE4D9-85DA-4EC0-9837-AFC6F1C29FFE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7DAB771B-CC39-439D-8323-437224D40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378129"/>
              </p:ext>
            </p:extLst>
          </p:nvPr>
        </p:nvGraphicFramePr>
        <p:xfrm>
          <a:off x="1316635" y="3808566"/>
          <a:ext cx="9700268" cy="2844059"/>
        </p:xfrm>
        <a:graphic>
          <a:graphicData uri="http://schemas.openxmlformats.org/drawingml/2006/table">
            <a:tbl>
              <a:tblPr firstRow="1" bandRow="1"/>
              <a:tblGrid>
                <a:gridCol w="24250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50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50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250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4146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nhọn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44" marR="60944" marT="30473" marB="304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44" marR="60944" marT="30473" marB="30473">
                    <a:lnL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tù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44" marR="60944" marT="30473" marB="30473">
                    <a:lnL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bẹt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44" marR="60944" marT="30473" marB="30473">
                    <a:lnL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9913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800"/>
                    </a:p>
                  </a:txBody>
                  <a:tcPr marL="60944" marR="60944" marT="30473" marB="304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800"/>
                    </a:p>
                  </a:txBody>
                  <a:tcPr marL="60944" marR="60944" marT="30473" marB="30473">
                    <a:lnL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8E0121B-BD72-47A1-878E-492CE721CD96}"/>
              </a:ext>
            </a:extLst>
          </p:cNvPr>
          <p:cNvSpPr/>
          <p:nvPr/>
        </p:nvSpPr>
        <p:spPr>
          <a:xfrm>
            <a:off x="1738914" y="1135650"/>
            <a:ext cx="88557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tập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  <a:sym typeface="Arial"/>
              </a:rPr>
              <a:t> 4 (SGK – tr45):</a:t>
            </a: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    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Hãy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chỉ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ra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ảnh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nhọn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tù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bẹt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thực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tế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mà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em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endParaRPr lang="en-US" sz="2800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381D38E-A2B9-4DC0-9E28-A867D80E09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10" y="4722728"/>
            <a:ext cx="2234618" cy="1777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FE23DD-8566-48EB-B52B-AD601846D6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23" y="4722729"/>
            <a:ext cx="1777538" cy="1786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9B76A2-440B-4317-B95B-AB2F7977564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30" y="4900482"/>
            <a:ext cx="2133044" cy="1422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BFB4F61-E4BB-493C-8A34-48D40AE1EDE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507" y="4900482"/>
            <a:ext cx="2133044" cy="14220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CE4EC8F-30E2-4CE1-BC9B-29AA6589B6EB}"/>
              </a:ext>
            </a:extLst>
          </p:cNvPr>
          <p:cNvSpPr/>
          <p:nvPr/>
        </p:nvSpPr>
        <p:spPr>
          <a:xfrm>
            <a:off x="5620782" y="3150374"/>
            <a:ext cx="109196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Ví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dụ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914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083;p32">
            <a:extLst>
              <a:ext uri="{FF2B5EF4-FFF2-40B4-BE49-F238E27FC236}">
                <a16:creationId xmlns="" xmlns:a16="http://schemas.microsoft.com/office/drawing/2014/main" id="{DF6B1A00-E83A-49F2-A0DB-BD4819E6DDFE}"/>
              </a:ext>
            </a:extLst>
          </p:cNvPr>
          <p:cNvGrpSpPr/>
          <p:nvPr/>
        </p:nvGrpSpPr>
        <p:grpSpPr>
          <a:xfrm rot="-2191823">
            <a:off x="9950424" y="1236533"/>
            <a:ext cx="358154" cy="379358"/>
            <a:chOff x="997488" y="4612287"/>
            <a:chExt cx="171567" cy="181724"/>
          </a:xfrm>
        </p:grpSpPr>
        <p:sp>
          <p:nvSpPr>
            <p:cNvPr id="3" name="Google Shape;2084;p32">
              <a:extLst>
                <a:ext uri="{FF2B5EF4-FFF2-40B4-BE49-F238E27FC236}">
                  <a16:creationId xmlns="" xmlns:a16="http://schemas.microsoft.com/office/drawing/2014/main" id="{46C29028-36FE-4D51-B08B-F528038CFEF4}"/>
                </a:ext>
              </a:extLst>
            </p:cNvPr>
            <p:cNvSpPr/>
            <p:nvPr/>
          </p:nvSpPr>
          <p:spPr>
            <a:xfrm>
              <a:off x="1007577" y="4617264"/>
              <a:ext cx="161479" cy="157578"/>
            </a:xfrm>
            <a:custGeom>
              <a:avLst/>
              <a:gdLst/>
              <a:ahLst/>
              <a:cxnLst/>
              <a:rect l="l" t="t" r="r" b="b"/>
              <a:pathLst>
                <a:path w="2401" h="2343" extrusionOk="0">
                  <a:moveTo>
                    <a:pt x="1470" y="1"/>
                  </a:moveTo>
                  <a:cubicBezTo>
                    <a:pt x="1464" y="1"/>
                    <a:pt x="1457" y="1"/>
                    <a:pt x="1451" y="2"/>
                  </a:cubicBezTo>
                  <a:cubicBezTo>
                    <a:pt x="1364" y="11"/>
                    <a:pt x="1295" y="79"/>
                    <a:pt x="1245" y="150"/>
                  </a:cubicBezTo>
                  <a:cubicBezTo>
                    <a:pt x="1092" y="372"/>
                    <a:pt x="1057" y="652"/>
                    <a:pt x="1029" y="920"/>
                  </a:cubicBezTo>
                  <a:cubicBezTo>
                    <a:pt x="983" y="805"/>
                    <a:pt x="914" y="706"/>
                    <a:pt x="811" y="652"/>
                  </a:cubicBezTo>
                  <a:cubicBezTo>
                    <a:pt x="771" y="631"/>
                    <a:pt x="725" y="620"/>
                    <a:pt x="679" y="620"/>
                  </a:cubicBezTo>
                  <a:cubicBezTo>
                    <a:pt x="607" y="620"/>
                    <a:pt x="538" y="647"/>
                    <a:pt x="501" y="706"/>
                  </a:cubicBezTo>
                  <a:cubicBezTo>
                    <a:pt x="457" y="773"/>
                    <a:pt x="465" y="860"/>
                    <a:pt x="479" y="939"/>
                  </a:cubicBezTo>
                  <a:cubicBezTo>
                    <a:pt x="517" y="1146"/>
                    <a:pt x="595" y="1346"/>
                    <a:pt x="706" y="1525"/>
                  </a:cubicBezTo>
                  <a:cubicBezTo>
                    <a:pt x="597" y="1421"/>
                    <a:pt x="436" y="1320"/>
                    <a:pt x="261" y="1277"/>
                  </a:cubicBezTo>
                  <a:cubicBezTo>
                    <a:pt x="234" y="1271"/>
                    <a:pt x="205" y="1266"/>
                    <a:pt x="177" y="1266"/>
                  </a:cubicBezTo>
                  <a:cubicBezTo>
                    <a:pt x="147" y="1266"/>
                    <a:pt x="118" y="1272"/>
                    <a:pt x="92" y="1286"/>
                  </a:cubicBezTo>
                  <a:cubicBezTo>
                    <a:pt x="8" y="1334"/>
                    <a:pt x="0" y="1452"/>
                    <a:pt x="24" y="1545"/>
                  </a:cubicBezTo>
                  <a:cubicBezTo>
                    <a:pt x="69" y="1722"/>
                    <a:pt x="189" y="1872"/>
                    <a:pt x="328" y="1992"/>
                  </a:cubicBezTo>
                  <a:cubicBezTo>
                    <a:pt x="587" y="2213"/>
                    <a:pt x="925" y="2342"/>
                    <a:pt x="1265" y="2342"/>
                  </a:cubicBezTo>
                  <a:cubicBezTo>
                    <a:pt x="1306" y="2342"/>
                    <a:pt x="1347" y="2341"/>
                    <a:pt x="1389" y="2337"/>
                  </a:cubicBezTo>
                  <a:cubicBezTo>
                    <a:pt x="1768" y="2300"/>
                    <a:pt x="2132" y="2093"/>
                    <a:pt x="2344" y="1775"/>
                  </a:cubicBezTo>
                  <a:cubicBezTo>
                    <a:pt x="2374" y="1732"/>
                    <a:pt x="2401" y="1674"/>
                    <a:pt x="2374" y="1629"/>
                  </a:cubicBezTo>
                  <a:cubicBezTo>
                    <a:pt x="2356" y="1598"/>
                    <a:pt x="2318" y="1584"/>
                    <a:pt x="2282" y="1576"/>
                  </a:cubicBezTo>
                  <a:cubicBezTo>
                    <a:pt x="2228" y="1564"/>
                    <a:pt x="2173" y="1558"/>
                    <a:pt x="2117" y="1558"/>
                  </a:cubicBezTo>
                  <a:cubicBezTo>
                    <a:pt x="2031" y="1558"/>
                    <a:pt x="1944" y="1573"/>
                    <a:pt x="1863" y="1603"/>
                  </a:cubicBezTo>
                  <a:cubicBezTo>
                    <a:pt x="2029" y="1488"/>
                    <a:pt x="2173" y="1295"/>
                    <a:pt x="2275" y="1081"/>
                  </a:cubicBezTo>
                  <a:cubicBezTo>
                    <a:pt x="2297" y="1033"/>
                    <a:pt x="2318" y="984"/>
                    <a:pt x="2319" y="932"/>
                  </a:cubicBezTo>
                  <a:cubicBezTo>
                    <a:pt x="2320" y="879"/>
                    <a:pt x="2298" y="824"/>
                    <a:pt x="2252" y="800"/>
                  </a:cubicBezTo>
                  <a:cubicBezTo>
                    <a:pt x="2233" y="790"/>
                    <a:pt x="2212" y="786"/>
                    <a:pt x="2191" y="786"/>
                  </a:cubicBezTo>
                  <a:cubicBezTo>
                    <a:pt x="2160" y="786"/>
                    <a:pt x="2129" y="794"/>
                    <a:pt x="2099" y="803"/>
                  </a:cubicBezTo>
                  <a:cubicBezTo>
                    <a:pt x="1958" y="847"/>
                    <a:pt x="1825" y="918"/>
                    <a:pt x="1710" y="1012"/>
                  </a:cubicBezTo>
                  <a:cubicBezTo>
                    <a:pt x="1753" y="710"/>
                    <a:pt x="1820" y="442"/>
                    <a:pt x="1722" y="206"/>
                  </a:cubicBezTo>
                  <a:cubicBezTo>
                    <a:pt x="1678" y="101"/>
                    <a:pt x="1583" y="1"/>
                    <a:pt x="1470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" name="Google Shape;2085;p32">
              <a:extLst>
                <a:ext uri="{FF2B5EF4-FFF2-40B4-BE49-F238E27FC236}">
                  <a16:creationId xmlns="" xmlns:a16="http://schemas.microsoft.com/office/drawing/2014/main" id="{A61FCFC0-8B00-4133-8803-8FB85D67E69B}"/>
                </a:ext>
              </a:extLst>
            </p:cNvPr>
            <p:cNvSpPr/>
            <p:nvPr/>
          </p:nvSpPr>
          <p:spPr>
            <a:xfrm>
              <a:off x="997488" y="4612287"/>
              <a:ext cx="162017" cy="158184"/>
            </a:xfrm>
            <a:custGeom>
              <a:avLst/>
              <a:gdLst/>
              <a:ahLst/>
              <a:cxnLst/>
              <a:rect l="l" t="t" r="r" b="b"/>
              <a:pathLst>
                <a:path w="2409" h="2352" extrusionOk="0">
                  <a:moveTo>
                    <a:pt x="1405" y="1"/>
                  </a:moveTo>
                  <a:cubicBezTo>
                    <a:pt x="1396" y="1"/>
                    <a:pt x="1386" y="2"/>
                    <a:pt x="1376" y="3"/>
                  </a:cubicBezTo>
                  <a:cubicBezTo>
                    <a:pt x="1290" y="17"/>
                    <a:pt x="1225" y="88"/>
                    <a:pt x="1177" y="162"/>
                  </a:cubicBezTo>
                  <a:cubicBezTo>
                    <a:pt x="1036" y="391"/>
                    <a:pt x="1016" y="671"/>
                    <a:pt x="1000" y="941"/>
                  </a:cubicBezTo>
                  <a:cubicBezTo>
                    <a:pt x="949" y="829"/>
                    <a:pt x="875" y="732"/>
                    <a:pt x="770" y="684"/>
                  </a:cubicBezTo>
                  <a:cubicBezTo>
                    <a:pt x="734" y="667"/>
                    <a:pt x="692" y="659"/>
                    <a:pt x="651" y="659"/>
                  </a:cubicBezTo>
                  <a:cubicBezTo>
                    <a:pt x="575" y="659"/>
                    <a:pt x="500" y="689"/>
                    <a:pt x="462" y="754"/>
                  </a:cubicBezTo>
                  <a:cubicBezTo>
                    <a:pt x="423" y="823"/>
                    <a:pt x="434" y="911"/>
                    <a:pt x="453" y="988"/>
                  </a:cubicBezTo>
                  <a:cubicBezTo>
                    <a:pt x="501" y="1194"/>
                    <a:pt x="588" y="1389"/>
                    <a:pt x="709" y="1562"/>
                  </a:cubicBezTo>
                  <a:cubicBezTo>
                    <a:pt x="594" y="1464"/>
                    <a:pt x="430" y="1371"/>
                    <a:pt x="253" y="1337"/>
                  </a:cubicBezTo>
                  <a:cubicBezTo>
                    <a:pt x="229" y="1333"/>
                    <a:pt x="204" y="1330"/>
                    <a:pt x="180" y="1330"/>
                  </a:cubicBezTo>
                  <a:cubicBezTo>
                    <a:pt x="146" y="1330"/>
                    <a:pt x="112" y="1336"/>
                    <a:pt x="83" y="1355"/>
                  </a:cubicBezTo>
                  <a:cubicBezTo>
                    <a:pt x="3" y="1407"/>
                    <a:pt x="1" y="1525"/>
                    <a:pt x="29" y="1617"/>
                  </a:cubicBezTo>
                  <a:cubicBezTo>
                    <a:pt x="83" y="1791"/>
                    <a:pt x="210" y="1934"/>
                    <a:pt x="355" y="2047"/>
                  </a:cubicBezTo>
                  <a:cubicBezTo>
                    <a:pt x="605" y="2241"/>
                    <a:pt x="921" y="2351"/>
                    <a:pt x="1238" y="2351"/>
                  </a:cubicBezTo>
                  <a:cubicBezTo>
                    <a:pt x="1303" y="2351"/>
                    <a:pt x="1368" y="2346"/>
                    <a:pt x="1432" y="2337"/>
                  </a:cubicBezTo>
                  <a:cubicBezTo>
                    <a:pt x="1809" y="2282"/>
                    <a:pt x="2162" y="2056"/>
                    <a:pt x="2358" y="1729"/>
                  </a:cubicBezTo>
                  <a:cubicBezTo>
                    <a:pt x="2385" y="1684"/>
                    <a:pt x="2408" y="1625"/>
                    <a:pt x="2379" y="1581"/>
                  </a:cubicBezTo>
                  <a:cubicBezTo>
                    <a:pt x="2360" y="1551"/>
                    <a:pt x="2321" y="1540"/>
                    <a:pt x="2285" y="1533"/>
                  </a:cubicBezTo>
                  <a:cubicBezTo>
                    <a:pt x="2243" y="1525"/>
                    <a:pt x="2201" y="1522"/>
                    <a:pt x="2158" y="1522"/>
                  </a:cubicBezTo>
                  <a:cubicBezTo>
                    <a:pt x="2059" y="1522"/>
                    <a:pt x="1959" y="1542"/>
                    <a:pt x="1868" y="1581"/>
                  </a:cubicBezTo>
                  <a:cubicBezTo>
                    <a:pt x="2030" y="1457"/>
                    <a:pt x="2163" y="1257"/>
                    <a:pt x="2254" y="1038"/>
                  </a:cubicBezTo>
                  <a:cubicBezTo>
                    <a:pt x="2274" y="990"/>
                    <a:pt x="2292" y="939"/>
                    <a:pt x="2291" y="888"/>
                  </a:cubicBezTo>
                  <a:cubicBezTo>
                    <a:pt x="2290" y="836"/>
                    <a:pt x="2264" y="781"/>
                    <a:pt x="2217" y="759"/>
                  </a:cubicBezTo>
                  <a:cubicBezTo>
                    <a:pt x="2200" y="751"/>
                    <a:pt x="2182" y="748"/>
                    <a:pt x="2164" y="748"/>
                  </a:cubicBezTo>
                  <a:cubicBezTo>
                    <a:pt x="2130" y="748"/>
                    <a:pt x="2096" y="758"/>
                    <a:pt x="2064" y="770"/>
                  </a:cubicBezTo>
                  <a:cubicBezTo>
                    <a:pt x="1925" y="822"/>
                    <a:pt x="1796" y="899"/>
                    <a:pt x="1685" y="998"/>
                  </a:cubicBezTo>
                  <a:cubicBezTo>
                    <a:pt x="1713" y="694"/>
                    <a:pt x="1766" y="424"/>
                    <a:pt x="1657" y="194"/>
                  </a:cubicBezTo>
                  <a:cubicBezTo>
                    <a:pt x="1609" y="94"/>
                    <a:pt x="1513" y="1"/>
                    <a:pt x="1405" y="1"/>
                  </a:cubicBezTo>
                  <a:close/>
                </a:path>
              </a:pathLst>
            </a:custGeom>
            <a:solidFill>
              <a:srgbClr val="2BD0A4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Google Shape;2086;p32">
              <a:extLst>
                <a:ext uri="{FF2B5EF4-FFF2-40B4-BE49-F238E27FC236}">
                  <a16:creationId xmlns="" xmlns:a16="http://schemas.microsoft.com/office/drawing/2014/main" id="{359C865B-322A-46D0-90CB-74CD3969FB1A}"/>
                </a:ext>
              </a:extLst>
            </p:cNvPr>
            <p:cNvSpPr/>
            <p:nvPr/>
          </p:nvSpPr>
          <p:spPr>
            <a:xfrm>
              <a:off x="1061245" y="4671405"/>
              <a:ext cx="31879" cy="122606"/>
            </a:xfrm>
            <a:custGeom>
              <a:avLst/>
              <a:gdLst/>
              <a:ahLst/>
              <a:cxnLst/>
              <a:rect l="l" t="t" r="r" b="b"/>
              <a:pathLst>
                <a:path w="474" h="1823" fill="none" extrusionOk="0">
                  <a:moveTo>
                    <a:pt x="404" y="1"/>
                  </a:moveTo>
                  <a:cubicBezTo>
                    <a:pt x="473" y="630"/>
                    <a:pt x="329" y="1281"/>
                    <a:pt x="1" y="1823"/>
                  </a:cubicBezTo>
                </a:path>
              </a:pathLst>
            </a:custGeom>
            <a:noFill/>
            <a:ln w="9525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Google Shape;2087;p32">
              <a:extLst>
                <a:ext uri="{FF2B5EF4-FFF2-40B4-BE49-F238E27FC236}">
                  <a16:creationId xmlns="" xmlns:a16="http://schemas.microsoft.com/office/drawing/2014/main" id="{C2BBD84C-5989-42FF-A3CC-FE2056CA3B37}"/>
                </a:ext>
              </a:extLst>
            </p:cNvPr>
            <p:cNvSpPr/>
            <p:nvPr/>
          </p:nvSpPr>
          <p:spPr>
            <a:xfrm>
              <a:off x="1057210" y="4702208"/>
              <a:ext cx="28382" cy="29390"/>
            </a:xfrm>
            <a:custGeom>
              <a:avLst/>
              <a:gdLst/>
              <a:ahLst/>
              <a:cxnLst/>
              <a:rect l="l" t="t" r="r" b="b"/>
              <a:pathLst>
                <a:path w="422" h="437" fill="none" extrusionOk="0">
                  <a:moveTo>
                    <a:pt x="422" y="436"/>
                  </a:moveTo>
                  <a:cubicBezTo>
                    <a:pt x="281" y="290"/>
                    <a:pt x="141" y="145"/>
                    <a:pt x="1" y="0"/>
                  </a:cubicBezTo>
                </a:path>
              </a:pathLst>
            </a:custGeom>
            <a:noFill/>
            <a:ln w="9525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2088;p32">
              <a:extLst>
                <a:ext uri="{FF2B5EF4-FFF2-40B4-BE49-F238E27FC236}">
                  <a16:creationId xmlns="" xmlns:a16="http://schemas.microsoft.com/office/drawing/2014/main" id="{7C1E7CA2-5E64-4548-9340-2AE8C778E3F7}"/>
                </a:ext>
              </a:extLst>
            </p:cNvPr>
            <p:cNvSpPr/>
            <p:nvPr/>
          </p:nvSpPr>
          <p:spPr>
            <a:xfrm>
              <a:off x="1088214" y="4691245"/>
              <a:ext cx="30265" cy="23337"/>
            </a:xfrm>
            <a:custGeom>
              <a:avLst/>
              <a:gdLst/>
              <a:ahLst/>
              <a:cxnLst/>
              <a:rect l="l" t="t" r="r" b="b"/>
              <a:pathLst>
                <a:path w="450" h="347" fill="none" extrusionOk="0">
                  <a:moveTo>
                    <a:pt x="450" y="0"/>
                  </a:moveTo>
                  <a:cubicBezTo>
                    <a:pt x="314" y="131"/>
                    <a:pt x="163" y="249"/>
                    <a:pt x="1" y="346"/>
                  </a:cubicBezTo>
                </a:path>
              </a:pathLst>
            </a:custGeom>
            <a:noFill/>
            <a:ln w="9525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2089;p32">
              <a:extLst>
                <a:ext uri="{FF2B5EF4-FFF2-40B4-BE49-F238E27FC236}">
                  <a16:creationId xmlns="" xmlns:a16="http://schemas.microsoft.com/office/drawing/2014/main" id="{3580C7A5-691D-4FAD-99AD-6D5D46B0F3D4}"/>
                </a:ext>
              </a:extLst>
            </p:cNvPr>
            <p:cNvSpPr/>
            <p:nvPr/>
          </p:nvSpPr>
          <p:spPr>
            <a:xfrm>
              <a:off x="1080412" y="4733818"/>
              <a:ext cx="41967" cy="17755"/>
            </a:xfrm>
            <a:custGeom>
              <a:avLst/>
              <a:gdLst/>
              <a:ahLst/>
              <a:cxnLst/>
              <a:rect l="l" t="t" r="r" b="b"/>
              <a:pathLst>
                <a:path w="624" h="264" fill="none" extrusionOk="0">
                  <a:moveTo>
                    <a:pt x="623" y="1"/>
                  </a:moveTo>
                  <a:cubicBezTo>
                    <a:pt x="431" y="121"/>
                    <a:pt x="220" y="209"/>
                    <a:pt x="1" y="263"/>
                  </a:cubicBezTo>
                </a:path>
              </a:pathLst>
            </a:custGeom>
            <a:noFill/>
            <a:ln w="9525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2090;p32">
              <a:extLst>
                <a:ext uri="{FF2B5EF4-FFF2-40B4-BE49-F238E27FC236}">
                  <a16:creationId xmlns="" xmlns:a16="http://schemas.microsoft.com/office/drawing/2014/main" id="{05417777-6868-4E65-98FE-8AD3AAD727A0}"/>
                </a:ext>
              </a:extLst>
            </p:cNvPr>
            <p:cNvSpPr/>
            <p:nvPr/>
          </p:nvSpPr>
          <p:spPr>
            <a:xfrm>
              <a:off x="1034680" y="4742764"/>
              <a:ext cx="40891" cy="22732"/>
            </a:xfrm>
            <a:custGeom>
              <a:avLst/>
              <a:gdLst/>
              <a:ahLst/>
              <a:cxnLst/>
              <a:rect l="l" t="t" r="r" b="b"/>
              <a:pathLst>
                <a:path w="608" h="338" fill="none" extrusionOk="0">
                  <a:moveTo>
                    <a:pt x="1" y="0"/>
                  </a:moveTo>
                  <a:cubicBezTo>
                    <a:pt x="178" y="150"/>
                    <a:pt x="385" y="266"/>
                    <a:pt x="607" y="337"/>
                  </a:cubicBezTo>
                </a:path>
              </a:pathLst>
            </a:custGeom>
            <a:noFill/>
            <a:ln w="9525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" name="Google Shape;2091;p32">
            <a:extLst>
              <a:ext uri="{FF2B5EF4-FFF2-40B4-BE49-F238E27FC236}">
                <a16:creationId xmlns="" xmlns:a16="http://schemas.microsoft.com/office/drawing/2014/main" id="{AC137864-B2F0-4D97-B038-94FF7212126B}"/>
              </a:ext>
            </a:extLst>
          </p:cNvPr>
          <p:cNvGrpSpPr/>
          <p:nvPr/>
        </p:nvGrpSpPr>
        <p:grpSpPr>
          <a:xfrm rot="-6335736">
            <a:off x="9542596" y="5348374"/>
            <a:ext cx="348161" cy="349875"/>
            <a:chOff x="812809" y="3924593"/>
            <a:chExt cx="166792" cy="167600"/>
          </a:xfrm>
        </p:grpSpPr>
        <p:sp>
          <p:nvSpPr>
            <p:cNvPr id="11" name="Google Shape;2092;p32">
              <a:extLst>
                <a:ext uri="{FF2B5EF4-FFF2-40B4-BE49-F238E27FC236}">
                  <a16:creationId xmlns="" xmlns:a16="http://schemas.microsoft.com/office/drawing/2014/main" id="{481A7B3A-D7AF-45E5-8985-07146052F1EA}"/>
                </a:ext>
              </a:extLst>
            </p:cNvPr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2093;p32">
              <a:extLst>
                <a:ext uri="{FF2B5EF4-FFF2-40B4-BE49-F238E27FC236}">
                  <a16:creationId xmlns="" xmlns:a16="http://schemas.microsoft.com/office/drawing/2014/main" id="{B5342594-D877-4941-AA47-7C81708E00D4}"/>
                </a:ext>
              </a:extLst>
            </p:cNvPr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rgbClr val="2BD0A4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2094;p32">
              <a:extLst>
                <a:ext uri="{FF2B5EF4-FFF2-40B4-BE49-F238E27FC236}">
                  <a16:creationId xmlns="" xmlns:a16="http://schemas.microsoft.com/office/drawing/2014/main" id="{CBA27390-5309-4FBC-8EA9-A6098C23D103}"/>
                </a:ext>
              </a:extLst>
            </p:cNvPr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4E5002A-3FE6-45BB-9E97-61F0CC170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7200" y="1949908"/>
            <a:ext cx="812588" cy="821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068A31D-7651-4E11-93AB-196AE2C8B0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7200" y="2954377"/>
            <a:ext cx="812588" cy="82127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E9A111D-352C-4A24-A772-A91A25A16A46}"/>
              </a:ext>
            </a:extLst>
          </p:cNvPr>
          <p:cNvSpPr/>
          <p:nvPr/>
        </p:nvSpPr>
        <p:spPr>
          <a:xfrm>
            <a:off x="2373494" y="2022083"/>
            <a:ext cx="4424945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Ôn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kiến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học</a:t>
            </a:r>
            <a:endParaRPr lang="en-US" sz="2285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7D0ADDC-826F-406A-AA46-CD81D56EC9F1}"/>
              </a:ext>
            </a:extLst>
          </p:cNvPr>
          <p:cNvSpPr/>
          <p:nvPr/>
        </p:nvSpPr>
        <p:spPr>
          <a:xfrm>
            <a:off x="2674444" y="3070234"/>
            <a:ext cx="5983428" cy="619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Hoàn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thành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smtClean="0">
                <a:solidFill>
                  <a:srgbClr val="000000"/>
                </a:solidFill>
                <a:cs typeface="Arial"/>
                <a:sym typeface="Arial"/>
              </a:rPr>
              <a:t>VBT (</a:t>
            </a:r>
            <a:r>
              <a:rPr lang="en-US" sz="2285" kern="0" dirty="0" err="1" smtClean="0">
                <a:solidFill>
                  <a:srgbClr val="000000"/>
                </a:solidFill>
                <a:cs typeface="Arial"/>
                <a:sym typeface="Arial"/>
              </a:rPr>
              <a:t>nếu</a:t>
            </a:r>
            <a:r>
              <a:rPr lang="en-US" sz="2285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 smtClean="0">
                <a:solidFill>
                  <a:srgbClr val="000000"/>
                </a:solidFill>
                <a:cs typeface="Arial"/>
                <a:sym typeface="Arial"/>
              </a:rPr>
              <a:t>còn</a:t>
            </a:r>
            <a:r>
              <a:rPr lang="en-US" sz="2285" kern="0" dirty="0" smtClean="0">
                <a:solidFill>
                  <a:srgbClr val="000000"/>
                </a:solidFill>
                <a:cs typeface="Arial"/>
                <a:sym typeface="Arial"/>
              </a:rPr>
              <a:t>)</a:t>
            </a:r>
            <a:endParaRPr lang="en-US" sz="2285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219BC8FC-CFB3-4533-A6E3-87615C6BBDC9}"/>
                  </a:ext>
                </a:extLst>
              </p:cNvPr>
              <p:cNvSpPr/>
              <p:nvPr/>
            </p:nvSpPr>
            <p:spPr>
              <a:xfrm>
                <a:off x="2668713" y="4131625"/>
                <a:ext cx="7761162" cy="619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2321662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285" kern="0" dirty="0" err="1" smtClean="0">
                    <a:solidFill>
                      <a:srgbClr val="000000"/>
                    </a:solidFill>
                    <a:cs typeface="Arial"/>
                    <a:sym typeface="Arial"/>
                  </a:rPr>
                  <a:t>Đọc</a:t>
                </a:r>
                <a:r>
                  <a:rPr lang="en-US" sz="2285" kern="0" dirty="0" smtClea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285" kern="0" dirty="0" err="1" smtClean="0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285" kern="0" dirty="0" smtClea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285" kern="0" dirty="0" err="1" smtClean="0">
                    <a:solidFill>
                      <a:srgbClr val="000000"/>
                    </a:solidFill>
                    <a:cs typeface="Arial"/>
                    <a:sym typeface="Arial"/>
                  </a:rPr>
                  <a:t>chuẩn</a:t>
                </a:r>
                <a:r>
                  <a:rPr lang="en-US" sz="2285" kern="0" dirty="0" smtClea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285" kern="0" dirty="0" err="1" smtClean="0">
                    <a:solidFill>
                      <a:srgbClr val="000000"/>
                    </a:solidFill>
                    <a:cs typeface="Arial"/>
                    <a:sym typeface="Arial"/>
                  </a:rPr>
                  <a:t>bị</a:t>
                </a:r>
                <a:r>
                  <a:rPr lang="en-US" sz="2285" kern="0" dirty="0" smtClea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285" kern="0" dirty="0" err="1" smtClean="0">
                    <a:solidFill>
                      <a:srgbClr val="000000"/>
                    </a:solidFill>
                    <a:cs typeface="Arial"/>
                    <a:sym typeface="Arial"/>
                  </a:rPr>
                  <a:t>trước</a:t>
                </a:r>
                <a:r>
                  <a:rPr lang="en-US" sz="2285" kern="0" dirty="0" smtClea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285" b="1" kern="0" dirty="0" err="1" smtClean="0">
                    <a:solidFill>
                      <a:srgbClr val="000000"/>
                    </a:solidFill>
                    <a:cs typeface="Arial"/>
                    <a:sym typeface="Arial"/>
                  </a:rPr>
                  <a:t>Bài</a:t>
                </a:r>
                <a:r>
                  <a:rPr lang="en-US" sz="2285" b="1" kern="0" dirty="0" smtClea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285" b="1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20: </a:t>
                </a:r>
                <a:r>
                  <a:rPr lang="en-US" sz="2285" b="1" kern="0" dirty="0" err="1" smtClean="0">
                    <a:solidFill>
                      <a:srgbClr val="000000"/>
                    </a:solidFill>
                    <a:cs typeface="Arial"/>
                    <a:sym typeface="Arial"/>
                  </a:rPr>
                  <a:t>Đơn</a:t>
                </a:r>
                <a:r>
                  <a:rPr lang="en-US" sz="2285" b="1" kern="0" dirty="0" smtClea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285" b="1" kern="0" dirty="0" err="1" smtClean="0">
                    <a:solidFill>
                      <a:srgbClr val="000000"/>
                    </a:solidFill>
                    <a:cs typeface="Arial"/>
                    <a:sym typeface="Arial"/>
                  </a:rPr>
                  <a:t>vị</a:t>
                </a:r>
                <a:r>
                  <a:rPr lang="en-US" sz="2285" b="1" kern="0" dirty="0" smtClea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285" b="1" kern="0" dirty="0" err="1" smtClean="0">
                    <a:solidFill>
                      <a:srgbClr val="000000"/>
                    </a:solidFill>
                    <a:cs typeface="Arial"/>
                    <a:sym typeface="Arial"/>
                  </a:rPr>
                  <a:t>đo</a:t>
                </a:r>
                <a:r>
                  <a:rPr lang="en-US" sz="2285" b="1" kern="0" dirty="0" smtClea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285" b="1" kern="0" dirty="0" err="1" smtClean="0">
                    <a:solidFill>
                      <a:srgbClr val="000000"/>
                    </a:solidFill>
                    <a:cs typeface="Arial"/>
                    <a:sym typeface="Arial"/>
                  </a:rPr>
                  <a:t>góc</a:t>
                </a:r>
                <a:r>
                  <a:rPr lang="en-US" sz="2285" b="1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. </a:t>
                </a:r>
                <a:r>
                  <a:rPr lang="en-US" sz="2285" b="1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285" b="1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85" b="1" i="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  <a:sym typeface="Arial"/>
                      </a:rPr>
                      <m:t>°</m:t>
                    </m:r>
                  </m:oMath>
                </a14:m>
                <a:r>
                  <a:rPr lang="en-US" sz="2285" b="1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)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19BC8FC-CFB3-4533-A6E3-87615C6BB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713" y="4131625"/>
                <a:ext cx="7761162" cy="619785"/>
              </a:xfrm>
              <a:prstGeom prst="rect">
                <a:avLst/>
              </a:prstGeom>
              <a:blipFill rotWithShape="1">
                <a:blip r:embed="rId4"/>
                <a:stretch>
                  <a:fillRect b="-10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8DC9216-C90D-4E75-AD79-665A18AB4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7200" y="4058684"/>
            <a:ext cx="812588" cy="8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4" y="164241"/>
            <a:ext cx="10796486" cy="63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472336" y="2743200"/>
            <a:ext cx="9472404" cy="1187054"/>
          </a:xfrm>
          <a:prstGeom prst="rect">
            <a:avLst/>
          </a:prstGeom>
        </p:spPr>
        <p:txBody>
          <a:bodyPr wrap="none" lIns="68507" tIns="34253" rIns="68507" bIns="342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43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TRÂN TRỌNG</a:t>
            </a:r>
            <a:r>
              <a:rPr lang="vi-VN" sz="43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3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CẢM ƠN </a:t>
            </a:r>
          </a:p>
          <a:p>
            <a:pPr algn="ctr"/>
            <a:r>
              <a:rPr lang="en-US" sz="43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43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CÔ </a:t>
            </a:r>
            <a:r>
              <a:rPr lang="vi-VN" sz="43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VÀ CÁC EM</a:t>
            </a:r>
            <a:endParaRPr lang="en-US" sz="43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7B5489A-4F7E-4CC4-9B70-E7A4066326AE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2848F80-A711-49FE-9BAB-7649909422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7950" y="2064115"/>
            <a:ext cx="6978625" cy="350642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F9BEA55C-6C95-47E8-93AE-9CD1E2AC8DC7}"/>
              </a:ext>
            </a:extLst>
          </p:cNvPr>
          <p:cNvSpPr/>
          <p:nvPr/>
        </p:nvSpPr>
        <p:spPr>
          <a:xfrm>
            <a:off x="4046403" y="2158291"/>
            <a:ext cx="3702469" cy="950351"/>
          </a:xfrm>
          <a:prstGeom prst="wedgeRoundRectCallout">
            <a:avLst>
              <a:gd name="adj1" fmla="val 32533"/>
              <a:gd name="adj2" fmla="val 91143"/>
              <a:gd name="adj3" fmla="val 16667"/>
            </a:avLst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74214" rtlCol="0" anchor="ctr"/>
          <a:lstStyle/>
          <a:p>
            <a:pPr algn="ctr"/>
            <a:r>
              <a:rPr lang="en-US" sz="1650" dirty="0"/>
              <a:t>Trong </a:t>
            </a:r>
            <a:r>
              <a:rPr lang="en-US" sz="1650" dirty="0" err="1"/>
              <a:t>những</a:t>
            </a:r>
            <a:r>
              <a:rPr lang="en-US" sz="1650" dirty="0"/>
              <a:t> </a:t>
            </a:r>
            <a:r>
              <a:rPr lang="en-US" sz="1650" dirty="0" err="1"/>
              <a:t>góc</a:t>
            </a:r>
            <a:r>
              <a:rPr lang="en-US" sz="1650" dirty="0"/>
              <a:t> </a:t>
            </a:r>
            <a:r>
              <a:rPr lang="en-US" sz="1650" dirty="0" err="1"/>
              <a:t>vừa</a:t>
            </a:r>
            <a:r>
              <a:rPr lang="en-US" sz="1650" dirty="0"/>
              <a:t> </a:t>
            </a:r>
            <a:r>
              <a:rPr lang="en-US" sz="1650" dirty="0" err="1"/>
              <a:t>ghép</a:t>
            </a:r>
            <a:r>
              <a:rPr lang="en-US" sz="1650" dirty="0"/>
              <a:t>,</a:t>
            </a:r>
            <a:br>
              <a:rPr lang="en-US" sz="1650" dirty="0"/>
            </a:br>
            <a:r>
              <a:rPr lang="en-US" sz="1650" dirty="0" err="1"/>
              <a:t>góc</a:t>
            </a:r>
            <a:r>
              <a:rPr lang="en-US" sz="1650" dirty="0"/>
              <a:t> </a:t>
            </a:r>
            <a:r>
              <a:rPr lang="en-US" sz="1650" dirty="0" err="1"/>
              <a:t>nào</a:t>
            </a:r>
            <a:r>
              <a:rPr lang="en-US" sz="1650" dirty="0"/>
              <a:t> </a:t>
            </a:r>
            <a:r>
              <a:rPr lang="en-US" sz="1650" dirty="0" err="1"/>
              <a:t>là</a:t>
            </a:r>
            <a:r>
              <a:rPr lang="en-US" sz="1650" dirty="0"/>
              <a:t> </a:t>
            </a:r>
            <a:r>
              <a:rPr lang="en-US" sz="1650" dirty="0" err="1"/>
              <a:t>góc</a:t>
            </a:r>
            <a:r>
              <a:rPr lang="en-US" sz="1650" dirty="0"/>
              <a:t> </a:t>
            </a:r>
            <a:r>
              <a:rPr lang="en-US" sz="1650" dirty="0" err="1"/>
              <a:t>vuông</a:t>
            </a:r>
            <a:r>
              <a:rPr lang="en-US" sz="1650" dirty="0"/>
              <a:t>, </a:t>
            </a:r>
            <a:r>
              <a:rPr lang="en-US" sz="1650" dirty="0" err="1"/>
              <a:t>góc</a:t>
            </a:r>
            <a:r>
              <a:rPr lang="en-US" sz="1650" dirty="0"/>
              <a:t/>
            </a:r>
            <a:br>
              <a:rPr lang="en-US" sz="1650" dirty="0"/>
            </a:br>
            <a:r>
              <a:rPr lang="en-US" sz="1650" dirty="0" err="1"/>
              <a:t>nào</a:t>
            </a:r>
            <a:r>
              <a:rPr lang="en-US" sz="1650" dirty="0"/>
              <a:t> </a:t>
            </a:r>
            <a:r>
              <a:rPr lang="en-US" sz="1650" dirty="0" err="1"/>
              <a:t>là</a:t>
            </a:r>
            <a:r>
              <a:rPr lang="en-US" sz="1650" dirty="0"/>
              <a:t> </a:t>
            </a:r>
            <a:r>
              <a:rPr lang="en-US" sz="1650" dirty="0" err="1"/>
              <a:t>góc</a:t>
            </a:r>
            <a:r>
              <a:rPr lang="en-US" sz="1650" dirty="0"/>
              <a:t> </a:t>
            </a:r>
            <a:r>
              <a:rPr lang="en-US" sz="1650" dirty="0" err="1"/>
              <a:t>không</a:t>
            </a:r>
            <a:r>
              <a:rPr lang="en-US" sz="1650" dirty="0"/>
              <a:t> </a:t>
            </a:r>
            <a:r>
              <a:rPr lang="en-US" sz="1650" dirty="0" err="1"/>
              <a:t>vuông</a:t>
            </a:r>
            <a:r>
              <a:rPr lang="en-US" sz="1650" dirty="0"/>
              <a:t>? </a:t>
            </a:r>
            <a:br>
              <a:rPr lang="en-US" sz="1650" dirty="0"/>
            </a:b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1814277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Trang tải xuống\image_50397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3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8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633F20-4E67-9A47-8343-6164411CA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574" y="1666526"/>
            <a:ext cx="9190476" cy="2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6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0D3A02C-DF40-46C1-AEE2-391A3D51F3F0}"/>
              </a:ext>
            </a:extLst>
          </p:cNvPr>
          <p:cNvSpPr/>
          <p:nvPr/>
        </p:nvSpPr>
        <p:spPr>
          <a:xfrm>
            <a:off x="1150261" y="914506"/>
            <a:ext cx="9969397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ảnh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khác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về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nhọn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tù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bẹt</a:t>
            </a:r>
            <a:endParaRPr lang="en-US" sz="36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F4589B-1444-408E-AD48-96174F24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429" y="2880300"/>
            <a:ext cx="2633724" cy="2493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C04919-E02B-4D21-A859-DEF393671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81" y="2882751"/>
            <a:ext cx="3756147" cy="2670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6921AB9-EBC5-462A-98EA-71E30BF1B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95" y="2405462"/>
            <a:ext cx="2894847" cy="254070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5B95CA7-5CC8-43E0-96F8-A740298838E5}"/>
              </a:ext>
            </a:extLst>
          </p:cNvPr>
          <p:cNvCxnSpPr>
            <a:cxnSpLocks/>
          </p:cNvCxnSpPr>
          <p:nvPr/>
        </p:nvCxnSpPr>
        <p:spPr>
          <a:xfrm flipH="1">
            <a:off x="2624875" y="2620255"/>
            <a:ext cx="262398" cy="1125774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E41207CC-25C9-4AEF-8FEA-4831EBE65421}"/>
              </a:ext>
            </a:extLst>
          </p:cNvPr>
          <p:cNvCxnSpPr>
            <a:cxnSpLocks/>
          </p:cNvCxnSpPr>
          <p:nvPr/>
        </p:nvCxnSpPr>
        <p:spPr>
          <a:xfrm>
            <a:off x="2895738" y="2620255"/>
            <a:ext cx="338578" cy="105556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F973283-FB3A-464C-AEEA-FE1000AAE960}"/>
              </a:ext>
            </a:extLst>
          </p:cNvPr>
          <p:cNvCxnSpPr>
            <a:cxnSpLocks/>
          </p:cNvCxnSpPr>
          <p:nvPr/>
        </p:nvCxnSpPr>
        <p:spPr>
          <a:xfrm flipH="1">
            <a:off x="7954199" y="3406424"/>
            <a:ext cx="203147" cy="1523603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1B9FE93F-3C0E-49CA-A31B-2073E2FB579D}"/>
              </a:ext>
            </a:extLst>
          </p:cNvPr>
          <p:cNvCxnSpPr>
            <a:cxnSpLocks/>
          </p:cNvCxnSpPr>
          <p:nvPr/>
        </p:nvCxnSpPr>
        <p:spPr>
          <a:xfrm flipH="1">
            <a:off x="6735317" y="4930026"/>
            <a:ext cx="1218883" cy="20991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D552E2F8-6CE2-471C-8A6F-04FF0B7CA7E6}"/>
              </a:ext>
            </a:extLst>
          </p:cNvPr>
          <p:cNvCxnSpPr>
            <a:cxnSpLocks/>
          </p:cNvCxnSpPr>
          <p:nvPr/>
        </p:nvCxnSpPr>
        <p:spPr>
          <a:xfrm>
            <a:off x="9983289" y="3316971"/>
            <a:ext cx="0" cy="1295063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8279926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=""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479" y="2837928"/>
            <a:ext cx="2865867" cy="18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A97B6CB-B1D7-440F-A235-B0F3CDF62E64}"/>
              </a:ext>
            </a:extLst>
          </p:cNvPr>
          <p:cNvSpPr/>
          <p:nvPr/>
        </p:nvSpPr>
        <p:spPr>
          <a:xfrm>
            <a:off x="1574668" y="873968"/>
            <a:ext cx="93009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cs typeface="Arial"/>
                <a:sym typeface="Arial"/>
              </a:rPr>
              <a:t>Bài</a:t>
            </a:r>
            <a:r>
              <a:rPr lang="en-US" sz="2800" b="1" kern="0" dirty="0">
                <a:cs typeface="Arial"/>
                <a:sym typeface="Arial"/>
              </a:rPr>
              <a:t> </a:t>
            </a:r>
            <a:r>
              <a:rPr lang="en-US" sz="2800" b="1" kern="0" dirty="0" err="1">
                <a:cs typeface="Arial"/>
                <a:sym typeface="Arial"/>
              </a:rPr>
              <a:t>tập</a:t>
            </a:r>
            <a:r>
              <a:rPr lang="en-US" sz="2800" b="1" kern="0" dirty="0">
                <a:cs typeface="Arial"/>
                <a:sym typeface="Arial"/>
              </a:rPr>
              <a:t> 1 (SGK – tr44):</a:t>
            </a: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Trong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sau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nhọn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vuông,góc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tù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bẹt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69FE3C-E666-4800-BC2F-AEA4439D5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00" y="2890583"/>
            <a:ext cx="1975777" cy="1371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7B34501-C57F-494F-8BF5-F723467EF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13" y="2858990"/>
            <a:ext cx="2062122" cy="138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9B57CD6-D2F6-463A-83EA-4B0DB2527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738" y="2861549"/>
            <a:ext cx="2062122" cy="1391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DBD9C6-AABD-4928-80B8-AFF9F6B25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68" y="5463624"/>
            <a:ext cx="2285601" cy="477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9CC7FC1-9FC9-4173-BFCD-BA2DA491CC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83" y="4895224"/>
            <a:ext cx="1955460" cy="1442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F781EF6-7295-4CC5-9549-6292D3AFD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590" y="4981106"/>
            <a:ext cx="1960538" cy="11888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EF927B4-83A6-4961-BE5E-BD68460F8908}"/>
              </a:ext>
            </a:extLst>
          </p:cNvPr>
          <p:cNvSpPr/>
          <p:nvPr/>
        </p:nvSpPr>
        <p:spPr>
          <a:xfrm>
            <a:off x="1875189" y="4099791"/>
            <a:ext cx="8437025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>
                <a:cs typeface="Arial"/>
                <a:sym typeface="Arial"/>
              </a:rPr>
              <a:t>a)                                   b)                            </a:t>
            </a:r>
            <a:r>
              <a:rPr lang="vi-VN" sz="2285" kern="0" dirty="0">
                <a:cs typeface="Arial"/>
                <a:sym typeface="Arial"/>
              </a:rPr>
              <a:t>          </a:t>
            </a:r>
            <a:r>
              <a:rPr lang="en-US" sz="2285" kern="0" dirty="0">
                <a:cs typeface="Arial"/>
                <a:sym typeface="Arial"/>
              </a:rPr>
              <a:t>c)                                         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1555643-C9BE-4296-95F6-8B14D5761A6B}"/>
              </a:ext>
            </a:extLst>
          </p:cNvPr>
          <p:cNvSpPr/>
          <p:nvPr/>
        </p:nvSpPr>
        <p:spPr>
          <a:xfrm>
            <a:off x="1886535" y="6169918"/>
            <a:ext cx="8437025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>
                <a:cs typeface="Arial"/>
                <a:sym typeface="Arial"/>
              </a:rPr>
              <a:t>d)                                   e</a:t>
            </a:r>
            <a:r>
              <a:rPr lang="en-US" sz="2285" kern="0">
                <a:cs typeface="Arial"/>
                <a:sym typeface="Arial"/>
              </a:rPr>
              <a:t>)                            </a:t>
            </a:r>
            <a:r>
              <a:rPr lang="vi-VN" sz="2285" kern="0">
                <a:cs typeface="Arial"/>
                <a:sym typeface="Arial"/>
              </a:rPr>
              <a:t>             </a:t>
            </a:r>
            <a:r>
              <a:rPr lang="en-US" sz="2285" kern="0">
                <a:cs typeface="Arial"/>
                <a:sym typeface="Arial"/>
              </a:rPr>
              <a:t>g</a:t>
            </a:r>
            <a:r>
              <a:rPr lang="en-US" sz="2285" kern="0" dirty="0">
                <a:cs typeface="Arial"/>
                <a:sym typeface="Arial"/>
              </a:rPr>
              <a:t>)                                           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04F968-5361-4B78-B242-536CD1C249DB}"/>
              </a:ext>
            </a:extLst>
          </p:cNvPr>
          <p:cNvSpPr/>
          <p:nvPr/>
        </p:nvSpPr>
        <p:spPr>
          <a:xfrm>
            <a:off x="2311428" y="4117678"/>
            <a:ext cx="2060705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nhọn</a:t>
            </a:r>
            <a:r>
              <a:rPr lang="en-US" sz="2285" kern="0" dirty="0">
                <a:cs typeface="Arial"/>
                <a:sym typeface="Arial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698727A-7AFF-4EB3-90A8-2DA36EC4D8FB}"/>
              </a:ext>
            </a:extLst>
          </p:cNvPr>
          <p:cNvSpPr/>
          <p:nvPr/>
        </p:nvSpPr>
        <p:spPr>
          <a:xfrm>
            <a:off x="5685724" y="4089515"/>
            <a:ext cx="2060705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tù</a:t>
            </a:r>
            <a:r>
              <a:rPr lang="en-US" sz="2285" kern="0" dirty="0">
                <a:cs typeface="Arial"/>
                <a:sym typeface="Arial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E06FEA4-10FE-4A06-8E13-35A1F6F2815D}"/>
              </a:ext>
            </a:extLst>
          </p:cNvPr>
          <p:cNvSpPr/>
          <p:nvPr/>
        </p:nvSpPr>
        <p:spPr>
          <a:xfrm>
            <a:off x="8819541" y="4110835"/>
            <a:ext cx="2393611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vuông</a:t>
            </a:r>
            <a:r>
              <a:rPr lang="en-US" sz="2285" kern="0" dirty="0">
                <a:cs typeface="Arial"/>
                <a:sym typeface="Arial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C225DC1-5BAF-4491-9512-B95B88AA494B}"/>
              </a:ext>
            </a:extLst>
          </p:cNvPr>
          <p:cNvSpPr/>
          <p:nvPr/>
        </p:nvSpPr>
        <p:spPr>
          <a:xfrm>
            <a:off x="2322066" y="6158873"/>
            <a:ext cx="2060705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bẹt</a:t>
            </a:r>
            <a:r>
              <a:rPr lang="en-US" sz="2285" kern="0" dirty="0">
                <a:cs typeface="Arial"/>
                <a:sym typeface="Arial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1B0CE29-C9EB-40C4-A1CB-6CA705F535C5}"/>
              </a:ext>
            </a:extLst>
          </p:cNvPr>
          <p:cNvSpPr/>
          <p:nvPr/>
        </p:nvSpPr>
        <p:spPr>
          <a:xfrm>
            <a:off x="5643896" y="6169918"/>
            <a:ext cx="2060705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nhọn</a:t>
            </a:r>
            <a:r>
              <a:rPr lang="en-US" sz="2285" kern="0" dirty="0">
                <a:cs typeface="Arial"/>
                <a:sym typeface="Arial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B0DCBFA-5319-4B8D-9A19-960F0328656F}"/>
              </a:ext>
            </a:extLst>
          </p:cNvPr>
          <p:cNvSpPr/>
          <p:nvPr/>
        </p:nvSpPr>
        <p:spPr>
          <a:xfrm>
            <a:off x="9183454" y="6169918"/>
            <a:ext cx="2060705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tù</a:t>
            </a:r>
            <a:r>
              <a:rPr lang="en-US" sz="2285" kern="0" dirty="0">
                <a:cs typeface="Arial"/>
                <a:sym typeface="Arial"/>
              </a:rPr>
              <a:t>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F1590254-20D4-4A83-9FE4-B78B2314E984}"/>
              </a:ext>
            </a:extLst>
          </p:cNvPr>
          <p:cNvCxnSpPr/>
          <p:nvPr/>
        </p:nvCxnSpPr>
        <p:spPr>
          <a:xfrm flipH="1">
            <a:off x="1345045" y="4854277"/>
            <a:ext cx="9723159" cy="40944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lgDash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4D8DBCB-403F-4321-9234-9C741260DB31}"/>
              </a:ext>
            </a:extLst>
          </p:cNvPr>
          <p:cNvCxnSpPr/>
          <p:nvPr/>
        </p:nvCxnSpPr>
        <p:spPr>
          <a:xfrm>
            <a:off x="4709043" y="3333604"/>
            <a:ext cx="0" cy="3004089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lgDash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0D31A33C-AB29-4250-B280-1A60EB7B774F}"/>
              </a:ext>
            </a:extLst>
          </p:cNvPr>
          <p:cNvCxnSpPr/>
          <p:nvPr/>
        </p:nvCxnSpPr>
        <p:spPr>
          <a:xfrm>
            <a:off x="8233471" y="3369010"/>
            <a:ext cx="0" cy="3004089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lgDash"/>
          </a:ln>
          <a:effectLst/>
        </p:spPr>
      </p:cxn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1D78E95-F132-4734-8BE4-B60CEF60E52A}"/>
              </a:ext>
            </a:extLst>
          </p:cNvPr>
          <p:cNvSpPr/>
          <p:nvPr/>
        </p:nvSpPr>
        <p:spPr>
          <a:xfrm>
            <a:off x="1348171" y="1231898"/>
            <a:ext cx="99178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tập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  <a:sym typeface="Arial"/>
              </a:rPr>
              <a:t> 2 (SGK – tr45):</a:t>
            </a: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    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Chỉ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ra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thêm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đoạn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được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theo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mỗi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yêu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cầu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sau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171294C4-6490-47B1-9559-68B4C97E4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441386"/>
              </p:ext>
            </p:extLst>
          </p:nvPr>
        </p:nvGraphicFramePr>
        <p:xfrm>
          <a:off x="1310147" y="3606216"/>
          <a:ext cx="2945632" cy="1879782"/>
        </p:xfrm>
        <a:graphic>
          <a:graphicData uri="http://schemas.openxmlformats.org/drawingml/2006/table">
            <a:tbl>
              <a:tblPr firstRow="1" bandRow="1"/>
              <a:tblGrid>
                <a:gridCol w="368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C8F4D8BF-B6CD-4700-A113-E50C0ADF2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651605"/>
              </p:ext>
            </p:extLst>
          </p:nvPr>
        </p:nvGraphicFramePr>
        <p:xfrm>
          <a:off x="4712860" y="3599691"/>
          <a:ext cx="2945632" cy="1879782"/>
        </p:xfrm>
        <a:graphic>
          <a:graphicData uri="http://schemas.openxmlformats.org/drawingml/2006/table">
            <a:tbl>
              <a:tblPr firstRow="1" bandRow="1"/>
              <a:tblGrid>
                <a:gridCol w="368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5FD90F16-6BE7-45C8-9C62-D711A9667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582423"/>
              </p:ext>
            </p:extLst>
          </p:nvPr>
        </p:nvGraphicFramePr>
        <p:xfrm>
          <a:off x="8064786" y="3599691"/>
          <a:ext cx="2945632" cy="1879782"/>
        </p:xfrm>
        <a:graphic>
          <a:graphicData uri="http://schemas.openxmlformats.org/drawingml/2006/table">
            <a:tbl>
              <a:tblPr firstRow="1" bandRow="1"/>
              <a:tblGrid>
                <a:gridCol w="368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82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6139C24-8046-408D-A406-ED67B8E325D7}"/>
              </a:ext>
            </a:extLst>
          </p:cNvPr>
          <p:cNvSpPr/>
          <p:nvPr/>
        </p:nvSpPr>
        <p:spPr>
          <a:xfrm>
            <a:off x="1486921" y="5785177"/>
            <a:ext cx="25667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a)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nhọn</a:t>
            </a:r>
            <a:endParaRPr lang="en-US" sz="2800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1FD8101-5221-4B8B-8FDE-1D9A6DFDF54B}"/>
              </a:ext>
            </a:extLst>
          </p:cNvPr>
          <p:cNvSpPr/>
          <p:nvPr/>
        </p:nvSpPr>
        <p:spPr>
          <a:xfrm>
            <a:off x="4739189" y="5785177"/>
            <a:ext cx="27671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b)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endParaRPr lang="en-US" sz="2800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F765EE4-6C0A-4260-B7EF-F9294AA241F5}"/>
              </a:ext>
            </a:extLst>
          </p:cNvPr>
          <p:cNvSpPr/>
          <p:nvPr/>
        </p:nvSpPr>
        <p:spPr>
          <a:xfrm>
            <a:off x="8410389" y="5785177"/>
            <a:ext cx="2127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c)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Arial"/>
              </a:rPr>
              <a:t>tù</a:t>
            </a:r>
            <a:endParaRPr lang="en-US" sz="2800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820C181-B8E9-46ED-B6AB-CB2C8F06D0B3}"/>
              </a:ext>
            </a:extLst>
          </p:cNvPr>
          <p:cNvCxnSpPr>
            <a:cxnSpLocks/>
          </p:cNvCxnSpPr>
          <p:nvPr/>
        </p:nvCxnSpPr>
        <p:spPr>
          <a:xfrm flipV="1">
            <a:off x="1690563" y="3904412"/>
            <a:ext cx="1089533" cy="1263974"/>
          </a:xfrm>
          <a:prstGeom prst="line">
            <a:avLst/>
          </a:prstGeom>
          <a:noFill/>
          <a:ln w="38100" cap="flat" cmpd="sng" algn="ctr">
            <a:solidFill>
              <a:srgbClr val="FFFAF0">
                <a:lumMod val="10000"/>
              </a:srgbClr>
            </a:solidFill>
            <a:prstDash val="soli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41B3FC5-2FCD-49B8-80D2-FFCD762F1BBF}"/>
              </a:ext>
            </a:extLst>
          </p:cNvPr>
          <p:cNvCxnSpPr/>
          <p:nvPr/>
        </p:nvCxnSpPr>
        <p:spPr>
          <a:xfrm flipV="1">
            <a:off x="5825298" y="3761711"/>
            <a:ext cx="0" cy="1401715"/>
          </a:xfrm>
          <a:prstGeom prst="line">
            <a:avLst/>
          </a:prstGeom>
          <a:noFill/>
          <a:ln w="38100" cap="flat" cmpd="sng" algn="ctr">
            <a:solidFill>
              <a:srgbClr val="FFFAF0">
                <a:lumMod val="10000"/>
              </a:srgbClr>
            </a:solidFill>
            <a:prstDash val="soli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65A489E-B1A6-4AFA-9D1B-DC904E81E1C8}"/>
              </a:ext>
            </a:extLst>
          </p:cNvPr>
          <p:cNvCxnSpPr>
            <a:cxnSpLocks/>
          </p:cNvCxnSpPr>
          <p:nvPr/>
        </p:nvCxnSpPr>
        <p:spPr>
          <a:xfrm flipH="1" flipV="1">
            <a:off x="8417990" y="3894887"/>
            <a:ext cx="761803" cy="1281216"/>
          </a:xfrm>
          <a:prstGeom prst="line">
            <a:avLst/>
          </a:prstGeom>
          <a:noFill/>
          <a:ln w="38100" cap="flat" cmpd="sng" algn="ctr">
            <a:solidFill>
              <a:srgbClr val="FFFAF0">
                <a:lumMod val="10000"/>
              </a:srgbClr>
            </a:solidFill>
            <a:prstDash val="solid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B92776B-966C-43F7-9745-5A564C928F0D}"/>
              </a:ext>
            </a:extLst>
          </p:cNvPr>
          <p:cNvSpPr/>
          <p:nvPr/>
        </p:nvSpPr>
        <p:spPr>
          <a:xfrm>
            <a:off x="2388549" y="3373016"/>
            <a:ext cx="401072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921255A-69BA-4FAB-B31D-66F48B9E0B25}"/>
              </a:ext>
            </a:extLst>
          </p:cNvPr>
          <p:cNvSpPr/>
          <p:nvPr/>
        </p:nvSpPr>
        <p:spPr>
          <a:xfrm>
            <a:off x="1348171" y="5032098"/>
            <a:ext cx="352982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EA61906-56DE-42F9-A92D-D87B7ADF6A11}"/>
              </a:ext>
            </a:extLst>
          </p:cNvPr>
          <p:cNvSpPr/>
          <p:nvPr/>
        </p:nvSpPr>
        <p:spPr>
          <a:xfrm>
            <a:off x="5421986" y="3381481"/>
            <a:ext cx="453970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67C4548-C93F-4947-914E-2E9F21140448}"/>
              </a:ext>
            </a:extLst>
          </p:cNvPr>
          <p:cNvSpPr/>
          <p:nvPr/>
        </p:nvSpPr>
        <p:spPr>
          <a:xfrm>
            <a:off x="5480865" y="5016681"/>
            <a:ext cx="401072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0A0AC13-B543-48D7-9838-D1D8601F6DD7}"/>
              </a:ext>
            </a:extLst>
          </p:cNvPr>
          <p:cNvSpPr/>
          <p:nvPr/>
        </p:nvSpPr>
        <p:spPr>
          <a:xfrm>
            <a:off x="3479520" y="5032097"/>
            <a:ext cx="423514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CA21E26-D8A8-4246-BAF5-07F776D36DEC}"/>
              </a:ext>
            </a:extLst>
          </p:cNvPr>
          <p:cNvSpPr/>
          <p:nvPr/>
        </p:nvSpPr>
        <p:spPr>
          <a:xfrm>
            <a:off x="8115573" y="3429000"/>
            <a:ext cx="357790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688DC1D-1968-44C0-8D65-EDE6EADA4CEE}"/>
              </a:ext>
            </a:extLst>
          </p:cNvPr>
          <p:cNvSpPr/>
          <p:nvPr/>
        </p:nvSpPr>
        <p:spPr>
          <a:xfrm>
            <a:off x="8740249" y="4993104"/>
            <a:ext cx="439544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Q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0909033-0B94-4303-8FE0-60B4A78DB46F}"/>
              </a:ext>
            </a:extLst>
          </p:cNvPr>
          <p:cNvSpPr/>
          <p:nvPr/>
        </p:nvSpPr>
        <p:spPr>
          <a:xfrm>
            <a:off x="10580011" y="5051884"/>
            <a:ext cx="385042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H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FDEBDAC-DBCA-48D5-A26C-2D17702F214A}"/>
              </a:ext>
            </a:extLst>
          </p:cNvPr>
          <p:cNvCxnSpPr>
            <a:cxnSpLocks/>
          </p:cNvCxnSpPr>
          <p:nvPr/>
        </p:nvCxnSpPr>
        <p:spPr>
          <a:xfrm>
            <a:off x="1690563" y="5166394"/>
            <a:ext cx="1828324" cy="16082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01A17C0E-1EEA-4C67-A857-E7F4948B6D70}"/>
              </a:ext>
            </a:extLst>
          </p:cNvPr>
          <p:cNvCxnSpPr>
            <a:cxnSpLocks/>
          </p:cNvCxnSpPr>
          <p:nvPr/>
        </p:nvCxnSpPr>
        <p:spPr>
          <a:xfrm>
            <a:off x="5825298" y="5153959"/>
            <a:ext cx="142203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0B78B45-601E-40A0-BB24-A758FA003064}"/>
              </a:ext>
            </a:extLst>
          </p:cNvPr>
          <p:cNvCxnSpPr>
            <a:cxnSpLocks/>
          </p:cNvCxnSpPr>
          <p:nvPr/>
        </p:nvCxnSpPr>
        <p:spPr>
          <a:xfrm>
            <a:off x="9165291" y="5155443"/>
            <a:ext cx="1462667" cy="16082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1743A6A-7748-4C01-81C7-F3366D6AFBA9}"/>
              </a:ext>
            </a:extLst>
          </p:cNvPr>
          <p:cNvSpPr/>
          <p:nvPr/>
        </p:nvSpPr>
        <p:spPr>
          <a:xfrm>
            <a:off x="7227109" y="5016680"/>
            <a:ext cx="357790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807352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616817B-F10B-4128-8B27-6AA5EC787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722" y="2716468"/>
            <a:ext cx="9592209" cy="20055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11B7CC3-1B3E-4AA5-95E2-3E37D3007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722" y="4531414"/>
            <a:ext cx="9592209" cy="23256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BC8F833-326C-4920-A5DC-ABA51B83672D}"/>
              </a:ext>
            </a:extLst>
          </p:cNvPr>
          <p:cNvSpPr/>
          <p:nvPr/>
        </p:nvSpPr>
        <p:spPr>
          <a:xfrm>
            <a:off x="2318620" y="1003320"/>
            <a:ext cx="7696338" cy="1600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b="1" kern="0" dirty="0" err="1">
                <a:cs typeface="Arial"/>
                <a:sym typeface="Arial"/>
              </a:rPr>
              <a:t>Bài</a:t>
            </a:r>
            <a:r>
              <a:rPr lang="en-US" sz="2300" b="1" kern="0" dirty="0">
                <a:cs typeface="Arial"/>
                <a:sym typeface="Arial"/>
              </a:rPr>
              <a:t> </a:t>
            </a:r>
            <a:r>
              <a:rPr lang="en-US" sz="2300" b="1" kern="0" dirty="0" err="1">
                <a:cs typeface="Arial"/>
                <a:sym typeface="Arial"/>
              </a:rPr>
              <a:t>tập</a:t>
            </a:r>
            <a:r>
              <a:rPr lang="en-US" sz="2300" b="1" kern="0" dirty="0">
                <a:cs typeface="Arial"/>
                <a:sym typeface="Arial"/>
              </a:rPr>
              <a:t> 3 (SGK – tr45):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cs typeface="Arial"/>
                <a:sym typeface="Arial"/>
              </a:rPr>
              <a:t>Hình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ảnh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được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tạo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ra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trong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mỗi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hình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dưới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đây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là</a:t>
            </a:r>
            <a:endParaRPr lang="en-US" sz="2300" kern="0" dirty="0">
              <a:cs typeface="Arial"/>
              <a:sym typeface="Arial"/>
            </a:endParaRP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nhọn</a:t>
            </a:r>
            <a:r>
              <a:rPr lang="en-US" sz="2300" kern="0" dirty="0">
                <a:cs typeface="Arial"/>
                <a:sym typeface="Arial"/>
              </a:rPr>
              <a:t>, </a:t>
            </a: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vuông</a:t>
            </a:r>
            <a:r>
              <a:rPr lang="en-US" sz="2300" kern="0" dirty="0">
                <a:cs typeface="Arial"/>
                <a:sym typeface="Arial"/>
              </a:rPr>
              <a:t>, </a:t>
            </a: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tù</a:t>
            </a:r>
            <a:r>
              <a:rPr lang="en-US" sz="2300" kern="0" dirty="0">
                <a:cs typeface="Arial"/>
                <a:sym typeface="Arial"/>
              </a:rPr>
              <a:t> hay </a:t>
            </a: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bẹt</a:t>
            </a:r>
            <a:r>
              <a:rPr lang="en-US" sz="2300" kern="0" dirty="0">
                <a:cs typeface="Arial"/>
                <a:sym typeface="Arial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FCDDA3B-93E0-4DFF-93C9-0A7786F265BB}"/>
              </a:ext>
            </a:extLst>
          </p:cNvPr>
          <p:cNvSpPr/>
          <p:nvPr/>
        </p:nvSpPr>
        <p:spPr>
          <a:xfrm>
            <a:off x="3545756" y="2870450"/>
            <a:ext cx="139814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bẹt</a:t>
            </a:r>
            <a:endParaRPr lang="en-US" sz="2300" kern="0" dirty="0"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DED202B-C0AA-457F-9379-AC9DCBD3D0B7}"/>
              </a:ext>
            </a:extLst>
          </p:cNvPr>
          <p:cNvSpPr/>
          <p:nvPr/>
        </p:nvSpPr>
        <p:spPr>
          <a:xfrm>
            <a:off x="9014703" y="2813921"/>
            <a:ext cx="163698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nhọn</a:t>
            </a:r>
            <a:endParaRPr lang="en-US" sz="2300" kern="0" dirty="0"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A5885F5-A3F1-4874-A3BB-9FC77B4116DE}"/>
              </a:ext>
            </a:extLst>
          </p:cNvPr>
          <p:cNvSpPr/>
          <p:nvPr/>
        </p:nvSpPr>
        <p:spPr>
          <a:xfrm>
            <a:off x="7548804" y="4819466"/>
            <a:ext cx="118494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tù</a:t>
            </a:r>
            <a:endParaRPr lang="en-US" sz="2300" kern="0" dirty="0"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7E4F26B-2023-4EE9-8054-00A695EC1C7D}"/>
              </a:ext>
            </a:extLst>
          </p:cNvPr>
          <p:cNvSpPr/>
          <p:nvPr/>
        </p:nvSpPr>
        <p:spPr>
          <a:xfrm>
            <a:off x="4557481" y="4698380"/>
            <a:ext cx="1609308" cy="107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cs typeface="Arial"/>
                <a:sym typeface="Arial"/>
              </a:rPr>
              <a:t>Góc</a:t>
            </a:r>
            <a:endParaRPr lang="en-US" sz="2300" kern="0" dirty="0">
              <a:cs typeface="Arial"/>
              <a:sym typeface="Arial"/>
            </a:endParaRP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cs typeface="Arial"/>
                <a:sym typeface="Arial"/>
              </a:rPr>
              <a:t>vuông</a:t>
            </a:r>
            <a:endParaRPr lang="en-US" sz="2300" kern="0" dirty="0">
              <a:cs typeface="Arial"/>
              <a:sym typeface="Arial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09241D0-D4CA-4FBF-B1D9-2EFA65DD2BAA}"/>
              </a:ext>
            </a:extLst>
          </p:cNvPr>
          <p:cNvCxnSpPr>
            <a:stCxn id="16" idx="0"/>
            <a:endCxn id="17" idx="2"/>
          </p:cNvCxnSpPr>
          <p:nvPr/>
        </p:nvCxnSpPr>
        <p:spPr>
          <a:xfrm>
            <a:off x="6192827" y="2716467"/>
            <a:ext cx="0" cy="4140641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3786F82-D0C8-4D7C-8154-F7C5BCE511A3}"/>
              </a:ext>
            </a:extLst>
          </p:cNvPr>
          <p:cNvCxnSpPr/>
          <p:nvPr/>
        </p:nvCxnSpPr>
        <p:spPr>
          <a:xfrm>
            <a:off x="1396722" y="4552984"/>
            <a:ext cx="9592209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6563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153</TotalTime>
  <Words>263</Words>
  <Application>Microsoft Office PowerPoint</Application>
  <PresentationFormat>Custom</PresentationFormat>
  <Paragraphs>50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Cambria Math</vt:lpstr>
      <vt:lpstr>UTM Avo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WindowsXP Professional SP3</cp:lastModifiedBy>
  <cp:revision>30</cp:revision>
  <dcterms:created xsi:type="dcterms:W3CDTF">2023-10-24T04:45:10Z</dcterms:created>
  <dcterms:modified xsi:type="dcterms:W3CDTF">2024-10-16T02:39:01Z</dcterms:modified>
  <cp:category>9Slide.vn</cp:category>
</cp:coreProperties>
</file>