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404" r:id="rId2"/>
    <p:sldId id="555" r:id="rId3"/>
    <p:sldId id="556" r:id="rId4"/>
    <p:sldId id="557" r:id="rId5"/>
    <p:sldId id="312" r:id="rId6"/>
    <p:sldId id="329" r:id="rId7"/>
    <p:sldId id="330" r:id="rId8"/>
    <p:sldId id="504" r:id="rId9"/>
    <p:sldId id="505" r:id="rId10"/>
    <p:sldId id="506" r:id="rId11"/>
    <p:sldId id="332" r:id="rId12"/>
    <p:sldId id="372" r:id="rId13"/>
    <p:sldId id="333" r:id="rId14"/>
    <p:sldId id="547" r:id="rId15"/>
    <p:sldId id="464" r:id="rId16"/>
    <p:sldId id="388" r:id="rId17"/>
    <p:sldId id="405" r:id="rId18"/>
    <p:sldId id="390" r:id="rId19"/>
    <p:sldId id="476" r:id="rId20"/>
    <p:sldId id="548" r:id="rId21"/>
    <p:sldId id="484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8099" autoAdjust="0"/>
  </p:normalViewPr>
  <p:slideViewPr>
    <p:cSldViewPr snapToGrid="0">
      <p:cViewPr varScale="1">
        <p:scale>
          <a:sx n="53" d="100"/>
          <a:sy n="53" d="100"/>
        </p:scale>
        <p:origin x="1176" y="-128"/>
      </p:cViewPr>
      <p:guideLst>
        <p:guide orient="horz" pos="2183"/>
        <p:guide pos="3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083E1-CD3E-4D47-B1F8-8D718369DBD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97D9C-042B-42E8-8CD5-BFFC9FB09A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97D9C-042B-42E8-8CD5-BFFC9FB09A9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D4EB-6D09-4F72-BD9B-A1BCA707D48E}" type="datetimeFigureOut">
              <a:rPr lang="vi-VN" altLang="en-US">
                <a:solidFill>
                  <a:prstClr val="black">
                    <a:tint val="75000"/>
                  </a:prstClr>
                </a:solidFill>
              </a:rPr>
              <a:t>28/10/2023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70B8A-FF4E-4445-A4E4-D5CD5D42BC4A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89A3-08A9-42A5-8A3E-9511A45F4FF3}" type="datetimeFigureOut">
              <a:rPr lang="vi-VN" altLang="en-US">
                <a:solidFill>
                  <a:prstClr val="black">
                    <a:tint val="75000"/>
                  </a:prstClr>
                </a:solidFill>
              </a:rPr>
              <a:t>28/10/2023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A8FF0-1FF7-4122-8EA5-4C90924D131A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BAE12-A717-42A6-87EC-99A2A1B1620F}" type="datetimeFigureOut">
              <a:rPr lang="vi-VN" altLang="en-US">
                <a:solidFill>
                  <a:prstClr val="black">
                    <a:tint val="75000"/>
                  </a:prstClr>
                </a:solidFill>
              </a:rPr>
              <a:t>28/10/2023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97943-79BC-46D8-9C4E-E24730D72D45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582B-94F2-4A39-BD22-5C3C98719B45}" type="datetimeFigureOut">
              <a:rPr lang="vi-VN" altLang="en-US">
                <a:solidFill>
                  <a:prstClr val="black">
                    <a:tint val="75000"/>
                  </a:prstClr>
                </a:solidFill>
              </a:rPr>
              <a:t>28/10/2023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0F438-CA7B-4287-AE71-3C822CF7F658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1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3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93B49-4DE2-4E21-AC47-D746BE9D1B57}" type="datetimeFigureOut">
              <a:rPr lang="vi-VN" altLang="en-US">
                <a:solidFill>
                  <a:prstClr val="black">
                    <a:tint val="75000"/>
                  </a:prstClr>
                </a:solidFill>
              </a:rPr>
              <a:t>28/10/2023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FC552-5CA1-43B6-A769-CE544D9A2171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2ACE2-E9A0-4A87-AD20-14581EACE8DD}" type="datetimeFigureOut">
              <a:rPr lang="vi-VN" altLang="en-US">
                <a:solidFill>
                  <a:prstClr val="black">
                    <a:tint val="75000"/>
                  </a:prstClr>
                </a:solidFill>
              </a:rPr>
              <a:t>28/10/2023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E6242-BECC-4721-A26D-C1ECFC16338E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3382-0D5F-4842-B2C7-07A7513EAF89}" type="datetimeFigureOut">
              <a:rPr lang="vi-VN" altLang="en-US">
                <a:solidFill>
                  <a:prstClr val="black">
                    <a:tint val="75000"/>
                  </a:prstClr>
                </a:solidFill>
              </a:rPr>
              <a:t>28/10/2023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7BA56-C40C-45BB-A227-B7BB501A7ADF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7B55B-27CF-4934-BD3C-3A1CA4EEB092}" type="datetimeFigureOut">
              <a:rPr lang="vi-VN" altLang="en-US">
                <a:solidFill>
                  <a:prstClr val="black">
                    <a:tint val="75000"/>
                  </a:prstClr>
                </a:solidFill>
              </a:rPr>
              <a:t>28/10/2023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50A03-DAE9-4154-8D73-93BFF55C40B1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6B35E-8F94-4D36-8E7C-E7199508B95D}" type="datetimeFigureOut">
              <a:rPr lang="vi-VN" altLang="en-US">
                <a:solidFill>
                  <a:prstClr val="black">
                    <a:tint val="75000"/>
                  </a:prstClr>
                </a:solidFill>
              </a:rPr>
              <a:t>28/10/2023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1F526-D74C-4CE1-BF24-70812F259802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9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15D6-1524-4B9D-BC5B-DE31D1EFE5C4}" type="datetimeFigureOut">
              <a:rPr lang="vi-VN" altLang="en-US">
                <a:solidFill>
                  <a:prstClr val="black">
                    <a:tint val="75000"/>
                  </a:prstClr>
                </a:solidFill>
              </a:rPr>
              <a:t>28/10/2023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96C96-F3AD-456A-9E43-BBB70CB293FA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9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28952-16F2-4B3C-B34C-FE32B832E317}" type="datetimeFigureOut">
              <a:rPr lang="vi-VN" altLang="en-US">
                <a:solidFill>
                  <a:prstClr val="black">
                    <a:tint val="75000"/>
                  </a:prstClr>
                </a:solidFill>
              </a:rPr>
              <a:t>28/10/2023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3BC65-C70C-4CCB-93C5-3FD713AE1507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692A8A-6B82-44EE-911C-E30666E9E814}" type="datetimeFigureOut">
              <a:rPr lang="vi-VN" alt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28/10/2023</a:t>
            </a:fld>
            <a:endParaRPr lang="vi-VN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2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D2A45EA-09EB-43A6-A39A-855C324BAFB0}" type="slidenum">
              <a:rPr lang="vi-VN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t>‹#›</a:t>
            </a:fld>
            <a:endParaRPr lang="vi-VN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ppt/slides/ppt/slides/ppt/slides/ppt/slides/ppt/slides/ppt/slides/ppt/slides/ppt/slides/ppt/slides/ppt/slides/ppt/slides/ppt/slides/ppt/slides/ppt/slides/ppt/slides/ppt/slides/ppt/slides/ppt/slides/ppt/slides/ppt/slides/ppt/slides/ppt/slides/ppt/slides/ppt/slides/ppt/slides/ppt/slides/ppt/slides/ppt/slides/ppt/slides/ppt/slides/ppt/slides/ppt/slides/clipboard/slides/TNXH-MOT%20SO%20DONG%20VAT%20SONG%20DUOI%20NUOC%20_data\TRUONG%20EM%20dao%20dau.mp3" TargetMode="External"/><Relationship Id="rId1" Type="http://schemas.microsoft.com/office/2007/relationships/media" Target="ppt/slides/ppt/slides/ppt/slides/ppt/slides/ppt/slides/ppt/slides/ppt/slides/ppt/slides/ppt/slides/ppt/slides/ppt/slides/ppt/slides/ppt/slides/ppt/slides/ppt/slides/ppt/slides/ppt/slides/ppt/slides/ppt/slides/ppt/slides/ppt/slides/ppt/slides/ppt/slides/ppt/slides/ppt/slides/ppt/slides/ppt/slides/ppt/slides/ppt/slides/ppt/slides/ppt/slides/ppt/slides/clipboard/slides/TNXH-MOT%20SO%20DONG%20VAT%20SONG%20DUOI%20NUOC%20_data\TRUONG%20EM%20dao%20dau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0.GIF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16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16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16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microsoft.com/office/2007/relationships/media" Target="../media/media4.mp3"/><Relationship Id="rId7" Type="http://schemas.openxmlformats.org/officeDocument/2006/relationships/image" Target="../media/image18.GIF"/><Relationship Id="rId2" Type="http://schemas.openxmlformats.org/officeDocument/2006/relationships/audio" Target="file:///D:\TTGTS%20Thien%20Ngan\Vi%20cuoc%20song%20dep%20tuoi%20Beat%20-%20Beat.mp3" TargetMode="External"/><Relationship Id="rId1" Type="http://schemas.microsoft.com/office/2007/relationships/media" Target="file:///D:\TTGTS%20Thien%20Ngan\Vi%20cuoc%20song%20dep%20tuoi%20Beat%20-%20Beat.mp3" TargetMode="Externa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66700"/>
            <a:ext cx="457200" cy="423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WordArt 40"/>
          <p:cNvSpPr>
            <a:spLocks noTextEdit="1"/>
          </p:cNvSpPr>
          <p:nvPr/>
        </p:nvSpPr>
        <p:spPr>
          <a:xfrm>
            <a:off x="2334126" y="2117558"/>
            <a:ext cx="7928811" cy="2548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5000"/>
          </a:bodyPr>
          <a:lstStyle/>
          <a:p>
            <a:pPr algn="ctr"/>
            <a:r>
              <a:rPr lang="en-US" sz="3600" b="1">
                <a:ln w="3175" cap="flat" cmpd="sng">
                  <a:solidFill>
                    <a:srgbClr val="40404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SINH HOẠT LỚP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6413500" y="2924175"/>
            <a:ext cx="228600" cy="171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5791200" y="2943225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5257800" y="2981325"/>
            <a:ext cx="114300" cy="1143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6946900" y="3838575"/>
            <a:ext cx="171450" cy="1714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5257800" y="3324225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6705600" y="3209925"/>
            <a:ext cx="114300" cy="1143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5257800" y="3705225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6477000" y="4067175"/>
            <a:ext cx="228600" cy="171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>
            <a:off x="5791200" y="4048125"/>
            <a:ext cx="114300" cy="1143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>
            <a:off x="7239000" y="3286125"/>
            <a:ext cx="114300" cy="1143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AutoShape 48"/>
          <p:cNvSpPr>
            <a:spLocks noChangeArrowheads="1"/>
          </p:cNvSpPr>
          <p:nvPr/>
        </p:nvSpPr>
        <p:spPr bwMode="auto">
          <a:xfrm>
            <a:off x="6096000" y="3648075"/>
            <a:ext cx="34290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AutoShape 50"/>
          <p:cNvSpPr>
            <a:spLocks noChangeArrowheads="1"/>
          </p:cNvSpPr>
          <p:nvPr/>
        </p:nvSpPr>
        <p:spPr bwMode="auto">
          <a:xfrm>
            <a:off x="6858000" y="3514725"/>
            <a:ext cx="114300" cy="1143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51" name="AutoShape 31"/>
          <p:cNvSpPr>
            <a:spLocks noChangeArrowheads="1"/>
          </p:cNvSpPr>
          <p:nvPr/>
        </p:nvSpPr>
        <p:spPr bwMode="auto">
          <a:xfrm>
            <a:off x="4724400" y="3781425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52" name="AutoShape 32"/>
          <p:cNvSpPr/>
          <p:nvPr/>
        </p:nvSpPr>
        <p:spPr>
          <a:xfrm>
            <a:off x="6096000" y="4238625"/>
            <a:ext cx="228600" cy="228600"/>
          </a:xfrm>
          <a:custGeom>
            <a:avLst/>
            <a:gdLst>
              <a:gd name="txL" fmla="*/ 94189 w 304800"/>
              <a:gd name="txT" fmla="*/ 116424 h 304800"/>
              <a:gd name="txR" fmla="*/ 210611 w 304800"/>
              <a:gd name="txB" fmla="*/ 232845 h 304800"/>
            </a:gdLst>
            <a:ahLst/>
            <a:cxnLst>
              <a:cxn ang="17694720">
                <a:pos x="36166" y="0"/>
              </a:cxn>
              <a:cxn ang="11796480">
                <a:pos x="0" y="27628"/>
              </a:cxn>
              <a:cxn ang="5898240">
                <a:pos x="13814" y="72330"/>
              </a:cxn>
              <a:cxn ang="5898240">
                <a:pos x="58517" y="72330"/>
              </a:cxn>
              <a:cxn ang="0">
                <a:pos x="72331" y="27628"/>
              </a:cxn>
            </a:cxnLst>
            <a:rect l="txL" t="txT" r="txR" b="tx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3366FF">
                  <a:alpha val="100000"/>
                </a:srgbClr>
              </a:gs>
              <a:gs pos="12500">
                <a:srgbClr val="01A78F">
                  <a:alpha val="100000"/>
                </a:srgbClr>
              </a:gs>
              <a:gs pos="25000">
                <a:srgbClr val="FFFF00">
                  <a:alpha val="100000"/>
                </a:srgbClr>
              </a:gs>
              <a:gs pos="37500">
                <a:srgbClr val="FF6633">
                  <a:alpha val="100000"/>
                </a:srgbClr>
              </a:gs>
              <a:gs pos="50000">
                <a:srgbClr val="FF3399">
                  <a:alpha val="100000"/>
                </a:srgbClr>
              </a:gs>
              <a:gs pos="62500">
                <a:srgbClr val="FF6633">
                  <a:alpha val="100000"/>
                </a:srgbClr>
              </a:gs>
              <a:gs pos="75000">
                <a:srgbClr val="FFFF00">
                  <a:alpha val="100000"/>
                </a:srgbClr>
              </a:gs>
              <a:gs pos="87500">
                <a:srgbClr val="01A78F">
                  <a:alpha val="100000"/>
                </a:srgbClr>
              </a:gs>
              <a:gs pos="100000">
                <a:srgbClr val="3366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0000FF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7239000" y="4162425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>
            <a:off x="7315200" y="3705225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55" name="AutoShape 35"/>
          <p:cNvSpPr>
            <a:spLocks noChangeArrowheads="1"/>
          </p:cNvSpPr>
          <p:nvPr/>
        </p:nvSpPr>
        <p:spPr bwMode="auto">
          <a:xfrm>
            <a:off x="6096000" y="3286125"/>
            <a:ext cx="114300" cy="1143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AutoShape 40"/>
          <p:cNvSpPr>
            <a:spLocks noChangeArrowheads="1"/>
          </p:cNvSpPr>
          <p:nvPr/>
        </p:nvSpPr>
        <p:spPr bwMode="auto">
          <a:xfrm>
            <a:off x="5715000" y="3590925"/>
            <a:ext cx="114300" cy="1143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AutoShape 40"/>
          <p:cNvSpPr>
            <a:spLocks noChangeArrowheads="1"/>
          </p:cNvSpPr>
          <p:nvPr/>
        </p:nvSpPr>
        <p:spPr bwMode="auto">
          <a:xfrm>
            <a:off x="6858000" y="4200525"/>
            <a:ext cx="114300" cy="1143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AutoShape 40"/>
          <p:cNvSpPr>
            <a:spLocks noChangeArrowheads="1"/>
          </p:cNvSpPr>
          <p:nvPr/>
        </p:nvSpPr>
        <p:spPr bwMode="auto">
          <a:xfrm>
            <a:off x="5181600" y="4124325"/>
            <a:ext cx="114300" cy="1143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66" name="AutoShape 46"/>
          <p:cNvSpPr/>
          <p:nvPr/>
        </p:nvSpPr>
        <p:spPr>
          <a:xfrm>
            <a:off x="6096000" y="4238625"/>
            <a:ext cx="228600" cy="228600"/>
          </a:xfrm>
          <a:custGeom>
            <a:avLst/>
            <a:gdLst>
              <a:gd name="txL" fmla="*/ 94189 w 304800"/>
              <a:gd name="txT" fmla="*/ 116424 h 304800"/>
              <a:gd name="txR" fmla="*/ 210611 w 304800"/>
              <a:gd name="txB" fmla="*/ 232845 h 304800"/>
            </a:gdLst>
            <a:ahLst/>
            <a:cxnLst>
              <a:cxn ang="17694720">
                <a:pos x="36166" y="0"/>
              </a:cxn>
              <a:cxn ang="11796480">
                <a:pos x="0" y="27628"/>
              </a:cxn>
              <a:cxn ang="5898240">
                <a:pos x="13814" y="72330"/>
              </a:cxn>
              <a:cxn ang="5898240">
                <a:pos x="58517" y="72330"/>
              </a:cxn>
              <a:cxn ang="0">
                <a:pos x="72331" y="27628"/>
              </a:cxn>
            </a:cxnLst>
            <a:rect l="txL" t="txT" r="txR" b="tx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gradFill rotWithShape="1">
            <a:gsLst>
              <a:gs pos="0">
                <a:srgbClr val="3366FF">
                  <a:alpha val="100000"/>
                </a:srgbClr>
              </a:gs>
              <a:gs pos="12500">
                <a:srgbClr val="01A78F">
                  <a:alpha val="100000"/>
                </a:srgbClr>
              </a:gs>
              <a:gs pos="25000">
                <a:srgbClr val="FFFF00">
                  <a:alpha val="100000"/>
                </a:srgbClr>
              </a:gs>
              <a:gs pos="37500">
                <a:srgbClr val="FF6633">
                  <a:alpha val="100000"/>
                </a:srgbClr>
              </a:gs>
              <a:gs pos="50000">
                <a:srgbClr val="FF3399">
                  <a:alpha val="100000"/>
                </a:srgbClr>
              </a:gs>
              <a:gs pos="62500">
                <a:srgbClr val="FF6633">
                  <a:alpha val="100000"/>
                </a:srgbClr>
              </a:gs>
              <a:gs pos="75000">
                <a:srgbClr val="FFFF00">
                  <a:alpha val="100000"/>
                </a:srgbClr>
              </a:gs>
              <a:gs pos="87500">
                <a:srgbClr val="01A78F">
                  <a:alpha val="100000"/>
                </a:srgbClr>
              </a:gs>
              <a:gs pos="100000">
                <a:srgbClr val="3366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0000FF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67" name="AutoShape 47"/>
          <p:cNvSpPr>
            <a:spLocks noChangeArrowheads="1"/>
          </p:cNvSpPr>
          <p:nvPr/>
        </p:nvSpPr>
        <p:spPr bwMode="auto">
          <a:xfrm>
            <a:off x="7239000" y="4162425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utoShape 40"/>
          <p:cNvSpPr>
            <a:spLocks noChangeArrowheads="1"/>
          </p:cNvSpPr>
          <p:nvPr/>
        </p:nvSpPr>
        <p:spPr bwMode="auto">
          <a:xfrm>
            <a:off x="6858000" y="4200525"/>
            <a:ext cx="114300" cy="1143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utoShape 40"/>
          <p:cNvSpPr>
            <a:spLocks noChangeArrowheads="1"/>
          </p:cNvSpPr>
          <p:nvPr/>
        </p:nvSpPr>
        <p:spPr bwMode="auto">
          <a:xfrm>
            <a:off x="5181600" y="4124325"/>
            <a:ext cx="114300" cy="1143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9663" name="TRUONG EM dao dau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0413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1" name="Picture 37" descr="mattro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762000"/>
            <a:ext cx="604838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6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732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56604" y="450708"/>
            <a:ext cx="709091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Ph</a:t>
            </a: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ương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h</a:t>
            </a: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ướng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tuần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9</a:t>
            </a:r>
            <a:endParaRPr lang="en-US" altLang="en-US" sz="3600" b="1" u="sng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1296896"/>
            <a:ext cx="10116185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7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3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None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Nề nếp</a:t>
            </a:r>
          </a:p>
          <a:p>
            <a:pPr lvl="0" algn="just">
              <a:spcBef>
                <a:spcPct val="0"/>
              </a:spcBef>
              <a:buClrTx/>
              <a:buNone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Tiếp tục thực hiện tốt nội quy trường, lớp.</a:t>
            </a:r>
          </a:p>
          <a:p>
            <a:pPr lvl="0" algn="just">
              <a:spcBef>
                <a:spcPct val="0"/>
              </a:spcBef>
              <a:buClrTx/>
              <a:buNone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Vệ sinh cá nhân, vệ sinh môi trường tốt phòng chống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 mùa .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  <a:buClrTx/>
              <a:buNone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Đoàn kết, yêu thương, giúp đỡ bạn bè.</a:t>
            </a:r>
          </a:p>
          <a:p>
            <a:pPr lvl="0" algn="just">
              <a:spcBef>
                <a:spcPct val="0"/>
              </a:spcBef>
              <a:buClrTx/>
              <a:buNone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Lễ phép, kính trọng thầy cô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4466" y="263177"/>
            <a:ext cx="695288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Ph</a:t>
            </a: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ương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h</a:t>
            </a: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ướng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tuần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9</a:t>
            </a:r>
            <a:endParaRPr lang="en-US" altLang="en-US" sz="3600" b="1" u="sng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2990" y="821690"/>
            <a:ext cx="10419715" cy="353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7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3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None/>
              <a:defRPr/>
            </a:pPr>
            <a:r>
              <a:rPr lang="en-US" altLang="en-US" kern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 </a:t>
            </a:r>
            <a:r>
              <a:rPr lang="en-US" altLang="en-US" kern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en-US" kern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kern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altLang="en-US" kern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None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tốt các hoạt động học tập.</a:t>
            </a:r>
          </a:p>
          <a:p>
            <a:pPr algn="just">
              <a:spcBef>
                <a:spcPct val="0"/>
              </a:spcBef>
              <a:buClrTx/>
              <a:buNone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Phát huy tinh thần tự giác, tự học trong học tập. Hoàn thành các nội dung, các bài tập theo hướng dẫn của thầy cô.</a:t>
            </a:r>
          </a:p>
          <a:p>
            <a:pPr algn="just">
              <a:spcBef>
                <a:spcPct val="0"/>
              </a:spcBef>
              <a:buClrTx/>
              <a:buNone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 đua học tốt.</a:t>
            </a:r>
          </a:p>
          <a:p>
            <a:pPr algn="just">
              <a:spcBef>
                <a:spcPct val="0"/>
              </a:spcBef>
              <a:buClrTx/>
              <a:buNone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tập và kiểm tra giữa học kì I.</a:t>
            </a:r>
          </a:p>
          <a:p>
            <a:pPr algn="just">
              <a:spcBef>
                <a:spcPct val="0"/>
              </a:spcBef>
              <a:buClrTx/>
              <a:buNone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Tiếp tục thực hiện: Đôi bạn cùng tiến.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44791" y="293657"/>
            <a:ext cx="695288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Ph</a:t>
            </a: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ương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h</a:t>
            </a: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ướng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tuần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9</a:t>
            </a:r>
            <a:endParaRPr lang="en-US" altLang="en-US" sz="3600" b="1" u="sng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5840" y="1101725"/>
            <a:ext cx="984377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7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3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None/>
              <a:defRPr/>
            </a:pPr>
            <a:r>
              <a:rPr lang="en-US" altLang="en-US" kern="100" dirty="0">
                <a:solidFill>
                  <a:srgbClr val="FFFF00"/>
                </a:solidFill>
                <a:latin typeface="Times New Roman" panose="02020603050405020304" pitchFamily="18" charset="0"/>
              </a:rPr>
              <a:t>* P</a:t>
            </a:r>
            <a:r>
              <a:rPr lang="en-US" altLang="vi-VN" kern="1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hong</a:t>
            </a:r>
            <a:r>
              <a:rPr lang="en-US" altLang="vi-VN" kern="1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kern="1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trào và các hoạt động khác</a:t>
            </a:r>
            <a:r>
              <a:rPr lang="en-US" altLang="en-US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Tham gia tập luyện múa hát tập thể, Nghi thức đội, </a:t>
            </a:r>
            <a:r>
              <a:rPr lang="en-US" altLang="en-US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đỏ đầy đủ.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Tiếp tục rèn chữ viết chuẩn bị cho hội thi Viết chữ đẹp </a:t>
            </a:r>
            <a:r>
              <a:rPr lang="en-US" altLang="en-US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luyện tiếng anh IOE, </a:t>
            </a:r>
            <a:r>
              <a:rPr lang="vi-VN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Trạng Nguyên </a:t>
            </a:r>
            <a:endParaRPr lang="en-US" altLang="en-US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 đua học tốt, làm việc tốt chào mừng ngày Nhà giáo Việt Nam 20/11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74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"/>
            <a:ext cx="12191999" cy="6989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7347" y="319317"/>
            <a:ext cx="79709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0370" y="1019175"/>
            <a:ext cx="6732905" cy="201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</a:t>
            </a:r>
            <a:r>
              <a:rPr lang="en-US" altLang="vi-VN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đề: </a:t>
            </a: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 ơn thầy, cô giáo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3201" y="2422923"/>
            <a:ext cx="7488555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đề.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74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"/>
            <a:ext cx="12191999" cy="6989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7347" y="319317"/>
            <a:ext cx="79709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0370" y="1019175"/>
            <a:ext cx="6692265" cy="201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lớp tuần 8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đề: </a:t>
            </a: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 ơn thầy, cô giáo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3201" y="2422923"/>
            <a:ext cx="7488555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đề.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Ã¬nh áº£nh cÃ³ liÃªn qu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4" descr="HÃ¬nh áº£nh cÃ³ liÃªn q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100" y="457200"/>
            <a:ext cx="2908300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10000"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888038" y="3444875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5891213" y="3451225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91213" y="3460750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91213" y="3457575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88038" y="3478213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91213" y="3465513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56"/>
          <p:cNvGrpSpPr/>
          <p:nvPr/>
        </p:nvGrpSpPr>
        <p:grpSpPr>
          <a:xfrm>
            <a:off x="5713413" y="3292475"/>
            <a:ext cx="1435100" cy="1376363"/>
            <a:chOff x="-119150" y="85900"/>
            <a:chExt cx="3107575" cy="3038300"/>
          </a:xfrm>
        </p:grpSpPr>
        <p:pic>
          <p:nvPicPr>
            <p:cNvPr id="9234" name="Picture 4" descr="E:\www.blogtinhoc.net - Vista Sidebar for XP v.2.2\Vista Sidebar for XP v.2.2\Vista 5744 Gadgets Pack 2\UltimateX Clocks.Gadget\images\system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" y="228600"/>
              <a:ext cx="2743200" cy="2743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5" name="Picture 5" descr="E:\www.blogtinhoc.net - Vista Sidebar for XP v.2.2\Vista Sidebar for XP v.2.2\Vista 5744 Gadgets Pack 2\UltimateX Clocks.Gadget\images\system_h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6513" y="381000"/>
              <a:ext cx="249237" cy="24685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6" name="Picture 6" descr="E:\www.blogtinhoc.net - Vista Sidebar for XP v.2.2\Vista Sidebar for XP v.2.2\Vista 5744 Gadgets Pack 2\UltimateX Clocks.Gadget\images\system_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95400" y="381000"/>
              <a:ext cx="249238" cy="24685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7" name="Picture 3" descr="E:\www.blogtinhoc.net - Vista Sidebar for XP v.2.2\Vista Sidebar for XP v.2.2\Vista 5744 Gadgets Pack 2\UltimateX Clocks.Gadget\images\system_s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95400" y="198438"/>
              <a:ext cx="295275" cy="29257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8" name="Picture 8" descr="E:\www.blogtinhoc.net - Vista Sidebar for XP v.2.2\Vista Sidebar for XP v.2.2\Vista 5744 Gadgets Pack 2\VistaOrbClock.Gadget\images\globe_settings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9150" y="85900"/>
              <a:ext cx="3107575" cy="30050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" name="Rectangle 13"/>
          <p:cNvSpPr/>
          <p:nvPr/>
        </p:nvSpPr>
        <p:spPr>
          <a:xfrm>
            <a:off x="2961034" y="153253"/>
            <a:ext cx="5801995" cy="829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Rung </a:t>
            </a:r>
            <a:r>
              <a:rPr kumimoji="0" lang="en-US" sz="4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chuông</a:t>
            </a:r>
            <a:r>
              <a:rPr kumimoji="0" lang="en-US" sz="4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vàng</a:t>
            </a:r>
            <a:endParaRPr kumimoji="0" lang="en-US" sz="4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6" name="AutoShape 5"/>
          <p:cNvSpPr/>
          <p:nvPr/>
        </p:nvSpPr>
        <p:spPr>
          <a:xfrm>
            <a:off x="751840" y="638810"/>
            <a:ext cx="11114405" cy="3119755"/>
          </a:xfrm>
          <a:prstGeom prst="horizontalScroll">
            <a:avLst>
              <a:gd name="adj" fmla="val 16620"/>
            </a:avLst>
          </a:prstGeom>
          <a:solidFill>
            <a:srgbClr val="AFEEF7"/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 defTabSz="917575" eaLnBrk="1" hangingPunct="1"/>
            <a:endParaRPr lang="en-US" altLang="en-US" sz="2400" b="1" dirty="0">
              <a:latin typeface="VnTime"/>
            </a:endParaRPr>
          </a:p>
        </p:txBody>
      </p:sp>
      <p:pic>
        <p:nvPicPr>
          <p:cNvPr id="17" name="Picture 2" descr="Káº¿t quáº£ hÃ¬nh áº£nh cho ?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1771015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057400" y="1306830"/>
            <a:ext cx="940562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Lễ kỉ niệm ngày nhà giáo Việt Nam được tổ chức lần đầu tiên ở nước ta vào năm nào?</a:t>
            </a:r>
          </a:p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A. 20/10/1982.                                 B. 20/11/1982.</a:t>
            </a:r>
          </a:p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C. 20/10/1975.                                 D. 20/11/1975.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81400" y="5181600"/>
            <a:ext cx="5181600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Bevel 19"/>
          <p:cNvSpPr/>
          <p:nvPr/>
        </p:nvSpPr>
        <p:spPr>
          <a:xfrm>
            <a:off x="2057400" y="4038600"/>
            <a:ext cx="1600200" cy="595313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31" name="Picture 4" descr="HÃ¬nh áº£nh cÃ³ liÃªn qua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037764">
            <a:off x="220028" y="40958"/>
            <a:ext cx="1149350" cy="105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Picture 4" descr="HÃ¬nh áº£nh cÃ³ liÃªn qua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33225">
            <a:off x="9304338" y="112713"/>
            <a:ext cx="1149350" cy="105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Rectangle 21"/>
          <p:cNvSpPr/>
          <p:nvPr/>
        </p:nvSpPr>
        <p:spPr>
          <a:xfrm>
            <a:off x="4461511" y="5347343"/>
            <a:ext cx="3268980" cy="1198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B. 20/11/1982.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10000"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61034" y="117693"/>
            <a:ext cx="5801995" cy="829945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Rung </a:t>
            </a:r>
            <a:r>
              <a:rPr kumimoji="0" lang="en-US" sz="4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chuông</a:t>
            </a:r>
            <a:r>
              <a:rPr kumimoji="0" lang="en-US" sz="4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vàng</a:t>
            </a:r>
            <a:endParaRPr kumimoji="0" lang="en-US" sz="4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AutoShape 5"/>
          <p:cNvSpPr/>
          <p:nvPr/>
        </p:nvSpPr>
        <p:spPr>
          <a:xfrm>
            <a:off x="323215" y="718185"/>
            <a:ext cx="11423015" cy="2999105"/>
          </a:xfrm>
          <a:prstGeom prst="horizontalScroll">
            <a:avLst>
              <a:gd name="adj" fmla="val 16620"/>
            </a:avLst>
          </a:prstGeom>
          <a:solidFill>
            <a:srgbClr val="AFEEF7"/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 defTabSz="917575" eaLnBrk="1" hangingPunct="1"/>
            <a:endParaRPr lang="en-US" altLang="en-US" sz="2400" b="1" dirty="0">
              <a:latin typeface="VnTime"/>
            </a:endParaRPr>
          </a:p>
        </p:txBody>
      </p:sp>
      <p:pic>
        <p:nvPicPr>
          <p:cNvPr id="17" name="Picture 2" descr="Káº¿t quáº£ hÃ¬nh áº£nh cho ?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865" y="187452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948815" y="1305560"/>
            <a:ext cx="829500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 Tìm từ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điền tiếp vào chỗ trống:</a:t>
            </a:r>
          </a:p>
          <a:p>
            <a:pPr algn="ctr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"Khi ... thầy bạc ... em vẫn còn xanh”</a:t>
            </a:r>
          </a:p>
          <a:p>
            <a:pPr algn="ctr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Tóc                            B. Đầu</a:t>
            </a:r>
          </a:p>
          <a:p>
            <a:pPr algn="l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C. Tiền                          D. Mái tóc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81400" y="5395595"/>
            <a:ext cx="5181600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Bevel 19"/>
          <p:cNvSpPr/>
          <p:nvPr/>
        </p:nvSpPr>
        <p:spPr>
          <a:xfrm>
            <a:off x="2057400" y="4038600"/>
            <a:ext cx="1600200" cy="595313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48" name="Picture 4" descr="HÃ¬nh áº£nh cÃ³ liÃªn qua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37764">
            <a:off x="1639888" y="157163"/>
            <a:ext cx="1149350" cy="105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4" descr="HÃ¬nh áº£nh cÃ³ liÃªn qua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3225">
            <a:off x="9304338" y="112713"/>
            <a:ext cx="1149350" cy="105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Rectangle 21"/>
          <p:cNvSpPr/>
          <p:nvPr/>
        </p:nvSpPr>
        <p:spPr>
          <a:xfrm>
            <a:off x="5549847" y="5530223"/>
            <a:ext cx="146939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Tóc</a:t>
            </a:r>
            <a:endParaRPr kumimoji="0" lang="vi-VN" altLang="x-none" sz="3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888038" y="3444875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91213" y="3451225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91213" y="3460750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91213" y="3457575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888038" y="3478213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891213" y="3465513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Group 56"/>
          <p:cNvGrpSpPr/>
          <p:nvPr/>
        </p:nvGrpSpPr>
        <p:grpSpPr>
          <a:xfrm>
            <a:off x="5713413" y="3292475"/>
            <a:ext cx="1435100" cy="1376363"/>
            <a:chOff x="-119150" y="85900"/>
            <a:chExt cx="3107575" cy="3038300"/>
          </a:xfrm>
        </p:grpSpPr>
        <p:pic>
          <p:nvPicPr>
            <p:cNvPr id="10258" name="Picture 4" descr="E:\www.blogtinhoc.net - Vista Sidebar for XP v.2.2\Vista Sidebar for XP v.2.2\Vista 5744 Gadgets Pack 2\UltimateX Clocks.Gadget\images\syste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00" y="228600"/>
              <a:ext cx="2743200" cy="2743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9" name="Picture 5" descr="E:\www.blogtinhoc.net - Vista Sidebar for XP v.2.2\Vista Sidebar for XP v.2.2\Vista 5744 Gadgets Pack 2\UltimateX Clocks.Gadget\images\system_h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6513" y="381000"/>
              <a:ext cx="249237" cy="24685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0" name="Picture 6" descr="E:\www.blogtinhoc.net - Vista Sidebar for XP v.2.2\Vista Sidebar for XP v.2.2\Vista 5744 Gadgets Pack 2\UltimateX Clocks.Gadget\images\system_m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95400" y="381000"/>
              <a:ext cx="249238" cy="24685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1" name="Picture 3" descr="E:\www.blogtinhoc.net - Vista Sidebar for XP v.2.2\Vista Sidebar for XP v.2.2\Vista 5744 Gadgets Pack 2\UltimateX Clocks.Gadget\images\system_s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95400" y="198438"/>
              <a:ext cx="295275" cy="29257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2" name="Picture 8" descr="E:\www.blogtinhoc.net - Vista Sidebar for XP v.2.2\Vista Sidebar for XP v.2.2\Vista 5744 Gadgets Pack 2\VistaOrbClock.Gadget\images\globe_settings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19150" y="85900"/>
              <a:ext cx="3107575" cy="30050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10000"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61034" y="117693"/>
            <a:ext cx="5801995" cy="829945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Rung </a:t>
            </a:r>
            <a:r>
              <a:rPr kumimoji="0" lang="en-US" sz="4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chuông</a:t>
            </a:r>
            <a:r>
              <a:rPr kumimoji="0" lang="en-US" sz="4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vàng</a:t>
            </a:r>
            <a:endParaRPr kumimoji="0" lang="en-US" sz="4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AutoShape 5"/>
          <p:cNvSpPr/>
          <p:nvPr/>
        </p:nvSpPr>
        <p:spPr>
          <a:xfrm>
            <a:off x="323215" y="505460"/>
            <a:ext cx="11423015" cy="3211830"/>
          </a:xfrm>
          <a:prstGeom prst="horizontalScroll">
            <a:avLst>
              <a:gd name="adj" fmla="val 16620"/>
            </a:avLst>
          </a:prstGeom>
          <a:solidFill>
            <a:srgbClr val="AFEEF7"/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 defTabSz="917575" eaLnBrk="1" hangingPunct="1"/>
            <a:endParaRPr lang="en-US" altLang="en-US" sz="2400" b="1" dirty="0">
              <a:latin typeface="VnTime"/>
            </a:endParaRPr>
          </a:p>
        </p:txBody>
      </p:sp>
      <p:pic>
        <p:nvPicPr>
          <p:cNvPr id="17" name="Picture 2" descr="Káº¿t quáº£ hÃ¬nh áº£nh cho ?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865" y="187452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789430" y="1203960"/>
            <a:ext cx="966406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3: Trong bài thơ “Ngày đầu tiên đi học” của nhà thơ Viễn Phương, cô giáo được so sánh với ai?</a:t>
            </a:r>
          </a:p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 giáo như mặt trời.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 giáo như bạn hiền</a:t>
            </a:r>
          </a:p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Cô giáo như mẹ hiền.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 giáo như vầng trăng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58515" y="5395595"/>
            <a:ext cx="6336665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Bevel 19"/>
          <p:cNvSpPr/>
          <p:nvPr/>
        </p:nvSpPr>
        <p:spPr>
          <a:xfrm>
            <a:off x="2057400" y="4038600"/>
            <a:ext cx="1600200" cy="595313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48" name="Picture 4" descr="HÃ¬nh áº£nh cÃ³ liÃªn qua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37764">
            <a:off x="1639888" y="157163"/>
            <a:ext cx="1149350" cy="105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4" descr="HÃ¬nh áº£nh cÃ³ liÃªn qua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3225">
            <a:off x="9304338" y="112713"/>
            <a:ext cx="1149350" cy="105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Rectangle 21"/>
          <p:cNvSpPr/>
          <p:nvPr/>
        </p:nvSpPr>
        <p:spPr>
          <a:xfrm>
            <a:off x="3782642" y="5530223"/>
            <a:ext cx="500380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Cô giáo như mẹ hiền.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kumimoji="0" lang="en-US" sz="3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888038" y="3444875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91213" y="3451225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91213" y="3460750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91213" y="3457575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888038" y="3478213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891213" y="3465513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Group 56"/>
          <p:cNvGrpSpPr/>
          <p:nvPr/>
        </p:nvGrpSpPr>
        <p:grpSpPr>
          <a:xfrm>
            <a:off x="5713413" y="3292475"/>
            <a:ext cx="1435100" cy="1376363"/>
            <a:chOff x="-119150" y="85900"/>
            <a:chExt cx="3107575" cy="3038300"/>
          </a:xfrm>
        </p:grpSpPr>
        <p:pic>
          <p:nvPicPr>
            <p:cNvPr id="10258" name="Picture 4" descr="E:\www.blogtinhoc.net - Vista Sidebar for XP v.2.2\Vista Sidebar for XP v.2.2\Vista 5744 Gadgets Pack 2\UltimateX Clocks.Gadget\images\syste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00" y="228600"/>
              <a:ext cx="2743200" cy="2743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9" name="Picture 5" descr="E:\www.blogtinhoc.net - Vista Sidebar for XP v.2.2\Vista Sidebar for XP v.2.2\Vista 5744 Gadgets Pack 2\UltimateX Clocks.Gadget\images\system_h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6513" y="381000"/>
              <a:ext cx="249237" cy="24685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0" name="Picture 6" descr="E:\www.blogtinhoc.net - Vista Sidebar for XP v.2.2\Vista Sidebar for XP v.2.2\Vista 5744 Gadgets Pack 2\UltimateX Clocks.Gadget\images\system_m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95400" y="381000"/>
              <a:ext cx="249238" cy="24685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1" name="Picture 3" descr="E:\www.blogtinhoc.net - Vista Sidebar for XP v.2.2\Vista Sidebar for XP v.2.2\Vista 5744 Gadgets Pack 2\UltimateX Clocks.Gadget\images\system_s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95400" y="198438"/>
              <a:ext cx="295275" cy="29257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2" name="Picture 8" descr="E:\www.blogtinhoc.net - Vista Sidebar for XP v.2.2\Vista Sidebar for XP v.2.2\Vista 5744 Gadgets Pack 2\VistaOrbClock.Gadget\images\globe_settings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19150" y="85900"/>
              <a:ext cx="3107575" cy="30050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199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011749" y="2545017"/>
            <a:ext cx="599440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6600" b="1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Khởi động</a:t>
            </a:r>
            <a:endParaRPr lang="vi-VN" altLang="en-US" sz="4400" b="1">
              <a:solidFill>
                <a:srgbClr val="0033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doan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09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10000"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61034" y="117693"/>
            <a:ext cx="5801995" cy="829945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Rung </a:t>
            </a:r>
            <a:r>
              <a:rPr kumimoji="0" lang="en-US" sz="4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chuông</a:t>
            </a:r>
            <a:r>
              <a:rPr kumimoji="0" lang="en-US" sz="4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vàng</a:t>
            </a:r>
            <a:endParaRPr kumimoji="0" lang="en-US" sz="4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AutoShape 5"/>
          <p:cNvSpPr/>
          <p:nvPr/>
        </p:nvSpPr>
        <p:spPr>
          <a:xfrm>
            <a:off x="323215" y="505460"/>
            <a:ext cx="11423015" cy="3211830"/>
          </a:xfrm>
          <a:prstGeom prst="horizontalScroll">
            <a:avLst>
              <a:gd name="adj" fmla="val 16620"/>
            </a:avLst>
          </a:prstGeom>
          <a:solidFill>
            <a:srgbClr val="AFEEF7"/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just" defTabSz="917575" eaLnBrk="1" hangingPunct="1"/>
            <a:endParaRPr lang="en-US" altLang="en-US" sz="2400" b="1" dirty="0">
              <a:latin typeface="VnTime"/>
            </a:endParaRPr>
          </a:p>
        </p:txBody>
      </p:sp>
      <p:pic>
        <p:nvPicPr>
          <p:cNvPr id="17" name="Picture 2" descr="Káº¿t quáº£ hÃ¬nh áº£nh cho ?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865" y="187452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637030" y="1193800"/>
            <a:ext cx="10108565" cy="19792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4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Câu thành ngữ: “Tôn sư trọng đạo”?  </a:t>
            </a:r>
            <a:endParaRPr lang="vi-VN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A. Lòng biết ơn, kính trọng đối với thầy cô.       B. Sự sáng tạo của thầy cô.  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C. Lòng trung thành đối với thầy cô.                   D. Giúp đỡ thầy cô.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36825" y="5395595"/>
            <a:ext cx="9125585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Bevel 19"/>
          <p:cNvSpPr/>
          <p:nvPr/>
        </p:nvSpPr>
        <p:spPr>
          <a:xfrm>
            <a:off x="2057400" y="4038600"/>
            <a:ext cx="1600200" cy="595313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48" name="Picture 4" descr="HÃ¬nh áº£nh cÃ³ liÃªn qua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37764">
            <a:off x="1639888" y="157163"/>
            <a:ext cx="1149350" cy="105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4" descr="HÃ¬nh áº£nh cÃ³ liÃªn qua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3225">
            <a:off x="9304338" y="112713"/>
            <a:ext cx="1149350" cy="105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Rectangle 21"/>
          <p:cNvSpPr/>
          <p:nvPr/>
        </p:nvSpPr>
        <p:spPr>
          <a:xfrm>
            <a:off x="3249877" y="5499743"/>
            <a:ext cx="789432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Lòng biết ơn, kính trọng đối với thầy cô.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kumimoji="0" lang="en-US" sz="3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888038" y="3444875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91213" y="3451225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91213" y="3460750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91213" y="3457575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888038" y="3478213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891213" y="3465513"/>
            <a:ext cx="1085850" cy="1004888"/>
          </a:xfrm>
          <a:prstGeom prst="ellipse">
            <a:avLst/>
          </a:prstGeom>
          <a:solidFill>
            <a:srgbClr val="FFFFB9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Group 56"/>
          <p:cNvGrpSpPr/>
          <p:nvPr/>
        </p:nvGrpSpPr>
        <p:grpSpPr>
          <a:xfrm>
            <a:off x="5713413" y="3292475"/>
            <a:ext cx="1435100" cy="1376363"/>
            <a:chOff x="-119150" y="85900"/>
            <a:chExt cx="3107575" cy="3038300"/>
          </a:xfrm>
        </p:grpSpPr>
        <p:pic>
          <p:nvPicPr>
            <p:cNvPr id="10258" name="Picture 4" descr="E:\www.blogtinhoc.net - Vista Sidebar for XP v.2.2\Vista Sidebar for XP v.2.2\Vista 5744 Gadgets Pack 2\UltimateX Clocks.Gadget\images\syste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00" y="228600"/>
              <a:ext cx="2743200" cy="2743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9" name="Picture 5" descr="E:\www.blogtinhoc.net - Vista Sidebar for XP v.2.2\Vista Sidebar for XP v.2.2\Vista 5744 Gadgets Pack 2\UltimateX Clocks.Gadget\images\system_h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6513" y="381000"/>
              <a:ext cx="249237" cy="24685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0" name="Picture 6" descr="E:\www.blogtinhoc.net - Vista Sidebar for XP v.2.2\Vista Sidebar for XP v.2.2\Vista 5744 Gadgets Pack 2\UltimateX Clocks.Gadget\images\system_m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95400" y="381000"/>
              <a:ext cx="249238" cy="24685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1" name="Picture 3" descr="E:\www.blogtinhoc.net - Vista Sidebar for XP v.2.2\Vista Sidebar for XP v.2.2\Vista 5744 Gadgets Pack 2\UltimateX Clocks.Gadget\images\system_s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95400" y="198438"/>
              <a:ext cx="295275" cy="29257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62" name="Picture 8" descr="E:\www.blogtinhoc.net - Vista Sidebar for XP v.2.2\Vista Sidebar for XP v.2.2\Vista 5744 Gadgets Pack 2\VistaOrbClock.Gadget\images\globe_settings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19150" y="85900"/>
              <a:ext cx="3107575" cy="30050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nhpowerpoin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" y="0"/>
            <a:ext cx="12131040" cy="6797675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059" name="Picture 16" descr="HANH PHU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1772285"/>
            <a:ext cx="2976563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Picture 17" descr="manh kho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9275" y="1772285"/>
            <a:ext cx="3657600" cy="170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86" name="Text Box 18"/>
          <p:cNvSpPr txBox="1"/>
          <p:nvPr/>
        </p:nvSpPr>
        <p:spPr>
          <a:xfrm>
            <a:off x="260985" y="990600"/>
            <a:ext cx="1017841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400" b="1" i="1" kern="1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Chúc quý thầy cô mạnh khỏe, hạnh phúc</a:t>
            </a:r>
            <a:endParaRPr lang="vi-VN" sz="4400" b="1" i="1" kern="1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vi-VN" sz="4400" b="1" i="1" kern="10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pic>
        <p:nvPicPr>
          <p:cNvPr id="3" name="Vi cuoc song dep tuoi Beat - Bea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324100" y="68580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nhac ket - Dat nuoc tron niem vui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7785" y="6011545"/>
            <a:ext cx="495300" cy="4953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877695" y="4002405"/>
            <a:ext cx="8778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Chúc các em luôn chăm ngoan, học giỏi</a:t>
            </a:r>
            <a:r>
              <a:rPr lang="en-US" altLang="vi-VN" sz="3600" b="1" i="1" kern="1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240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8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199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768544" y="2697417"/>
            <a:ext cx="599440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6600" b="1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Khởi động</a:t>
            </a:r>
            <a:endParaRPr lang="vi-VN" altLang="en-US" sz="4400" b="1">
              <a:solidFill>
                <a:srgbClr val="0033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doan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3222" y="60919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199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79669" y="2697417"/>
            <a:ext cx="599440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6600" b="1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Khởi động</a:t>
            </a:r>
            <a:endParaRPr lang="vi-VN" altLang="en-US" sz="4400" b="1">
              <a:solidFill>
                <a:srgbClr val="0033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doa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8021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7347" y="2339047"/>
            <a:ext cx="7970980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Đánh giá hoạt động tuần 8.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Phương hướng hoạt động tuần 9.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Sinh hoạt theo chủ đề: Biết ơn thầy cô giáo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zh-CN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7347" y="319317"/>
            <a:ext cx="79709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7510" y="937895"/>
            <a:ext cx="7000240" cy="12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</a:t>
            </a:r>
            <a:r>
              <a:rPr lang="en-US" altLang="vi-VN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đề: Biết ơn thầy, cô giáo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1999" cy="6989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7347" y="319317"/>
            <a:ext cx="79709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0370" y="1019175"/>
            <a:ext cx="704786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</a:t>
            </a:r>
            <a:r>
              <a:rPr lang="en-US" altLang="vi-VN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đề: </a:t>
            </a: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 ơn thầy, cô giáo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3201" y="2422923"/>
            <a:ext cx="734187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74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" y="-15240"/>
            <a:ext cx="12191999" cy="6989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7347" y="319317"/>
            <a:ext cx="79709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0176" y="1018879"/>
            <a:ext cx="6317749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</a:t>
            </a:r>
            <a:r>
              <a:rPr lang="en-US" altLang="vi-VN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đề: </a:t>
            </a:r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 ơn thầy, cô giáo</a:t>
            </a:r>
            <a:endParaRPr lang="en-US" alt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3201" y="2260998"/>
            <a:ext cx="826833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2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7790" y="1285875"/>
            <a:ext cx="4812665" cy="4831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Biện pháp khắc phục hạn chế tuần qua</a:t>
            </a: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....</a:t>
            </a: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Về nề nếp</a:t>
            </a: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 </a:t>
            </a: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......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591935" y="1285875"/>
            <a:ext cx="4516755" cy="4831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Học tập</a:t>
            </a:r>
            <a:endParaRPr lang="en-US" alt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- </a:t>
            </a:r>
            <a:endParaRPr lang="en-US" alt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-</a:t>
            </a:r>
            <a:endParaRPr lang="en-US" alt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-</a:t>
            </a:r>
            <a:endParaRPr lang="en-US" alt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....</a:t>
            </a:r>
            <a:endParaRPr lang="en-US" alt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Phong trào và các hoạt động khác.</a:t>
            </a:r>
            <a:endParaRPr lang="en-US" alt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-</a:t>
            </a:r>
            <a:endParaRPr lang="en-US" alt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- </a:t>
            </a: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-</a:t>
            </a:r>
            <a:endParaRPr lang="en-US" alt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...</a:t>
            </a:r>
            <a:endParaRPr lang="en-US" sz="2800"/>
          </a:p>
        </p:txBody>
      </p:sp>
      <p:sp>
        <p:nvSpPr>
          <p:cNvPr id="8" name="Text Box 7"/>
          <p:cNvSpPr txBox="1"/>
          <p:nvPr/>
        </p:nvSpPr>
        <p:spPr>
          <a:xfrm>
            <a:off x="1367790" y="210185"/>
            <a:ext cx="7417435" cy="953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 Gợi ý nội dung thảo luận: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732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97244" y="470393"/>
            <a:ext cx="709091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Ph</a:t>
            </a: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ương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h</a:t>
            </a: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ướng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tuần</a:t>
            </a:r>
            <a:r>
              <a:rPr lang="en-US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9</a:t>
            </a:r>
            <a:endParaRPr lang="en-US" altLang="en-US" sz="3600" b="1" u="sng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1296896"/>
            <a:ext cx="1011618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7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3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 algn="just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pháp khắc phục hạn chế tuần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en-US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 quàng </a:t>
            </a:r>
            <a:r>
              <a:rPr lang="en-US" altLang="en-US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  <a:buClrTx/>
              <a:buNone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- Khắc phụ tình trạng quên đồ dùng học tập, sách vở. </a:t>
            </a:r>
          </a:p>
          <a:p>
            <a:pPr lvl="0" algn="just">
              <a:spcBef>
                <a:spcPct val="0"/>
              </a:spcBef>
              <a:buClrTx/>
              <a:buNone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- Khắc phục nói chuyện riêng, thiếu tập trung trong giờ học</a:t>
            </a:r>
          </a:p>
          <a:p>
            <a:pPr lvl="0" algn="just">
              <a:spcBef>
                <a:spcPct val="0"/>
              </a:spcBef>
              <a:buClrTx/>
              <a:buNone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- Khắc phục tính toán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chậm , viết chưa cẩn thận ...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843</Words>
  <Application>Microsoft Office PowerPoint</Application>
  <PresentationFormat>Widescreen</PresentationFormat>
  <Paragraphs>127</Paragraphs>
  <Slides>21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VnTime</vt:lpstr>
      <vt:lpstr>Times New Roman</vt:lpstr>
      <vt:lpstr>Calibri Light</vt:lpstr>
      <vt:lpstr>Arial</vt:lpstr>
      <vt:lpstr>Wingdings</vt:lpstr>
      <vt:lpstr>Calibri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thao</cp:lastModifiedBy>
  <cp:revision>247</cp:revision>
  <dcterms:created xsi:type="dcterms:W3CDTF">2018-05-24T12:43:00Z</dcterms:created>
  <dcterms:modified xsi:type="dcterms:W3CDTF">2023-10-28T14:11:46Z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D9A8C977B51B47CCAC5643F3B0D73102</vt:lpwstr>
  </property>
  <property fmtid="{D5CDD505-2E9C-101B-9397-08002B2CF9AE}" pid="3" name="KSOProductBuildVer">
    <vt:lpwstr>1033-11.2.0.11417</vt:lpwstr>
  </property>
</Properties>
</file>