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77" r:id="rId3"/>
    <p:sldId id="342" r:id="rId4"/>
    <p:sldId id="341" r:id="rId5"/>
    <p:sldId id="343" r:id="rId6"/>
    <p:sldId id="345" r:id="rId7"/>
    <p:sldId id="346" r:id="rId8"/>
    <p:sldId id="350" r:id="rId9"/>
    <p:sldId id="349" r:id="rId10"/>
    <p:sldId id="355" r:id="rId11"/>
    <p:sldId id="379" r:id="rId12"/>
    <p:sldId id="356" r:id="rId13"/>
    <p:sldId id="352" r:id="rId14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iCiel Cadena" panose="020B0604020202020204" charset="0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81"/>
    <a:srgbClr val="F0847A"/>
    <a:srgbClr val="FCE410"/>
    <a:srgbClr val="FF0066"/>
    <a:srgbClr val="FDDFD4"/>
    <a:srgbClr val="EA6274"/>
    <a:srgbClr val="FFB289"/>
    <a:srgbClr val="F8CBE0"/>
    <a:srgbClr val="FF0826"/>
    <a:srgbClr val="E50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8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173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-501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6401ED-FAEA-4DD7-9F1F-BE4021163A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1DAB8-37E8-430C-B7E5-5F881A1518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CAE07-ACCD-468C-92DA-9C5A237F796F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A8B9E-B4C4-4107-AF5B-1ED1C33141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BFE4D-93B6-4E76-BBA2-778C18F1B1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C6201-B8C2-4522-906C-418B275D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8B772-1E0C-44DA-9F32-26574B541009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2C7BB-6C52-4B00-8942-105A1C741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42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04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01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trái dâu để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455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Củng cố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4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5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97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194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3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2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5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6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31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93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23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18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01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78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98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16F892-AAA8-4496-8917-363574C40A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2153" y="9377917"/>
            <a:ext cx="1243085" cy="1073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A301DF-F110-4143-90EB-56019AE18C20}"/>
              </a:ext>
            </a:extLst>
          </p:cNvPr>
          <p:cNvSpPr txBox="1"/>
          <p:nvPr userDrawn="1"/>
        </p:nvSpPr>
        <p:spPr>
          <a:xfrm>
            <a:off x="8861" y="4552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47A"/>
                </a:solidFill>
                <a:latin typeface="UVN Thanh Pho" panose="02060506040706070203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BDB413-A4BA-4E20-932B-C0E999904BEC}"/>
              </a:ext>
            </a:extLst>
          </p:cNvPr>
          <p:cNvSpPr txBox="1"/>
          <p:nvPr userDrawn="1"/>
        </p:nvSpPr>
        <p:spPr>
          <a:xfrm>
            <a:off x="56769" y="644314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C81"/>
                </a:solidFill>
                <a:latin typeface="UVN Thanh Pho" panose="020605060407060702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9999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microsoft.com/office/2007/relationships/hdphoto" Target="../media/hdphoto6.wdp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4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6" y="687999"/>
            <a:ext cx="6650183" cy="33250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9" y="1429294"/>
            <a:ext cx="1858311" cy="3740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" y="3196268"/>
            <a:ext cx="4914041" cy="37407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68" y="-22124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7484" y="1905002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75" y="4013088"/>
            <a:ext cx="1460863" cy="14684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DA8AB-2BB3-4E99-BBBA-B7AE876EA8EF}"/>
              </a:ext>
            </a:extLst>
          </p:cNvPr>
          <p:cNvGrpSpPr/>
          <p:nvPr/>
        </p:nvGrpSpPr>
        <p:grpSpPr>
          <a:xfrm>
            <a:off x="4910774" y="2314995"/>
            <a:ext cx="5104253" cy="2218683"/>
            <a:chOff x="4910773" y="2314993"/>
            <a:chExt cx="5104253" cy="22186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5BEE06-F115-4E63-BD3F-BF47C675B8FE}"/>
                </a:ext>
              </a:extLst>
            </p:cNvPr>
            <p:cNvSpPr txBox="1"/>
            <p:nvPr/>
          </p:nvSpPr>
          <p:spPr>
            <a:xfrm>
              <a:off x="4991022" y="2314993"/>
              <a:ext cx="5024004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Toán 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E11C8-9831-480D-8181-8E9310346AD6}"/>
                </a:ext>
              </a:extLst>
            </p:cNvPr>
            <p:cNvSpPr txBox="1"/>
            <p:nvPr/>
          </p:nvSpPr>
          <p:spPr>
            <a:xfrm>
              <a:off x="4910773" y="2317685"/>
              <a:ext cx="5024004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>
                  <a:solidFill>
                    <a:srgbClr val="E59A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3800">
                  <a:solidFill>
                    <a:srgbClr val="FAAD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3800">
                  <a:solidFill>
                    <a:srgbClr val="68B2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13800">
                  <a:solidFill>
                    <a:srgbClr val="76D6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3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800">
                  <a:solidFill>
                    <a:srgbClr val="E58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11DE41-107C-4EE3-9184-BB120844104C}"/>
              </a:ext>
            </a:extLst>
          </p:cNvPr>
          <p:cNvSpPr txBox="1"/>
          <p:nvPr/>
        </p:nvSpPr>
        <p:spPr>
          <a:xfrm>
            <a:off x="1688835" y="2362744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20000"/>
                    <a:lumOff val="80000"/>
                  </a:schemeClr>
                </a:solidFill>
                <a:latin typeface="UTM Showca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846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AF107823-FDD2-4481-A004-B78CD4EED542}"/>
              </a:ext>
            </a:extLst>
          </p:cNvPr>
          <p:cNvSpPr/>
          <p:nvPr/>
        </p:nvSpPr>
        <p:spPr>
          <a:xfrm flipV="1">
            <a:off x="-190500" y="-445865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9934D-9E7D-4928-97BB-861481FC0CFE}"/>
              </a:ext>
            </a:extLst>
          </p:cNvPr>
          <p:cNvGrpSpPr/>
          <p:nvPr/>
        </p:nvGrpSpPr>
        <p:grpSpPr>
          <a:xfrm>
            <a:off x="1431098" y="51966"/>
            <a:ext cx="9211527" cy="1589959"/>
            <a:chOff x="2042161" y="162560"/>
            <a:chExt cx="7833360" cy="148895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CE28B4B1-FD19-4805-A35E-EDAE978BA275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EA6274">
                <a:alpha val="8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5A632DF2-6C3C-413D-9184-F87C50D7F303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F0847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4D2D6B63-4894-45EC-9E51-05BA18159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15" y="4431451"/>
            <a:ext cx="8548476" cy="923330"/>
          </a:xfrm>
          <a:prstGeom prst="rect">
            <a:avLst/>
          </a:prstGeom>
        </p:spPr>
      </p:pic>
      <p:pic>
        <p:nvPicPr>
          <p:cNvPr id="8" name="Picture 7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B3E039-B948-4771-815F-84B930ABF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98" y="2690008"/>
            <a:ext cx="8548476" cy="923330"/>
          </a:xfrm>
          <a:prstGeom prst="rect">
            <a:avLst/>
          </a:prstGeom>
        </p:spPr>
      </p:pic>
      <p:sp>
        <p:nvSpPr>
          <p:cNvPr id="7" name="任意多边形 11">
            <a:extLst>
              <a:ext uri="{FF2B5EF4-FFF2-40B4-BE49-F238E27FC236}">
                <a16:creationId xmlns:a16="http://schemas.microsoft.com/office/drawing/2014/main" id="{7CB0D81F-3D82-457D-8328-1BC97F682B40}"/>
              </a:ext>
            </a:extLst>
          </p:cNvPr>
          <p:cNvSpPr/>
          <p:nvPr/>
        </p:nvSpPr>
        <p:spPr>
          <a:xfrm rot="10800000" flipV="1">
            <a:off x="-381000" y="5247614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44CABD1D-9C30-4CA4-8A3C-F09CF4AF8671}"/>
              </a:ext>
            </a:extLst>
          </p:cNvPr>
          <p:cNvSpPr>
            <a:spLocks/>
          </p:cNvSpPr>
          <p:nvPr/>
        </p:nvSpPr>
        <p:spPr bwMode="auto">
          <a:xfrm>
            <a:off x="1939775" y="309625"/>
            <a:ext cx="909057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000" b="1" dirty="0">
                <a:solidFill>
                  <a:srgbClr val="FF0066"/>
                </a:solidFill>
                <a:cs typeface="Times New Roman" panose="02020603050405020304" pitchFamily="18" charset="0"/>
              </a:rPr>
              <a:t>3. </a:t>
            </a:r>
            <a:r>
              <a:rPr lang="en-US" altLang="en-US" sz="50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Điền</a:t>
            </a:r>
            <a:r>
              <a:rPr lang="en-US" altLang="en-US" sz="50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50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thích</a:t>
            </a:r>
            <a:r>
              <a:rPr lang="en-US" altLang="en-US" sz="50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50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5000" b="1" dirty="0">
                <a:solidFill>
                  <a:srgbClr val="FF0066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sz="50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5000" b="1" dirty="0">
                <a:solidFill>
                  <a:srgbClr val="FF0066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A153C20F-AB4F-4E99-BC46-CB7380DC3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233" y="2616343"/>
            <a:ext cx="71662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UTM Avo" panose="02040603050506020204" pitchFamily="18" charset="0"/>
              </a:rPr>
              <a:t>a x</a:t>
            </a:r>
            <a:r>
              <a:rPr lang="vi-VN" altLang="en-US" sz="5400" b="1">
                <a:latin typeface="Arial" panose="020B0604020202020204" pitchFamily="34" charset="0"/>
              </a:rPr>
              <a:t> </a:t>
            </a:r>
            <a:r>
              <a:rPr lang="en-US" altLang="en-US" sz="5400" b="1">
                <a:latin typeface="Arial" panose="020B0604020202020204" pitchFamily="34" charset="0"/>
              </a:rPr>
              <a:t>  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1</a:t>
            </a:r>
            <a:r>
              <a:rPr lang="vi-VN" altLang="en-US" sz="5400" b="1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vi-VN" altLang="en-US" sz="5400" b="1">
                <a:latin typeface="Arial" panose="020B0604020202020204" pitchFamily="34" charset="0"/>
              </a:rPr>
              <a:t> =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   1</a:t>
            </a:r>
            <a:r>
              <a:rPr lang="vi-VN" altLang="en-US" sz="5400" b="1">
                <a:latin typeface="Arial" panose="020B0604020202020204" pitchFamily="34" charset="0"/>
              </a:rPr>
              <a:t>  </a:t>
            </a:r>
            <a:r>
              <a:rPr lang="en-US" altLang="en-US" sz="5400" b="1">
                <a:latin typeface="UTM Avo" panose="02040603050506020204" pitchFamily="18" charset="0"/>
              </a:rPr>
              <a:t>x a = a</a:t>
            </a:r>
            <a:endParaRPr lang="vi-VN" altLang="en-US" sz="5400" b="1"/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1C4C86E3-BEE0-4E8E-B82E-70C4271D0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834" y="4395368"/>
            <a:ext cx="90511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UTM Avo" panose="02040603050506020204" pitchFamily="18" charset="0"/>
              </a:rPr>
              <a:t>a x   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0</a:t>
            </a:r>
            <a:r>
              <a:rPr lang="en-US" altLang="en-US" sz="5400" b="1">
                <a:latin typeface="UTM Avo" panose="02040603050506020204" pitchFamily="18" charset="0"/>
              </a:rPr>
              <a:t>  =  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0</a:t>
            </a:r>
            <a:r>
              <a:rPr lang="en-US" altLang="en-US" sz="5400" b="1">
                <a:latin typeface="UTM Avo" panose="02040603050506020204" pitchFamily="18" charset="0"/>
              </a:rPr>
              <a:t>  </a:t>
            </a:r>
            <a:r>
              <a:rPr lang="vi-VN" altLang="en-US" sz="5400" b="1">
                <a:latin typeface="Arial" panose="020B0604020202020204" pitchFamily="34" charset="0"/>
              </a:rPr>
              <a:t> </a:t>
            </a:r>
            <a:r>
              <a:rPr lang="en-US" altLang="en-US" sz="5400" b="1">
                <a:latin typeface="UTM Avo" panose="02040603050506020204" pitchFamily="18" charset="0"/>
              </a:rPr>
              <a:t>x a = 0</a:t>
            </a:r>
            <a:endParaRPr lang="vi-VN" altLang="en-US" sz="5400" b="1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D83B0A-E4BC-48B9-BB1C-3B12A01858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0" b="93108" l="10000" r="90000">
                        <a14:foregroundMark x1="35950" y1="91241" x2="68750" y2="93108"/>
                        <a14:backgroundMark x1="44450" y1="46065" x2="85700" y2="53624"/>
                        <a14:backgroundMark x1="73000" y1="45131" x2="24350" y2="47977"/>
                        <a14:backgroundMark x1="57150" y1="52646" x2="29600" y2="4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/>
        </p:blipFill>
        <p:spPr>
          <a:xfrm>
            <a:off x="4784655" y="1920993"/>
            <a:ext cx="1542339" cy="1747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E4B8E-C129-4C3E-99CE-36DB66B8DF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0" b="93108" l="10000" r="90000">
                        <a14:foregroundMark x1="35950" y1="91241" x2="68750" y2="93108"/>
                        <a14:backgroundMark x1="44450" y1="46065" x2="85700" y2="53624"/>
                        <a14:backgroundMark x1="73000" y1="45131" x2="24350" y2="47977"/>
                        <a14:backgroundMark x1="57150" y1="52646" x2="29600" y2="4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/>
        </p:blipFill>
        <p:spPr>
          <a:xfrm>
            <a:off x="3004034" y="1750602"/>
            <a:ext cx="1657791" cy="18788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8BE0BF-643B-4D90-A3E2-E99367FDD5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778" l="14667" r="85111">
                        <a14:foregroundMark x1="46222" y1="57778" x2="46222" y2="76444"/>
                        <a14:foregroundMark x1="58370" y1="90444" x2="48148" y2="92296"/>
                        <a14:foregroundMark x1="46222" y1="66444" x2="54000" y2="68000"/>
                        <a14:foregroundMark x1="66519" y1="65630" x2="36370" y2="68000"/>
                        <a14:foregroundMark x1="36370" y1="68000" x2="33704" y2="67259"/>
                        <a14:foregroundMark x1="68815" y1="55481" x2="38370" y2="55481"/>
                        <a14:foregroundMark x1="24222" y1="53407" x2="35407" y2="92889"/>
                        <a14:foregroundMark x1="64409" y1="88000" x2="66000" y2="87630"/>
                        <a14:foregroundMark x1="39556" y1="93778" x2="64409" y2="88000"/>
                        <a14:foregroundMark x1="66000" y1="87630" x2="53704" y2="69259"/>
                        <a14:foregroundMark x1="65778" y1="72519" x2="62000" y2="77556"/>
                        <a14:foregroundMark x1="67407" y1="68370" x2="51185" y2="66741"/>
                        <a14:foregroundMark x1="69481" y1="60519" x2="33333" y2="58444"/>
                        <a14:foregroundMark x1="31704" y1="65481" x2="35037" y2="73407"/>
                        <a14:foregroundMark x1="30444" y1="67185" x2="35852" y2="93778"/>
                        <a14:foregroundMark x1="67407" y1="67185" x2="66148" y2="68815"/>
                        <a14:foregroundMark x1="37926" y1="92074" x2="59481" y2="93778"/>
                        <a14:backgroundMark x1="51852" y1="26074" x2="55630" y2="41926"/>
                        <a14:backgroundMark x1="65111" y1="88000" x2="65111" y2="88000"/>
                        <a14:backgroundMark x1="38963" y1="94222" x2="38963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" t="50653" r="5882"/>
          <a:stretch/>
        </p:blipFill>
        <p:spPr>
          <a:xfrm>
            <a:off x="2579230" y="4335837"/>
            <a:ext cx="1992915" cy="1114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14A9CE-1161-4B0F-BE55-F48A77D9AA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778" l="14667" r="85111">
                        <a14:foregroundMark x1="46222" y1="57778" x2="46222" y2="76444"/>
                        <a14:foregroundMark x1="58370" y1="90444" x2="48148" y2="92296"/>
                        <a14:foregroundMark x1="46222" y1="66444" x2="54000" y2="68000"/>
                        <a14:foregroundMark x1="66519" y1="65630" x2="36370" y2="68000"/>
                        <a14:foregroundMark x1="36370" y1="68000" x2="33704" y2="67259"/>
                        <a14:foregroundMark x1="68815" y1="55481" x2="38370" y2="55481"/>
                        <a14:foregroundMark x1="24222" y1="53407" x2="35407" y2="92889"/>
                        <a14:foregroundMark x1="64409" y1="88000" x2="66000" y2="87630"/>
                        <a14:foregroundMark x1="39556" y1="93778" x2="64409" y2="88000"/>
                        <a14:foregroundMark x1="66000" y1="87630" x2="53704" y2="69259"/>
                        <a14:foregroundMark x1="65778" y1="72519" x2="62000" y2="77556"/>
                        <a14:foregroundMark x1="67407" y1="68370" x2="51185" y2="66741"/>
                        <a14:foregroundMark x1="69481" y1="60519" x2="33333" y2="58444"/>
                        <a14:foregroundMark x1="31704" y1="65481" x2="35037" y2="73407"/>
                        <a14:foregroundMark x1="30444" y1="67185" x2="35852" y2="93778"/>
                        <a14:foregroundMark x1="67407" y1="67185" x2="66148" y2="68815"/>
                        <a14:foregroundMark x1="37926" y1="92074" x2="59481" y2="93778"/>
                        <a14:backgroundMark x1="51852" y1="26074" x2="55630" y2="41926"/>
                        <a14:backgroundMark x1="65111" y1="88000" x2="65111" y2="88000"/>
                        <a14:backgroundMark x1="38963" y1="94222" x2="38963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" t="50653" r="5882"/>
          <a:stretch/>
        </p:blipFill>
        <p:spPr>
          <a:xfrm>
            <a:off x="4055455" y="4385421"/>
            <a:ext cx="1992915" cy="1114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7E8B4E-145B-445C-AD27-DD4833281B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21" y="-10692"/>
            <a:ext cx="2835151" cy="28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e1ed7f935192fceca30dfb2bcebe602">
            <a:extLst>
              <a:ext uri="{FF2B5EF4-FFF2-40B4-BE49-F238E27FC236}">
                <a16:creationId xmlns:a16="http://schemas.microsoft.com/office/drawing/2014/main" id="{4DE3BA07-FC4F-46EF-A0E9-EBEB009BF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673860" y="-34132"/>
            <a:ext cx="9174171" cy="500252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A282E656-2E7D-4BA2-9958-D7B177974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30"/>
            <a:ext cx="12192000" cy="3613823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F61C8F66-AECF-4D75-953F-C5583FA4F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64F0C5-793D-45FC-9645-929BE29A8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24662">
            <a:off x="-59838" y="2590942"/>
            <a:ext cx="5545455" cy="420414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90909" y="3743325"/>
            <a:ext cx="4821192" cy="32490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9BD91E-C71B-4E3E-AD09-1EE4E1B0BC8E}"/>
              </a:ext>
            </a:extLst>
          </p:cNvPr>
          <p:cNvSpPr txBox="1"/>
          <p:nvPr/>
        </p:nvSpPr>
        <p:spPr>
          <a:xfrm>
            <a:off x="3123738" y="1688505"/>
            <a:ext cx="75348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dirty="0" err="1">
                <a:solidFill>
                  <a:srgbClr val="6BCBF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6600" b="1" dirty="0">
                <a:solidFill>
                  <a:srgbClr val="6BCB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6BCBF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BCBF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3F424A2-3D89-49B8-8031-81D53B780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05863">
            <a:off x="9620153" y="15162"/>
            <a:ext cx="1846040" cy="18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DDFD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1">
            <a:extLst>
              <a:ext uri="{FF2B5EF4-FFF2-40B4-BE49-F238E27FC236}">
                <a16:creationId xmlns:a16="http://schemas.microsoft.com/office/drawing/2014/main" id="{CA85FFF5-EA2C-4A29-9230-58DAF3E8B351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64FB82-4F98-47D0-A417-8367EFDB6986}"/>
              </a:ext>
            </a:extLst>
          </p:cNvPr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335ADF-2577-4989-B81B-F0DF46658348}"/>
                </a:ext>
              </a:extLst>
            </p:cNvPr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13" name="Picture 12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567D3BB7-7469-4F0F-B28A-98C073D8A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/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14" name="Picture 13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CEE460D4-4408-40F4-8C73-8E79AE99C7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/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15" name="Picture 14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2F7AB56D-1606-4F8C-91F7-50A0D08CB6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/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16" name="Text Box 19">
                <a:extLst>
                  <a:ext uri="{FF2B5EF4-FFF2-40B4-BE49-F238E27FC236}">
                    <a16:creationId xmlns:a16="http://schemas.microsoft.com/office/drawing/2014/main" id="{B355F265-BA16-4DBF-B38E-3DA515F496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569025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DẶN DÒ</a:t>
                </a:r>
                <a:endParaRPr lang="en-US" altLang="en-US" sz="7200" dirty="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50F9A771-1E4A-4FF6-B2CA-FF8BD865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34574BE4-089D-40A8-9A16-8D5A7E3D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pic>
        <p:nvPicPr>
          <p:cNvPr id="19" name="Picture 18" descr="A picture containing doll&#10;&#10;Description automatically generated">
            <a:extLst>
              <a:ext uri="{FF2B5EF4-FFF2-40B4-BE49-F238E27FC236}">
                <a16:creationId xmlns:a16="http://schemas.microsoft.com/office/drawing/2014/main" id="{D53FA7C4-C62E-4847-B273-FDF3871B4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3" y="2307254"/>
            <a:ext cx="1997212" cy="44880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2D8AABB-748B-4753-B858-F148EE509551}"/>
              </a:ext>
            </a:extLst>
          </p:cNvPr>
          <p:cNvGrpSpPr/>
          <p:nvPr/>
        </p:nvGrpSpPr>
        <p:grpSpPr>
          <a:xfrm>
            <a:off x="2515587" y="2075813"/>
            <a:ext cx="8994747" cy="1625072"/>
            <a:chOff x="2515587" y="2075812"/>
            <a:chExt cx="8994746" cy="1625072"/>
          </a:xfrm>
        </p:grpSpPr>
        <p:sp>
          <p:nvSpPr>
            <p:cNvPr id="3" name="Rectangle 42">
              <a:extLst>
                <a:ext uri="{FF2B5EF4-FFF2-40B4-BE49-F238E27FC236}">
                  <a16:creationId xmlns:a16="http://schemas.microsoft.com/office/drawing/2014/main" id="{FC7C189E-431F-4F71-834C-3C5DAD268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879" y="2122464"/>
              <a:ext cx="8831454" cy="1432500"/>
            </a:xfrm>
            <a:prstGeom prst="roundRect">
              <a:avLst>
                <a:gd name="adj" fmla="val 28539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7200" b="1">
                  <a:cs typeface="Times New Roman" panose="02020603050405020304" pitchFamily="18" charset="0"/>
                </a:rPr>
                <a:t>	1. Làm BT vào vở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2A1F3A-AD0F-408B-8B3E-7262F70B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2075812"/>
              <a:ext cx="1625072" cy="162507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EEB122-5EEC-4E73-A19C-EE3F52D06A47}"/>
              </a:ext>
            </a:extLst>
          </p:cNvPr>
          <p:cNvGrpSpPr/>
          <p:nvPr/>
        </p:nvGrpSpPr>
        <p:grpSpPr>
          <a:xfrm>
            <a:off x="2515587" y="3989289"/>
            <a:ext cx="8994747" cy="1625072"/>
            <a:chOff x="2515587" y="3989288"/>
            <a:chExt cx="8994746" cy="1625072"/>
          </a:xfrm>
        </p:grpSpPr>
        <p:sp>
          <p:nvSpPr>
            <p:cNvPr id="5" name="Text Box 20">
              <a:extLst>
                <a:ext uri="{FF2B5EF4-FFF2-40B4-BE49-F238E27FC236}">
                  <a16:creationId xmlns:a16="http://schemas.microsoft.com/office/drawing/2014/main" id="{2B195AA2-1FCB-4A36-B1A4-B4F335616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879" y="4050184"/>
              <a:ext cx="8831454" cy="1467326"/>
            </a:xfrm>
            <a:prstGeom prst="roundRect">
              <a:avLst>
                <a:gd name="adj" fmla="val 32100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200" b="1">
                  <a:solidFill>
                    <a:srgbClr val="F084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chemeClr val="tx1"/>
                  </a:solidFill>
                </a:rPr>
                <a:t> 	2. Làm SBT Toán</a:t>
              </a:r>
              <a:endParaRPr lang="en-US" altLang="en-US" sz="720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DEF57A-FE48-4920-BC73-754389DC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3989288"/>
              <a:ext cx="1625072" cy="1625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CD8FEBB7-2274-4C8B-B8A5-C66C27C2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1" y="1627045"/>
            <a:ext cx="6400932" cy="51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768CC77-568E-4A8A-B4E6-16D14DD758A8}"/>
              </a:ext>
            </a:extLst>
          </p:cNvPr>
          <p:cNvGrpSpPr/>
          <p:nvPr/>
        </p:nvGrpSpPr>
        <p:grpSpPr>
          <a:xfrm>
            <a:off x="162872" y="222702"/>
            <a:ext cx="5610733" cy="2843137"/>
            <a:chOff x="5539527" y="-288430"/>
            <a:chExt cx="5610733" cy="2843137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94906C71-BD3B-416E-AB8B-3F784D7DFDE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6DD155-4686-4A79-AAD6-979288CA0B27}"/>
                </a:ext>
              </a:extLst>
            </p:cNvPr>
            <p:cNvSpPr txBox="1"/>
            <p:nvPr/>
          </p:nvSpPr>
          <p:spPr>
            <a:xfrm>
              <a:off x="6330559" y="165626"/>
              <a:ext cx="4028667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Chúc em </a:t>
              </a:r>
            </a:p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học tốt nhé!</a:t>
              </a:r>
            </a:p>
          </p:txBody>
        </p:sp>
      </p:grpSp>
      <p:pic>
        <p:nvPicPr>
          <p:cNvPr id="19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89E0615D-C96F-4091-BE8F-E41E0D211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3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4F7D1FDA-5BDD-42A4-8A4D-72AD90B9A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3175" y="5927422"/>
            <a:ext cx="1025525" cy="1025525"/>
          </a:xfrm>
          <a:prstGeom prst="rect">
            <a:avLst/>
          </a:prstGeom>
        </p:spPr>
      </p:pic>
      <p:pic>
        <p:nvPicPr>
          <p:cNvPr id="25" name="Picture 24" descr="A cake with strawberries and whipped cream on top&#10;&#10;Description automatically generated with low confidence">
            <a:extLst>
              <a:ext uri="{FF2B5EF4-FFF2-40B4-BE49-F238E27FC236}">
                <a16:creationId xmlns:a16="http://schemas.microsoft.com/office/drawing/2014/main" id="{9292B72C-A697-4BDF-B7D6-8DB2533A440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18">
            <a:off x="7689777" y="4723657"/>
            <a:ext cx="2804563" cy="210342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8581E5AF-B145-4048-ADD1-032D4C7C4B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540">
            <a:off x="10256859" y="5041420"/>
            <a:ext cx="1959048" cy="16994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563218-152D-45F8-AFA0-A859D97626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6"/>
          <a:stretch/>
        </p:blipFill>
        <p:spPr>
          <a:xfrm>
            <a:off x="2105189" y="4981438"/>
            <a:ext cx="2303781" cy="170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B6A51F-3FD8-4467-93F9-E83244D9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01" y="5068783"/>
            <a:ext cx="2176356" cy="1395825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7D9F71-B4EE-4878-A662-B9FAB0919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/>
        </p:blipFill>
        <p:spPr>
          <a:xfrm>
            <a:off x="6444909" y="-61858"/>
            <a:ext cx="5709747" cy="2547346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6D609170-0A5A-418F-9E88-74F9E6BCEE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5" y="2286031"/>
            <a:ext cx="2857500" cy="2857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20AD6D-9F4D-4524-97D1-01551364418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/>
        </p:blipFill>
        <p:spPr>
          <a:xfrm rot="20611436">
            <a:off x="5309805" y="4873630"/>
            <a:ext cx="1599420" cy="18126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75170A-B703-40DF-8A88-9422503036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66867">
            <a:off x="6294809" y="4843498"/>
            <a:ext cx="1904295" cy="19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e1ed7f935192fceca30dfb2bcebe602">
            <a:extLst>
              <a:ext uri="{FF2B5EF4-FFF2-40B4-BE49-F238E27FC236}">
                <a16:creationId xmlns:a16="http://schemas.microsoft.com/office/drawing/2014/main" id="{4DE3BA07-FC4F-46EF-A0E9-EBEB009BF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673860" y="-34132"/>
            <a:ext cx="9174171" cy="500252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A282E656-2E7D-4BA2-9958-D7B177974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30"/>
            <a:ext cx="12192000" cy="3613823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F61C8F66-AECF-4D75-953F-C5583FA4F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64F0C5-793D-45FC-9645-929BE29A8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24662">
            <a:off x="-59838" y="2590942"/>
            <a:ext cx="5545455" cy="420414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90909" y="3743325"/>
            <a:ext cx="4821192" cy="32490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6A1CB1-CBC2-41A1-A4F2-C783D41FB16F}"/>
              </a:ext>
            </a:extLst>
          </p:cNvPr>
          <p:cNvGrpSpPr/>
          <p:nvPr/>
        </p:nvGrpSpPr>
        <p:grpSpPr>
          <a:xfrm>
            <a:off x="3483422" y="1689043"/>
            <a:ext cx="7950558" cy="1120700"/>
            <a:chOff x="2544968" y="1660376"/>
            <a:chExt cx="7492646" cy="11207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9BD91E-C71B-4E3E-AD09-1EE4E1B0BC8E}"/>
                </a:ext>
              </a:extLst>
            </p:cNvPr>
            <p:cNvSpPr txBox="1"/>
            <p:nvPr/>
          </p:nvSpPr>
          <p:spPr>
            <a:xfrm>
              <a:off x="2936748" y="1660376"/>
              <a:ext cx="710086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 err="1">
                  <a:solidFill>
                    <a:srgbClr val="6BCBFC"/>
                  </a:solidFill>
                  <a:latin typeface="Times New Roman" pitchFamily="18" charset="0"/>
                  <a:cs typeface="Times New Roman" pitchFamily="18" charset="0"/>
                </a:rPr>
                <a:t>Khởi</a:t>
              </a:r>
              <a:r>
                <a:rPr lang="en-US" altLang="en-US" sz="6600" b="1" dirty="0">
                  <a:solidFill>
                    <a:srgbClr val="6BCBF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600" b="1" dirty="0" err="1">
                  <a:solidFill>
                    <a:srgbClr val="6BCBF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endParaRPr lang="en-US" altLang="en-US" sz="6600" b="1" dirty="0">
                <a:solidFill>
                  <a:srgbClr val="6BCBF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76B995-062D-4D4A-861C-F81678DFD2C8}"/>
                </a:ext>
              </a:extLst>
            </p:cNvPr>
            <p:cNvSpPr txBox="1"/>
            <p:nvPr/>
          </p:nvSpPr>
          <p:spPr>
            <a:xfrm>
              <a:off x="2544968" y="1950079"/>
              <a:ext cx="711991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E3F424A2-3D89-49B8-8031-81D53B780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05863">
            <a:off x="9620153" y="15162"/>
            <a:ext cx="1846040" cy="18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2474518-1511-47CD-AEE3-22AA1689B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5488" y="1942925"/>
            <a:ext cx="3527584" cy="3527584"/>
          </a:xfrm>
          <a:prstGeom prst="rect">
            <a:avLst/>
          </a:prstGeom>
        </p:spPr>
      </p:pic>
      <p:pic>
        <p:nvPicPr>
          <p:cNvPr id="29" name="图片 18">
            <a:extLst>
              <a:ext uri="{FF2B5EF4-FFF2-40B4-BE49-F238E27FC236}">
                <a16:creationId xmlns:a16="http://schemas.microsoft.com/office/drawing/2014/main" id="{56AB33CA-787B-4A6C-AB36-FBAC1C4B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A5DB9C-5208-443E-B0E9-8DC941866C8C}"/>
              </a:ext>
            </a:extLst>
          </p:cNvPr>
          <p:cNvGrpSpPr/>
          <p:nvPr/>
        </p:nvGrpSpPr>
        <p:grpSpPr>
          <a:xfrm>
            <a:off x="1490238" y="292514"/>
            <a:ext cx="9211527" cy="1589959"/>
            <a:chOff x="2042161" y="162560"/>
            <a:chExt cx="7833360" cy="148895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0C34E3C-F789-45A5-BB10-974F0EA8331D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92D7F2">
                <a:alpha val="89000"/>
              </a:srgbClr>
            </a:solidFill>
            <a:ln>
              <a:solidFill>
                <a:srgbClr val="262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35C4544F-E46E-485B-A7A9-6643900BE3F4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E5467979-1461-4E3B-B518-9D12D5FEE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30"/>
            <a:ext cx="12192000" cy="3613823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6BA9C17F-2C07-4E4C-975D-BE4B83EAB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-341" r="49582" b="14474"/>
          <a:stretch>
            <a:fillRect/>
          </a:stretch>
        </p:blipFill>
        <p:spPr>
          <a:xfrm>
            <a:off x="-1564" y="1668187"/>
            <a:ext cx="3957824" cy="333264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E66BAA2-0A0B-439D-B89D-627211B6F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r="5972" b="14132"/>
          <a:stretch>
            <a:fillRect/>
          </a:stretch>
        </p:blipFill>
        <p:spPr>
          <a:xfrm>
            <a:off x="8235743" y="1668187"/>
            <a:ext cx="3957824" cy="333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D4810-F6E6-4A12-8235-43B6418D45B7}"/>
              </a:ext>
            </a:extLst>
          </p:cNvPr>
          <p:cNvSpPr txBox="1"/>
          <p:nvPr/>
        </p:nvSpPr>
        <p:spPr>
          <a:xfrm>
            <a:off x="1769994" y="724752"/>
            <a:ext cx="87274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EA018-7DDC-41EB-BB10-4179BDF43C90}"/>
              </a:ext>
            </a:extLst>
          </p:cNvPr>
          <p:cNvSpPr txBox="1"/>
          <p:nvPr/>
        </p:nvSpPr>
        <p:spPr>
          <a:xfrm>
            <a:off x="1179788" y="2685796"/>
            <a:ext cx="159512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45A0E1-9540-4357-98DD-3E55FABD070B}"/>
              </a:ext>
            </a:extLst>
          </p:cNvPr>
          <p:cNvSpPr txBox="1"/>
          <p:nvPr/>
        </p:nvSpPr>
        <p:spPr>
          <a:xfrm>
            <a:off x="9417095" y="2685796"/>
            <a:ext cx="159512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endParaRPr lang="en-US" sz="54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3AA0D-DA8D-4416-BC5C-F46F2CEDB126}"/>
              </a:ext>
            </a:extLst>
          </p:cNvPr>
          <p:cNvSpPr txBox="1"/>
          <p:nvPr/>
        </p:nvSpPr>
        <p:spPr>
          <a:xfrm>
            <a:off x="509228" y="3598966"/>
            <a:ext cx="312976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en-US" sz="54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0572B-AA17-448E-B65A-80E1CF335B2F}"/>
              </a:ext>
            </a:extLst>
          </p:cNvPr>
          <p:cNvSpPr txBox="1"/>
          <p:nvPr/>
        </p:nvSpPr>
        <p:spPr>
          <a:xfrm>
            <a:off x="8649773" y="3609126"/>
            <a:ext cx="312976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F14F82-F4D6-4B35-B8C6-01F3CCA4E559}"/>
              </a:ext>
            </a:extLst>
          </p:cNvPr>
          <p:cNvGrpSpPr/>
          <p:nvPr/>
        </p:nvGrpSpPr>
        <p:grpSpPr>
          <a:xfrm>
            <a:off x="3239608" y="2983790"/>
            <a:ext cx="5712789" cy="4139301"/>
            <a:chOff x="3239607" y="2983788"/>
            <a:chExt cx="5712789" cy="41393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8ECF81-0E1B-45F2-9B22-AA37C429B803}"/>
                </a:ext>
              </a:extLst>
            </p:cNvPr>
            <p:cNvGrpSpPr/>
            <p:nvPr/>
          </p:nvGrpSpPr>
          <p:grpSpPr>
            <a:xfrm>
              <a:off x="3239607" y="2983788"/>
              <a:ext cx="5712789" cy="4139301"/>
              <a:chOff x="3239607" y="2983788"/>
              <a:chExt cx="5712789" cy="413930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24BA44E-FEFB-4A8B-A4DF-D33D89BA3BC8}"/>
                  </a:ext>
                </a:extLst>
              </p:cNvPr>
              <p:cNvGrpSpPr/>
              <p:nvPr/>
            </p:nvGrpSpPr>
            <p:grpSpPr>
              <a:xfrm>
                <a:off x="3239607" y="2983788"/>
                <a:ext cx="5712789" cy="4139301"/>
                <a:chOff x="3188939" y="3192025"/>
                <a:chExt cx="5712789" cy="3908871"/>
              </a:xfrm>
            </p:grpSpPr>
            <p:pic>
              <p:nvPicPr>
                <p:cNvPr id="22" name="图片 25">
                  <a:extLst>
                    <a:ext uri="{FF2B5EF4-FFF2-40B4-BE49-F238E27FC236}">
                      <a16:creationId xmlns:a16="http://schemas.microsoft.com/office/drawing/2014/main" id="{2440C472-4EF2-4FF2-973E-9CB0510560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8939" y="3192025"/>
                  <a:ext cx="5712789" cy="3908871"/>
                </a:xfrm>
                <a:prstGeom prst="rect">
                  <a:avLst/>
                </a:prstGeom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19884D9-B0C4-47C7-8979-0F788049C235}"/>
                    </a:ext>
                  </a:extLst>
                </p:cNvPr>
                <p:cNvSpPr txBox="1"/>
                <p:nvPr/>
              </p:nvSpPr>
              <p:spPr>
                <a:xfrm>
                  <a:off x="4043680" y="4832309"/>
                  <a:ext cx="4160016" cy="9591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 </a:t>
                  </a:r>
                  <a:r>
                    <a:rPr lang="en-US" altLang="en-US" sz="6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6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 </a:t>
                  </a:r>
                  <a:r>
                    <a:rPr lang="en-US" altLang="en-US" sz="6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en-US" altLang="en-US" sz="6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6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7</a:t>
                  </a:r>
                  <a:r>
                    <a:rPr lang="en-US" altLang="en-US" sz="6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6000"/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C3CDEB0-BD60-4F93-BD4A-40D57C66BA2E}"/>
                  </a:ext>
                </a:extLst>
              </p:cNvPr>
              <p:cNvSpPr txBox="1"/>
              <p:nvPr/>
            </p:nvSpPr>
            <p:spPr>
              <a:xfrm>
                <a:off x="5399538" y="3797438"/>
                <a:ext cx="16935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altLang="en-US" sz="5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5400" dirty="0"/>
              </a:p>
            </p:txBody>
          </p: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847C2A6-95A1-46B5-AC4C-3F2D8D6E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690319" y="3857891"/>
              <a:ext cx="781359" cy="80242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72838B12-9367-4B1A-857B-275753CBAF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25469" y="4949179"/>
            <a:ext cx="1366531" cy="1894671"/>
          </a:xfrm>
          <a:prstGeom prst="rect">
            <a:avLst/>
          </a:prstGeom>
        </p:spPr>
      </p:pic>
      <p:pic>
        <p:nvPicPr>
          <p:cNvPr id="33" name="图片 17">
            <a:extLst>
              <a:ext uri="{FF2B5EF4-FFF2-40B4-BE49-F238E27FC236}">
                <a16:creationId xmlns:a16="http://schemas.microsoft.com/office/drawing/2014/main" id="{5830B415-F67B-48AF-ABA6-BFD85145E5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>
            <a:fillRect/>
          </a:stretch>
        </p:blipFill>
        <p:spPr>
          <a:xfrm>
            <a:off x="-592434" y="5053440"/>
            <a:ext cx="2333535" cy="22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e1ed7f935192fceca30dfb2bcebe602">
            <a:extLst>
              <a:ext uri="{FF2B5EF4-FFF2-40B4-BE49-F238E27FC236}">
                <a16:creationId xmlns:a16="http://schemas.microsoft.com/office/drawing/2014/main" id="{4DE3BA07-FC4F-46EF-A0E9-EBEB009BF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673860" y="-34132"/>
            <a:ext cx="9174171" cy="500252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A282E656-2E7D-4BA2-9958-D7B177974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30"/>
            <a:ext cx="12192000" cy="3613823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F61C8F66-AECF-4D75-953F-C5583FA4F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64F0C5-793D-45FC-9645-929BE29A8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24662">
            <a:off x="-59838" y="2590942"/>
            <a:ext cx="5545455" cy="420414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90909" y="3743325"/>
            <a:ext cx="4821192" cy="32490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6A1CB1-CBC2-41A1-A4F2-C783D41FB16F}"/>
              </a:ext>
            </a:extLst>
          </p:cNvPr>
          <p:cNvGrpSpPr/>
          <p:nvPr/>
        </p:nvGrpSpPr>
        <p:grpSpPr>
          <a:xfrm>
            <a:off x="3186325" y="673381"/>
            <a:ext cx="7592563" cy="3139921"/>
            <a:chOff x="2882344" y="1660376"/>
            <a:chExt cx="7155270" cy="313992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9BD91E-C71B-4E3E-AD09-1EE4E1B0BC8E}"/>
                </a:ext>
              </a:extLst>
            </p:cNvPr>
            <p:cNvSpPr txBox="1"/>
            <p:nvPr/>
          </p:nvSpPr>
          <p:spPr>
            <a:xfrm>
              <a:off x="2936748" y="1660376"/>
              <a:ext cx="7100866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TÍNH CHẤT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 GIAO HOÁN CỦA PHÉP NHÂN</a:t>
              </a:r>
              <a:endParaRPr lang="en-US" altLang="en-US" sz="4800">
                <a:solidFill>
                  <a:srgbClr val="6BCBFC"/>
                </a:solidFill>
                <a:latin typeface="UVN Binh Duong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76B995-062D-4D4A-861C-F81678DFD2C8}"/>
                </a:ext>
              </a:extLst>
            </p:cNvPr>
            <p:cNvSpPr txBox="1"/>
            <p:nvPr/>
          </p:nvSpPr>
          <p:spPr>
            <a:xfrm>
              <a:off x="2882344" y="1660976"/>
              <a:ext cx="7119913" cy="313932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TÍNH CHẤT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 GIAO HOÁN CỦA PHÉP NHÂN</a:t>
              </a:r>
              <a:endParaRPr lang="en-US" altLang="en-US" sz="4800">
                <a:solidFill>
                  <a:srgbClr val="2627A6"/>
                </a:solidFill>
                <a:latin typeface="UVN Binh Duong" pitchFamily="2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E3F424A2-3D89-49B8-8031-81D53B780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05863">
            <a:off x="9620153" y="15162"/>
            <a:ext cx="1846040" cy="18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1">
            <a:extLst>
              <a:ext uri="{FF2B5EF4-FFF2-40B4-BE49-F238E27FC236}">
                <a16:creationId xmlns:a16="http://schemas.microsoft.com/office/drawing/2014/main" id="{16F48212-47F7-4777-8644-0E8CE6991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65580"/>
            <a:ext cx="12192000" cy="361382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6FF757-D925-445E-A89B-8709859ED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700731"/>
              </p:ext>
            </p:extLst>
          </p:nvPr>
        </p:nvGraphicFramePr>
        <p:xfrm>
          <a:off x="87084" y="999177"/>
          <a:ext cx="12012561" cy="45136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003140">
                  <a:extLst>
                    <a:ext uri="{9D8B030D-6E8A-4147-A177-3AD203B41FA5}">
                      <a16:colId xmlns:a16="http://schemas.microsoft.com/office/drawing/2014/main" val="3416024900"/>
                    </a:ext>
                  </a:extLst>
                </a:gridCol>
                <a:gridCol w="2892287">
                  <a:extLst>
                    <a:ext uri="{9D8B030D-6E8A-4147-A177-3AD203B41FA5}">
                      <a16:colId xmlns:a16="http://schemas.microsoft.com/office/drawing/2014/main" val="2871870674"/>
                    </a:ext>
                  </a:extLst>
                </a:gridCol>
                <a:gridCol w="3015575">
                  <a:extLst>
                    <a:ext uri="{9D8B030D-6E8A-4147-A177-3AD203B41FA5}">
                      <a16:colId xmlns:a16="http://schemas.microsoft.com/office/drawing/2014/main" val="6956903"/>
                    </a:ext>
                  </a:extLst>
                </a:gridCol>
                <a:gridCol w="3101559">
                  <a:extLst>
                    <a:ext uri="{9D8B030D-6E8A-4147-A177-3AD203B41FA5}">
                      <a16:colId xmlns:a16="http://schemas.microsoft.com/office/drawing/2014/main" val="1524752063"/>
                    </a:ext>
                  </a:extLst>
                </a:gridCol>
              </a:tblGrid>
              <a:tr h="1125521">
                <a:tc>
                  <a:txBody>
                    <a:bodyPr/>
                    <a:lstStyle/>
                    <a:p>
                      <a:pPr algn="ctr"/>
                      <a:r>
                        <a:rPr lang="en-US" sz="5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x b</a:t>
                      </a:r>
                      <a:endParaRPr lang="en-US" sz="55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x a</a:t>
                      </a:r>
                      <a:endParaRPr lang="en-US" sz="55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00791"/>
                  </a:ext>
                </a:extLst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522558"/>
                  </a:ext>
                </a:extLst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581834"/>
                  </a:ext>
                </a:extLst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38207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7C3AF1A-EF86-4732-A458-853FB10AC7F8}"/>
              </a:ext>
            </a:extLst>
          </p:cNvPr>
          <p:cNvSpPr/>
          <p:nvPr/>
        </p:nvSpPr>
        <p:spPr>
          <a:xfrm>
            <a:off x="6340670" y="3580068"/>
            <a:ext cx="22717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E63CE-A7DD-4E94-B4D1-8500329E48D3}"/>
              </a:ext>
            </a:extLst>
          </p:cNvPr>
          <p:cNvSpPr/>
          <p:nvPr/>
        </p:nvSpPr>
        <p:spPr>
          <a:xfrm>
            <a:off x="9458997" y="3580067"/>
            <a:ext cx="22717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A0606-001A-4F65-B996-9A967788DBF7}"/>
              </a:ext>
            </a:extLst>
          </p:cNvPr>
          <p:cNvSpPr/>
          <p:nvPr/>
        </p:nvSpPr>
        <p:spPr>
          <a:xfrm>
            <a:off x="6340671" y="4628054"/>
            <a:ext cx="22717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FDA1E-F922-487A-9D75-91EC2871CE1F}"/>
              </a:ext>
            </a:extLst>
          </p:cNvPr>
          <p:cNvSpPr/>
          <p:nvPr/>
        </p:nvSpPr>
        <p:spPr>
          <a:xfrm>
            <a:off x="9458998" y="4629172"/>
            <a:ext cx="22717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 dirty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7" name="Hình Chữ nhật 11">
            <a:extLst>
              <a:ext uri="{FF2B5EF4-FFF2-40B4-BE49-F238E27FC236}">
                <a16:creationId xmlns:a16="http://schemas.microsoft.com/office/drawing/2014/main" id="{D0F67C2B-BC3A-4BD9-94D1-A1273AA10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8997" y="2468331"/>
            <a:ext cx="2271777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2627A6"/>
                </a:solidFill>
                <a:cs typeface="Times New Roman" panose="02020603050405020304" pitchFamily="18" charset="0"/>
              </a:rPr>
              <a:t>8</a:t>
            </a:r>
            <a:r>
              <a:rPr lang="en-US" altLang="en-US" sz="4000" b="1" dirty="0">
                <a:cs typeface="Times New Roman" panose="02020603050405020304" pitchFamily="18" charset="0"/>
              </a:rPr>
              <a:t> x </a:t>
            </a:r>
            <a:r>
              <a:rPr lang="en-US" altLang="en-US" sz="4000" b="1" dirty="0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4000" b="1" dirty="0">
                <a:cs typeface="Times New Roman" panose="02020603050405020304" pitchFamily="18" charset="0"/>
              </a:rPr>
              <a:t> = 32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7762259" y="2157605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952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b="1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92F9CD-D537-4ABE-90E8-30A9B153EE09}"/>
              </a:ext>
            </a:extLst>
          </p:cNvPr>
          <p:cNvSpPr txBox="1"/>
          <p:nvPr/>
        </p:nvSpPr>
        <p:spPr>
          <a:xfrm>
            <a:off x="10895048" y="2157605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952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b="1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A0823-AB38-4E9B-884D-C4694A831AF0}"/>
              </a:ext>
            </a:extLst>
          </p:cNvPr>
          <p:cNvSpPr txBox="1"/>
          <p:nvPr/>
        </p:nvSpPr>
        <p:spPr>
          <a:xfrm>
            <a:off x="7762259" y="3436299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0C01E8-0226-460B-80EA-270190B9C69E}"/>
              </a:ext>
            </a:extLst>
          </p:cNvPr>
          <p:cNvSpPr txBox="1"/>
          <p:nvPr/>
        </p:nvSpPr>
        <p:spPr>
          <a:xfrm>
            <a:off x="10891825" y="3436299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B9D056-044B-46AA-B53E-A7FFFF742828}"/>
              </a:ext>
            </a:extLst>
          </p:cNvPr>
          <p:cNvSpPr txBox="1"/>
          <p:nvPr/>
        </p:nvSpPr>
        <p:spPr>
          <a:xfrm>
            <a:off x="7762257" y="4472033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B33072-36A8-49D6-AD9E-799AFF16F7BA}"/>
              </a:ext>
            </a:extLst>
          </p:cNvPr>
          <p:cNvSpPr txBox="1"/>
          <p:nvPr/>
        </p:nvSpPr>
        <p:spPr>
          <a:xfrm>
            <a:off x="10891826" y="4484286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41C4C8-E5F4-464A-A5EC-1AABF27156D3}"/>
              </a:ext>
            </a:extLst>
          </p:cNvPr>
          <p:cNvSpPr txBox="1"/>
          <p:nvPr/>
        </p:nvSpPr>
        <p:spPr>
          <a:xfrm>
            <a:off x="257058" y="302124"/>
            <a:ext cx="11672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x b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x 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文本框 7">
            <a:extLst>
              <a:ext uri="{FF2B5EF4-FFF2-40B4-BE49-F238E27FC236}">
                <a16:creationId xmlns:a16="http://schemas.microsoft.com/office/drawing/2014/main" id="{A3C842CD-5478-4EAB-9875-CBC1794EB3EC}"/>
              </a:ext>
            </a:extLst>
          </p:cNvPr>
          <p:cNvSpPr txBox="1"/>
          <p:nvPr/>
        </p:nvSpPr>
        <p:spPr>
          <a:xfrm>
            <a:off x="178961" y="5522027"/>
            <a:ext cx="11828803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Ta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giá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trị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a x b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b x a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luôn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luôn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nhau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, ta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:</a:t>
            </a:r>
            <a:endParaRPr lang="zh-CN" altLang="en-US" sz="3200" b="1" dirty="0"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7">
            <a:extLst>
              <a:ext uri="{FF2B5EF4-FFF2-40B4-BE49-F238E27FC236}">
                <a16:creationId xmlns:a16="http://schemas.microsoft.com/office/drawing/2014/main" id="{050D625E-5B5F-4EFB-9E2E-7EB0654AACC9}"/>
              </a:ext>
            </a:extLst>
          </p:cNvPr>
          <p:cNvSpPr txBox="1"/>
          <p:nvPr/>
        </p:nvSpPr>
        <p:spPr>
          <a:xfrm>
            <a:off x="4337975" y="6036709"/>
            <a:ext cx="4724138" cy="899577"/>
          </a:xfrm>
          <a:prstGeom prst="round2DiagRect">
            <a:avLst>
              <a:gd name="adj1" fmla="val 37342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25" name="Hình Chữ nhật 11">
            <a:extLst>
              <a:ext uri="{FF2B5EF4-FFF2-40B4-BE49-F238E27FC236}">
                <a16:creationId xmlns:a16="http://schemas.microsoft.com/office/drawing/2014/main" id="{AB8F695B-E9C8-40A4-90AD-F63DA3151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670" y="2450859"/>
            <a:ext cx="2271777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4000" b="1" dirty="0">
                <a:cs typeface="Times New Roman" panose="02020603050405020304" pitchFamily="18" charset="0"/>
              </a:rPr>
              <a:t> x </a:t>
            </a:r>
            <a:r>
              <a:rPr lang="en-US" altLang="en-US" sz="4000" b="1" dirty="0">
                <a:solidFill>
                  <a:srgbClr val="2627A6"/>
                </a:solidFill>
                <a:cs typeface="Times New Roman" panose="02020603050405020304" pitchFamily="18" charset="0"/>
              </a:rPr>
              <a:t>8</a:t>
            </a:r>
            <a:r>
              <a:rPr lang="en-US" altLang="en-US" sz="4000" b="1" dirty="0">
                <a:cs typeface="Times New Roman" panose="02020603050405020304" pitchFamily="18" charset="0"/>
              </a:rPr>
              <a:t> = 32</a:t>
            </a:r>
          </a:p>
        </p:txBody>
      </p:sp>
    </p:spTree>
    <p:extLst>
      <p:ext uri="{BB962C8B-B14F-4D97-AF65-F5344CB8AC3E}">
        <p14:creationId xmlns:p14="http://schemas.microsoft.com/office/powerpoint/2010/main" val="30657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  <p:bldP spid="27" grpId="0"/>
      <p:bldP spid="28" grpId="0" animBg="1"/>
      <p:bldP spid="28" grpId="1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5">
            <a:extLst>
              <a:ext uri="{FF2B5EF4-FFF2-40B4-BE49-F238E27FC236}">
                <a16:creationId xmlns:a16="http://schemas.microsoft.com/office/drawing/2014/main" id="{9FC98A71-BF71-4B25-8575-98414E517CD1}"/>
              </a:ext>
            </a:extLst>
          </p:cNvPr>
          <p:cNvSpPr txBox="1"/>
          <p:nvPr/>
        </p:nvSpPr>
        <p:spPr>
          <a:xfrm>
            <a:off x="4073799" y="1086636"/>
            <a:ext cx="3547766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 dirty="0" err="1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Ghi</a:t>
            </a:r>
            <a:r>
              <a:rPr lang="en-US" altLang="zh-CN" sz="8000" dirty="0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8000" dirty="0" err="1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nhớ</a:t>
            </a:r>
            <a:endParaRPr lang="en-US" altLang="zh-CN" sz="8000" dirty="0">
              <a:gradFill flip="none" rotWithShape="1">
                <a:gsLst>
                  <a:gs pos="35000">
                    <a:srgbClr val="2627A6"/>
                  </a:gs>
                  <a:gs pos="46000">
                    <a:srgbClr val="3A3AD2"/>
                  </a:gs>
                  <a:gs pos="82000">
                    <a:srgbClr val="3AAEE8"/>
                  </a:gs>
                </a:gsLst>
                <a:lin ang="54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C183B7-4539-4596-B2FE-03DA1F11C713}"/>
              </a:ext>
            </a:extLst>
          </p:cNvPr>
          <p:cNvGrpSpPr/>
          <p:nvPr/>
        </p:nvGrpSpPr>
        <p:grpSpPr>
          <a:xfrm>
            <a:off x="1859280" y="2337991"/>
            <a:ext cx="8859520" cy="2681048"/>
            <a:chOff x="1859280" y="2337991"/>
            <a:chExt cx="8859520" cy="26810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E1C6891-9EE8-41C9-92BE-F388F273FAE0}"/>
                </a:ext>
              </a:extLst>
            </p:cNvPr>
            <p:cNvGrpSpPr/>
            <p:nvPr/>
          </p:nvGrpSpPr>
          <p:grpSpPr>
            <a:xfrm>
              <a:off x="1859280" y="2337991"/>
              <a:ext cx="8859520" cy="2681048"/>
              <a:chOff x="3648230" y="4849733"/>
              <a:chExt cx="4446215" cy="2121402"/>
            </a:xfrm>
          </p:grpSpPr>
          <p:pic>
            <p:nvPicPr>
              <p:cNvPr id="8" name="图片 1">
                <a:extLst>
                  <a:ext uri="{FF2B5EF4-FFF2-40B4-BE49-F238E27FC236}">
                    <a16:creationId xmlns:a16="http://schemas.microsoft.com/office/drawing/2014/main" id="{7C7F90DB-1CF1-4073-A114-CC4114F22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907"/>
              <a:stretch>
                <a:fillRect/>
              </a:stretch>
            </p:blipFill>
            <p:spPr>
              <a:xfrm>
                <a:off x="3648230" y="4898729"/>
                <a:ext cx="2398622" cy="2064367"/>
              </a:xfrm>
              <a:prstGeom prst="rect">
                <a:avLst/>
              </a:prstGeom>
            </p:spPr>
          </p:pic>
          <p:pic>
            <p:nvPicPr>
              <p:cNvPr id="9" name="图片 12">
                <a:extLst>
                  <a:ext uri="{FF2B5EF4-FFF2-40B4-BE49-F238E27FC236}">
                    <a16:creationId xmlns:a16="http://schemas.microsoft.com/office/drawing/2014/main" id="{AB420214-B317-49BA-88F2-0F3251B24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48"/>
              <a:stretch>
                <a:fillRect/>
              </a:stretch>
            </p:blipFill>
            <p:spPr>
              <a:xfrm>
                <a:off x="5907959" y="4849733"/>
                <a:ext cx="2186486" cy="2121402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4ACE2F-84A2-4792-AFAB-3E42E15C3A1F}"/>
                </a:ext>
              </a:extLst>
            </p:cNvPr>
            <p:cNvSpPr txBox="1"/>
            <p:nvPr/>
          </p:nvSpPr>
          <p:spPr>
            <a:xfrm>
              <a:off x="2839720" y="3071792"/>
              <a:ext cx="72898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đổi chỗ các thừa số trong một tích thì tích không thay đổi.</a:t>
              </a:r>
              <a:endParaRPr 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26">
            <a:extLst>
              <a:ext uri="{FF2B5EF4-FFF2-40B4-BE49-F238E27FC236}">
                <a16:creationId xmlns:a16="http://schemas.microsoft.com/office/drawing/2014/main" id="{133FA8BD-3E6B-4E46-B776-164AB1314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840">
            <a:off x="8964245" y="1833514"/>
            <a:ext cx="1460863" cy="1468470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FFAEFD40-6AD6-4056-902A-CC06E9F1A6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115571" y="-135920"/>
            <a:ext cx="1974851" cy="1401689"/>
          </a:xfrm>
          <a:prstGeom prst="rect">
            <a:avLst/>
          </a:prstGeom>
        </p:spPr>
      </p:pic>
      <p:pic>
        <p:nvPicPr>
          <p:cNvPr id="17" name="图片 16" descr="87ec9db96d05da8aa10259b6dae4d4a7">
            <a:extLst>
              <a:ext uri="{FF2B5EF4-FFF2-40B4-BE49-F238E27FC236}">
                <a16:creationId xmlns:a16="http://schemas.microsoft.com/office/drawing/2014/main" id="{4C39640C-AABD-462A-A51D-8CBC599C5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741" y="4276102"/>
            <a:ext cx="2906127" cy="2906126"/>
          </a:xfrm>
          <a:prstGeom prst="rect">
            <a:avLst/>
          </a:prstGeom>
        </p:spPr>
      </p:pic>
      <p:pic>
        <p:nvPicPr>
          <p:cNvPr id="6" name="图片 11" descr="bfb0c8febf47825ae5b6eb113c4b174e">
            <a:extLst>
              <a:ext uri="{FF2B5EF4-FFF2-40B4-BE49-F238E27FC236}">
                <a16:creationId xmlns:a16="http://schemas.microsoft.com/office/drawing/2014/main" id="{9174F290-267B-4219-88AF-BC9DF94AC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571" y="4176950"/>
            <a:ext cx="2879091" cy="2681050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E2E07D9E-4E95-4C93-9CCA-365B46893237}"/>
              </a:ext>
            </a:extLst>
          </p:cNvPr>
          <p:cNvSpPr txBox="1"/>
          <p:nvPr/>
        </p:nvSpPr>
        <p:spPr>
          <a:xfrm>
            <a:off x="3909953" y="4678204"/>
            <a:ext cx="4904117" cy="899577"/>
          </a:xfrm>
          <a:prstGeom prst="round2DiagRect">
            <a:avLst>
              <a:gd name="adj1" fmla="val 37342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4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6" y="687999"/>
            <a:ext cx="6650183" cy="33250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1743" y="1760708"/>
            <a:ext cx="7143801" cy="714380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68" y="-22124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94" y="1676215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07" y="3278853"/>
            <a:ext cx="1460863" cy="14684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DA8AB-2BB3-4E99-BBBA-B7AE876EA8EF}"/>
              </a:ext>
            </a:extLst>
          </p:cNvPr>
          <p:cNvGrpSpPr/>
          <p:nvPr/>
        </p:nvGrpSpPr>
        <p:grpSpPr>
          <a:xfrm>
            <a:off x="4848755" y="2074119"/>
            <a:ext cx="5197692" cy="1574543"/>
            <a:chOff x="4934480" y="2310110"/>
            <a:chExt cx="5197693" cy="157454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5BEE06-F115-4E63-BD3F-BF47C675B8FE}"/>
                </a:ext>
              </a:extLst>
            </p:cNvPr>
            <p:cNvSpPr txBox="1"/>
            <p:nvPr/>
          </p:nvSpPr>
          <p:spPr>
            <a:xfrm>
              <a:off x="4991021" y="2314993"/>
              <a:ext cx="514115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E11C8-9831-480D-8181-8E9310346AD6}"/>
                </a:ext>
              </a:extLst>
            </p:cNvPr>
            <p:cNvSpPr txBox="1"/>
            <p:nvPr/>
          </p:nvSpPr>
          <p:spPr>
            <a:xfrm>
              <a:off x="4934480" y="2310110"/>
              <a:ext cx="514115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gradFill flip="none" rotWithShape="1">
                    <a:gsLst>
                      <a:gs pos="30000">
                        <a:srgbClr val="E088EC"/>
                      </a:gs>
                      <a:gs pos="56000">
                        <a:schemeClr val="accent1">
                          <a:tint val="44500"/>
                          <a:satMod val="160000"/>
                        </a:schemeClr>
                      </a:gs>
                      <a:gs pos="87000">
                        <a:srgbClr val="3AAEE8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00400A-E051-44EB-AC48-90CBCFFF8CD4}"/>
                  </a:ext>
                </a:extLst>
              </p:cNvPr>
              <p:cNvSpPr txBox="1"/>
              <p:nvPr/>
            </p:nvSpPr>
            <p:spPr>
              <a:xfrm>
                <a:off x="5794871" y="3638570"/>
                <a:ext cx="4798814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8800">
                    <a:latin typeface="UTM Showcard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00400A-E051-44EB-AC48-90CBCFFF8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870" y="3638570"/>
                <a:ext cx="4742709" cy="14465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64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7037E-7 L -1.666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1">
            <a:extLst>
              <a:ext uri="{FF2B5EF4-FFF2-40B4-BE49-F238E27FC236}">
                <a16:creationId xmlns:a16="http://schemas.microsoft.com/office/drawing/2014/main" id="{7C607AD5-58FA-4C76-984B-DB70928881BB}"/>
              </a:ext>
            </a:extLst>
          </p:cNvPr>
          <p:cNvSpPr/>
          <p:nvPr/>
        </p:nvSpPr>
        <p:spPr>
          <a:xfrm flipV="1">
            <a:off x="-70398" y="-45021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任意多边形 11">
            <a:extLst>
              <a:ext uri="{FF2B5EF4-FFF2-40B4-BE49-F238E27FC236}">
                <a16:creationId xmlns:a16="http://schemas.microsoft.com/office/drawing/2014/main" id="{884435DF-3BFA-4C6E-A3C0-B180C3F229D8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BD429B8F-98BF-4852-A1EB-AD4CE18D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5" y="1146134"/>
            <a:ext cx="4920635" cy="1851066"/>
          </a:xfrm>
          <a:prstGeom prst="rect">
            <a:avLst/>
          </a:prstGeom>
        </p:spPr>
      </p:pic>
      <p:pic>
        <p:nvPicPr>
          <p:cNvPr id="4" name="Picture 3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F772CE64-3AA5-49CA-ADBA-517B41051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5" y="1146134"/>
            <a:ext cx="4920635" cy="1851066"/>
          </a:xfrm>
          <a:prstGeom prst="rect">
            <a:avLst/>
          </a:prstGeom>
        </p:spPr>
      </p:pic>
      <p:pic>
        <p:nvPicPr>
          <p:cNvPr id="5" name="Picture 4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06DEB2BB-53D3-439A-9176-43332AC1F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4143334"/>
            <a:ext cx="5191760" cy="1851066"/>
          </a:xfrm>
          <a:prstGeom prst="rect">
            <a:avLst/>
          </a:prstGeom>
        </p:spPr>
      </p:pic>
      <p:pic>
        <p:nvPicPr>
          <p:cNvPr id="6" name="Picture 5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01F6597C-8D35-4573-A87A-2673FCABC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7" y="4143334"/>
            <a:ext cx="5191760" cy="1851066"/>
          </a:xfrm>
          <a:prstGeom prst="rect">
            <a:avLst/>
          </a:prstGeom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C64BCC7-9586-4E8E-BAF7-F3839A62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2" y="1656169"/>
            <a:ext cx="3438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cs typeface="Times New Roman" panose="02020603050405020304" pitchFamily="18" charset="0"/>
              </a:rPr>
              <a:t>4 x 6 = 6 x </a:t>
            </a:r>
            <a:r>
              <a:rPr lang="en-US" altLang="en-US" sz="48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4800" b="1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77C37F59-CD22-439C-8E6A-752318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49" y="4653369"/>
            <a:ext cx="4926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cs typeface="Times New Roman" panose="02020603050405020304" pitchFamily="18" charset="0"/>
              </a:rPr>
              <a:t>207 x 7 = </a:t>
            </a:r>
            <a:r>
              <a:rPr lang="en-US" altLang="en-US" sz="4800" b="1">
                <a:solidFill>
                  <a:srgbClr val="C0000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sz="4800" b="1">
                <a:cs typeface="Times New Roman" panose="02020603050405020304" pitchFamily="18" charset="0"/>
              </a:rPr>
              <a:t>  x 207 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AAF6AF0A-ED35-4A49-AECF-628B5F6AB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752" y="1656168"/>
            <a:ext cx="3438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cs typeface="Times New Roman" panose="02020603050405020304" pitchFamily="18" charset="0"/>
              </a:rPr>
              <a:t>3 x 5 = 5 x </a:t>
            </a:r>
            <a:r>
              <a:rPr lang="en-US" altLang="en-US" sz="48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4800" b="1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4BAC9A40-116E-4E1F-82B1-C0CB2CD4B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565" y="4630652"/>
            <a:ext cx="51467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cs typeface="Times New Roman" panose="02020603050405020304" pitchFamily="18" charset="0"/>
              </a:rPr>
              <a:t>2138 x 9 = </a:t>
            </a:r>
            <a:r>
              <a:rPr lang="en-US" altLang="en-US" sz="4400" b="1">
                <a:solidFill>
                  <a:srgbClr val="C00000"/>
                </a:solidFill>
                <a:cs typeface="Times New Roman" panose="02020603050405020304" pitchFamily="18" charset="0"/>
              </a:rPr>
              <a:t>9</a:t>
            </a:r>
            <a:r>
              <a:rPr lang="en-US" altLang="en-US" sz="4400" b="1">
                <a:cs typeface="Times New Roman" panose="02020603050405020304" pitchFamily="18" charset="0"/>
              </a:rPr>
              <a:t>  x 2138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39" y="4864383"/>
            <a:ext cx="2007327" cy="1936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6E65A-13A8-468A-9EBE-D1FC763AA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890887"/>
            <a:ext cx="2106315" cy="2106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0B143A-9AA6-47FA-8509-9977438C7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677">
            <a:off x="2344737" y="4197978"/>
            <a:ext cx="1634787" cy="1634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9C3803-F562-4D4D-A2BA-72E77EDB5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20" y="4119345"/>
            <a:ext cx="1634787" cy="1634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4F3D9B-ED48-4940-92CA-D941773EF3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85" y="1018509"/>
            <a:ext cx="2106315" cy="21063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CE600A-E997-4AE8-95C7-9409CACC110C}"/>
              </a:ext>
            </a:extLst>
          </p:cNvPr>
          <p:cNvSpPr txBox="1"/>
          <p:nvPr/>
        </p:nvSpPr>
        <p:spPr>
          <a:xfrm>
            <a:off x="705887" y="-32443"/>
            <a:ext cx="9378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5400" b="1" dirty="0">
              <a:ln>
                <a:solidFill>
                  <a:schemeClr val="bg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7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15117 0.5557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2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1107 0.10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0.00625 L -0.37305 0.5370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2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7761 0.1192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11">
            <a:extLst>
              <a:ext uri="{FF2B5EF4-FFF2-40B4-BE49-F238E27FC236}">
                <a16:creationId xmlns:a16="http://schemas.microsoft.com/office/drawing/2014/main" id="{8131FAFB-2B04-40B4-8A8E-7CDA7B2FEEAC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42">
            <a:extLst>
              <a:ext uri="{FF2B5EF4-FFF2-40B4-BE49-F238E27FC236}">
                <a16:creationId xmlns:a16="http://schemas.microsoft.com/office/drawing/2014/main" id="{794DAA01-2418-4F8E-9106-18D1DD97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6" y="1699170"/>
            <a:ext cx="8831455" cy="1101923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cs typeface="Times New Roman" panose="02020603050405020304" pitchFamily="18" charset="0"/>
              </a:rPr>
              <a:t>a.  1357 x 5 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EE8AB-B0E2-45D7-B156-680C9E69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158" y="1788466"/>
            <a:ext cx="22764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66"/>
                </a:solidFill>
                <a:cs typeface="Times New Roman" panose="02020603050405020304" pitchFamily="18" charset="0"/>
              </a:rPr>
              <a:t>6 785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01585132-6190-42B8-9B5E-7B31B3698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90" y="2882021"/>
            <a:ext cx="8831455" cy="1467326"/>
          </a:xfrm>
          <a:prstGeom prst="roundRect">
            <a:avLst>
              <a:gd name="adj" fmla="val 32100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F0847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        </a:t>
            </a:r>
            <a:r>
              <a:rPr lang="en-US" altLang="en-US" sz="5400" dirty="0">
                <a:solidFill>
                  <a:schemeClr val="tx1"/>
                </a:solidFill>
              </a:rPr>
              <a:t>7 x 853 =</a:t>
            </a:r>
          </a:p>
        </p:txBody>
      </p:sp>
      <p:pic>
        <p:nvPicPr>
          <p:cNvPr id="12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62B5CC93-A3C6-4925-A5DA-4238C776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526" y="4232172"/>
            <a:ext cx="3592975" cy="2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07F18-D2E0-492D-8124-266373F23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9069" y="3263106"/>
            <a:ext cx="28577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66"/>
                </a:solidFill>
                <a:cs typeface="Times New Roman" panose="02020603050405020304" pitchFamily="18" charset="0"/>
              </a:rPr>
              <a:t>5 971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115881-2823-422B-9384-837F353E7D1D}"/>
              </a:ext>
            </a:extLst>
          </p:cNvPr>
          <p:cNvGrpSpPr/>
          <p:nvPr/>
        </p:nvGrpSpPr>
        <p:grpSpPr>
          <a:xfrm>
            <a:off x="-174308" y="-200454"/>
            <a:ext cx="12622352" cy="1935536"/>
            <a:chOff x="-174308" y="-178538"/>
            <a:chExt cx="12622352" cy="19355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CDFEFB7-8968-4874-9EAD-ECED651B6610}"/>
                </a:ext>
              </a:extLst>
            </p:cNvPr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28" name="Picture 27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DBE1FA19-939E-48AB-8A44-7E8EBF0E87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/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35" name="Picture 34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100855FB-D575-4FCC-8D7B-956575CD2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/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36" name="Picture 35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3B8C7F2D-AF0D-4F20-B7AE-9F8CDC0B88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/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8" name="Text Box 19">
                <a:extLst>
                  <a:ext uri="{FF2B5EF4-FFF2-40B4-BE49-F238E27FC236}">
                    <a16:creationId xmlns:a16="http://schemas.microsoft.com/office/drawing/2014/main" id="{4E393E10-DCDE-4E05-8149-D2AE33091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366112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2. Tính:</a:t>
                </a:r>
                <a:endParaRPr lang="en-US" altLang="en-US" sz="720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47351AEC-352C-41E4-B7C4-A4DAEA17B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38" name="Picture 37" descr="Logo&#10;&#10;Description automatically generated">
              <a:extLst>
                <a:ext uri="{FF2B5EF4-FFF2-40B4-BE49-F238E27FC236}">
                  <a16:creationId xmlns:a16="http://schemas.microsoft.com/office/drawing/2014/main" id="{4D5428CE-4EC7-4223-B46D-A5DE922A4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sp>
        <p:nvSpPr>
          <p:cNvPr id="18" name="Rectangle 42">
            <a:extLst>
              <a:ext uri="{FF2B5EF4-FFF2-40B4-BE49-F238E27FC236}">
                <a16:creationId xmlns:a16="http://schemas.microsoft.com/office/drawing/2014/main" id="{794DAA01-2418-4F8E-9106-18D1DD97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289" y="4495971"/>
            <a:ext cx="8831455" cy="1101923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cs typeface="Times New Roman" panose="02020603050405020304" pitchFamily="18" charset="0"/>
              </a:rPr>
              <a:t>b. 40263 x 7 =</a:t>
            </a: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01585132-6190-42B8-9B5E-7B31B3698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290" y="5639226"/>
            <a:ext cx="8831455" cy="1467326"/>
          </a:xfrm>
          <a:prstGeom prst="roundRect">
            <a:avLst>
              <a:gd name="adj" fmla="val 32100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F0847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         </a:t>
            </a:r>
            <a:r>
              <a:rPr lang="en-US" altLang="en-US" sz="5400" b="1" dirty="0">
                <a:solidFill>
                  <a:schemeClr val="tx1"/>
                </a:solidFill>
                <a:cs typeface="Times New Roman" panose="02020603050405020304" pitchFamily="18" charset="0"/>
              </a:rPr>
              <a:t>5 x 1326 =</a:t>
            </a:r>
            <a:endParaRPr lang="en-US" altLang="en-US" sz="5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9EE8AB-B0E2-45D7-B156-680C9E69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017" y="4585267"/>
            <a:ext cx="348424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66"/>
                </a:solidFill>
                <a:cs typeface="Times New Roman" panose="02020603050405020304" pitchFamily="18" charset="0"/>
              </a:rPr>
              <a:t>281 841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E07F18-D2E0-492D-8124-266373F23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141" y="5981927"/>
            <a:ext cx="25461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66"/>
                </a:solidFill>
                <a:cs typeface="Times New Roman" panose="02020603050405020304" pitchFamily="18" charset="0"/>
              </a:rPr>
              <a:t>6 630</a:t>
            </a:r>
          </a:p>
        </p:txBody>
      </p:sp>
    </p:spTree>
    <p:extLst>
      <p:ext uri="{BB962C8B-B14F-4D97-AF65-F5344CB8AC3E}">
        <p14:creationId xmlns:p14="http://schemas.microsoft.com/office/powerpoint/2010/main" val="13634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324</Words>
  <Application>Microsoft Office PowerPoint</Application>
  <PresentationFormat>Widescreen</PresentationFormat>
  <Paragraphs>75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UTM Showcard</vt:lpstr>
      <vt:lpstr>UTM Avo</vt:lpstr>
      <vt:lpstr>Calibri</vt:lpstr>
      <vt:lpstr>iCiel Cadena</vt:lpstr>
      <vt:lpstr>Cambria Math</vt:lpstr>
      <vt:lpstr>UVN Binh Duong</vt:lpstr>
      <vt:lpstr>等线</vt:lpstr>
      <vt:lpstr>Arial</vt:lpstr>
      <vt:lpstr>UVN Thanh Pho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TCGiaoHoanPhepNhan</dc:title>
  <dc:subject>Toan4_Tuan10</dc:subject>
  <dc:creator>KTUTS</dc:creator>
  <cp:keywords>YenVu</cp:keywords>
  <cp:lastModifiedBy>tu nguyen</cp:lastModifiedBy>
  <cp:revision>44</cp:revision>
  <dcterms:created xsi:type="dcterms:W3CDTF">2019-10-14T06:35:19Z</dcterms:created>
  <dcterms:modified xsi:type="dcterms:W3CDTF">2024-11-30T13:55:14Z</dcterms:modified>
  <cp:version>L102</cp:version>
</cp:coreProperties>
</file>