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2"/>
  </p:notesMasterIdLst>
  <p:sldIdLst>
    <p:sldId id="256" r:id="rId3"/>
    <p:sldId id="257" r:id="rId4"/>
    <p:sldId id="270" r:id="rId5"/>
    <p:sldId id="259" r:id="rId6"/>
    <p:sldId id="271" r:id="rId7"/>
    <p:sldId id="261" r:id="rId8"/>
    <p:sldId id="272" r:id="rId9"/>
    <p:sldId id="273" r:id="rId10"/>
    <p:sldId id="274" r:id="rId11"/>
    <p:sldId id="277" r:id="rId12"/>
    <p:sldId id="275" r:id="rId13"/>
    <p:sldId id="265" r:id="rId14"/>
    <p:sldId id="266" r:id="rId15"/>
    <p:sldId id="268" r:id="rId16"/>
    <p:sldId id="276" r:id="rId17"/>
    <p:sldId id="264" r:id="rId18"/>
    <p:sldId id="278" r:id="rId19"/>
    <p:sldId id="267" r:id="rId20"/>
    <p:sldId id="279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0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970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43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73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5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5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80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48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87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7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42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19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4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3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7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hyperlink" Target="https://hoc10.vn/doc-sach/toan-3-tap-1/1/132/7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svg"/><Relationship Id="rId9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oc10.vn/doc-sach/toan-3-tap-1/1/132/70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3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32.svg"/><Relationship Id="rId4" Type="http://schemas.openxmlformats.org/officeDocument/2006/relationships/image" Target="../media/image16.sv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5.jpeg"/><Relationship Id="rId4" Type="http://schemas.openxmlformats.org/officeDocument/2006/relationships/image" Target="../media/image16.sv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38.jpeg"/><Relationship Id="rId5" Type="http://schemas.openxmlformats.org/officeDocument/2006/relationships/image" Target="../media/image21.png"/><Relationship Id="rId10" Type="http://schemas.openxmlformats.org/officeDocument/2006/relationships/image" Target="../media/image37.svg"/><Relationship Id="rId4" Type="http://schemas.openxmlformats.org/officeDocument/2006/relationships/image" Target="../media/image16.sv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7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youtu.be/ylVD26BJ81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7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7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hoc10.vn/doc-sach/toan-3-tap-1/1/132/70/" TargetMode="Externa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c10.vn/doc-sach/toan-3-tap-1/1/132/70/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hoc10.vn/doc-sach/toan-3-tap-1/1/132/7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480662" y="2461435"/>
            <a:ext cx="961790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11C621-8C32-55C2-821F-0628CE93F1A6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27A1AA1C-F657-93C2-BB25-1849C3A3E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D6CD8D-6187-21F1-A648-586FC5543E54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490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793698"/>
            <a:ext cx="10820400" cy="5270605"/>
            <a:chOff x="0" y="0"/>
            <a:chExt cx="12452338" cy="6065520"/>
          </a:xfrm>
        </p:grpSpPr>
        <p:sp>
          <p:nvSpPr>
            <p:cNvPr id="4" name="Freeform 4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360869" y="4966383"/>
            <a:ext cx="838964" cy="62712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15601" y="990600"/>
            <a:ext cx="971355" cy="904575"/>
          </a:xfrm>
          <a:prstGeom prst="rect">
            <a:avLst/>
          </a:prstGeom>
        </p:spPr>
      </p:pic>
      <p:sp>
        <p:nvSpPr>
          <p:cNvPr id="18" name="Hộp Văn bản 17">
            <a:hlinkClick r:id="rId7"/>
            <a:extLst>
              <a:ext uri="{FF2B5EF4-FFF2-40B4-BE49-F238E27FC236}">
                <a16:creationId xmlns:a16="http://schemas.microsoft.com/office/drawing/2014/main" id="{F26BF263-74A3-8A51-19C5-3F807093A927}"/>
              </a:ext>
            </a:extLst>
          </p:cNvPr>
          <p:cNvSpPr txBox="1"/>
          <p:nvPr/>
        </p:nvSpPr>
        <p:spPr>
          <a:xfrm>
            <a:off x="2498571" y="499054"/>
            <a:ext cx="7772400" cy="1863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667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667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67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5C6C20F2-5E85-C150-4A30-8267F8119D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400" y="3769818"/>
            <a:ext cx="2629097" cy="2294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862739-F0CC-2844-1EB1-F1FC9F94EE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3880" y="2362385"/>
            <a:ext cx="5364491" cy="3767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07897" y="1256035"/>
            <a:ext cx="10820400" cy="5270605"/>
            <a:chOff x="0" y="0"/>
            <a:chExt cx="12452338" cy="6065520"/>
          </a:xfrm>
        </p:grpSpPr>
        <p:sp>
          <p:nvSpPr>
            <p:cNvPr id="4" name="Freeform 4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8054508" y="2883729"/>
            <a:ext cx="3039015" cy="311707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6350000" y="6350000"/>
                </a:moveTo>
                <a:lnTo>
                  <a:pt x="0" y="6350000"/>
                </a:lnTo>
                <a:lnTo>
                  <a:pt x="0" y="0"/>
                </a:lnTo>
                <a:lnTo>
                  <a:pt x="6350000" y="0"/>
                </a:lnTo>
                <a:lnTo>
                  <a:pt x="6350000" y="6350000"/>
                </a:lnTo>
                <a:close/>
                <a:moveTo>
                  <a:pt x="248920" y="6101080"/>
                </a:moveTo>
                <a:lnTo>
                  <a:pt x="6099810" y="6101080"/>
                </a:lnTo>
                <a:lnTo>
                  <a:pt x="6099810" y="248920"/>
                </a:lnTo>
                <a:lnTo>
                  <a:pt x="248920" y="248920"/>
                </a:lnTo>
                <a:lnTo>
                  <a:pt x="248920" y="6101080"/>
                </a:lnTo>
                <a:close/>
              </a:path>
            </a:pathLst>
          </a:custGeom>
          <a:solidFill>
            <a:srgbClr val="AB1D79"/>
          </a:solidFill>
        </p:spPr>
        <p:txBody>
          <a:bodyPr/>
          <a:lstStyle/>
          <a:p>
            <a:endParaRPr lang="en-US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57850">
            <a:off x="9498832" y="2442756"/>
            <a:ext cx="486721" cy="517788"/>
          </a:xfrm>
          <a:prstGeom prst="rect">
            <a:avLst/>
          </a:prstGeom>
        </p:spPr>
      </p:pic>
      <p:pic>
        <p:nvPicPr>
          <p:cNvPr id="1028" name="Picture 4" descr="Hình ảnh Nhân Vật Hoạt Hình Người đàn ông Một Người đàn ông Ngồi Trên Ghế  Ghế PNG , Người đàn ông Clipart, Văn Phòng Phẩm, Nhân Vật Hoạt Hình PNG miễn">
            <a:extLst>
              <a:ext uri="{FF2B5EF4-FFF2-40B4-BE49-F238E27FC236}">
                <a16:creationId xmlns:a16="http://schemas.microsoft.com/office/drawing/2014/main" id="{8142F0E4-9B41-C0C1-8A8A-92B87968A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567" y="3061816"/>
            <a:ext cx="2760896" cy="27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050B2A-F283-E568-2BC6-2A30226346CD}"/>
              </a:ext>
            </a:extLst>
          </p:cNvPr>
          <p:cNvSpPr txBox="1"/>
          <p:nvPr/>
        </p:nvSpPr>
        <p:spPr>
          <a:xfrm>
            <a:off x="734234" y="2883729"/>
            <a:ext cx="7249795" cy="256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vi-VN" sz="2600" b="1" dirty="0" err="1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vi-VN" sz="2600" b="1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giải</a:t>
            </a:r>
            <a:endParaRPr lang="en-US" sz="2600" b="1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Trong </a:t>
            </a:r>
            <a:r>
              <a:rPr lang="vi-VN" sz="2600" dirty="0" err="1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phòng</a:t>
            </a: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tất</a:t>
            </a: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ngồi</a:t>
            </a: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600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en-US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vi-VN" sz="2600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13 × 3 = 39 </a:t>
            </a: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vi-VN" sz="2600" dirty="0" err="1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600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en-US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vi-VN" sz="2600" dirty="0" err="1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vi-VN" sz="2600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39</a:t>
            </a: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600" dirty="0" err="1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ngồi</a:t>
            </a:r>
            <a:r>
              <a:rPr lang="vi-VN" sz="26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600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21CD8144-FF90-E14B-7539-81DEDD0A86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54383">
            <a:off x="452283" y="4875222"/>
            <a:ext cx="1976205" cy="2255006"/>
          </a:xfrm>
          <a:prstGeom prst="rect">
            <a:avLst/>
          </a:prstGeom>
        </p:spPr>
      </p:pic>
      <p:sp>
        <p:nvSpPr>
          <p:cNvPr id="2" name="Hộp Văn bản 17">
            <a:hlinkClick r:id="rId8"/>
            <a:extLst>
              <a:ext uri="{FF2B5EF4-FFF2-40B4-BE49-F238E27FC236}">
                <a16:creationId xmlns:a16="http://schemas.microsoft.com/office/drawing/2014/main" id="{1181DCD9-C680-C3B4-E223-F8B667A29954}"/>
              </a:ext>
            </a:extLst>
          </p:cNvPr>
          <p:cNvSpPr txBox="1"/>
          <p:nvPr/>
        </p:nvSpPr>
        <p:spPr>
          <a:xfrm>
            <a:off x="663755" y="1256035"/>
            <a:ext cx="10630642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667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667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67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793698"/>
            <a:ext cx="10820400" cy="5270605"/>
            <a:chOff x="0" y="0"/>
            <a:chExt cx="12452338" cy="6065520"/>
          </a:xfrm>
        </p:grpSpPr>
        <p:sp>
          <p:nvSpPr>
            <p:cNvPr id="4" name="Freeform 4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0748" y="-754119"/>
            <a:ext cx="950593" cy="2224793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5927165" y="1911797"/>
            <a:ext cx="5096435" cy="3471242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6350000" y="6350000"/>
                </a:moveTo>
                <a:lnTo>
                  <a:pt x="0" y="6350000"/>
                </a:lnTo>
                <a:lnTo>
                  <a:pt x="0" y="0"/>
                </a:lnTo>
                <a:lnTo>
                  <a:pt x="6350000" y="0"/>
                </a:lnTo>
                <a:lnTo>
                  <a:pt x="6350000" y="6350000"/>
                </a:lnTo>
                <a:close/>
                <a:moveTo>
                  <a:pt x="248920" y="6101080"/>
                </a:moveTo>
                <a:lnTo>
                  <a:pt x="6099810" y="6101080"/>
                </a:lnTo>
                <a:lnTo>
                  <a:pt x="6099810" y="248920"/>
                </a:lnTo>
                <a:lnTo>
                  <a:pt x="248920" y="248920"/>
                </a:lnTo>
                <a:lnTo>
                  <a:pt x="248920" y="6101080"/>
                </a:lnTo>
                <a:close/>
              </a:path>
            </a:pathLst>
          </a:custGeom>
          <a:solidFill>
            <a:srgbClr val="AB1D79"/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57850">
            <a:off x="7770009" y="1020338"/>
            <a:ext cx="962761" cy="10242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960190" y="802119"/>
            <a:ext cx="950593" cy="842463"/>
          </a:xfrm>
          <a:prstGeom prst="rect">
            <a:avLst/>
          </a:prstGeom>
        </p:spPr>
      </p:pic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EA5A69BA-BB51-CE32-5504-88FD324CF9E6}"/>
              </a:ext>
            </a:extLst>
          </p:cNvPr>
          <p:cNvSpPr/>
          <p:nvPr/>
        </p:nvSpPr>
        <p:spPr>
          <a:xfrm>
            <a:off x="1264637" y="2264372"/>
            <a:ext cx="3764563" cy="155629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933" b="1" dirty="0"/>
              <a:t>HOẠT ĐỘNG NHÓM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79664CF-0B9E-D7D3-DC5A-B482522546A8}"/>
              </a:ext>
            </a:extLst>
          </p:cNvPr>
          <p:cNvSpPr txBox="1"/>
          <p:nvPr/>
        </p:nvSpPr>
        <p:spPr>
          <a:xfrm>
            <a:off x="6321537" y="2121612"/>
            <a:ext cx="4307689" cy="3083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</a:rPr>
              <a:t>nhóm</a:t>
            </a:r>
            <a:r>
              <a:rPr lang="en-US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tìm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tình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huống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trong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thực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tế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liên quan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đến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phép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nhân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học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rồi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chia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sẻ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với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cả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lớp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667" dirty="0">
              <a:latin typeface="+mn-lt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26697C14-DD03-7322-C5F7-74621BAA8D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86657" y="4101069"/>
            <a:ext cx="3351964" cy="2603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793698"/>
            <a:ext cx="10820400" cy="5270605"/>
            <a:chOff x="0" y="0"/>
            <a:chExt cx="12452338" cy="6065520"/>
          </a:xfrm>
        </p:grpSpPr>
        <p:sp>
          <p:nvSpPr>
            <p:cNvPr id="4" name="Freeform 4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0504" y="-662525"/>
            <a:ext cx="950593" cy="2224793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261414" y="1883874"/>
            <a:ext cx="3415511" cy="3415511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6350000" y="6350000"/>
                </a:moveTo>
                <a:lnTo>
                  <a:pt x="0" y="6350000"/>
                </a:lnTo>
                <a:lnTo>
                  <a:pt x="0" y="0"/>
                </a:lnTo>
                <a:lnTo>
                  <a:pt x="6350000" y="0"/>
                </a:lnTo>
                <a:lnTo>
                  <a:pt x="6350000" y="6350000"/>
                </a:lnTo>
                <a:close/>
                <a:moveTo>
                  <a:pt x="248920" y="6101080"/>
                </a:moveTo>
                <a:lnTo>
                  <a:pt x="6099810" y="6101080"/>
                </a:lnTo>
                <a:lnTo>
                  <a:pt x="6099810" y="248920"/>
                </a:lnTo>
                <a:lnTo>
                  <a:pt x="248920" y="248920"/>
                </a:lnTo>
                <a:lnTo>
                  <a:pt x="248920" y="6101080"/>
                </a:lnTo>
                <a:close/>
              </a:path>
            </a:pathLst>
          </a:custGeom>
          <a:solidFill>
            <a:srgbClr val="AB1D79"/>
          </a:solid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62447">
            <a:off x="10647389" y="4911042"/>
            <a:ext cx="1474551" cy="18934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51449" y="935882"/>
            <a:ext cx="741686" cy="9358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87789" y="1040504"/>
            <a:ext cx="962761" cy="1024213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6403090-CCB8-7354-0117-C3384AAEC5A7}"/>
              </a:ext>
            </a:extLst>
          </p:cNvPr>
          <p:cNvSpPr txBox="1"/>
          <p:nvPr/>
        </p:nvSpPr>
        <p:spPr>
          <a:xfrm>
            <a:off x="5081585" y="1474705"/>
            <a:ext cx="6288175" cy="2027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33" dirty="0" err="1">
                <a:latin typeface="+mn-lt"/>
                <a:ea typeface="DengXian" panose="02010600030101010101" pitchFamily="2" charset="-122"/>
              </a:rPr>
              <a:t>Mẹ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mua 2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túi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khoai lang,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mỗi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túi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có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12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củ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khoai lang.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Hỏi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mẹ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mua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tất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cả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bao nhiêu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củ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khoai lang? </a:t>
            </a:r>
            <a:endParaRPr lang="en-US" sz="2933" dirty="0">
              <a:latin typeface="+mn-lt"/>
            </a:endParaRPr>
          </a:p>
        </p:txBody>
      </p:sp>
      <p:pic>
        <p:nvPicPr>
          <p:cNvPr id="2050" name="Picture 2" descr="Khoai Lang Vàng Giống Nhật Bùi Ngọt – Ant Farm">
            <a:extLst>
              <a:ext uri="{FF2B5EF4-FFF2-40B4-BE49-F238E27FC236}">
                <a16:creationId xmlns:a16="http://schemas.microsoft.com/office/drawing/2014/main" id="{7E604C89-3391-DF07-2077-27175CF1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68" y="2105729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4CF65BF-15A9-A26D-77D3-902E4173759A}"/>
              </a:ext>
            </a:extLst>
          </p:cNvPr>
          <p:cNvSpPr txBox="1"/>
          <p:nvPr/>
        </p:nvSpPr>
        <p:spPr>
          <a:xfrm>
            <a:off x="4990873" y="4183318"/>
            <a:ext cx="6664119" cy="68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33" dirty="0" err="1">
                <a:latin typeface="+mn-lt"/>
                <a:ea typeface="DengXian" panose="02010600030101010101" pitchFamily="2" charset="-122"/>
              </a:rPr>
              <a:t>Đáp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án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: </a:t>
            </a:r>
            <a:r>
              <a:rPr lang="vi-VN" sz="2933" dirty="0">
                <a:latin typeface="+mn-lt"/>
                <a:ea typeface="Cambria Math" panose="02040503050406030204" pitchFamily="18" charset="0"/>
              </a:rPr>
              <a:t>12 </a:t>
            </a:r>
            <a:r>
              <a:rPr lang="vi-VN" sz="2933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vi-VN" sz="2933" dirty="0">
                <a:latin typeface="+mn-lt"/>
                <a:ea typeface="Cambria Math" panose="02040503050406030204" pitchFamily="18" charset="0"/>
              </a:rPr>
              <a:t> 2 </a:t>
            </a:r>
            <a:r>
              <a:rPr lang="vi-VN" sz="2933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vi-VN" sz="2933" dirty="0">
                <a:latin typeface="+mn-lt"/>
                <a:ea typeface="Cambria Math" panose="02040503050406030204" pitchFamily="18" charset="0"/>
              </a:rPr>
              <a:t> 24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củ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khoai lang</a:t>
            </a:r>
            <a:endParaRPr lang="en-US" sz="2933" dirty="0">
              <a:latin typeface="+mn-lt"/>
            </a:endParaRPr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8D1C2D55-37D6-D20D-39C4-23A202F354C4}"/>
              </a:ext>
            </a:extLst>
          </p:cNvPr>
          <p:cNvSpPr/>
          <p:nvPr/>
        </p:nvSpPr>
        <p:spPr>
          <a:xfrm>
            <a:off x="7975494" y="3591630"/>
            <a:ext cx="508000" cy="59604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</p:spTree>
    <p:extLst>
      <p:ext uri="{BB962C8B-B14F-4D97-AF65-F5344CB8AC3E}">
        <p14:creationId xmlns:p14="http://schemas.microsoft.com/office/powerpoint/2010/main" val="342928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793698"/>
            <a:ext cx="10820400" cy="5270605"/>
            <a:chOff x="0" y="0"/>
            <a:chExt cx="12452338" cy="6065520"/>
          </a:xfrm>
        </p:grpSpPr>
        <p:sp>
          <p:nvSpPr>
            <p:cNvPr id="4" name="Freeform 4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877600" y="-798832"/>
            <a:ext cx="950593" cy="2224793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 rot="21277556">
            <a:off x="173452" y="3235600"/>
            <a:ext cx="1753131" cy="1707739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6350000" y="6350000"/>
                </a:moveTo>
                <a:lnTo>
                  <a:pt x="0" y="6350000"/>
                </a:lnTo>
                <a:lnTo>
                  <a:pt x="0" y="0"/>
                </a:lnTo>
                <a:lnTo>
                  <a:pt x="6350000" y="0"/>
                </a:lnTo>
                <a:lnTo>
                  <a:pt x="6350000" y="6350000"/>
                </a:lnTo>
                <a:close/>
                <a:moveTo>
                  <a:pt x="248920" y="6101080"/>
                </a:moveTo>
                <a:lnTo>
                  <a:pt x="6099810" y="6101080"/>
                </a:lnTo>
                <a:lnTo>
                  <a:pt x="6099810" y="248920"/>
                </a:lnTo>
                <a:lnTo>
                  <a:pt x="248920" y="248920"/>
                </a:lnTo>
                <a:lnTo>
                  <a:pt x="248920" y="6101080"/>
                </a:lnTo>
                <a:close/>
              </a:path>
            </a:pathLst>
          </a:custGeom>
          <a:solidFill>
            <a:srgbClr val="AB1D79"/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3807" y="759602"/>
            <a:ext cx="1150155" cy="859741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 rot="21277556">
            <a:off x="1064072" y="4052811"/>
            <a:ext cx="1187037" cy="1602228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6350000" y="6350000"/>
                </a:moveTo>
                <a:lnTo>
                  <a:pt x="0" y="6350000"/>
                </a:lnTo>
                <a:lnTo>
                  <a:pt x="0" y="0"/>
                </a:lnTo>
                <a:lnTo>
                  <a:pt x="6350000" y="0"/>
                </a:lnTo>
                <a:lnTo>
                  <a:pt x="6350000" y="6350000"/>
                </a:lnTo>
                <a:close/>
                <a:moveTo>
                  <a:pt x="248920" y="6101080"/>
                </a:moveTo>
                <a:lnTo>
                  <a:pt x="6099810" y="6101080"/>
                </a:lnTo>
                <a:lnTo>
                  <a:pt x="6099810" y="248920"/>
                </a:lnTo>
                <a:lnTo>
                  <a:pt x="248920" y="248920"/>
                </a:lnTo>
                <a:lnTo>
                  <a:pt x="248920" y="6101080"/>
                </a:lnTo>
                <a:close/>
              </a:path>
            </a:pathLst>
          </a:custGeom>
          <a:solidFill>
            <a:srgbClr val="AB1D79"/>
          </a:solidFill>
        </p:spPr>
        <p:txBody>
          <a:bodyPr/>
          <a:lstStyle/>
          <a:p>
            <a:endParaRPr lang="en-US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54383" y="5204157"/>
            <a:ext cx="945967" cy="8383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70767" y="2233196"/>
            <a:ext cx="952764" cy="62406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853C914-9FC9-1E55-25BF-34F79B8C3879}"/>
              </a:ext>
            </a:extLst>
          </p:cNvPr>
          <p:cNvSpPr txBox="1"/>
          <p:nvPr/>
        </p:nvSpPr>
        <p:spPr>
          <a:xfrm>
            <a:off x="2606259" y="712215"/>
            <a:ext cx="7591583" cy="203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33" dirty="0">
                <a:latin typeface="+mn-lt"/>
                <a:ea typeface="DengXian" panose="02010600030101010101" pitchFamily="2" charset="-122"/>
              </a:rPr>
              <a:t>Trong tủ lạnh có 3 ngăn đựng táo, mỗi ngăn đựng 23 quả táo.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Hỏi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có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tất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cả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bao nhiêu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quả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táo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trong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tủ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lạnh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? </a:t>
            </a:r>
            <a:endParaRPr lang="en-US" sz="2933" dirty="0">
              <a:latin typeface="+mn-lt"/>
            </a:endParaRPr>
          </a:p>
        </p:txBody>
      </p:sp>
      <p:pic>
        <p:nvPicPr>
          <p:cNvPr id="3074" name="Picture 2" descr="6 mẹo bảo quản thực phẩm lâu hư">
            <a:extLst>
              <a:ext uri="{FF2B5EF4-FFF2-40B4-BE49-F238E27FC236}">
                <a16:creationId xmlns:a16="http://schemas.microsoft.com/office/drawing/2014/main" id="{368674C8-B914-CD7F-D600-DF7AA703B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51" y="2810309"/>
            <a:ext cx="3730388" cy="24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BA8A023-4D83-8A63-D8B4-FFC80A507A62}"/>
              </a:ext>
            </a:extLst>
          </p:cNvPr>
          <p:cNvSpPr txBox="1"/>
          <p:nvPr/>
        </p:nvSpPr>
        <p:spPr>
          <a:xfrm>
            <a:off x="2775838" y="3688626"/>
            <a:ext cx="3867951" cy="1362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33" dirty="0" err="1">
                <a:latin typeface="+mn-lt"/>
                <a:ea typeface="DengXian" panose="02010600030101010101" pitchFamily="2" charset="-122"/>
              </a:rPr>
              <a:t>Đáp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án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: </a:t>
            </a:r>
            <a:r>
              <a:rPr lang="vi-VN" sz="2933" dirty="0">
                <a:latin typeface="+mn-lt"/>
                <a:ea typeface="Cambria Math" panose="02040503050406030204" pitchFamily="18" charset="0"/>
              </a:rPr>
              <a:t>23 </a:t>
            </a:r>
            <a:r>
              <a:rPr lang="vi-VN" sz="2933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vi-VN" sz="2933" dirty="0">
                <a:latin typeface="+mn-lt"/>
                <a:ea typeface="Cambria Math" panose="02040503050406030204" pitchFamily="18" charset="0"/>
              </a:rPr>
              <a:t> 3 </a:t>
            </a:r>
            <a:r>
              <a:rPr lang="vi-VN" sz="2933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vi-VN" sz="2933" dirty="0">
                <a:latin typeface="+mn-lt"/>
                <a:ea typeface="Cambria Math" panose="02040503050406030204" pitchFamily="18" charset="0"/>
              </a:rPr>
              <a:t> 69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quả</a:t>
            </a:r>
            <a:r>
              <a:rPr lang="vi-VN" sz="2933" dirty="0">
                <a:latin typeface="+mn-lt"/>
                <a:ea typeface="DengXian" panose="02010600030101010101" pitchFamily="2" charset="-122"/>
              </a:rPr>
              <a:t> </a:t>
            </a:r>
            <a:r>
              <a:rPr lang="vi-VN" sz="2933" dirty="0" err="1">
                <a:latin typeface="+mn-lt"/>
                <a:ea typeface="DengXian" panose="02010600030101010101" pitchFamily="2" charset="-122"/>
              </a:rPr>
              <a:t>táo</a:t>
            </a:r>
            <a:endParaRPr lang="en-US" sz="2933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10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A574721-C388-AD1B-0ECC-093C37977081}"/>
              </a:ext>
            </a:extLst>
          </p:cNvPr>
          <p:cNvSpPr/>
          <p:nvPr/>
        </p:nvSpPr>
        <p:spPr>
          <a:xfrm>
            <a:off x="2106202" y="1150706"/>
            <a:ext cx="5866544" cy="439733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Qua bài học hôm nay, các em biết thêm được điều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D2E9B-70FA-66F1-E08B-017199022C3E}"/>
              </a:ext>
            </a:extLst>
          </p:cNvPr>
          <p:cNvSpPr txBox="1"/>
          <p:nvPr/>
        </p:nvSpPr>
        <p:spPr>
          <a:xfrm>
            <a:off x="2919663" y="2316595"/>
            <a:ext cx="47965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0000"/>
                </a:solidFill>
                <a:effectLst/>
                <a:latin typeface="+mn-lt"/>
              </a:rPr>
              <a:t>Khi đặt tính và tính, em nhắn bạn cần lưu ý những gì?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793698"/>
            <a:ext cx="10820400" cy="5270605"/>
            <a:chOff x="0" y="0"/>
            <a:chExt cx="12452338" cy="6065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28783" y="-372691"/>
            <a:ext cx="950593" cy="22247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64801" y="5612015"/>
            <a:ext cx="971355" cy="90457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E91A0C6-68E2-2A2F-10ED-3F575BA55BE3}"/>
              </a:ext>
            </a:extLst>
          </p:cNvPr>
          <p:cNvSpPr txBox="1"/>
          <p:nvPr/>
        </p:nvSpPr>
        <p:spPr>
          <a:xfrm>
            <a:off x="2678918" y="792593"/>
            <a:ext cx="675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n-lt"/>
              </a:rPr>
              <a:t>DẶN DÒ VỀ NHÀ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1859772-F987-3E2C-025D-09CD09598E29}"/>
              </a:ext>
            </a:extLst>
          </p:cNvPr>
          <p:cNvSpPr txBox="1"/>
          <p:nvPr/>
        </p:nvSpPr>
        <p:spPr>
          <a:xfrm>
            <a:off x="1738137" y="1831363"/>
            <a:ext cx="9212341" cy="372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vi 1000 (không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thân,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15" indent="-30481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Hãy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tìm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tình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huống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thực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tế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liên quan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đến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phép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nhân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đã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học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đặt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ra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bài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toán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cho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mỗi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tình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huống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đó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, hôm sau chia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sẻ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với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các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</a:rPr>
              <a:t>bạn</a:t>
            </a:r>
            <a:r>
              <a:rPr lang="vi-VN" sz="2667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667" dirty="0">
              <a:latin typeface="+mn-lt"/>
            </a:endParaRP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AE917373-1638-1A62-C4EA-39340A3F0E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9750435" y="682253"/>
            <a:ext cx="1329224" cy="1594527"/>
          </a:xfrm>
          <a:prstGeom prst="rect">
            <a:avLst/>
          </a:prstGeom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99D0DAB8-A391-C996-4BC1-4DF4261AFF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59542" y="1415449"/>
            <a:ext cx="1329224" cy="159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F0D54-B65E-6BA3-06C1-B63951AD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17" y="3753145"/>
            <a:ext cx="2622541" cy="262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8AE2F7-5E5F-13F3-3A2C-930DD46E9861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DDC885D3-52B0-7825-E3E7-DEB3BE717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9DB352-570E-3CC5-82CB-F107FB712114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39809CD-749D-5E19-1EB4-7E651FD68627}"/>
              </a:ext>
            </a:extLst>
          </p:cNvPr>
          <p:cNvSpPr txBox="1"/>
          <p:nvPr/>
        </p:nvSpPr>
        <p:spPr>
          <a:xfrm>
            <a:off x="755437" y="773671"/>
            <a:ext cx="6098532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uan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tranh, nêu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xoài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3B37FF7-52AA-AF4B-18FF-FDD455FF95B7}"/>
              </a:ext>
            </a:extLst>
          </p:cNvPr>
          <p:cNvSpPr txBox="1"/>
          <p:nvPr/>
        </p:nvSpPr>
        <p:spPr>
          <a:xfrm>
            <a:off x="755436" y="5286400"/>
            <a:ext cx="6264075" cy="631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67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12 × 3 = ?</a:t>
            </a:r>
            <a:endParaRPr lang="en-US" sz="2667" dirty="0"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B67876-BAB0-888A-8333-9EAA71FD4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2" y="1897494"/>
            <a:ext cx="6559764" cy="32003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10C3334-47EA-9F36-99DE-D2CFD7FFC7C0}"/>
              </a:ext>
            </a:extLst>
          </p:cNvPr>
          <p:cNvGrpSpPr/>
          <p:nvPr/>
        </p:nvGrpSpPr>
        <p:grpSpPr>
          <a:xfrm>
            <a:off x="7956468" y="1756664"/>
            <a:ext cx="3788228" cy="2164770"/>
            <a:chOff x="7980219" y="1495407"/>
            <a:chExt cx="3788228" cy="21647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0501A5-67FB-BB8E-52BB-B2FA656D48D3}"/>
                </a:ext>
              </a:extLst>
            </p:cNvPr>
            <p:cNvSpPr txBox="1"/>
            <p:nvPr/>
          </p:nvSpPr>
          <p:spPr>
            <a:xfrm>
              <a:off x="7980219" y="1495407"/>
              <a:ext cx="3788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>
                  <a:solidFill>
                    <a:srgbClr val="F68121"/>
                  </a:solidFill>
                  <a:latin typeface="+mn-lt"/>
                </a:rPr>
                <a:t>Ấn vào đây để xem video</a:t>
              </a:r>
              <a:endParaRPr lang="en-US" sz="2000" b="1">
                <a:solidFill>
                  <a:srgbClr val="F68121"/>
                </a:solidFill>
                <a:latin typeface="+mn-lt"/>
              </a:endParaRPr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04628ED3-194C-66C2-CD3D-482EAA118C01}"/>
                </a:ext>
              </a:extLst>
            </p:cNvPr>
            <p:cNvSpPr/>
            <p:nvPr/>
          </p:nvSpPr>
          <p:spPr>
            <a:xfrm>
              <a:off x="9619013" y="1895517"/>
              <a:ext cx="510639" cy="451262"/>
            </a:xfrm>
            <a:prstGeom prst="downArrow">
              <a:avLst>
                <a:gd name="adj1" fmla="val 40698"/>
                <a:gd name="adj2" fmla="val 50000"/>
              </a:avLst>
            </a:prstGeom>
            <a:solidFill>
              <a:srgbClr val="F68121"/>
            </a:solidFill>
            <a:ln>
              <a:solidFill>
                <a:srgbClr val="F6812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68121"/>
                  </a:solidFill>
                </a:ln>
                <a:solidFill>
                  <a:srgbClr val="F68121"/>
                </a:solidFill>
              </a:endParaRPr>
            </a:p>
          </p:txBody>
        </p:sp>
        <p:pic>
          <p:nvPicPr>
            <p:cNvPr id="1026" name="Picture 2" descr="YouTube Logo PNG, Transparent YouTube Logo Icon Free DOWNLOAD">
              <a:hlinkClick r:id="rId4"/>
              <a:extLst>
                <a:ext uri="{FF2B5EF4-FFF2-40B4-BE49-F238E27FC236}">
                  <a16:creationId xmlns:a16="http://schemas.microsoft.com/office/drawing/2014/main" id="{B4BFACF1-C2CB-C448-B5E8-C74FF3781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9974" y="2346779"/>
              <a:ext cx="1868715" cy="1313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C5598B-09AD-C667-D496-52AA74B8ACBE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1B09EEDD-1723-86DB-2964-14E10C5DB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9D7F5E-8D4A-72BE-9A62-FB0DE00B830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793698"/>
            <a:ext cx="10820400" cy="5270605"/>
            <a:chOff x="0" y="0"/>
            <a:chExt cx="12452338" cy="6065520"/>
          </a:xfrm>
        </p:grpSpPr>
        <p:sp>
          <p:nvSpPr>
            <p:cNvPr id="4" name="Freeform 4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6842884" y="1698832"/>
            <a:ext cx="3415511" cy="3415511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6350000" y="6350000"/>
                </a:moveTo>
                <a:lnTo>
                  <a:pt x="0" y="6350000"/>
                </a:lnTo>
                <a:lnTo>
                  <a:pt x="0" y="0"/>
                </a:lnTo>
                <a:lnTo>
                  <a:pt x="6350000" y="0"/>
                </a:lnTo>
                <a:lnTo>
                  <a:pt x="6350000" y="6350000"/>
                </a:lnTo>
                <a:close/>
                <a:moveTo>
                  <a:pt x="248920" y="6101080"/>
                </a:moveTo>
                <a:lnTo>
                  <a:pt x="6099810" y="6101080"/>
                </a:lnTo>
                <a:lnTo>
                  <a:pt x="6099810" y="248920"/>
                </a:lnTo>
                <a:lnTo>
                  <a:pt x="248920" y="248920"/>
                </a:lnTo>
                <a:lnTo>
                  <a:pt x="248920" y="6101080"/>
                </a:lnTo>
                <a:close/>
              </a:path>
            </a:pathLst>
          </a:custGeom>
          <a:solidFill>
            <a:srgbClr val="AB1D79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1449" y="935882"/>
            <a:ext cx="741686" cy="9358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69258" y="855462"/>
            <a:ext cx="962761" cy="1024213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2C14763-E7C2-3B6B-22D9-1D319FCE9FAB}"/>
              </a:ext>
            </a:extLst>
          </p:cNvPr>
          <p:cNvSpPr txBox="1"/>
          <p:nvPr/>
        </p:nvSpPr>
        <p:spPr>
          <a:xfrm>
            <a:off x="1461860" y="1682109"/>
            <a:ext cx="5114645" cy="376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+"/>
            </a:pP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12 sao cho đơn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15" indent="-30481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+"/>
            </a:pP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nhân lên.</a:t>
            </a:r>
            <a:endParaRPr lang="en-US" sz="2667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46CCE1A-6E51-FB85-2BC4-42C5B8C7A327}"/>
              </a:ext>
            </a:extLst>
          </p:cNvPr>
          <p:cNvSpPr txBox="1"/>
          <p:nvPr/>
        </p:nvSpPr>
        <p:spPr>
          <a:xfrm>
            <a:off x="8301218" y="2348679"/>
            <a:ext cx="567962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67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12</a:t>
            </a:r>
            <a:endParaRPr lang="en-US" sz="2667" dirty="0"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5310079-4924-6149-0776-66E67131146A}"/>
              </a:ext>
            </a:extLst>
          </p:cNvPr>
          <p:cNvSpPr txBox="1"/>
          <p:nvPr/>
        </p:nvSpPr>
        <p:spPr>
          <a:xfrm>
            <a:off x="8488183" y="3058110"/>
            <a:ext cx="254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67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en-US" sz="2667" dirty="0"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F5AA6FB-2F28-C185-1DBD-261C901F0303}"/>
              </a:ext>
            </a:extLst>
          </p:cNvPr>
          <p:cNvSpPr txBox="1"/>
          <p:nvPr/>
        </p:nvSpPr>
        <p:spPr>
          <a:xfrm>
            <a:off x="8055661" y="2735748"/>
            <a:ext cx="3048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67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B34B34AE-E218-F7C1-A72C-F0DC35A1028E}"/>
              </a:ext>
            </a:extLst>
          </p:cNvPr>
          <p:cNvCxnSpPr/>
          <p:nvPr/>
        </p:nvCxnSpPr>
        <p:spPr>
          <a:xfrm>
            <a:off x="8021819" y="3526564"/>
            <a:ext cx="80363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7BE8B2B-608D-6E8D-1C65-5C6098C78C60}"/>
              </a:ext>
            </a:extLst>
          </p:cNvPr>
          <p:cNvSpPr txBox="1"/>
          <p:nvPr/>
        </p:nvSpPr>
        <p:spPr>
          <a:xfrm>
            <a:off x="8508641" y="3560876"/>
            <a:ext cx="254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23957FE4-1BDF-1D3F-9EC5-87BEBC3B1FD4}"/>
              </a:ext>
            </a:extLst>
          </p:cNvPr>
          <p:cNvSpPr txBox="1"/>
          <p:nvPr/>
        </p:nvSpPr>
        <p:spPr>
          <a:xfrm>
            <a:off x="8304755" y="3560876"/>
            <a:ext cx="16115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67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en-US" sz="2667" dirty="0">
              <a:latin typeface="+mn-lt"/>
              <a:ea typeface="Cambria Math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E7D459-45C7-A6B4-08AF-7D659F50B916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B48A3F80-7A6E-5640-C841-9E4AF64AB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8E6DFC-D972-74CA-1ABF-E3DE83C2BDD6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3"/>
          <p:cNvSpPr txBox="1"/>
          <p:nvPr/>
        </p:nvSpPr>
        <p:spPr>
          <a:xfrm>
            <a:off x="2739475" y="1788913"/>
            <a:ext cx="679945" cy="24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467">
                <a:solidFill>
                  <a:srgbClr val="FFFFFF"/>
                </a:solidFill>
                <a:latin typeface="Fredoka One"/>
              </a:rPr>
              <a:t>Time</a:t>
            </a:r>
          </a:p>
        </p:txBody>
      </p:sp>
      <p:pic>
        <p:nvPicPr>
          <p:cNvPr id="129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495670" y="981746"/>
            <a:ext cx="636121" cy="563762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00574" y="981746"/>
            <a:ext cx="636121" cy="563762"/>
          </a:xfrm>
          <a:prstGeom prst="rect">
            <a:avLst/>
          </a:prstGeom>
        </p:spPr>
      </p:pic>
      <p:sp>
        <p:nvSpPr>
          <p:cNvPr id="135" name="Hộp Văn bản 134">
            <a:hlinkClick r:id="rId5"/>
            <a:extLst>
              <a:ext uri="{FF2B5EF4-FFF2-40B4-BE49-F238E27FC236}">
                <a16:creationId xmlns:a16="http://schemas.microsoft.com/office/drawing/2014/main" id="{63F67D27-9648-9C5F-5713-9AB9C2F3E873}"/>
              </a:ext>
            </a:extLst>
          </p:cNvPr>
          <p:cNvSpPr txBox="1"/>
          <p:nvPr/>
        </p:nvSpPr>
        <p:spPr>
          <a:xfrm>
            <a:off x="2694455" y="1652542"/>
            <a:ext cx="6105524" cy="685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7" name="Hình chữ nhật: Góc Tròn 136">
            <a:extLst>
              <a:ext uri="{FF2B5EF4-FFF2-40B4-BE49-F238E27FC236}">
                <a16:creationId xmlns:a16="http://schemas.microsoft.com/office/drawing/2014/main" id="{57270638-C05C-3EE5-75D2-B8D4648DD526}"/>
              </a:ext>
            </a:extLst>
          </p:cNvPr>
          <p:cNvSpPr/>
          <p:nvPr/>
        </p:nvSpPr>
        <p:spPr>
          <a:xfrm>
            <a:off x="2333075" y="3721124"/>
            <a:ext cx="812800" cy="508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Cambria Math" panose="02040503050406030204" pitchFamily="18" charset="0"/>
              </a:rPr>
              <a:t>69</a:t>
            </a:r>
          </a:p>
        </p:txBody>
      </p:sp>
      <p:sp>
        <p:nvSpPr>
          <p:cNvPr id="138" name="Hình chữ nhật: Góc Tròn 137">
            <a:extLst>
              <a:ext uri="{FF2B5EF4-FFF2-40B4-BE49-F238E27FC236}">
                <a16:creationId xmlns:a16="http://schemas.microsoft.com/office/drawing/2014/main" id="{29A24986-7808-6E92-14D8-CB1B583F70D4}"/>
              </a:ext>
            </a:extLst>
          </p:cNvPr>
          <p:cNvSpPr/>
          <p:nvPr/>
        </p:nvSpPr>
        <p:spPr>
          <a:xfrm>
            <a:off x="4705274" y="3721124"/>
            <a:ext cx="812800" cy="508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Cambria Math" panose="02040503050406030204" pitchFamily="18" charset="0"/>
              </a:rPr>
              <a:t>68</a:t>
            </a:r>
          </a:p>
        </p:txBody>
      </p:sp>
      <p:sp>
        <p:nvSpPr>
          <p:cNvPr id="139" name="Hình chữ nhật: Góc Tròn 138">
            <a:extLst>
              <a:ext uri="{FF2B5EF4-FFF2-40B4-BE49-F238E27FC236}">
                <a16:creationId xmlns:a16="http://schemas.microsoft.com/office/drawing/2014/main" id="{2440C033-495B-3AA1-1ADD-C9E62EB87433}"/>
              </a:ext>
            </a:extLst>
          </p:cNvPr>
          <p:cNvSpPr/>
          <p:nvPr/>
        </p:nvSpPr>
        <p:spPr>
          <a:xfrm>
            <a:off x="6961656" y="3721124"/>
            <a:ext cx="812800" cy="508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Cambria Math" panose="02040503050406030204" pitchFamily="18" charset="0"/>
              </a:rPr>
              <a:t>84</a:t>
            </a:r>
          </a:p>
        </p:txBody>
      </p:sp>
      <p:sp>
        <p:nvSpPr>
          <p:cNvPr id="140" name="Hình chữ nhật: Góc Tròn 139">
            <a:extLst>
              <a:ext uri="{FF2B5EF4-FFF2-40B4-BE49-F238E27FC236}">
                <a16:creationId xmlns:a16="http://schemas.microsoft.com/office/drawing/2014/main" id="{11CF67E6-54A1-2C7B-0099-B425163CB077}"/>
              </a:ext>
            </a:extLst>
          </p:cNvPr>
          <p:cNvSpPr/>
          <p:nvPr/>
        </p:nvSpPr>
        <p:spPr>
          <a:xfrm>
            <a:off x="9218038" y="3721124"/>
            <a:ext cx="812800" cy="50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Cambria Math" panose="02040503050406030204" pitchFamily="18" charset="0"/>
              </a:rPr>
              <a:t>55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415D03-9471-C4B5-3D9D-0C81446280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387" y="2446564"/>
            <a:ext cx="8736377" cy="1166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 animBg="1"/>
      <p:bldP spid="1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77600" y="-798832"/>
            <a:ext cx="950593" cy="2224793"/>
          </a:xfrm>
          <a:prstGeom prst="rect">
            <a:avLst/>
          </a:prstGeom>
        </p:spPr>
      </p:pic>
      <p:sp>
        <p:nvSpPr>
          <p:cNvPr id="19" name="Hộp Văn bản 18">
            <a:hlinkClick r:id="rId6"/>
            <a:extLst>
              <a:ext uri="{FF2B5EF4-FFF2-40B4-BE49-F238E27FC236}">
                <a16:creationId xmlns:a16="http://schemas.microsoft.com/office/drawing/2014/main" id="{A9A027AD-E7CA-CBE3-7D1F-7643A113C934}"/>
              </a:ext>
            </a:extLst>
          </p:cNvPr>
          <p:cNvSpPr txBox="1"/>
          <p:nvPr/>
        </p:nvSpPr>
        <p:spPr>
          <a:xfrm>
            <a:off x="2581896" y="716237"/>
            <a:ext cx="6096000" cy="685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1D768-33FB-73D0-9442-B18642206D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884" y="1425961"/>
            <a:ext cx="8122596" cy="434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88766" y="962073"/>
            <a:ext cx="1176040" cy="842463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9E286EC-A094-3865-8D24-AD8518901742}"/>
              </a:ext>
            </a:extLst>
          </p:cNvPr>
          <p:cNvSpPr txBox="1"/>
          <p:nvPr/>
        </p:nvSpPr>
        <p:spPr>
          <a:xfrm>
            <a:off x="1385316" y="2041525"/>
            <a:ext cx="56563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24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A4A77E7-CF60-BDB7-2108-4E85CEEA0EFE}"/>
              </a:ext>
            </a:extLst>
          </p:cNvPr>
          <p:cNvSpPr txBox="1"/>
          <p:nvPr/>
        </p:nvSpPr>
        <p:spPr>
          <a:xfrm>
            <a:off x="1563982" y="2722767"/>
            <a:ext cx="314239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71F656B-A1A1-882A-163B-D2142D188ED6}"/>
              </a:ext>
            </a:extLst>
          </p:cNvPr>
          <p:cNvSpPr txBox="1"/>
          <p:nvPr/>
        </p:nvSpPr>
        <p:spPr>
          <a:xfrm>
            <a:off x="1118939" y="2382313"/>
            <a:ext cx="37708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67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1177D347-62D0-BC58-CA8C-4494552D1325}"/>
              </a:ext>
            </a:extLst>
          </p:cNvPr>
          <p:cNvCxnSpPr>
            <a:cxnSpLocks/>
          </p:cNvCxnSpPr>
          <p:nvPr/>
        </p:nvCxnSpPr>
        <p:spPr>
          <a:xfrm>
            <a:off x="1085097" y="3231487"/>
            <a:ext cx="99423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F137F27-9543-77CA-1962-402A707F2893}"/>
              </a:ext>
            </a:extLst>
          </p:cNvPr>
          <p:cNvSpPr txBox="1"/>
          <p:nvPr/>
        </p:nvSpPr>
        <p:spPr>
          <a:xfrm>
            <a:off x="3549169" y="2050334"/>
            <a:ext cx="56563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43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22D186F-93B6-3E3A-46E2-39EA676D2D11}"/>
              </a:ext>
            </a:extLst>
          </p:cNvPr>
          <p:cNvSpPr txBox="1"/>
          <p:nvPr/>
        </p:nvSpPr>
        <p:spPr>
          <a:xfrm>
            <a:off x="3719218" y="2734722"/>
            <a:ext cx="314239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6A946C0-762B-87A6-9DF7-6E7BC065B301}"/>
              </a:ext>
            </a:extLst>
          </p:cNvPr>
          <p:cNvSpPr txBox="1"/>
          <p:nvPr/>
        </p:nvSpPr>
        <p:spPr>
          <a:xfrm>
            <a:off x="3282792" y="2391122"/>
            <a:ext cx="37708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67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D6F9F8F6-6B78-7125-93F9-166B2B946A97}"/>
              </a:ext>
            </a:extLst>
          </p:cNvPr>
          <p:cNvCxnSpPr>
            <a:cxnSpLocks/>
          </p:cNvCxnSpPr>
          <p:nvPr/>
        </p:nvCxnSpPr>
        <p:spPr>
          <a:xfrm>
            <a:off x="3248949" y="3212865"/>
            <a:ext cx="99423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CCD27EB4-C5AB-EB75-911D-2DC69C11ABEB}"/>
              </a:ext>
            </a:extLst>
          </p:cNvPr>
          <p:cNvSpPr txBox="1"/>
          <p:nvPr/>
        </p:nvSpPr>
        <p:spPr>
          <a:xfrm>
            <a:off x="5767253" y="2090588"/>
            <a:ext cx="56563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67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12</a:t>
            </a:r>
            <a:endParaRPr lang="en-US" sz="2667" dirty="0"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C35EF3C-5720-1E84-1463-B1B40DECBDA1}"/>
              </a:ext>
            </a:extLst>
          </p:cNvPr>
          <p:cNvSpPr txBox="1"/>
          <p:nvPr/>
        </p:nvSpPr>
        <p:spPr>
          <a:xfrm>
            <a:off x="5938880" y="2782762"/>
            <a:ext cx="314239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E2E4AE1-07BB-EFCA-FBA4-C6994F91E0F0}"/>
              </a:ext>
            </a:extLst>
          </p:cNvPr>
          <p:cNvSpPr txBox="1"/>
          <p:nvPr/>
        </p:nvSpPr>
        <p:spPr>
          <a:xfrm>
            <a:off x="5500876" y="2431376"/>
            <a:ext cx="37708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67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1AE764E7-45C3-CAFA-4390-09296A657BC6}"/>
              </a:ext>
            </a:extLst>
          </p:cNvPr>
          <p:cNvCxnSpPr>
            <a:cxnSpLocks/>
          </p:cNvCxnSpPr>
          <p:nvPr/>
        </p:nvCxnSpPr>
        <p:spPr>
          <a:xfrm>
            <a:off x="5467033" y="3225686"/>
            <a:ext cx="99423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A0C28F7-5411-4DD5-0277-7AD853A76DDA}"/>
              </a:ext>
            </a:extLst>
          </p:cNvPr>
          <p:cNvSpPr txBox="1"/>
          <p:nvPr/>
        </p:nvSpPr>
        <p:spPr>
          <a:xfrm>
            <a:off x="7909493" y="2101187"/>
            <a:ext cx="56563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31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3FDD92B4-A47D-FDC1-9DC4-3ADBDB205C85}"/>
              </a:ext>
            </a:extLst>
          </p:cNvPr>
          <p:cNvSpPr txBox="1"/>
          <p:nvPr/>
        </p:nvSpPr>
        <p:spPr>
          <a:xfrm>
            <a:off x="8082862" y="2767452"/>
            <a:ext cx="314239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67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en-US" sz="2667" dirty="0"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73B0A7E-AF3A-7951-492A-982901BDBE20}"/>
              </a:ext>
            </a:extLst>
          </p:cNvPr>
          <p:cNvSpPr txBox="1"/>
          <p:nvPr/>
        </p:nvSpPr>
        <p:spPr>
          <a:xfrm>
            <a:off x="7643117" y="2441975"/>
            <a:ext cx="37708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67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65995CA-D6C8-982B-A55C-C8AF2E364C2D}"/>
              </a:ext>
            </a:extLst>
          </p:cNvPr>
          <p:cNvCxnSpPr>
            <a:cxnSpLocks/>
          </p:cNvCxnSpPr>
          <p:nvPr/>
        </p:nvCxnSpPr>
        <p:spPr>
          <a:xfrm>
            <a:off x="7609274" y="3236285"/>
            <a:ext cx="99423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2FADD860-DE17-C076-41E6-4D59F80F71B7}"/>
              </a:ext>
            </a:extLst>
          </p:cNvPr>
          <p:cNvSpPr txBox="1"/>
          <p:nvPr/>
        </p:nvSpPr>
        <p:spPr>
          <a:xfrm>
            <a:off x="10030468" y="2108206"/>
            <a:ext cx="56563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22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D4C4052-C7CA-E662-8323-C37039D326C1}"/>
              </a:ext>
            </a:extLst>
          </p:cNvPr>
          <p:cNvSpPr txBox="1"/>
          <p:nvPr/>
        </p:nvSpPr>
        <p:spPr>
          <a:xfrm>
            <a:off x="10218048" y="2767452"/>
            <a:ext cx="30118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67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en-US" sz="2667" dirty="0"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27393874-3758-D972-7FAA-877931A9A0A2}"/>
              </a:ext>
            </a:extLst>
          </p:cNvPr>
          <p:cNvSpPr txBox="1"/>
          <p:nvPr/>
        </p:nvSpPr>
        <p:spPr>
          <a:xfrm>
            <a:off x="9764091" y="2448994"/>
            <a:ext cx="37708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67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5177B72D-3599-671D-EC80-6ABA621D54A1}"/>
              </a:ext>
            </a:extLst>
          </p:cNvPr>
          <p:cNvCxnSpPr>
            <a:cxnSpLocks/>
          </p:cNvCxnSpPr>
          <p:nvPr/>
        </p:nvCxnSpPr>
        <p:spPr>
          <a:xfrm>
            <a:off x="9730249" y="3234161"/>
            <a:ext cx="99423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78C98F5-8D6A-F88D-D3AB-1FC8B73C779F}"/>
              </a:ext>
            </a:extLst>
          </p:cNvPr>
          <p:cNvSpPr txBox="1"/>
          <p:nvPr/>
        </p:nvSpPr>
        <p:spPr>
          <a:xfrm>
            <a:off x="1385316" y="3267622"/>
            <a:ext cx="56563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48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F0A4E6EF-2C95-5418-EC27-F70C17DB269B}"/>
              </a:ext>
            </a:extLst>
          </p:cNvPr>
          <p:cNvSpPr txBox="1"/>
          <p:nvPr/>
        </p:nvSpPr>
        <p:spPr>
          <a:xfrm>
            <a:off x="3549169" y="3267621"/>
            <a:ext cx="56563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86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FC3625A-369E-1B3C-F43F-0707D364C3DF}"/>
              </a:ext>
            </a:extLst>
          </p:cNvPr>
          <p:cNvSpPr txBox="1"/>
          <p:nvPr/>
        </p:nvSpPr>
        <p:spPr>
          <a:xfrm>
            <a:off x="5767253" y="3297328"/>
            <a:ext cx="56563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48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04D9474C-EBF7-4F01-801B-E819112FB8B0}"/>
              </a:ext>
            </a:extLst>
          </p:cNvPr>
          <p:cNvSpPr txBox="1"/>
          <p:nvPr/>
        </p:nvSpPr>
        <p:spPr>
          <a:xfrm>
            <a:off x="7909493" y="3297328"/>
            <a:ext cx="56563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93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874D9865-89E6-C7E2-7BF8-1A3489607B50}"/>
              </a:ext>
            </a:extLst>
          </p:cNvPr>
          <p:cNvSpPr txBox="1"/>
          <p:nvPr/>
        </p:nvSpPr>
        <p:spPr>
          <a:xfrm>
            <a:off x="10085823" y="3297328"/>
            <a:ext cx="56563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66</a:t>
            </a:r>
            <a:endParaRPr lang="en-US" sz="2667" dirty="0"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B8D0F802-D0E7-BE6D-1C03-A255CECDC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3775" y="4098195"/>
            <a:ext cx="3765919" cy="2462868"/>
          </a:xfrm>
          <a:prstGeom prst="rect">
            <a:avLst/>
          </a:prstGeom>
        </p:spPr>
      </p:pic>
      <p:sp>
        <p:nvSpPr>
          <p:cNvPr id="2" name="Hộp Văn bản 18">
            <a:hlinkClick r:id="rId7"/>
            <a:extLst>
              <a:ext uri="{FF2B5EF4-FFF2-40B4-BE49-F238E27FC236}">
                <a16:creationId xmlns:a16="http://schemas.microsoft.com/office/drawing/2014/main" id="{EAB29B4D-A84F-D9B7-7203-15850EFEE3FE}"/>
              </a:ext>
            </a:extLst>
          </p:cNvPr>
          <p:cNvSpPr txBox="1"/>
          <p:nvPr/>
        </p:nvSpPr>
        <p:spPr>
          <a:xfrm>
            <a:off x="1840098" y="684941"/>
            <a:ext cx="6096000" cy="685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504</Words>
  <Application>Microsoft Office PowerPoint</Application>
  <PresentationFormat>Widescreen</PresentationFormat>
  <Paragraphs>68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Fredoka One</vt:lpstr>
      <vt:lpstr>UTM Avo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13</cp:revision>
  <dcterms:modified xsi:type="dcterms:W3CDTF">2023-08-22T08:30:20Z</dcterms:modified>
</cp:coreProperties>
</file>