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83" r:id="rId3"/>
    <p:sldMasterId id="2147483797" r:id="rId4"/>
    <p:sldMasterId id="2147483809" r:id="rId5"/>
  </p:sldMasterIdLst>
  <p:notesMasterIdLst>
    <p:notesMasterId r:id="rId36"/>
  </p:notesMasterIdLst>
  <p:sldIdLst>
    <p:sldId id="3365" r:id="rId6"/>
    <p:sldId id="280" r:id="rId7"/>
    <p:sldId id="3375" r:id="rId8"/>
    <p:sldId id="3402" r:id="rId9"/>
    <p:sldId id="3398" r:id="rId10"/>
    <p:sldId id="256" r:id="rId11"/>
    <p:sldId id="3366" r:id="rId12"/>
    <p:sldId id="260" r:id="rId13"/>
    <p:sldId id="3404" r:id="rId14"/>
    <p:sldId id="3387" r:id="rId15"/>
    <p:sldId id="291" r:id="rId16"/>
    <p:sldId id="3405" r:id="rId17"/>
    <p:sldId id="3406" r:id="rId18"/>
    <p:sldId id="281" r:id="rId19"/>
    <p:sldId id="3410" r:id="rId20"/>
    <p:sldId id="3403" r:id="rId21"/>
    <p:sldId id="282" r:id="rId22"/>
    <p:sldId id="3369" r:id="rId23"/>
    <p:sldId id="3407" r:id="rId24"/>
    <p:sldId id="3408" r:id="rId25"/>
    <p:sldId id="3412" r:id="rId26"/>
    <p:sldId id="3370" r:id="rId27"/>
    <p:sldId id="3409" r:id="rId28"/>
    <p:sldId id="3399" r:id="rId29"/>
    <p:sldId id="3400" r:id="rId30"/>
    <p:sldId id="278" r:id="rId31"/>
    <p:sldId id="258" r:id="rId32"/>
    <p:sldId id="3384" r:id="rId33"/>
    <p:sldId id="3401" r:id="rId34"/>
    <p:sldId id="3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B050"/>
    <a:srgbClr val="A6A6A6"/>
    <a:srgbClr val="1E222D"/>
    <a:srgbClr val="45443F"/>
    <a:srgbClr val="070B16"/>
    <a:srgbClr val="121621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62" autoAdjust="0"/>
  </p:normalViewPr>
  <p:slideViewPr>
    <p:cSldViewPr>
      <p:cViewPr>
        <p:scale>
          <a:sx n="53" d="100"/>
          <a:sy n="53" d="100"/>
        </p:scale>
        <p:origin x="-676" y="-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S%C3%B4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K%C3%AAnh" TargetMode="External"/><Relationship Id="rId5" Type="http://schemas.openxmlformats.org/officeDocument/2006/relationships/hyperlink" Target="https://vi.wikipedia.org/wiki/Bi%E1%BB%83n" TargetMode="External"/><Relationship Id="rId4" Type="http://schemas.openxmlformats.org/officeDocument/2006/relationships/hyperlink" Target="https://vi.wikipedia.org/wiki/H%E1%BB%93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1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7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3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ND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2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10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ô </a:t>
            </a:r>
            <a:r>
              <a:rPr lang="en-US" dirty="0" err="1"/>
              <a:t>tô</a:t>
            </a:r>
            <a:r>
              <a:rPr lang="en-US" dirty="0"/>
              <a:t>,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, … di </a:t>
            </a:r>
            <a:r>
              <a:rPr lang="en-US" dirty="0" err="1"/>
              <a:t>chuyển</a:t>
            </a:r>
            <a:r>
              <a:rPr lang="en-US" dirty="0"/>
              <a:t>.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iao thông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thủy là một kiểu giao thông trên nước. Các dạng đường thủy bao gồm: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Sông"/>
              </a:rPr>
              <a:t>sông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Hồ"/>
              </a:rPr>
              <a:t>hồ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Biển"/>
              </a:rPr>
              <a:t>biển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và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Kênh"/>
              </a:rPr>
              <a:t>kênh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-rạch.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tàu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ray,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khỏe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: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=&gt;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r>
              <a:rPr lang="en-US" dirty="0"/>
              <a:t>?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con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GT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 =&gt; X </a:t>
            </a:r>
            <a:r>
              <a:rPr lang="en-US" dirty="0" err="1"/>
              <a:t>Hoàng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33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Dựa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đặc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điểm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hiểu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…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Đường cao tốc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là đường dành cho xe cơ giới, có dải phân cách chia đường cho xe chạy hai chiều riêng biệt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được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xây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ở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GV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phải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chốt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=&gt;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bộ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tàu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điện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ngầm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hay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xuyên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biển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0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82880-2A03-43D2-89E8-121D248DA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82198-5689-43B6-B6E2-38F93968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60A0B7-CA8F-42B6-8539-C41AAD3A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52470D-5465-44C3-B92E-9C79E97B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D0F941-4516-4B67-B7F0-56245ACE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14C49-7E4C-45DD-872B-8BAC17B1E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5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87A09B-85BB-4CE9-B966-8DE920D0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7789D2-2074-4344-9E72-451DC33C3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65C5E1-878B-4A29-9426-52D8AB24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22B01A-D601-4CB0-A661-6A1519E9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CE1759-AAE6-4894-94FC-7947263B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D3C77-9589-4C48-B9B5-EF0B7C871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142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01516-DDE5-4A44-8DDD-8AA585EB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8C7DDF-EBE3-4984-852B-668A26D5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507C3-27DB-4236-BCAE-D103D16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D83709-4A60-42AD-B9B6-751EE40F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D84A2-532B-4A32-A026-942C9D98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E791-C699-4D1E-A943-07F9DE663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44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EA6C6-EB38-445C-9BD2-8232F718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2F08B-3B47-43D5-A544-A3F6914C1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0EEA28-25F5-4466-AF96-15BA9D92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FD337B-5D21-479E-A755-1DE6A2E8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73117E-A49A-4F22-BD83-9629E96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8C2161-9B92-4839-9D45-B5518F48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7FDA-A813-4D42-9113-EEAD305AE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60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BBE2A-3D70-4D2E-9371-647434BB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3BF6F-ED86-4911-B7D1-ED00DE0F8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8889B5-BC40-4BF8-9B13-2528007C6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C9BD40-7E51-4561-BFB7-3282BDFC4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5EB4FD-B1D8-4CC3-AFC3-4C9112FC2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E8F83F-C7DF-470F-8550-7A666FA9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0F04AB-BA97-4372-A822-3AAD19EB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937E84-CA85-40F9-B70C-5CE3A76A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65271-0633-4271-9C77-445C9A63F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106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38D13-9449-46C4-8B98-5BB3F47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4C13F2-357F-4B1F-B714-E19C0614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03281D-95AC-49A2-80D8-2E2A487E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45FC6B-B42B-46E0-BBDC-52A56F82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6D5E3-E04E-4010-81BB-E221B69B4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18DC69-2DD7-44A6-8B7F-94B39697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0654F6-3A2A-47DB-86BA-2FDE24FD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7E9911-44D3-4055-8977-40743108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2630-6DE9-46E6-9F8D-BCADB5D17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6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C6D8A-C587-4545-B955-4F0D2B77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DA4E82-2527-44A4-A61F-92FBC3F8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55170E-783E-4376-A8D1-6E2B0C03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4BD7B0-05E6-47E2-B305-BEF5C733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A8D96-1CDD-4543-80CE-6AEE9B84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09DDF7-1151-4DB8-8E9B-4DAC0944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2D77-DA93-4406-B246-95FBD3148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6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2218F-4AE1-4C87-9E81-B389671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6B4BC-0D70-42FD-B5A8-34EA29EDE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E1E968-9573-4235-94C9-6234577C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D882E-7EF0-4411-AD53-07264BB3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C0C2CC-833A-400A-B121-8D2528E8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206C7-25F9-4ACD-BBE5-AA17E32D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5AE9E-0040-4123-9819-2A45539B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18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BFC28-5581-40FE-A2B9-C30FE0E3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C7258-A9AE-476F-95B7-B74F4345C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546379-085A-44E1-B29F-74464A58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ECA0FF-C542-4100-9DD7-1BA43AD2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769E4D-56CC-4828-A39C-3B446E4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236BF-C00C-4152-A3DF-14DC867C8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43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7252F4-1729-4B2C-9336-174611B28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3CEAF7-BEB2-4BD7-878D-D548B735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AA5E3-3529-4246-BEDE-789A7530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ADB6E0-100F-4248-BA84-7CEA710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FC997-133C-43A8-BA5C-D4BE7859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91267-E0AB-433E-854B-91F15B695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5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1" y="21306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1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4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2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1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3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38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753" y="1031384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75" y="6452028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17" y="6396355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091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18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2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6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73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32" indent="0">
              <a:buNone/>
              <a:defRPr sz="3900"/>
            </a:lvl2pPr>
            <a:lvl3pPr marL="1217367" indent="0">
              <a:buNone/>
              <a:defRPr sz="3200"/>
            </a:lvl3pPr>
            <a:lvl4pPr marL="1826032" indent="0">
              <a:buNone/>
              <a:defRPr sz="2700"/>
            </a:lvl4pPr>
            <a:lvl5pPr marL="2434733" indent="0">
              <a:buNone/>
              <a:defRPr sz="2700"/>
            </a:lvl5pPr>
            <a:lvl6pPr marL="3043363" indent="0">
              <a:buNone/>
              <a:defRPr sz="2700"/>
            </a:lvl6pPr>
            <a:lvl7pPr marL="3651995" indent="0">
              <a:buNone/>
              <a:defRPr sz="2700"/>
            </a:lvl7pPr>
            <a:lvl8pPr marL="4260694" indent="0">
              <a:buNone/>
              <a:defRPr sz="2700"/>
            </a:lvl8pPr>
            <a:lvl9pPr marL="48693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5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5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63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0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7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7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4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3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7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0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5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22676" y="586105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3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1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4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9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174" tIns="91174" rIns="91174" bIns="9117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174" tIns="91174" rIns="91174" bIns="911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85" y="5028283"/>
            <a:ext cx="1189645" cy="88372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8" y="5268464"/>
            <a:ext cx="622720" cy="56438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25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40" y="5106923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817" y="3167618"/>
            <a:ext cx="110030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60" y="3644049"/>
            <a:ext cx="559592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92" y="316209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131" y="4072539"/>
            <a:ext cx="729807" cy="74715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725" y="3267536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425" y="2995702"/>
            <a:ext cx="1258624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6" y="524354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96" y="5184305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88" y="5615027"/>
            <a:ext cx="1295000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69" y="5987447"/>
            <a:ext cx="559564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77" y="5577702"/>
            <a:ext cx="1355932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8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81" y="1632990"/>
            <a:ext cx="741788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77" y="-349956"/>
            <a:ext cx="45515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6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208" y="-456000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509" y="527151"/>
            <a:ext cx="1508884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89" y="1441363"/>
            <a:ext cx="559564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60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174" tIns="91174" rIns="91174" bIns="91174" anchor="ctr" anchorCtr="0">
            <a:noAutofit/>
          </a:bodyPr>
          <a:lstStyle/>
          <a:p>
            <a:pPr defTabSz="510632"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2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8191900-6372-4F3F-B431-45BB9F3C1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1BE4C89-986B-4C7A-9A7D-10C5FF36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E8DDCDE-6B0F-4D35-B9D7-78750B93A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D3461F1-6E94-44B2-B75E-C8BBB1F9EA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378A69B-AF32-40A0-AE22-C3DC7066D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5AF566-792F-4476-9395-C482E816E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2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40"/>
            <a:ext cx="10972801" cy="1143000"/>
          </a:xfrm>
          <a:prstGeom prst="rect">
            <a:avLst/>
          </a:prstGeom>
        </p:spPr>
        <p:txBody>
          <a:bodyPr vert="horz" lIns="91315" tIns="45711" rIns="91315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315" tIns="45711" rIns="91315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1" y="6356483"/>
            <a:ext cx="3860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5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hdr="0" ftr="0" dt="0"/>
  <p:txStyles>
    <p:titleStyle>
      <a:lvl1pPr algn="ctr" defTabSz="12173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5" indent="-456475" algn="l" defTabSz="12173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0" indent="-380429" algn="l" defTabSz="1217367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5" algn="l" defTabSz="121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47" indent="-304315" algn="l" defTabSz="12173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8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6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6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5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4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7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2024/11/6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81" y="6503399"/>
            <a:ext cx="37107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7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s://padlet.com/tieumango/8nmjrovcg164ou1t" TargetMode="Externa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fif"/><Relationship Id="rId5" Type="http://schemas.openxmlformats.org/officeDocument/2006/relationships/image" Target="../media/image79.jfif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33" y="2599817"/>
            <a:ext cx="12191999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NHIỆT LIỆT CHÀO MỪNG QUÝ THẦY CÔ ĐẾN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DỰ GIỜ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4" y="-78824"/>
            <a:ext cx="3133446" cy="3120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FBB313-2844-4FB5-A958-A550121D2ED6}"/>
              </a:ext>
            </a:extLst>
          </p:cNvPr>
          <p:cNvSpPr/>
          <p:nvPr/>
        </p:nvSpPr>
        <p:spPr>
          <a:xfrm>
            <a:off x="3041538" y="1217295"/>
            <a:ext cx="6696354" cy="685800"/>
          </a:xfrm>
          <a:prstGeom prst="roundRect">
            <a:avLst/>
          </a:prstGeom>
          <a:solidFill>
            <a:srgbClr val="00B0F0">
              <a:alpha val="63137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 TIỂU HỌC 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PHẢ LẠI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9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90" objId="9"/>
        <p14:playEvt time="591" objId="7"/>
        <p14:stopEvt time="23435" objId="7"/>
        <p14:stopEvt time="33202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59433" y="-87102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0" y="47657"/>
            <a:ext cx="6464556" cy="954107"/>
            <a:chOff x="512177" y="165021"/>
            <a:chExt cx="5952379" cy="1149417"/>
          </a:xfrm>
        </p:grpSpPr>
        <p:sp>
          <p:nvSpPr>
            <p:cNvPr id="22" name="文本框 14"/>
            <p:cNvSpPr/>
            <p:nvPr/>
          </p:nvSpPr>
          <p:spPr>
            <a:xfrm>
              <a:off x="1237069" y="314679"/>
              <a:ext cx="522748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1.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loại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đường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giao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thông</a:t>
              </a:r>
              <a:r>
                <a:rPr lang="en-US" altLang="zh-CN" sz="28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8A170F-AA8D-4707-9035-89FE49C6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609600"/>
            <a:ext cx="809625" cy="819150"/>
          </a:xfrm>
          <a:prstGeom prst="ellipse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FC74DB41-A2E1-47F9-82CD-FD459BF7D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590020"/>
            <a:ext cx="9235638" cy="48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1600200" y="3605329"/>
            <a:ext cx="2948762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endParaRPr lang="en-US" sz="2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26FFA9D-FF59-4513-9996-FBA3CEEA6E9D}"/>
              </a:ext>
            </a:extLst>
          </p:cNvPr>
          <p:cNvSpPr/>
          <p:nvPr/>
        </p:nvSpPr>
        <p:spPr>
          <a:xfrm>
            <a:off x="6464556" y="352383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endParaRPr lang="en-US" sz="28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65488C0-C58A-422E-8387-FAD5F78E2BB7}"/>
              </a:ext>
            </a:extLst>
          </p:cNvPr>
          <p:cNvSpPr/>
          <p:nvPr/>
        </p:nvSpPr>
        <p:spPr>
          <a:xfrm>
            <a:off x="1889562" y="6152070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endParaRPr lang="en-US" sz="2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9C6E943-D154-474B-89A5-E1F9CC104C05}"/>
              </a:ext>
            </a:extLst>
          </p:cNvPr>
          <p:cNvSpPr/>
          <p:nvPr/>
        </p:nvSpPr>
        <p:spPr>
          <a:xfrm>
            <a:off x="6493415" y="6244538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endParaRPr lang="en-US" sz="2800" dirty="0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93" y="2189866"/>
            <a:ext cx="1800258" cy="4492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B732E6-E3CB-4450-86C1-35DE77E885D4}"/>
              </a:ext>
            </a:extLst>
          </p:cNvPr>
          <p:cNvSpPr txBox="1"/>
          <p:nvPr/>
        </p:nvSpPr>
        <p:spPr>
          <a:xfrm>
            <a:off x="1812596" y="826739"/>
            <a:ext cx="694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C1F38DA-C1A6-4421-A764-0B9FDC0CA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E3BC3-EEED-4269-BFB3-ECC002E08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23" y="-838200"/>
            <a:ext cx="7768353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3A45ED2-1ECA-487E-A85D-FCAF6949727E}"/>
              </a:ext>
            </a:extLst>
          </p:cNvPr>
          <p:cNvSpPr txBox="1">
            <a:spLocks/>
          </p:cNvSpPr>
          <p:nvPr/>
        </p:nvSpPr>
        <p:spPr>
          <a:xfrm>
            <a:off x="3733800" y="2067478"/>
            <a:ext cx="5182290" cy="227592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1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57F7C82-7509-48C8-A5DE-D3D19356C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6" y="152401"/>
            <a:ext cx="5375356" cy="26859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3F3DB9-0019-4939-9525-9F0D87A8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52401"/>
            <a:ext cx="5486400" cy="2667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71E149F1-B7A4-4238-BC9B-3BEB2A747762}"/>
              </a:ext>
            </a:extLst>
          </p:cNvPr>
          <p:cNvSpPr/>
          <p:nvPr/>
        </p:nvSpPr>
        <p:spPr>
          <a:xfrm>
            <a:off x="2946400" y="2743200"/>
            <a:ext cx="5892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87626CCE-D64A-4120-AC4B-8856AB3C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401616"/>
            <a:ext cx="5360941" cy="2682564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C7D58210-6F83-4A0C-80D9-6278831DDB95}"/>
              </a:ext>
            </a:extLst>
          </p:cNvPr>
          <p:cNvSpPr/>
          <p:nvPr/>
        </p:nvSpPr>
        <p:spPr>
          <a:xfrm>
            <a:off x="762000" y="6101499"/>
            <a:ext cx="5892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0A4142-2AB5-4F85-9F93-FB2D0F13E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3393432"/>
            <a:ext cx="4852929" cy="26838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Hình chữ nhật 10">
            <a:extLst>
              <a:ext uri="{FF2B5EF4-FFF2-40B4-BE49-F238E27FC236}">
                <a16:creationId xmlns:a16="http://schemas.microsoft.com/office/drawing/2014/main" xmlns="" id="{C7D58210-6F83-4A0C-80D9-6278831DDB95}"/>
              </a:ext>
            </a:extLst>
          </p:cNvPr>
          <p:cNvSpPr/>
          <p:nvPr/>
        </p:nvSpPr>
        <p:spPr>
          <a:xfrm>
            <a:off x="6299200" y="6158345"/>
            <a:ext cx="5892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948E4FA-A74A-4EAF-9725-B0ABC259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-5316"/>
            <a:ext cx="10871200" cy="5684231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B0261C26-9830-44AF-AE0D-5278B8E2AF57}"/>
              </a:ext>
            </a:extLst>
          </p:cNvPr>
          <p:cNvSpPr/>
          <p:nvPr/>
        </p:nvSpPr>
        <p:spPr>
          <a:xfrm>
            <a:off x="3048000" y="5943600"/>
            <a:ext cx="5892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ong sat cat linh ha dong">
            <a:hlinkClick r:id="" action="ppaction://media"/>
            <a:extLst>
              <a:ext uri="{FF2B5EF4-FFF2-40B4-BE49-F238E27FC236}">
                <a16:creationId xmlns:a16="http://schemas.microsoft.com/office/drawing/2014/main" xmlns="" id="{5487202F-AFC1-4BE9-84F1-C8F3AD7119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0" end="114532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000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3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ường phố Sài Gòn - Những ký ức thân thương - Kỳ 10: Lộ sứ thần năm xưa,  đường đổi thay hôm nay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57"/>
            <a:ext cx="6705600" cy="323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81 ngày đêm bảo vệ Thành cổ Quảng Trị: Khúc tráng ca bất tử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7056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60" y="3124201"/>
            <a:ext cx="4924285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15957"/>
            <a:ext cx="510024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600" y="304801"/>
            <a:ext cx="95504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71600"/>
            <a:ext cx="250068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81539"/>
            <a:ext cx="2743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381539"/>
            <a:ext cx="25145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81539"/>
            <a:ext cx="264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" y="3453920"/>
            <a:ext cx="22352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2417" y="3453920"/>
            <a:ext cx="22352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3453920"/>
            <a:ext cx="26416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4399" y="3453921"/>
            <a:ext cx="271779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8695" y="4707382"/>
            <a:ext cx="307450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3298" y="6088652"/>
            <a:ext cx="29994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ent Arrow 4"/>
          <p:cNvSpPr/>
          <p:nvPr/>
        </p:nvSpPr>
        <p:spPr>
          <a:xfrm flipH="1" flipV="1">
            <a:off x="10414002" y="3962400"/>
            <a:ext cx="914399" cy="2514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0800000">
            <a:off x="10261601" y="4771745"/>
            <a:ext cx="812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420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6E33EF-3BA4-4620-B402-60E2E55F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7" r="6001" b="16434"/>
          <a:stretch/>
        </p:blipFill>
        <p:spPr>
          <a:xfrm>
            <a:off x="0" y="2628"/>
            <a:ext cx="12192000" cy="69272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01B643-B083-453A-A0E0-E14C298A826E}"/>
              </a:ext>
            </a:extLst>
          </p:cNvPr>
          <p:cNvSpPr/>
          <p:nvPr/>
        </p:nvSpPr>
        <p:spPr>
          <a:xfrm>
            <a:off x="0" y="0"/>
            <a:ext cx="12192000" cy="6934200"/>
          </a:xfrm>
          <a:prstGeom prst="rect">
            <a:avLst/>
          </a:prstGeom>
          <a:solidFill>
            <a:schemeClr val="bg1">
              <a:lumMod val="85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2133600"/>
            <a:ext cx="10210800" cy="1295400"/>
          </a:xfrm>
          <a:prstGeom prst="rect">
            <a:avLst/>
          </a:prstGeom>
          <a:solidFill>
            <a:srgbClr val="FFFF00">
              <a:alpha val="65882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F8609958-0C6C-4A1D-B0BE-31411D9F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97349"/>
            <a:ext cx="4085157" cy="26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A37CF7-7578-4514-AAF4-3981668BC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54" y="71393"/>
            <a:ext cx="11706045" cy="16002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C0D51EB6-C590-47DC-8FA3-91B0E610DEF9}"/>
              </a:ext>
            </a:extLst>
          </p:cNvPr>
          <p:cNvSpPr/>
          <p:nvPr/>
        </p:nvSpPr>
        <p:spPr>
          <a:xfrm>
            <a:off x="7239000" y="1671593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THẢO LUẬN NHÓM </a:t>
            </a:r>
            <a:r>
              <a:rPr lang="en-US" sz="4400" dirty="0" smtClean="0"/>
              <a:t>2</a:t>
            </a:r>
            <a:endParaRPr lang="en-US" sz="4400" dirty="0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2BC74F90-DA2E-4806-B88F-F28299D8FE92}"/>
              </a:ext>
            </a:extLst>
          </p:cNvPr>
          <p:cNvSpPr/>
          <p:nvPr/>
        </p:nvSpPr>
        <p:spPr>
          <a:xfrm>
            <a:off x="505680" y="1936376"/>
            <a:ext cx="6438900" cy="3481086"/>
          </a:xfrm>
          <a:prstGeom prst="round2Diag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1.  Ở </a:t>
            </a:r>
            <a:r>
              <a:rPr lang="en-US" sz="3200" dirty="0" err="1">
                <a:solidFill>
                  <a:srgbClr val="FF0000"/>
                </a:solidFill>
              </a:rPr>
              <a:t>nơi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2. Con </a:t>
            </a:r>
            <a:r>
              <a:rPr lang="en-US" sz="3200" dirty="0" err="1">
                <a:solidFill>
                  <a:srgbClr val="FF0000"/>
                </a:solidFill>
              </a:rPr>
              <a:t>thấy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3.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96644E-9794-4FCB-86DE-DC2B6D676EF8}"/>
              </a:ext>
            </a:extLst>
          </p:cNvPr>
          <p:cNvSpPr txBox="1"/>
          <p:nvPr/>
        </p:nvSpPr>
        <p:spPr>
          <a:xfrm>
            <a:off x="1411668" y="6963121"/>
            <a:ext cx="638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https://padlet.com/tieumango/8nmjrovcg164ou1t</a:t>
            </a:r>
            <a:r>
              <a:rPr lang="en-US" dirty="0"/>
              <a:t>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3CD134AD-309A-42D6-B382-D0AA63AAA0C6}"/>
              </a:ext>
            </a:extLst>
          </p:cNvPr>
          <p:cNvSpPr/>
          <p:nvPr/>
        </p:nvSpPr>
        <p:spPr>
          <a:xfrm>
            <a:off x="7239000" y="1676400"/>
            <a:ext cx="4953000" cy="1840409"/>
          </a:xfrm>
          <a:prstGeom prst="wedgeEllipseCallout">
            <a:avLst>
              <a:gd name="adj1" fmla="val -18730"/>
              <a:gd name="adj2" fmla="val 101527"/>
            </a:avLst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Chia </a:t>
            </a:r>
            <a:r>
              <a:rPr lang="en-US" sz="4400" dirty="0" err="1"/>
              <a:t>sẻ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120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28CF2E17-5A92-48C2-9DB6-1694EDE7C2B8}"/>
              </a:ext>
            </a:extLst>
          </p:cNvPr>
          <p:cNvSpPr/>
          <p:nvPr/>
        </p:nvSpPr>
        <p:spPr>
          <a:xfrm>
            <a:off x="4165600" y="6248400"/>
            <a:ext cx="3048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90928EE7-EFB3-42AA-8BC0-23EB4EC6E204}"/>
              </a:ext>
            </a:extLst>
          </p:cNvPr>
          <p:cNvSpPr/>
          <p:nvPr/>
        </p:nvSpPr>
        <p:spPr>
          <a:xfrm>
            <a:off x="4213479" y="2630558"/>
            <a:ext cx="3048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-5251"/>
            <a:ext cx="5981148" cy="258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607"/>
            <a:ext cx="5994400" cy="2724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411608"/>
            <a:ext cx="5588000" cy="2724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6151"/>
            <a:ext cx="5283200" cy="25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2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362200" y="16764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0F9B96DF-631F-446A-B70A-2A003AAE215C}"/>
              </a:ext>
            </a:extLst>
          </p:cNvPr>
          <p:cNvSpPr/>
          <p:nvPr/>
        </p:nvSpPr>
        <p:spPr>
          <a:xfrm>
            <a:off x="7823200" y="0"/>
            <a:ext cx="3048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28600"/>
            <a:ext cx="52832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191000"/>
            <a:ext cx="5283200" cy="2560154"/>
          </a:xfrm>
          <a:prstGeom prst="rect">
            <a:avLst/>
          </a:prstGeom>
        </p:spPr>
      </p:pic>
      <p:pic>
        <p:nvPicPr>
          <p:cNvPr id="8" name="63047082091930946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1" y="685800"/>
            <a:ext cx="5960532" cy="59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78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932C9E-EC05-40E2-B21E-3029F8B39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482800"/>
            <a:ext cx="6400800" cy="1546400"/>
          </a:xfrm>
        </p:spPr>
        <p:txBody>
          <a:bodyPr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Segoe Print" panose="02000600000000000000" pitchFamily="2" charset="0"/>
              </a:rPr>
              <a:t>Kết</a:t>
            </a:r>
            <a:r>
              <a:rPr lang="en-US" sz="5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Segoe Print" panose="02000600000000000000" pitchFamily="2" charset="0"/>
              </a:rPr>
              <a:t>luận</a:t>
            </a:r>
            <a:r>
              <a:rPr lang="en-US" sz="5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:</a:t>
            </a:r>
            <a:br>
              <a:rPr lang="en-US" sz="5400" dirty="0" smtClean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>
              <a:solidFill>
                <a:srgbClr val="0000FF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16852574703279826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524000" y="4969545"/>
            <a:ext cx="4775200" cy="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94E134-342B-403D-96AD-7EFDA26B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812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32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" y="152400"/>
            <a:ext cx="11851861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1" y="3616188"/>
            <a:ext cx="11975548" cy="31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CFF8E8C2-CA4C-4C24-AAB2-A90EFDE7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4"/>
            <a:ext cx="12192000" cy="6599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71DC3-5185-4CFE-A88C-71CA5F14FE38}"/>
              </a:ext>
            </a:extLst>
          </p:cNvPr>
          <p:cNvSpPr txBox="1"/>
          <p:nvPr/>
        </p:nvSpPr>
        <p:spPr>
          <a:xfrm>
            <a:off x="1562100" y="2131874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Hằng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, con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 Ở </a:t>
            </a:r>
            <a:r>
              <a:rPr lang="en-US" sz="3600" dirty="0" err="1">
                <a:solidFill>
                  <a:srgbClr val="FF0000"/>
                </a:solidFill>
                <a:latin typeface="UTM Azuki" panose="020406030505060202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UTM Azuki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49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3C0BE-D31E-46E5-A129-2B7640A0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-143774"/>
            <a:ext cx="12192000" cy="700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260DC-56BE-4E59-9F81-A3E3DDFCA451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106680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FB0937-5185-4F41-81D7-46DEE051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-20438"/>
            <a:ext cx="8190626" cy="636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782" y="2105898"/>
            <a:ext cx="1914921" cy="47201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07" y="4876800"/>
            <a:ext cx="11233893" cy="19659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7387"/>
            <a:ext cx="3348232" cy="634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5493" y="-137653"/>
            <a:ext cx="3718757" cy="18593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85015" y="914400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Củng</a:t>
            </a:r>
            <a:r>
              <a:rPr lang="en-US" altLang="zh-CN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cố</a:t>
            </a:r>
            <a:endParaRPr lang="zh-CN" altLang="en-US" sz="7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4" name="矩形 12">
            <a:extLst>
              <a:ext uri="{FF2B5EF4-FFF2-40B4-BE49-F238E27FC236}">
                <a16:creationId xmlns:a16="http://schemas.microsoft.com/office/drawing/2014/main" xmlns="" id="{15501B4B-D41B-4E31-9D28-391AAD2D74A8}"/>
              </a:ext>
            </a:extLst>
          </p:cNvPr>
          <p:cNvSpPr/>
          <p:nvPr/>
        </p:nvSpPr>
        <p:spPr>
          <a:xfrm>
            <a:off x="3304857" y="2387025"/>
            <a:ext cx="7058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Hôm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nay con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biết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thêm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được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điều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gì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?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sp>
        <p:nvSpPr>
          <p:cNvPr id="16" name="矩形 12">
            <a:extLst>
              <a:ext uri="{FF2B5EF4-FFF2-40B4-BE49-F238E27FC236}">
                <a16:creationId xmlns:a16="http://schemas.microsoft.com/office/drawing/2014/main" xmlns="" id="{1249C87B-4DEF-482F-AD0C-23BC2CB892D9}"/>
              </a:ext>
            </a:extLst>
          </p:cNvPr>
          <p:cNvSpPr/>
          <p:nvPr/>
        </p:nvSpPr>
        <p:spPr>
          <a:xfrm>
            <a:off x="4645253" y="3207588"/>
            <a:ext cx="5032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loại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thông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7" y="3373774"/>
            <a:ext cx="744537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32617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2003990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4" y="236987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" y="2324574"/>
            <a:ext cx="38274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pic>
        <p:nvPicPr>
          <p:cNvPr id="1026" name="Picture 2" descr="Những điểm mới trong dự thảo Luật Giao thông đường bộ sửa đổi | Tạp chí  Giao thông vận tải">
            <a:extLst>
              <a:ext uri="{FF2B5EF4-FFF2-40B4-BE49-F238E27FC236}">
                <a16:creationId xmlns:a16="http://schemas.microsoft.com/office/drawing/2014/main" xmlns="" id="{D9B77FCF-C439-4A5D-B729-2F462CAF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5" y="95532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 xuất giải thể, sáp nhập một số đơn vị ngành đường sắt | Đô thị | PLO">
            <a:extLst>
              <a:ext uri="{FF2B5EF4-FFF2-40B4-BE49-F238E27FC236}">
                <a16:creationId xmlns:a16="http://schemas.microsoft.com/office/drawing/2014/main" xmlns="" id="{3B3AA68F-C41B-4933-8331-EF3FE571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2" y="3766324"/>
            <a:ext cx="2249721" cy="14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 An Toàn Giao Thông Tỉnh Cà Mau">
            <a:extLst>
              <a:ext uri="{FF2B5EF4-FFF2-40B4-BE49-F238E27FC236}">
                <a16:creationId xmlns:a16="http://schemas.microsoft.com/office/drawing/2014/main" xmlns="" id="{DEE2BE94-6DF3-4470-BF44-5B7AB9D3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5" y="2123222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hãng hàng không quy mô nhất khu vực Đông Nam Á">
            <a:extLst>
              <a:ext uri="{FF2B5EF4-FFF2-40B4-BE49-F238E27FC236}">
                <a16:creationId xmlns:a16="http://schemas.microsoft.com/office/drawing/2014/main" xmlns="" id="{E835CF10-5EAF-42BD-AF62-49B707AA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605" y="5421895"/>
            <a:ext cx="2556739" cy="14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Diagonal Corners Rounded 1">
            <a:extLst>
              <a:ext uri="{FF2B5EF4-FFF2-40B4-BE49-F238E27FC236}">
                <a16:creationId xmlns:a16="http://schemas.microsoft.com/office/drawing/2014/main" xmlns="" id="{8489D2F0-50CF-45BB-8E60-8716A47A5488}"/>
              </a:ext>
            </a:extLst>
          </p:cNvPr>
          <p:cNvSpPr/>
          <p:nvPr/>
        </p:nvSpPr>
        <p:spPr>
          <a:xfrm>
            <a:off x="304800" y="228600"/>
            <a:ext cx="2811463" cy="838200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CẦN NHỚ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72362"/>
            <a:ext cx="98298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1524000" y="1489029"/>
            <a:ext cx="9372600" cy="303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DÒ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hiểu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thêm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trên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loại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đó</a:t>
            </a:r>
            <a:r>
              <a:rPr lang="en-US" altLang="zh-CN" sz="3200" dirty="0">
                <a:solidFill>
                  <a:srgbClr val="0000FF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047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FD6A707F-AF06-4718-9FF2-1E8BF587D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4143" cy="6858000"/>
          </a:xfrm>
        </p:spPr>
      </p:pic>
      <p:sp>
        <p:nvSpPr>
          <p:cNvPr id="6" name="Lưu đồ: Lưu trữ Truy nhập Tuần tự 5">
            <a:extLst>
              <a:ext uri="{FF2B5EF4-FFF2-40B4-BE49-F238E27FC236}">
                <a16:creationId xmlns:a16="http://schemas.microsoft.com/office/drawing/2014/main" xmlns="" id="{A068B516-DC9B-4CF6-A283-2B4D1E531E99}"/>
              </a:ext>
            </a:extLst>
          </p:cNvPr>
          <p:cNvSpPr/>
          <p:nvPr/>
        </p:nvSpPr>
        <p:spPr>
          <a:xfrm>
            <a:off x="1524000" y="1295400"/>
            <a:ext cx="9245600" cy="2743200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xinh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 </a:t>
            </a:r>
            <a:endParaRPr lang="en-US" sz="3200" b="1" dirty="0"/>
          </a:p>
        </p:txBody>
      </p:sp>
      <p:sp>
        <p:nvSpPr>
          <p:cNvPr id="7" name="Lưu đồ: Lưu trữ Truy nhập Tuần tự 6">
            <a:extLst>
              <a:ext uri="{FF2B5EF4-FFF2-40B4-BE49-F238E27FC236}">
                <a16:creationId xmlns:a16="http://schemas.microsoft.com/office/drawing/2014/main" xmlns="" id="{1DAF6775-6C39-4CFB-8BE9-DBB17B94AD8C}"/>
              </a:ext>
            </a:extLst>
          </p:cNvPr>
          <p:cNvSpPr/>
          <p:nvPr/>
        </p:nvSpPr>
        <p:spPr>
          <a:xfrm>
            <a:off x="1117600" y="1295400"/>
            <a:ext cx="9855200" cy="2743200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Lưu trữ Truy nhập Tuần tự 7">
            <a:extLst>
              <a:ext uri="{FF2B5EF4-FFF2-40B4-BE49-F238E27FC236}">
                <a16:creationId xmlns:a16="http://schemas.microsoft.com/office/drawing/2014/main" xmlns="" id="{0D65AE5F-7C1E-4B2E-8F68-06021D6DA0E2}"/>
              </a:ext>
            </a:extLst>
          </p:cNvPr>
          <p:cNvSpPr/>
          <p:nvPr/>
        </p:nvSpPr>
        <p:spPr>
          <a:xfrm>
            <a:off x="3352800" y="1371600"/>
            <a:ext cx="6807200" cy="2743200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Lưu trữ Truy nhập Tuần tự 8">
            <a:extLst>
              <a:ext uri="{FF2B5EF4-FFF2-40B4-BE49-F238E27FC236}">
                <a16:creationId xmlns:a16="http://schemas.microsoft.com/office/drawing/2014/main" xmlns="" id="{9256C176-C301-42B4-AF9E-CDF5BB2A0D62}"/>
              </a:ext>
            </a:extLst>
          </p:cNvPr>
          <p:cNvSpPr/>
          <p:nvPr/>
        </p:nvSpPr>
        <p:spPr>
          <a:xfrm>
            <a:off x="1016000" y="1295400"/>
            <a:ext cx="9753600" cy="2743200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A5EC5275-22DA-4984-AD36-DD681477A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00"/>
            <a:ext cx="4064000" cy="17145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52C2F9BA-3CE5-4C96-B70E-FEA3ECF9A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34444" r="10000" b="30000"/>
          <a:stretch/>
        </p:blipFill>
        <p:spPr>
          <a:xfrm>
            <a:off x="12293600" y="1524000"/>
            <a:ext cx="3759200" cy="12192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023BBCF9-3C61-4D63-9C1E-0F8286DE7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3095625"/>
            <a:ext cx="2984500" cy="203835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9C4EBA3-BE22-49AE-8233-83A0623CB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43" y="3900488"/>
            <a:ext cx="4686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7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2083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583 0.333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9A2CA0-E18C-410F-875E-32B248755C76}"/>
              </a:ext>
            </a:extLst>
          </p:cNvPr>
          <p:cNvGrpSpPr/>
          <p:nvPr/>
        </p:nvGrpSpPr>
        <p:grpSpPr>
          <a:xfrm>
            <a:off x="0" y="365938"/>
            <a:ext cx="12192000" cy="6519446"/>
            <a:chOff x="-19222" y="476672"/>
            <a:chExt cx="9163222" cy="638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FA696F-53E5-410B-98C2-A3182952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2" y="476672"/>
              <a:ext cx="9163222" cy="63813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9A47168-0EE8-43D2-985D-79CFF61EED05}"/>
                </a:ext>
              </a:extLst>
            </p:cNvPr>
            <p:cNvSpPr/>
            <p:nvPr/>
          </p:nvSpPr>
          <p:spPr>
            <a:xfrm>
              <a:off x="6156176" y="6525344"/>
              <a:ext cx="2448272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56C016-631E-48A6-BBDE-8A14A2D1F6F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solidFill>
            <a:srgbClr val="0066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ngã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	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8" name="bai hat khoi dong">
            <a:hlinkClick r:id="" action="ppaction://media"/>
            <a:extLst>
              <a:ext uri="{FF2B5EF4-FFF2-40B4-BE49-F238E27FC236}">
                <a16:creationId xmlns:a16="http://schemas.microsoft.com/office/drawing/2014/main" xmlns="" id="{B3505C9C-FEE9-4744-89E2-AECD9D6884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5571" y="1096296"/>
            <a:ext cx="10138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Hình ảnh 2" descr="Ảnh có chứa hoa&#10;&#10;Mô tả được tạo tự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9"/>
            <a:ext cx="12192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4"/>
          <p:cNvGrpSpPr>
            <a:grpSpLocks/>
          </p:cNvGrpSpPr>
          <p:nvPr/>
        </p:nvGrpSpPr>
        <p:grpSpPr bwMode="auto">
          <a:xfrm rot="357794">
            <a:off x="52295" y="4094257"/>
            <a:ext cx="5103651" cy="2299880"/>
            <a:chOff x="2298994" y="1773401"/>
            <a:chExt cx="6961111" cy="3363967"/>
          </a:xfrm>
        </p:grpSpPr>
        <p:sp>
          <p:nvSpPr>
            <p:cNvPr id="4" name="Hình chữ nhật 1"/>
            <p:cNvSpPr/>
            <p:nvPr/>
          </p:nvSpPr>
          <p:spPr bwMode="auto">
            <a:xfrm rot="21122553">
              <a:off x="2298994" y="1773401"/>
              <a:ext cx="6961111" cy="3363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127000" dir="186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6" name="Nhóm 2"/>
            <p:cNvGrpSpPr>
              <a:grpSpLocks/>
            </p:cNvGrpSpPr>
            <p:nvPr/>
          </p:nvGrpSpPr>
          <p:grpSpPr bwMode="auto">
            <a:xfrm>
              <a:off x="2914386" y="2607735"/>
              <a:ext cx="5629167" cy="1235016"/>
              <a:chOff x="2474246" y="2392783"/>
              <a:chExt cx="5629167" cy="1235016"/>
            </a:xfrm>
          </p:grpSpPr>
          <p:sp>
            <p:nvSpPr>
              <p:cNvPr id="7" name="WordArt 3"/>
              <p:cNvSpPr>
                <a:spLocks noChangeArrowheads="1" noChangeShapeType="1" noTextEdit="1"/>
              </p:cNvSpPr>
              <p:nvPr/>
            </p:nvSpPr>
            <p:spPr bwMode="gray">
              <a:xfrm rot="21163355">
                <a:off x="3033983" y="2865799"/>
                <a:ext cx="4459288" cy="762000"/>
              </a:xfrm>
              <a:prstGeom prst="rect">
                <a:avLst/>
              </a:prstGeom>
            </p:spPr>
            <p:txBody>
              <a:bodyPr wrap="none" fromWordArt="1">
                <a:prstTxWarp prst="textDeflate">
                  <a:avLst>
                    <a:gd name="adj" fmla="val 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THANK YOU</a:t>
                </a:r>
                <a:r>
                  <a:rPr lang="vi-VN" sz="5900" b="1" kern="10" dirty="0">
                    <a:ln w="285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4D86"/>
                    </a:solidFill>
                    <a:effectLst>
                      <a:outerShdw dist="71842" dir="2700000" algn="ctr" rotWithShape="0">
                        <a:srgbClr val="DD6705">
                          <a:alpha val="50000"/>
                        </a:srgbClr>
                      </a:outerShdw>
                    </a:effectLst>
                    <a:latin typeface="Verdana"/>
                    <a:ea typeface="Verdana"/>
                    <a:cs typeface="Verdana"/>
                  </a:rPr>
                  <a:t>!</a:t>
                </a:r>
                <a:endParaRPr lang="en-US" sz="59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endParaRPr>
              </a:p>
            </p:txBody>
          </p:sp>
          <p:pic>
            <p:nvPicPr>
              <p:cNvPr id="8" name="Picture 4" descr="p16_s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74246" y="2820887"/>
                <a:ext cx="557214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5" descr="p16_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570013" y="2392783"/>
                <a:ext cx="533400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701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143000"/>
            <a:ext cx="12192000" cy="5638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52400"/>
            <a:ext cx="12192000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B934D26F-C6D9-4392-A761-6834499D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E5AB7-439C-4AB3-A344-E5286348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5999"/>
            <a:ext cx="8458200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Hằng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con </a:t>
            </a:r>
            <a:r>
              <a:rPr lang="en-US" sz="3600" dirty="0" err="1" smtClean="0">
                <a:solidFill>
                  <a:srgbClr val="FF0000"/>
                </a:solidFill>
              </a:rPr>
              <a:t>thường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288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2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1524000" y="904950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 smtClean="0">
                <a:latin typeface="UTM Avo" panose="02040603050506020204" pitchFamily="18" charset="0"/>
                <a:ea typeface="思源黑体 CN Bold" panose="020B0800000000000000" pitchFamily="34" charset="-122"/>
              </a:rPr>
              <a:t>Tư</a:t>
            </a:r>
            <a:r>
              <a:rPr lang="en-US" altLang="zh-CN" sz="3200" dirty="0" smtClean="0"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ngày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06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tháng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11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năm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2024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Tự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nhiên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Xã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hội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思源黑体 CN Bold" panose="020B08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8: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phương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tiện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FA57A2F-A2AC-4211-89C5-DE1E2394007D}"/>
              </a:ext>
            </a:extLst>
          </p:cNvPr>
          <p:cNvSpPr/>
          <p:nvPr/>
        </p:nvSpPr>
        <p:spPr>
          <a:xfrm>
            <a:off x="1066800" y="1066800"/>
            <a:ext cx="10058400" cy="434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thiệu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giao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53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0" y="1752600"/>
            <a:ext cx="109728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25685"/>
            <a:ext cx="12293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8685"/>
            <a:ext cx="10210800" cy="5460715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233192" y="1945259"/>
            <a:ext cx="2044752" cy="6498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endParaRPr lang="en-US" sz="2800" dirty="0"/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187036" y="2895600"/>
            <a:ext cx="2090908" cy="6498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 smtClean="0"/>
              <a:t>thủy</a:t>
            </a:r>
            <a:endParaRPr lang="en-US" sz="2800" dirty="0"/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233192" y="3810000"/>
            <a:ext cx="2044752" cy="6498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 smtClean="0"/>
              <a:t>sắt</a:t>
            </a:r>
            <a:endParaRPr lang="en-US" sz="2800" dirty="0"/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152400" y="4724400"/>
            <a:ext cx="2125544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9925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782</Words>
  <Application>Microsoft Office PowerPoint</Application>
  <PresentationFormat>Custom</PresentationFormat>
  <Paragraphs>91</Paragraphs>
  <Slides>30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Office Theme</vt:lpstr>
      <vt:lpstr>Default Design</vt:lpstr>
      <vt:lpstr>13_Office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Hằng ngày con thường đến trường bằng phương tiện giao thông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 Tùy thuộc vào địa hình nơi các em sinh sống để xây dựng đường giao thông cho phù hợp.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ismail - [2010]</cp:lastModifiedBy>
  <cp:revision>452</cp:revision>
  <dcterms:created xsi:type="dcterms:W3CDTF">2006-08-16T00:00:00Z</dcterms:created>
  <dcterms:modified xsi:type="dcterms:W3CDTF">2024-11-06T07:29:31Z</dcterms:modified>
</cp:coreProperties>
</file>