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2"/>
  </p:notesMasterIdLst>
  <p:sldIdLst>
    <p:sldId id="375" r:id="rId2"/>
    <p:sldId id="275" r:id="rId3"/>
    <p:sldId id="304" r:id="rId4"/>
    <p:sldId id="305" r:id="rId5"/>
    <p:sldId id="306" r:id="rId6"/>
    <p:sldId id="307" r:id="rId7"/>
    <p:sldId id="270" r:id="rId8"/>
    <p:sldId id="278" r:id="rId9"/>
    <p:sldId id="276" r:id="rId10"/>
    <p:sldId id="279" r:id="rId11"/>
    <p:sldId id="381" r:id="rId12"/>
    <p:sldId id="372" r:id="rId13"/>
    <p:sldId id="281" r:id="rId14"/>
    <p:sldId id="293" r:id="rId15"/>
    <p:sldId id="326" r:id="rId16"/>
    <p:sldId id="378" r:id="rId17"/>
    <p:sldId id="377" r:id="rId18"/>
    <p:sldId id="380" r:id="rId19"/>
    <p:sldId id="379" r:id="rId20"/>
    <p:sldId id="3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D27EE58-D950-42F8-8C2C-35CC73540AAC}">
          <p14:sldIdLst>
            <p14:sldId id="375"/>
            <p14:sldId id="275"/>
            <p14:sldId id="304"/>
            <p14:sldId id="305"/>
            <p14:sldId id="306"/>
            <p14:sldId id="307"/>
            <p14:sldId id="270"/>
            <p14:sldId id="278"/>
            <p14:sldId id="276"/>
            <p14:sldId id="279"/>
            <p14:sldId id="381"/>
          </p14:sldIdLst>
        </p14:section>
        <p14:section name="Untitled Section" id="{E087C52E-DBA9-4907-A037-72FE24263002}">
          <p14:sldIdLst>
            <p14:sldId id="372"/>
            <p14:sldId id="281"/>
            <p14:sldId id="293"/>
            <p14:sldId id="326"/>
            <p14:sldId id="378"/>
            <p14:sldId id="377"/>
            <p14:sldId id="380"/>
            <p14:sldId id="379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923B0-2D98-4F10-B2F7-623756F6558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0EA34-30FB-4792-A51A-D13FABE0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0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4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755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0006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5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03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752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4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6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200400"/>
            <a:ext cx="309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0" y="-30163"/>
            <a:ext cx="12192000" cy="6948488"/>
            <a:chOff x="0" y="-19"/>
            <a:chExt cx="5760" cy="4377"/>
          </a:xfrm>
        </p:grpSpPr>
        <p:pic>
          <p:nvPicPr>
            <p:cNvPr id="22537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8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9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0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541" name="Group 13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-24"/>
            <a:chExt cx="5760" cy="4368"/>
          </a:xfrm>
        </p:grpSpPr>
        <p:grpSp>
          <p:nvGrpSpPr>
            <p:cNvPr id="22542" name="Group 14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22543" name="Picture 15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4" name="Picture 16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5" name="Picture 17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88" y="2088"/>
                <a:ext cx="432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6" name="Picture 18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547" name="Group 19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2548" name="Picture 20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9" name="Picture 21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0" name="Picture 22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197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1" name="Picture 23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41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2" name="Picture 24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3" name="Picture 25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4" name="Picture 26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5" name="Picture 27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2557" name="WordArt 29"/>
          <p:cNvSpPr>
            <a:spLocks noChangeArrowheads="1" noChangeShapeType="1" noTextEdit="1"/>
          </p:cNvSpPr>
          <p:nvPr/>
        </p:nvSpPr>
        <p:spPr bwMode="auto">
          <a:xfrm>
            <a:off x="1117600" y="1600200"/>
            <a:ext cx="9855200" cy="3962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89803" dir="18900000" algn="ctr" rotWithShape="0">
                    <a:srgbClr val="FF99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</a:t>
            </a: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89803" dir="18900000" algn="ctr" rotWithShape="0">
                    <a:srgbClr val="FF99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GIỜ, THĂM LỚP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89803" dir="18900000" algn="ctr" rotWithShape="0">
                  <a:srgbClr val="FF99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1320800" y="457200"/>
            <a:ext cx="9956800" cy="5791200"/>
            <a:chOff x="768" y="336"/>
            <a:chExt cx="4704" cy="3648"/>
          </a:xfrm>
        </p:grpSpPr>
        <p:pic>
          <p:nvPicPr>
            <p:cNvPr id="22561" name="Picture 33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84"/>
              <a:ext cx="843" cy="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62" name="AutoShape 34"/>
            <p:cNvSpPr>
              <a:spLocks noChangeArrowheads="1"/>
            </p:cNvSpPr>
            <p:nvPr/>
          </p:nvSpPr>
          <p:spPr bwMode="auto">
            <a:xfrm>
              <a:off x="4080" y="1344"/>
              <a:ext cx="864" cy="76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AutoShape 35"/>
            <p:cNvSpPr>
              <a:spLocks noChangeArrowheads="1"/>
            </p:cNvSpPr>
            <p:nvPr/>
          </p:nvSpPr>
          <p:spPr bwMode="auto">
            <a:xfrm>
              <a:off x="768" y="768"/>
              <a:ext cx="576" cy="528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AutoShape 36"/>
            <p:cNvSpPr>
              <a:spLocks noChangeArrowheads="1"/>
            </p:cNvSpPr>
            <p:nvPr/>
          </p:nvSpPr>
          <p:spPr bwMode="auto">
            <a:xfrm>
              <a:off x="4944" y="2688"/>
              <a:ext cx="528" cy="576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AutoShape 37"/>
            <p:cNvSpPr>
              <a:spLocks noChangeArrowheads="1"/>
            </p:cNvSpPr>
            <p:nvPr/>
          </p:nvSpPr>
          <p:spPr bwMode="auto">
            <a:xfrm>
              <a:off x="2160" y="3168"/>
              <a:ext cx="528" cy="576"/>
            </a:xfrm>
            <a:prstGeom prst="star5">
              <a:avLst/>
            </a:prstGeom>
            <a:solidFill>
              <a:srgbClr val="66FF33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AutoShape 38"/>
            <p:cNvSpPr>
              <a:spLocks noChangeArrowheads="1"/>
            </p:cNvSpPr>
            <p:nvPr/>
          </p:nvSpPr>
          <p:spPr bwMode="auto">
            <a:xfrm>
              <a:off x="4608" y="336"/>
              <a:ext cx="528" cy="576"/>
            </a:xfrm>
            <a:prstGeom prst="star5">
              <a:avLst/>
            </a:prstGeom>
            <a:solidFill>
              <a:schemeClr val="accent2"/>
            </a:solidFill>
            <a:ln w="57150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567" name="Picture 39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" y="2787"/>
              <a:ext cx="843" cy="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68" name="Picture 40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480"/>
              <a:ext cx="1183" cy="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69" name="Picture 41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544"/>
              <a:ext cx="1014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571" name="Text Box 43"/>
          <p:cNvSpPr txBox="1">
            <a:spLocks noChangeArrowheads="1"/>
          </p:cNvSpPr>
          <p:nvPr/>
        </p:nvSpPr>
        <p:spPr bwMode="auto">
          <a:xfrm>
            <a:off x="1117601" y="3326448"/>
            <a:ext cx="972701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</a:rPr>
              <a:t>TẬP VIẾT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</a:rPr>
              <a:t>LỚP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1555804" y="4461640"/>
            <a:ext cx="833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      </a:t>
            </a:r>
            <a:r>
              <a:rPr lang="en-US" sz="3600" smtClean="0">
                <a:solidFill>
                  <a:srgbClr val="002060"/>
                </a:solidFill>
                <a:latin typeface="Times New Roman" pitchFamily="18" charset="0"/>
              </a:rPr>
              <a:t>GV dạy: Lương Thị Lan</a:t>
            </a:r>
            <a:endParaRPr lang="en-US" sz="3600" b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698674" y="524001"/>
            <a:ext cx="750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 VIẾT CHỮ HOA 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ECFCC-6284-41FF-B60E-A517DDAD8C97}"/>
              </a:ext>
            </a:extLst>
          </p:cNvPr>
          <p:cNvSpPr txBox="1"/>
          <p:nvPr/>
        </p:nvSpPr>
        <p:spPr>
          <a:xfrm>
            <a:off x="6817360" y="524001"/>
            <a:ext cx="524289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 Đặt bút trên đường kẻ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5,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ngang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kẻ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6.</a:t>
            </a:r>
          </a:p>
          <a:p>
            <a:pPr algn="just"/>
            <a:r>
              <a:rPr lang="en-US" sz="26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1,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hướng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khuyết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ngược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khuyết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xuôi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;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gần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khuyết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ngược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;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kẻ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2.</a:t>
            </a:r>
            <a:endParaRPr lang="vi-VN" sz="26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vi-VN" sz="2600" dirty="0">
                <a:latin typeface="+mj-lt"/>
                <a:cs typeface="Times New Roman" panose="02020603050405020304" pitchFamily="18" charset="0"/>
              </a:rPr>
              <a:t>Nét 3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: 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2,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lia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thẳng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(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ngắn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)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cắt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+mj-lt"/>
                <a:cs typeface="Times New Roman" panose="02020603050405020304" pitchFamily="18" charset="0"/>
              </a:rPr>
              <a:t>khuyết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26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Tập viết chữ hoa H Tập viết lớp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46" y="1252727"/>
            <a:ext cx="6449568" cy="5199888"/>
          </a:xfrm>
          <a:prstGeom prst="rect">
            <a:avLst/>
          </a:prstGeom>
        </p:spPr>
      </p:pic>
      <p:sp>
        <p:nvSpPr>
          <p:cNvPr id="2" name="AutoShape 2" descr="#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#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9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7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41;p12">
            <a:extLst>
              <a:ext uri="{FF2B5EF4-FFF2-40B4-BE49-F238E27FC236}">
                <a16:creationId xmlns:a16="http://schemas.microsoft.com/office/drawing/2014/main" id="{BC11DE93-5C34-4CA6-B94B-755264B8C74B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6" name="Google Shape;242;p12">
              <a:extLst>
                <a:ext uri="{FF2B5EF4-FFF2-40B4-BE49-F238E27FC236}">
                  <a16:creationId xmlns:a16="http://schemas.microsoft.com/office/drawing/2014/main" id="{41B6A757-D6AF-4D79-A281-2D17BBB86AF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3;p12">
              <a:extLst>
                <a:ext uri="{FF2B5EF4-FFF2-40B4-BE49-F238E27FC236}">
                  <a16:creationId xmlns:a16="http://schemas.microsoft.com/office/drawing/2014/main" id="{79D26F66-65F3-408F-B908-064B1A9D865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1A0C1B-A001-45D8-A18D-B8DB07045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1" y="165876"/>
            <a:ext cx="8445898" cy="4803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3216DD-9C52-49C3-8B34-61D2BF26B114}"/>
              </a:ext>
            </a:extLst>
          </p:cNvPr>
          <p:cNvSpPr txBox="1"/>
          <p:nvPr/>
        </p:nvSpPr>
        <p:spPr>
          <a:xfrm>
            <a:off x="560443" y="1782347"/>
            <a:ext cx="7921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  <a:latin typeface="UTM Avo" panose="020406030505060202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253777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-20707" y="-28774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823650" y="4186758"/>
            <a:ext cx="811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2 ô </a:t>
            </a:r>
            <a:r>
              <a:rPr lang="en-US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li</a:t>
            </a:r>
            <a:r>
              <a:rPr lang="vi-VN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rưỡi là: Chữ H, l, g</a:t>
            </a:r>
            <a:r>
              <a:rPr lang="en-US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5309387" y="1947545"/>
            <a:ext cx="3050386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H</a:t>
            </a: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400" dirty="0">
              <a:solidFill>
                <a:srgbClr val="70AD4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528088" y="3066618"/>
            <a:ext cx="9724710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537320" y="1723825"/>
            <a:ext cx="5944165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537320" y="2338653"/>
            <a:ext cx="8987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528087" y="3543262"/>
            <a:ext cx="5484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Nêu độ cao các con chữ?</a:t>
            </a:r>
            <a:r>
              <a:rPr lang="en-US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F85A96-917B-458A-B503-AB2DEAB5C9BB}"/>
              </a:ext>
            </a:extLst>
          </p:cNvPr>
          <p:cNvSpPr txBox="1"/>
          <p:nvPr/>
        </p:nvSpPr>
        <p:spPr>
          <a:xfrm>
            <a:off x="850304" y="5727965"/>
            <a:ext cx="734478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 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 li</a:t>
            </a: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F85A96-917B-458A-B503-AB2DEAB5C9BB}"/>
              </a:ext>
            </a:extLst>
          </p:cNvPr>
          <p:cNvSpPr txBox="1"/>
          <p:nvPr/>
        </p:nvSpPr>
        <p:spPr>
          <a:xfrm>
            <a:off x="850305" y="5235940"/>
            <a:ext cx="524856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40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hữ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ô li</a:t>
            </a:r>
            <a:r>
              <a:rPr lang="vi-VN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rưỡi là: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t</a:t>
            </a: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75" y="444907"/>
            <a:ext cx="719409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823650" y="4694366"/>
            <a:ext cx="6267261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sz="24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hữ</a:t>
            </a:r>
            <a:r>
              <a:rPr lang="en-US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2 ô </a:t>
            </a:r>
            <a:r>
              <a:rPr lang="en-US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li</a:t>
            </a:r>
            <a:r>
              <a:rPr lang="vi-VN" sz="2400" dirty="0" smtClean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là: Chữ p</a:t>
            </a:r>
            <a:endParaRPr lang="vi-VN" sz="2400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8865370" y="519407"/>
            <a:ext cx="295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528088" y="6043924"/>
            <a:ext cx="3755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vi-VN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Các dấu thanh?</a:t>
            </a:r>
            <a:endParaRPr lang="vi-VN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F85A96-917B-458A-B503-AB2DEAB5C9BB}"/>
              </a:ext>
            </a:extLst>
          </p:cNvPr>
          <p:cNvSpPr txBox="1"/>
          <p:nvPr/>
        </p:nvSpPr>
        <p:spPr>
          <a:xfrm>
            <a:off x="3012658" y="6246959"/>
            <a:ext cx="734478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Dấu nặng và dấu sắc.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71748" y="1009291"/>
            <a:ext cx="4221421" cy="1124309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88" y="2299586"/>
            <a:ext cx="719409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8019982" y="2365461"/>
            <a:ext cx="295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0422F1-F90E-4B3B-8EC7-1663A67D2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483164-52C7-4691-95F4-4638E2BDF902}"/>
              </a:ext>
            </a:extLst>
          </p:cNvPr>
          <p:cNvSpPr txBox="1"/>
          <p:nvPr/>
        </p:nvSpPr>
        <p:spPr>
          <a:xfrm>
            <a:off x="5160947" y="2468641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0BC6E11F-564B-4085-ADEF-B1F0E1E4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75449" y="848412"/>
            <a:ext cx="6659593" cy="807860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8" tIns="45607" rIns="91188" bIns="45607" rtlCol="0" anchor="ctr"/>
          <a:lstStyle/>
          <a:p>
            <a:pPr algn="ctr" defTabSz="911898">
              <a:defRPr/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8" name="Google Shape;5317;p41"/>
          <p:cNvSpPr txBox="1">
            <a:spLocks/>
          </p:cNvSpPr>
          <p:nvPr/>
        </p:nvSpPr>
        <p:spPr>
          <a:xfrm>
            <a:off x="2164380" y="865305"/>
            <a:ext cx="6281730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3" tIns="91173" rIns="91173" bIns="9117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1898">
              <a:buClr>
                <a:srgbClr val="29486D"/>
              </a:buClr>
              <a:defRPr/>
            </a:pPr>
            <a:r>
              <a:rPr lang="vi-VN" sz="4000" dirty="0">
                <a:solidFill>
                  <a:srgbClr val="A7FF4A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Lưu ý về tư thế ngồi viết</a:t>
            </a:r>
            <a:endParaRPr lang="en-US" sz="4000" kern="0" dirty="0">
              <a:solidFill>
                <a:srgbClr val="A7FF4A"/>
              </a:solidFill>
              <a:latin typeface="等线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6340" y="2009400"/>
            <a:ext cx="4682597" cy="1191563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lIns="91188" tIns="45607" rIns="91188" bIns="45607" rtlCol="0">
            <a:spAutoFit/>
          </a:bodyPr>
          <a:lstStyle/>
          <a:p>
            <a:pPr defTabSz="911898">
              <a:defRPr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cầm</a:t>
            </a:r>
            <a:r>
              <a:rPr lang="vi-VN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bút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911898">
              <a:defRPr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5115" y="3263381"/>
            <a:ext cx="4703820" cy="1191563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lIns="91188" tIns="45607" rIns="91188" bIns="45607" rtlCol="0">
            <a:spAutoFit/>
          </a:bodyPr>
          <a:lstStyle/>
          <a:p>
            <a:pPr defTabSz="911898">
              <a:defRPr/>
            </a:pPr>
            <a:r>
              <a:rPr lang="vi-VN" sz="32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 defTabSz="911898">
              <a:defRPr/>
            </a:pPr>
            <a:r>
              <a:rPr lang="vi-VN" sz="32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35115" y="4517392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188" tIns="45607" rIns="91188" bIns="45607" rtlCol="0" anchor="ctr"/>
          <a:lstStyle/>
          <a:p>
            <a:pPr defTabSz="911876"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25 – 30cm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09FCD5B-2BAC-4086-B288-4633CB4FAE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523988" y="1506471"/>
            <a:ext cx="3880472" cy="44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2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321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Nhận xét – đánh giá</a:t>
            </a:r>
            <a:endParaRPr kumimoji="0" lang="en-US" altLang="zh-CN" sz="6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24457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dirty="0" err="1">
                <a:solidFill>
                  <a:prstClr val="black"/>
                </a:solidFill>
              </a:rPr>
              <a:t>Củng</a:t>
            </a:r>
            <a:r>
              <a:rPr lang="en-US" sz="7200" dirty="0">
                <a:solidFill>
                  <a:prstClr val="black"/>
                </a:solidFill>
              </a:rPr>
              <a:t> </a:t>
            </a:r>
            <a:r>
              <a:rPr lang="en-US" sz="7200" dirty="0" err="1">
                <a:solidFill>
                  <a:prstClr val="black"/>
                </a:solidFill>
              </a:rPr>
              <a:t>cố</a:t>
            </a:r>
            <a:endParaRPr lang="en-US" sz="72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vi-VN" sz="7200" dirty="0" smtClean="0">
                <a:solidFill>
                  <a:prstClr val="black"/>
                </a:solidFill>
              </a:rPr>
              <a:t>Dặn dò</a:t>
            </a:r>
            <a:endParaRPr lang="en-US" sz="7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29428" y="138138"/>
            <a:ext cx="2815964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75CE8-DFC5-B188-D2CF-B049ACD15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9428" y="0"/>
            <a:ext cx="2862572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86439-C1C8-439F-9DA4-B12453CE7CF9}"/>
              </a:ext>
            </a:extLst>
          </p:cNvPr>
          <p:cNvSpPr/>
          <p:nvPr/>
        </p:nvSpPr>
        <p:spPr>
          <a:xfrm>
            <a:off x="3013738" y="40034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9536" y="2500603"/>
            <a:ext cx="7968094" cy="192210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Xin trân trọng cảm ơn quý thầy cô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và các em học sinh!</a:t>
            </a:r>
            <a:endParaRPr lang="en-US" sz="88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73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1D091EB-4BE6-4C71-A6C1-412853BA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6"/>
            <a:ext cx="12192000" cy="6443664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E872EE6-F662-4F73-B75D-B89C4053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282" y="1002293"/>
            <a:ext cx="5036907" cy="5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9AC94F-6283-4933-8741-4E5357310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C4FB9FC5-35ED-4B38-AE5D-00793421FCF2}"/>
              </a:ext>
            </a:extLst>
          </p:cNvPr>
          <p:cNvSpPr/>
          <p:nvPr/>
        </p:nvSpPr>
        <p:spPr>
          <a:xfrm>
            <a:off x="8769438" y="618745"/>
            <a:ext cx="1068301" cy="995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B5FF0B73-752E-4953-941B-948C8BA9906C}"/>
              </a:ext>
            </a:extLst>
          </p:cNvPr>
          <p:cNvSpPr/>
          <p:nvPr/>
        </p:nvSpPr>
        <p:spPr>
          <a:xfrm>
            <a:off x="8672787" y="1928646"/>
            <a:ext cx="728387" cy="624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51237B33-9DF8-4D0D-AC4C-7D55C188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68" y="4054581"/>
            <a:ext cx="1408215" cy="203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920756CA-EFF3-4591-8938-746E7F02DA1D}"/>
              </a:ext>
            </a:extLst>
          </p:cNvPr>
          <p:cNvSpPr/>
          <p:nvPr/>
        </p:nvSpPr>
        <p:spPr>
          <a:xfrm>
            <a:off x="1125415" y="1409700"/>
            <a:ext cx="6824785" cy="225316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G 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cao, rộng</a:t>
            </a:r>
            <a:r>
              <a:rPr lang="en-US" sz="4000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99934B2F-3BA7-4073-A71F-007FCE90CCD8}"/>
              </a:ext>
            </a:extLst>
          </p:cNvPr>
          <p:cNvSpPr/>
          <p:nvPr/>
        </p:nvSpPr>
        <p:spPr>
          <a:xfrm>
            <a:off x="4920759" y="3886200"/>
            <a:ext cx="5556741" cy="28559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hoa</a:t>
            </a:r>
            <a:r>
              <a:rPr lang="en-US" sz="4000" dirty="0">
                <a:solidFill>
                  <a:srgbClr val="C00000"/>
                </a:solidFill>
              </a:rPr>
              <a:t> G </a:t>
            </a:r>
            <a:r>
              <a:rPr lang="en-US" sz="4000" dirty="0" err="1">
                <a:solidFill>
                  <a:srgbClr val="C00000"/>
                </a:solidFill>
              </a:rPr>
              <a:t>cỡ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vừa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cao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vi-VN" sz="4000" dirty="0" smtClean="0">
                <a:solidFill>
                  <a:srgbClr val="C00000"/>
                </a:solidFill>
              </a:rPr>
              <a:t>8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>
                <a:solidFill>
                  <a:srgbClr val="C00000"/>
                </a:solidFill>
              </a:rPr>
              <a:t>ô </a:t>
            </a:r>
            <a:r>
              <a:rPr lang="vi-VN" sz="4000" dirty="0" smtClean="0">
                <a:solidFill>
                  <a:srgbClr val="C00000"/>
                </a:solidFill>
              </a:rPr>
              <a:t>li, rộng 5 ô li</a:t>
            </a:r>
            <a:r>
              <a:rPr lang="en-US" sz="4000" dirty="0" smtClean="0">
                <a:solidFill>
                  <a:srgbClr val="C00000"/>
                </a:solidFill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72BFEA3-1AEA-48A3-A178-6B60ED76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sp>
        <p:nvSpPr>
          <p:cNvPr id="4" name="Oval Callout 1">
            <a:extLst>
              <a:ext uri="{FF2B5EF4-FFF2-40B4-BE49-F238E27FC236}">
                <a16:creationId xmlns:a16="http://schemas.microsoft.com/office/drawing/2014/main" id="{5BB1FBE4-7550-4410-BA6E-027965488F86}"/>
              </a:ext>
            </a:extLst>
          </p:cNvPr>
          <p:cNvSpPr/>
          <p:nvPr/>
        </p:nvSpPr>
        <p:spPr>
          <a:xfrm>
            <a:off x="1585915" y="643732"/>
            <a:ext cx="7265985" cy="286861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G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cao, rộng </a:t>
            </a:r>
            <a:r>
              <a:rPr lang="en-US" sz="4000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ô li?</a:t>
            </a:r>
          </a:p>
        </p:txBody>
      </p:sp>
      <p:sp>
        <p:nvSpPr>
          <p:cNvPr id="5" name="Oval Callout 3">
            <a:extLst>
              <a:ext uri="{FF2B5EF4-FFF2-40B4-BE49-F238E27FC236}">
                <a16:creationId xmlns:a16="http://schemas.microsoft.com/office/drawing/2014/main" id="{A8C576A0-2CB6-4EB0-8468-FC0044BC7320}"/>
              </a:ext>
            </a:extLst>
          </p:cNvPr>
          <p:cNvSpPr/>
          <p:nvPr/>
        </p:nvSpPr>
        <p:spPr>
          <a:xfrm>
            <a:off x="5008564" y="4171950"/>
            <a:ext cx="5951536" cy="23352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G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ô li, rộng </a:t>
            </a:r>
            <a:r>
              <a:rPr lang="en-US" sz="4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ô </a:t>
            </a:r>
            <a:r>
              <a:rPr lang="en-US" sz="4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li</a:t>
            </a:r>
            <a:r>
              <a:rPr lang="vi-VN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rưỡi.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3691987E-4B16-4E57-A93E-8C3769BF0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FB5D752-3075-4768-AB3C-BDFB01694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6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CF11FA9F-7476-4751-B304-0FFC1EB2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234"/>
            <a:ext cx="12192000" cy="639376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CB740E6-CF00-45C1-BC9F-B21FE7FD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5" y="4519848"/>
            <a:ext cx="974728" cy="164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4">
            <a:extLst>
              <a:ext uri="{FF2B5EF4-FFF2-40B4-BE49-F238E27FC236}">
                <a16:creationId xmlns:a16="http://schemas.microsoft.com/office/drawing/2014/main" id="{18406EBC-5937-42C0-9225-2674D89F07B1}"/>
              </a:ext>
            </a:extLst>
          </p:cNvPr>
          <p:cNvSpPr/>
          <p:nvPr/>
        </p:nvSpPr>
        <p:spPr>
          <a:xfrm>
            <a:off x="2250829" y="1470991"/>
            <a:ext cx="5475187" cy="244542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 hoa G gồm mấy nét?</a:t>
            </a: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24DC5B6E-B690-4B19-8FF3-759F3C9D59EA}"/>
              </a:ext>
            </a:extLst>
          </p:cNvPr>
          <p:cNvSpPr/>
          <p:nvPr/>
        </p:nvSpPr>
        <p:spPr>
          <a:xfrm>
            <a:off x="5231552" y="4210001"/>
            <a:ext cx="4932866" cy="198691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hoa G </a:t>
            </a:r>
            <a:r>
              <a:rPr lang="en-US" sz="400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40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EE0B471-59BE-496D-B77B-34BD7DEE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71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83019-F54F-4C7B-9A76-EB601F0E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A5B0D78C-BD36-49E2-9E43-C3FFBF201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321" y="3891159"/>
            <a:ext cx="1652565" cy="125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DF2C1B16-D18C-4A22-9506-C1085C46EB06}"/>
              </a:ext>
            </a:extLst>
          </p:cNvPr>
          <p:cNvSpPr/>
          <p:nvPr/>
        </p:nvSpPr>
        <p:spPr>
          <a:xfrm>
            <a:off x="1868605" y="1139687"/>
            <a:ext cx="5579118" cy="190831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Nêu các nét của chữ hoa G?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8226121-B697-488B-B480-5F8439E48FEF}"/>
              </a:ext>
            </a:extLst>
          </p:cNvPr>
          <p:cNvSpPr/>
          <p:nvPr/>
        </p:nvSpPr>
        <p:spPr>
          <a:xfrm>
            <a:off x="5074670" y="2926081"/>
            <a:ext cx="7269730" cy="3779520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/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xoắn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6D9A7F0-F541-404C-98D0-673322D50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3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999" y="179731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2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4" y="2649678"/>
            <a:ext cx="5908885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+mj-lt"/>
              </a:rPr>
              <a:t> 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cỡ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vừa</a:t>
            </a:r>
            <a:r>
              <a:rPr lang="en-US" dirty="0">
                <a:solidFill>
                  <a:srgbClr val="44546A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+mj-lt"/>
              </a:rPr>
              <a:t>cao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800" dirty="0" smtClean="0">
                <a:solidFill>
                  <a:srgbClr val="0000FF"/>
                </a:solidFill>
                <a:latin typeface="+mj-lt"/>
              </a:rPr>
              <a:t>rộng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225" y="3694604"/>
            <a:ext cx="44163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+mj-lt"/>
              </a:rPr>
              <a:t>b) </a:t>
            </a:r>
            <a:r>
              <a:rPr lang="vi-VN" sz="2800" dirty="0" smtClean="0">
                <a:solidFill>
                  <a:srgbClr val="0000FF"/>
                </a:solidFill>
                <a:latin typeface="+mj-lt"/>
              </a:rPr>
              <a:t>Cao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4 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ô </a:t>
            </a:r>
            <a:r>
              <a:rPr lang="vi-VN" sz="2800" dirty="0" smtClean="0">
                <a:solidFill>
                  <a:srgbClr val="0000FF"/>
                </a:solidFill>
                <a:latin typeface="+mj-lt"/>
              </a:rPr>
              <a:t>li, rộng 4 ô li.</a:t>
            </a:r>
            <a:endParaRPr lang="en-US" sz="28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226" y="4368958"/>
            <a:ext cx="39810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+mj-lt"/>
              </a:rPr>
              <a:t>c) </a:t>
            </a:r>
            <a:r>
              <a:rPr lang="vi-VN" sz="2800" dirty="0" smtClean="0">
                <a:solidFill>
                  <a:srgbClr val="0000FF"/>
                </a:solidFill>
                <a:latin typeface="+mj-lt"/>
              </a:rPr>
              <a:t>Cao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6 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ô </a:t>
            </a:r>
            <a:r>
              <a:rPr lang="vi-VN" sz="2800" dirty="0" smtClean="0">
                <a:solidFill>
                  <a:srgbClr val="0000FF"/>
                </a:solidFill>
                <a:latin typeface="+mj-lt"/>
              </a:rPr>
              <a:t>li, rộng 6 ô li.</a:t>
            </a:r>
            <a:endParaRPr lang="en-US" sz="28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3046710"/>
            <a:ext cx="473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+mj-lt"/>
              </a:rPr>
              <a:t>a) </a:t>
            </a:r>
            <a:r>
              <a:rPr lang="vi-VN" sz="2800" dirty="0" smtClean="0">
                <a:solidFill>
                  <a:srgbClr val="0000FF"/>
                </a:solidFill>
                <a:latin typeface="+mj-lt"/>
              </a:rPr>
              <a:t>Cao 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5 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ô </a:t>
            </a:r>
            <a:r>
              <a:rPr lang="vi-VN" sz="2800" dirty="0" smtClean="0">
                <a:solidFill>
                  <a:srgbClr val="0000FF"/>
                </a:solidFill>
                <a:latin typeface="+mj-lt"/>
              </a:rPr>
              <a:t>li, rộng 5 ô li.</a:t>
            </a:r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</a:t>
            </a:r>
            <a:endParaRPr lang="en-US" sz="28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66" y="304391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 t="15710"/>
          <a:stretch/>
        </p:blipFill>
        <p:spPr bwMode="auto">
          <a:xfrm>
            <a:off x="6970251" y="1599146"/>
            <a:ext cx="4269677" cy="419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a0001">
            <a:extLst>
              <a:ext uri="{FF2B5EF4-FFF2-40B4-BE49-F238E27FC236}">
                <a16:creationId xmlns:a16="http://schemas.microsoft.com/office/drawing/2014/main" id="{D3547DD3-845A-43F5-9FD8-69F4BCB4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148681" y="5295594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a0001">
            <a:extLst>
              <a:ext uri="{FF2B5EF4-FFF2-40B4-BE49-F238E27FC236}">
                <a16:creationId xmlns:a16="http://schemas.microsoft.com/office/drawing/2014/main" id="{96123B3F-0495-4CE8-B062-44B5C72B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244056" y="5297182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a0001">
            <a:extLst>
              <a:ext uri="{FF2B5EF4-FFF2-40B4-BE49-F238E27FC236}">
                <a16:creationId xmlns:a16="http://schemas.microsoft.com/office/drawing/2014/main" id="{4141E748-47D2-4B37-ADED-44DF6500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210844" y="5286069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D4309FB4-2615-4A31-A2AE-B9C1C94E9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00" y="1604590"/>
            <a:ext cx="6922984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320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</a:t>
            </a: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nhỏ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7B38D298-9C97-4567-AEE9-7785512FA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547" y="3870311"/>
            <a:ext cx="5331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c)  </a:t>
            </a:r>
            <a:r>
              <a:rPr lang="vi-V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 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</a:t>
            </a:r>
            <a:r>
              <a:rPr lang="vi-V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 rưỡi, rộng 2 ô li rưỡi.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3CCBB406-31B1-44AF-977B-2E057BAA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385" y="3168664"/>
            <a:ext cx="41896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b) </a:t>
            </a:r>
            <a:r>
              <a:rPr lang="vi-V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 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</a:t>
            </a:r>
            <a:r>
              <a:rPr lang="vi-V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li, rộng 3 ô li.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3B6148A5-9967-41A7-AC12-A9D35E11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877" y="2327319"/>
            <a:ext cx="39769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a) </a:t>
            </a:r>
            <a:r>
              <a:rPr lang="vi-V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4 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</a:t>
            </a:r>
            <a:r>
              <a:rPr lang="vi-V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li, rộng 4 ô li.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3" name="AutoShap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FE1EBBA6-640A-41B2-83AA-F443CFB9FD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28ED7784-220B-425A-A328-622C23AAA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548" y="3944007"/>
            <a:ext cx="457200" cy="45962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c)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AutoShape 2" descr="Chữ mẫu cỡ nhỏ viết ho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684" y="2172488"/>
            <a:ext cx="3466564" cy="35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7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658092" y="2481664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Chữ hoa H gồm 3 nét.</a:t>
            </a:r>
          </a:p>
          <a:p>
            <a:endParaRPr lang="en-US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8A532-1B0E-480A-8EE8-7B09BA6C6217}"/>
              </a:ext>
            </a:extLst>
          </p:cNvPr>
          <p:cNvSpPr txBox="1"/>
          <p:nvPr/>
        </p:nvSpPr>
        <p:spPr>
          <a:xfrm>
            <a:off x="172278" y="4033012"/>
            <a:ext cx="662222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K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ết hợp hai nét cơ bản : cong trái và thẳng ngang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(lượn hai đầu).</a:t>
            </a:r>
          </a:p>
          <a:p>
            <a:r>
              <a:rPr lang="vi-VN" sz="2800" dirty="0">
                <a:cs typeface="Times New Roman" panose="02020603050405020304" pitchFamily="18" charset="0"/>
              </a:rPr>
              <a:t>Nét 2</a:t>
            </a:r>
            <a:r>
              <a:rPr lang="en-US" sz="2800" dirty="0">
                <a:cs typeface="Times New Roman" panose="02020603050405020304" pitchFamily="18" charset="0"/>
              </a:rPr>
              <a:t>:</a:t>
            </a:r>
            <a:r>
              <a:rPr lang="vi-VN" sz="2800" dirty="0">
                <a:cs typeface="Times New Roman" panose="02020603050405020304" pitchFamily="18" charset="0"/>
              </a:rPr>
              <a:t> Kết hợp ba nét cơ bản khuyết ngược, khuyết xuôi, móc phải.</a:t>
            </a:r>
            <a:endParaRPr lang="en-US" sz="2800" dirty="0">
              <a:cs typeface="Times New Roman" panose="02020603050405020304" pitchFamily="18" charset="0"/>
            </a:endParaRPr>
          </a:p>
          <a:p>
            <a:r>
              <a:rPr lang="en-US" sz="2800" dirty="0" err="1">
                <a:cs typeface="Times New Roman" panose="02020603050405020304" pitchFamily="18" charset="0"/>
              </a:rPr>
              <a:t>Nét</a:t>
            </a:r>
            <a:r>
              <a:rPr lang="en-US" sz="2800" dirty="0">
                <a:cs typeface="Times New Roman" panose="02020603050405020304" pitchFamily="18" charset="0"/>
              </a:rPr>
              <a:t> 3 :</a:t>
            </a:r>
            <a:r>
              <a:rPr lang="vi-VN" sz="2800" dirty="0">
                <a:cs typeface="Times New Roman" panose="02020603050405020304" pitchFamily="18" charset="0"/>
              </a:rPr>
              <a:t> Thẳng đứng.</a:t>
            </a:r>
            <a:endParaRPr lang="en-US" sz="2800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599019" y="1707120"/>
            <a:ext cx="581448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Chữ hoa H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555818" y="3119402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Đó là các nét nào?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7" t="16725"/>
          <a:stretch/>
        </p:blipFill>
        <p:spPr bwMode="auto">
          <a:xfrm>
            <a:off x="7123176" y="1708533"/>
            <a:ext cx="4327525" cy="414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1998</TotalTime>
  <Words>614</Words>
  <Application>Microsoft Office PowerPoint</Application>
  <PresentationFormat>Widescreen</PresentationFormat>
  <Paragraphs>66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宋体</vt:lpstr>
      <vt:lpstr>宋体</vt:lpstr>
      <vt:lpstr>Arial</vt:lpstr>
      <vt:lpstr>Arial-Rounded</vt:lpstr>
      <vt:lpstr>Calibri</vt:lpstr>
      <vt:lpstr>Cambria</vt:lpstr>
      <vt:lpstr>等线</vt:lpstr>
      <vt:lpstr>Gloria Hallelujah</vt:lpstr>
      <vt:lpstr>HP001 4 hàng</vt:lpstr>
      <vt:lpstr>Montserrat Medium</vt:lpstr>
      <vt:lpstr>Times New Roman</vt:lpstr>
      <vt:lpstr>UTM Avo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câu ứng dụng: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giang giang</cp:lastModifiedBy>
  <cp:revision>107</cp:revision>
  <dcterms:created xsi:type="dcterms:W3CDTF">2021-11-01T08:16:43Z</dcterms:created>
  <dcterms:modified xsi:type="dcterms:W3CDTF">2024-11-03T14:29:25Z</dcterms:modified>
</cp:coreProperties>
</file>