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5" r:id="rId2"/>
    <p:sldId id="286" r:id="rId3"/>
    <p:sldId id="285" r:id="rId4"/>
    <p:sldId id="287" r:id="rId5"/>
    <p:sldId id="263" r:id="rId6"/>
    <p:sldId id="298" r:id="rId7"/>
    <p:sldId id="289" r:id="rId8"/>
    <p:sldId id="290" r:id="rId9"/>
    <p:sldId id="294" r:id="rId10"/>
    <p:sldId id="299" r:id="rId11"/>
    <p:sldId id="305" r:id="rId12"/>
    <p:sldId id="304" r:id="rId13"/>
    <p:sldId id="317" r:id="rId14"/>
    <p:sldId id="313" r:id="rId15"/>
    <p:sldId id="318" r:id="rId16"/>
    <p:sldId id="314" r:id="rId17"/>
    <p:sldId id="319" r:id="rId18"/>
    <p:sldId id="315" r:id="rId19"/>
    <p:sldId id="320" r:id="rId20"/>
    <p:sldId id="322" r:id="rId21"/>
    <p:sldId id="316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FF99FF"/>
    <a:srgbClr val="990099"/>
    <a:srgbClr val="008000"/>
    <a:srgbClr val="FFFF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Kiểu Trung bình 3 - Màu chủ đề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Kiểu Sáng 3 - Màu chủ đề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Kiểu Sáng 3 - Màu chủ đề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Kiểu Sáng 2 - Màu chủ đề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660B408-B3CF-4A94-85FC-2B1E0A45F4A2}" styleName="Kiểu Tối 2 - Màu chủ đề 1/Màu chủ đề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>
        <p:scale>
          <a:sx n="97" d="100"/>
          <a:sy n="97" d="100"/>
        </p:scale>
        <p:origin x="-1482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FAB91D-1175-4DA9-859E-E2BD90A8FCD1}" type="datetimeFigureOut">
              <a:rPr lang="en-US" smtClean="0"/>
              <a:pPr/>
              <a:t>06/11/2022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D629F-5683-40DC-8C7F-A03A00869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99FDF-E6F1-4C8F-B4D9-736CD9EC84A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0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99FDF-E6F1-4C8F-B4D9-736CD9EC84A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0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99FDF-E6F1-4C8F-B4D9-736CD9EC84A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0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599FDF-E6F1-4C8F-B4D9-736CD9EC84A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0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5F516FA-CC90-4198-893D-44D7980941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014D2C8-0BF3-4D27-B43F-5DFBD5FD4A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E5D1603-1617-42D4-B4BC-20978C1690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0D888-55BD-4F4B-9F97-4453036F3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90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F7EAA8D0-FCF3-42C5-9ABB-1D0DEC455E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6A73D39-C1E2-44C7-8C89-4320CA54D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49FD4AB-B486-4E1A-B5D3-8B4298A19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71CB-4998-4AB5-8C0D-05489295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0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592C71D4-8CA0-4F32-964C-F213A4242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0B00622-EF85-4FF3-8FE9-5468E1DA14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F9AD63-A459-488D-BDE7-AF8CD441D7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483F2-084C-49FF-B459-B7A1D6690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6552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51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5"/>
            <a:ext cx="912437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06/11/2022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2734DD7-5206-4817-9B30-93D7BF5092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D6C0881-1D78-4A72-9C93-66043451E5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1F3FC57-8BF0-4067-9B03-64C30AA0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6104B-91B7-4D51-BEAA-0695A156F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C9AAFAD-D2B9-4139-AD2D-4D9AAA423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68E94A7-3902-4ADB-BE74-D72FEB2F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2A06943-2CB2-49B2-88A0-F946A59BD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74CB0-B59A-4BFE-84A5-FC1E22AD2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1354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DB3566D-54A9-4D07-BE27-554D090D8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3FF52F-F61C-406F-9AD8-42CB6E9686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D9739F-0F08-4C18-B4AA-08C34A0BF9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05364-6656-4A52-83C4-E61DE924E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016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EA98806-FF29-4A48-B07A-C068A5C44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F6FD72EF-8B2A-4C4F-B62F-0E27136508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8283A6AC-1933-40E4-B2C8-9B2D17FFF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97607-A92D-404C-B6A3-4EC05CF91A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6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7A91430-020E-4B69-984B-937DD1F96C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8E3C88BA-E66C-47E3-8329-38E684CF2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E8460C0-A335-495C-9A7A-45B92C0F75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DAD1-2D69-4527-912B-9DF476EAFD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38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196C80D-1C08-436F-85C1-39D9E570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E19FFD7-AFDA-434E-9E6D-462B967E0C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EAEE1C3-3251-42CC-B4DC-6F48D5638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87D1B-4175-4607-87FC-8E5EB0D75D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588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8717347-2754-447B-923A-26F0A0440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3366CB4-5F98-407D-A9CC-2E36013F1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747851F-5CE3-4329-88E5-5FE4B1B90C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C1B6-6199-4AF0-B242-A1523710E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8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A578874-15EA-416B-9199-D847061847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5DA6838-03AD-4F5B-BB92-00C386810C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77F732-6894-4E1E-B5FC-29452CF64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35627-A904-4767-A817-3A3E9351D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222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E2F96BB-A2CB-4ECF-A855-9A2A0E1C4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82CFFB81-C6B5-4B11-90AB-C61EA55AE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375A04EE-55BB-4E7D-ACCD-3CC3DF9226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89FF022-12FF-47E0-A334-1B793E043C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C06D634-A011-4C17-880E-3E70FC44570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4D3EC23-BA1F-475A-BDF2-DBB7725A6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gif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2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gif"/><Relationship Id="rId5" Type="http://schemas.openxmlformats.org/officeDocument/2006/relationships/image" Target="../media/image15.gif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5" name="Picture 7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00400"/>
            <a:ext cx="23241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0" y="-30163"/>
            <a:ext cx="9144000" cy="6948488"/>
            <a:chOff x="0" y="-19"/>
            <a:chExt cx="5760" cy="4377"/>
          </a:xfrm>
        </p:grpSpPr>
        <p:pic>
          <p:nvPicPr>
            <p:cNvPr id="2253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8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39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0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541" name="Group 13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-24"/>
            <a:chExt cx="5760" cy="4368"/>
          </a:xfrm>
        </p:grpSpPr>
        <p:grpSp>
          <p:nvGrpSpPr>
            <p:cNvPr id="22542" name="Group 14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22543" name="Picture 15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4" name="Picture 16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5" name="Picture 17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2088" y="2088"/>
                <a:ext cx="432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6" name="Picture 18" descr="ttrtrtr1151380670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547" name="Group 19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2548" name="Picture 20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49" name="Picture 21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0" name="Picture 22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-197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1" name="Picture 23" descr="flower[1][1][1][1]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411" y="1971"/>
                <a:ext cx="4320" cy="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2" name="Picture 24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3" name="Picture 25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4" name="Picture 26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55" name="Picture 27" descr="012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2557" name="WordArt 29"/>
          <p:cNvSpPr>
            <a:spLocks noChangeArrowheads="1" noChangeShapeType="1" noTextEdit="1"/>
          </p:cNvSpPr>
          <p:nvPr/>
        </p:nvSpPr>
        <p:spPr bwMode="auto">
          <a:xfrm>
            <a:off x="838200" y="1600200"/>
            <a:ext cx="7391400" cy="3962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</a:t>
            </a:r>
            <a:r>
              <a:rPr lang="en-US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CC"/>
                </a:solidFill>
                <a:effectLst>
                  <a:outerShdw dist="89803" dir="18900000" algn="ctr" rotWithShape="0">
                    <a:srgbClr val="FF99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GIỜ, THĂM LỚP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33CC"/>
              </a:solidFill>
              <a:effectLst>
                <a:outerShdw dist="89803" dir="18900000" algn="ctr" rotWithShape="0">
                  <a:srgbClr val="FF99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2560" name="Group 32"/>
          <p:cNvGrpSpPr>
            <a:grpSpLocks/>
          </p:cNvGrpSpPr>
          <p:nvPr/>
        </p:nvGrpSpPr>
        <p:grpSpPr bwMode="auto">
          <a:xfrm>
            <a:off x="990600" y="457200"/>
            <a:ext cx="7467600" cy="5791200"/>
            <a:chOff x="768" y="336"/>
            <a:chExt cx="4704" cy="3648"/>
          </a:xfrm>
        </p:grpSpPr>
        <p:pic>
          <p:nvPicPr>
            <p:cNvPr id="22561" name="Picture 33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384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562" name="AutoShape 34"/>
            <p:cNvSpPr>
              <a:spLocks noChangeArrowheads="1"/>
            </p:cNvSpPr>
            <p:nvPr/>
          </p:nvSpPr>
          <p:spPr bwMode="auto">
            <a:xfrm>
              <a:off x="4080" y="1344"/>
              <a:ext cx="864" cy="768"/>
            </a:xfrm>
            <a:prstGeom prst="star5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AutoShape 35"/>
            <p:cNvSpPr>
              <a:spLocks noChangeArrowheads="1"/>
            </p:cNvSpPr>
            <p:nvPr/>
          </p:nvSpPr>
          <p:spPr bwMode="auto">
            <a:xfrm>
              <a:off x="768" y="768"/>
              <a:ext cx="576" cy="528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AutoShape 36"/>
            <p:cNvSpPr>
              <a:spLocks noChangeArrowheads="1"/>
            </p:cNvSpPr>
            <p:nvPr/>
          </p:nvSpPr>
          <p:spPr bwMode="auto">
            <a:xfrm>
              <a:off x="4944" y="2688"/>
              <a:ext cx="528" cy="576"/>
            </a:xfrm>
            <a:prstGeom prst="star5">
              <a:avLst/>
            </a:prstGeom>
            <a:solidFill>
              <a:srgbClr val="FFFF00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AutoShape 37"/>
            <p:cNvSpPr>
              <a:spLocks noChangeArrowheads="1"/>
            </p:cNvSpPr>
            <p:nvPr/>
          </p:nvSpPr>
          <p:spPr bwMode="auto">
            <a:xfrm>
              <a:off x="2160" y="3168"/>
              <a:ext cx="528" cy="576"/>
            </a:xfrm>
            <a:prstGeom prst="star5">
              <a:avLst/>
            </a:prstGeom>
            <a:solidFill>
              <a:srgbClr val="66FF33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AutoShape 38"/>
            <p:cNvSpPr>
              <a:spLocks noChangeArrowheads="1"/>
            </p:cNvSpPr>
            <p:nvPr/>
          </p:nvSpPr>
          <p:spPr bwMode="auto">
            <a:xfrm>
              <a:off x="4608" y="336"/>
              <a:ext cx="528" cy="576"/>
            </a:xfrm>
            <a:prstGeom prst="star5">
              <a:avLst/>
            </a:prstGeom>
            <a:solidFill>
              <a:schemeClr val="accent2"/>
            </a:solidFill>
            <a:ln w="57150">
              <a:solidFill>
                <a:srgbClr val="66FF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567" name="Picture 39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5" y="2787"/>
              <a:ext cx="843" cy="1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8" name="Picture 40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480"/>
              <a:ext cx="1183" cy="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69" name="Picture 41" descr="BALLOON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2544"/>
              <a:ext cx="1014" cy="1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71" name="Text Box 43"/>
          <p:cNvSpPr txBox="1">
            <a:spLocks noChangeArrowheads="1"/>
          </p:cNvSpPr>
          <p:nvPr/>
        </p:nvSpPr>
        <p:spPr bwMode="auto">
          <a:xfrm>
            <a:off x="838200" y="3659743"/>
            <a:ext cx="690215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    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 NHIÊN VÀ XÃ 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</a:t>
            </a:r>
          </a:p>
          <a:p>
            <a:pPr algn="ctr">
              <a:spcBef>
                <a:spcPct val="50000"/>
              </a:spcBef>
            </a:pP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</a:rPr>
              <a:t>LỚP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35" name="Text Box 43"/>
          <p:cNvSpPr txBox="1">
            <a:spLocks noChangeArrowheads="1"/>
          </p:cNvSpPr>
          <p:nvPr/>
        </p:nvSpPr>
        <p:spPr bwMode="auto">
          <a:xfrm>
            <a:off x="1077299" y="5573617"/>
            <a:ext cx="624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      </a:t>
            </a:r>
            <a:r>
              <a:rPr lang="en-US" sz="3600" smtClean="0">
                <a:solidFill>
                  <a:srgbClr val="002060"/>
                </a:solidFill>
                <a:latin typeface="Times New Roman" pitchFamily="18" charset="0"/>
              </a:rPr>
              <a:t>GV dạy: Lương Thị Lan</a:t>
            </a:r>
            <a:endParaRPr lang="en-US" sz="3600" b="1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Music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99392"/>
            <a:ext cx="910850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1077298" y="3214717"/>
            <a:ext cx="7887189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</a:rPr>
              <a:t>Việc xác định được các tình huống nguy hiểm, rủi ro trước khi tham gia các hoạt động ở trường giúp chúng ta chủ động phòng tránh, giữ an toàn cho bản thân và người khác.</a:t>
            </a:r>
            <a:endParaRPr lang="en-US" sz="3600" b="1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2057400"/>
            <a:ext cx="1783085" cy="237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236887" y="1379219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44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1853945" y="198119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5088061" y="2560319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4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ật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3471003" y="1379219"/>
            <a:ext cx="2055116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6000" smtClean="0"/>
              <a:t> </a:t>
            </a:r>
            <a:endParaRPr lang="en-US" sz="6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AD2916-4279-4D92-87E5-4AE133836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-252536" y="484145"/>
            <a:ext cx="9144000" cy="642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-1" y="484145"/>
            <a:ext cx="708564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mỗi bông hoa là một túi mật. Để giúp bạn ong đem mật về  chúng ta hãy giúp bạn ong non trả lời đúng câu hỏi. </a:t>
            </a:r>
            <a:endParaRPr lang="en-US" sz="3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14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971600" y="572406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3136713" y="5747067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5292080" y="575627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7385155" y="5787583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572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7" name="Oval 19"/>
          <p:cNvSpPr>
            <a:spLocks noChangeArrowheads="1"/>
          </p:cNvSpPr>
          <p:nvPr/>
        </p:nvSpPr>
        <p:spPr bwMode="auto">
          <a:xfrm>
            <a:off x="914400" y="3733800"/>
            <a:ext cx="554038" cy="533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1271" name="Picture 23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2" name="Picture 24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3" name="Picture 25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</p:spPr>
        </p:pic>
        <p:pic>
          <p:nvPicPr>
            <p:cNvPr id="181274" name="Picture 26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</p:spPr>
        </p:pic>
      </p:grp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691680" y="4766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600" dirty="0" err="1" smtClean="0">
                <a:latin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tránh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đứt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tay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giờ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học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cắt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dán</a:t>
            </a:r>
            <a:r>
              <a:rPr lang="en-US" sz="3600" dirty="0" smtClean="0">
                <a:latin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8" y="44624"/>
            <a:ext cx="1200530" cy="16078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914400" y="2049482"/>
            <a:ext cx="7711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</a:rPr>
              <a:t>Đùa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nghịch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kéo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B. </a:t>
            </a:r>
            <a:r>
              <a:rPr lang="en-US" sz="3600" dirty="0" err="1" smtClean="0">
                <a:latin typeface="Times New Roman" pitchFamily="18" charset="0"/>
              </a:rPr>
              <a:t>Tự</a:t>
            </a:r>
            <a:r>
              <a:rPr lang="en-US" sz="3600" dirty="0" smtClean="0">
                <a:latin typeface="Times New Roman" pitchFamily="18" charset="0"/>
              </a:rPr>
              <a:t> ý </a:t>
            </a:r>
            <a:r>
              <a:rPr lang="en-US" sz="3600" dirty="0" err="1" smtClean="0">
                <a:latin typeface="Times New Roman" pitchFamily="18" charset="0"/>
              </a:rPr>
              <a:t>cầm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kéo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nghịch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</a:rPr>
              <a:t>Cầm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kéo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cách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giành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kéo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bạn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buAutoNum type="alphaUcPeriod"/>
              <a:defRPr/>
            </a:pPr>
            <a:endParaRPr lang="en-US" sz="36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248400" y="563880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6982132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14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971600" y="572406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3136713" y="5747067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5292080" y="575627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7385155" y="5787583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82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7" name="Oval 19"/>
          <p:cNvSpPr>
            <a:spLocks noChangeArrowheads="1"/>
          </p:cNvSpPr>
          <p:nvPr/>
        </p:nvSpPr>
        <p:spPr bwMode="auto">
          <a:xfrm>
            <a:off x="1295400" y="4572000"/>
            <a:ext cx="554038" cy="533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1271" name="Picture 23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2" name="Picture 24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3" name="Picture 25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</p:spPr>
        </p:pic>
        <p:pic>
          <p:nvPicPr>
            <p:cNvPr id="181274" name="Picture 26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</p:spPr>
        </p:pic>
      </p:grp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691680" y="4766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 err="1" smtClean="0">
                <a:latin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tránh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nguy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hiểm</a:t>
            </a:r>
            <a:r>
              <a:rPr lang="en-US" sz="3600" dirty="0" smtClean="0">
                <a:latin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</a:rPr>
              <a:t>rủi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ro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đấu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bóng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đá</a:t>
            </a:r>
            <a:r>
              <a:rPr lang="en-US" sz="3600" dirty="0" smtClean="0">
                <a:latin typeface="Times New Roman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8" y="44624"/>
            <a:ext cx="1200530" cy="16078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295400" y="2057400"/>
            <a:ext cx="7315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ct val="50000"/>
              </a:spcBef>
              <a:buAutoNum type="alphaUcPeriod"/>
              <a:defRPr/>
            </a:pPr>
            <a:r>
              <a:rPr lang="en-US" sz="3600" dirty="0" err="1" smtClean="0">
                <a:latin typeface="Times New Roman" pitchFamily="18" charset="0"/>
              </a:rPr>
              <a:t>Mặt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sân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phẳng</a:t>
            </a:r>
            <a:r>
              <a:rPr lang="en-US" sz="3600" dirty="0" smtClean="0">
                <a:latin typeface="Times New Roman" pitchFamily="18" charset="0"/>
              </a:rPr>
              <a:t> </a:t>
            </a: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B. </a:t>
            </a:r>
            <a:r>
              <a:rPr lang="en-US" sz="3600" dirty="0" err="1" smtClean="0">
                <a:latin typeface="Times New Roman" pitchFamily="18" charset="0"/>
              </a:rPr>
              <a:t>Mang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giày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đấu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kéo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áo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đấu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</a:rPr>
              <a:t>Tất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cả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đáp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án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trên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endParaRPr lang="en-US" sz="36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8"/>
          <p:cNvSpPr>
            <a:spLocks noChangeArrowheads="1"/>
          </p:cNvSpPr>
          <p:nvPr/>
        </p:nvSpPr>
        <p:spPr bwMode="auto">
          <a:xfrm>
            <a:off x="6248400" y="563880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44" name="Oval 9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45" name="Oval 10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46" name="Oval 11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47" name="Oval 12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48" name="Oval 13"/>
          <p:cNvSpPr>
            <a:spLocks noChangeArrowheads="1"/>
          </p:cNvSpPr>
          <p:nvPr/>
        </p:nvSpPr>
        <p:spPr bwMode="auto">
          <a:xfrm>
            <a:off x="6982132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67" grpId="0" animBg="1"/>
      <p:bldP spid="43" grpId="0" animBg="1"/>
      <p:bldP spid="43" grpId="1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AD2916-4279-4D92-87E5-4AE133836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-252536" y="484145"/>
            <a:ext cx="9144000" cy="642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14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971600" y="572406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3136713" y="5747067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5292080" y="575627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7385155" y="5787583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8067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7" name="Oval 19"/>
          <p:cNvSpPr>
            <a:spLocks noChangeArrowheads="1"/>
          </p:cNvSpPr>
          <p:nvPr/>
        </p:nvSpPr>
        <p:spPr bwMode="auto">
          <a:xfrm>
            <a:off x="1371600" y="2057400"/>
            <a:ext cx="554038" cy="533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1271" name="Picture 23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2" name="Picture 24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3" name="Picture 25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</p:spPr>
        </p:pic>
        <p:pic>
          <p:nvPicPr>
            <p:cNvPr id="181274" name="Picture 26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</p:spPr>
        </p:pic>
      </p:grp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691680" y="4766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 err="1" smtClean="0">
                <a:latin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phòng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tránh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nguy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hiểm</a:t>
            </a:r>
            <a:r>
              <a:rPr lang="en-US" sz="3600" dirty="0" smtClean="0">
                <a:latin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</a:rPr>
              <a:t>rủi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ro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bơi</a:t>
            </a:r>
            <a:r>
              <a:rPr lang="en-US" sz="3600" dirty="0" smtClean="0">
                <a:latin typeface="Times New Roman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8" y="44624"/>
            <a:ext cx="1200530" cy="16078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371600" y="2002731"/>
            <a:ext cx="7239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</a:rPr>
              <a:t>Khởi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động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kĩ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trước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bơi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B. </a:t>
            </a:r>
            <a:r>
              <a:rPr lang="en-US" sz="3600" dirty="0" err="1" smtClean="0">
                <a:latin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mang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kính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bơi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chuột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rút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</a:rPr>
              <a:t>Đùa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nghịch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dưới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nước</a:t>
            </a:r>
            <a:r>
              <a:rPr lang="en-US" sz="3600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248400" y="563880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25" name="Oval 10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6" name="Oval 11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8" name="Oval 13"/>
          <p:cNvSpPr>
            <a:spLocks noChangeArrowheads="1"/>
          </p:cNvSpPr>
          <p:nvPr/>
        </p:nvSpPr>
        <p:spPr bwMode="auto">
          <a:xfrm>
            <a:off x="6982132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AD2916-4279-4D92-87E5-4AE1338364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-252536" y="484145"/>
            <a:ext cx="9144000" cy="6424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14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971600" y="572406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3136713" y="5747067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5292080" y="5756274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Hình Bầu dục 1">
            <a:extLst>
              <a:ext uri="{FF2B5EF4-FFF2-40B4-BE49-F238E27FC236}">
                <a16:creationId xmlns:a16="http://schemas.microsoft.com/office/drawing/2014/main" xmlns="" id="{F549D247-B0BF-41F6-A4A3-FB4EA7843BED}"/>
              </a:ext>
            </a:extLst>
          </p:cNvPr>
          <p:cNvSpPr/>
          <p:nvPr/>
        </p:nvSpPr>
        <p:spPr>
          <a:xfrm>
            <a:off x="7385155" y="5787583"/>
            <a:ext cx="648073" cy="657264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8067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7" name="Oval 19"/>
          <p:cNvSpPr>
            <a:spLocks noChangeArrowheads="1"/>
          </p:cNvSpPr>
          <p:nvPr/>
        </p:nvSpPr>
        <p:spPr bwMode="auto">
          <a:xfrm>
            <a:off x="1143000" y="2895600"/>
            <a:ext cx="554038" cy="533400"/>
          </a:xfrm>
          <a:prstGeom prst="ellipse">
            <a:avLst/>
          </a:prstGeom>
          <a:solidFill>
            <a:srgbClr val="CC99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81271" name="Picture 23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2" name="Picture 24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100"/>
            </a:xfrm>
            <a:prstGeom prst="rect">
              <a:avLst/>
            </a:prstGeom>
            <a:noFill/>
          </p:spPr>
        </p:pic>
        <p:pic>
          <p:nvPicPr>
            <p:cNvPr id="181273" name="Picture 25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-2099" y="2099"/>
              <a:ext cx="4272" cy="74"/>
            </a:xfrm>
            <a:prstGeom prst="rect">
              <a:avLst/>
            </a:prstGeom>
            <a:noFill/>
          </p:spPr>
        </p:pic>
        <p:pic>
          <p:nvPicPr>
            <p:cNvPr id="181274" name="Picture 26" descr="bluline[1]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3587" y="2147"/>
              <a:ext cx="4272" cy="74"/>
            </a:xfrm>
            <a:prstGeom prst="rect">
              <a:avLst/>
            </a:prstGeom>
            <a:noFill/>
          </p:spPr>
        </p:pic>
      </p:grp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1691680" y="476672"/>
            <a:ext cx="7272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bán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trú</a:t>
            </a:r>
            <a:r>
              <a:rPr lang="en-US" sz="3600" dirty="0" smtClean="0">
                <a:latin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cần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để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bị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đổ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khay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cơm</a:t>
            </a:r>
            <a:r>
              <a:rPr lang="en-US" sz="3600" dirty="0" smtClean="0">
                <a:latin typeface="Times New Roman" pitchFamily="18" charset="0"/>
              </a:rPr>
              <a:t>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8" y="44624"/>
            <a:ext cx="1200530" cy="1607820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143000" y="2021681"/>
            <a:ext cx="7467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vừa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đùa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nghịch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B. </a:t>
            </a:r>
            <a:r>
              <a:rPr lang="en-US" sz="3600" dirty="0" err="1" smtClean="0">
                <a:latin typeface="Times New Roman" pitchFamily="18" charset="0"/>
              </a:rPr>
              <a:t>Ngồi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ngay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ngắn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chỗ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vào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bàn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ăn</a:t>
            </a:r>
            <a:endParaRPr lang="en-US" sz="3600" dirty="0" smtClean="0">
              <a:latin typeface="Times New Roman" pitchFamily="18" charset="0"/>
            </a:endParaRPr>
          </a:p>
          <a:p>
            <a:pPr marL="742950" indent="-742950" algn="just">
              <a:spcBef>
                <a:spcPct val="50000"/>
              </a:spcBef>
              <a:defRPr/>
            </a:pPr>
            <a:r>
              <a:rPr lang="en-US" sz="3600" dirty="0" smtClean="0">
                <a:latin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</a:rPr>
              <a:t>Khi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xong</a:t>
            </a:r>
            <a:r>
              <a:rPr lang="en-US" sz="3600" dirty="0" smtClean="0">
                <a:latin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</a:rPr>
              <a:t>bê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khay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cơm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</a:rPr>
              <a:t> </a:t>
            </a:r>
            <a:r>
              <a:rPr lang="en-US" sz="3600" err="1" smtClean="0">
                <a:latin typeface="Times New Roman" pitchFamily="18" charset="0"/>
              </a:rPr>
              <a:t>cẩn</a:t>
            </a:r>
            <a:r>
              <a:rPr lang="en-US" sz="3600" smtClean="0">
                <a:latin typeface="Times New Roman" pitchFamily="18" charset="0"/>
              </a:rPr>
              <a:t> </a:t>
            </a:r>
            <a:r>
              <a:rPr lang="en-US" sz="3600" smtClean="0">
                <a:latin typeface="Times New Roman" pitchFamily="18" charset="0"/>
              </a:rPr>
              <a:t>thận</a:t>
            </a:r>
            <a:endParaRPr lang="en-US" sz="3600" dirty="0" smtClean="0">
              <a:latin typeface="Times New Roman" pitchFamily="18" charset="0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6248400" y="5638800"/>
            <a:ext cx="2590800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z="5000" b="1">
                <a:solidFill>
                  <a:srgbClr val="FF3300"/>
                </a:solidFill>
                <a:latin typeface=".VnArial" pitchFamily="34" charset="0"/>
              </a:rPr>
              <a:t>HÕt giê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5</a:t>
            </a: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4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6972300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3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6950177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2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  <p:sp>
        <p:nvSpPr>
          <p:cNvPr id="22" name="Oval 13"/>
          <p:cNvSpPr>
            <a:spLocks noChangeArrowheads="1"/>
          </p:cNvSpPr>
          <p:nvPr/>
        </p:nvSpPr>
        <p:spPr bwMode="auto">
          <a:xfrm>
            <a:off x="6982132" y="525780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60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</a:rPr>
              <a:t>1</a:t>
            </a:r>
            <a:endParaRPr lang="en-US" sz="6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3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fun-children-s-day-poster-background-image_2239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6366" y="3513782"/>
            <a:ext cx="7440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 hát: Em yêu trường em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14478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KHỞI ĐỘNG</a:t>
            </a:r>
          </a:p>
        </p:txBody>
      </p:sp>
      <p:pic>
        <p:nvPicPr>
          <p:cNvPr id="4" name="EmYeuTruong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44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fun-children-s-day-poster-background-image_2239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2429470"/>
            <a:ext cx="7440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Nhận xét-Dặn dò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" name="EmYeuTruong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14400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00604"/>
            <a:ext cx="7133448" cy="192210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Xin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trân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trọng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cảm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ơn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quý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thầy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cô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và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em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40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sinh</a:t>
            </a:r>
            <a:r>
              <a:rPr lang="en-US" sz="40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  <a:endParaRPr lang="en-US" sz="4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7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xmlns="" id="{652575CB-1EC8-4AA9-B18E-F0EEF083F7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xmlns="" id="{1A3AB996-00D6-49A9-85C4-9EEA21BDD93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52" name="Picture 2" descr="D:\1.me\khung\pngtree-fun-children-s-day-poster-background-image_223947.jpg">
            <a:extLst>
              <a:ext uri="{FF2B5EF4-FFF2-40B4-BE49-F238E27FC236}">
                <a16:creationId xmlns:a16="http://schemas.microsoft.com/office/drawing/2014/main" xmlns="" id="{49577829-4D82-428B-AFC9-C0130DEA4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8C3853-924B-4C55-AAB1-1C3BBC3549F6}"/>
              </a:ext>
            </a:extLst>
          </p:cNvPr>
          <p:cNvSpPr/>
          <p:nvPr/>
        </p:nvSpPr>
        <p:spPr>
          <a:xfrm>
            <a:off x="1006366" y="2209800"/>
            <a:ext cx="7440498" cy="923330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Bài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 7: AN TOÀN KHI Ở TRƯỜNG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ECD2093-4FE8-4CC0-9621-B529D92C8455}"/>
              </a:ext>
            </a:extLst>
          </p:cNvPr>
          <p:cNvSpPr txBox="1">
            <a:spLocks/>
          </p:cNvSpPr>
          <p:nvPr/>
        </p:nvSpPr>
        <p:spPr>
          <a:xfrm>
            <a:off x="685800" y="609600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TỰ NHIÊN VÀ XÃ HỘI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177CD48-DA89-4613-8913-754045243540}"/>
              </a:ext>
            </a:extLst>
          </p:cNvPr>
          <p:cNvSpPr txBox="1">
            <a:spLocks/>
          </p:cNvSpPr>
          <p:nvPr/>
        </p:nvSpPr>
        <p:spPr>
          <a:xfrm>
            <a:off x="839788" y="3148013"/>
            <a:ext cx="7772400" cy="14700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dirty="0">
                <a:solidFill>
                  <a:schemeClr val="accent1">
                    <a:lumMod val="75000"/>
                  </a:schemeClr>
                </a:solidFill>
              </a:rPr>
              <a:t>TIẾT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90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52400" y="0"/>
            <a:ext cx="9372600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các tình huống nguy hiểm, rủi ro có thể xảy ra </a:t>
            </a:r>
            <a:r>
              <a:rPr lang="vi-VN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vi-V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trường</a:t>
            </a:r>
            <a:r>
              <a:rPr lang="vi-VN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0" b="9734"/>
          <a:stretch/>
        </p:blipFill>
        <p:spPr>
          <a:xfrm>
            <a:off x="785648" y="1268088"/>
            <a:ext cx="5334001" cy="4780379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5486400" y="1649446"/>
            <a:ext cx="3048000" cy="1742768"/>
          </a:xfrm>
          <a:prstGeom prst="wedgeEllipseCallout">
            <a:avLst>
              <a:gd name="adj1" fmla="val -81224"/>
              <a:gd name="adj2" fmla="val 75912"/>
            </a:avLst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Chúng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mình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err="1">
                <a:solidFill>
                  <a:schemeClr val="bg1"/>
                </a:solidFill>
              </a:rPr>
              <a:t>cùng</a:t>
            </a:r>
            <a:r>
              <a:rPr lang="en-US" sz="2400" b="1">
                <a:solidFill>
                  <a:schemeClr val="bg1"/>
                </a:solidFill>
              </a:rPr>
              <a:t> </a:t>
            </a:r>
            <a:r>
              <a:rPr lang="en-US" sz="2400" b="1" smtClean="0">
                <a:solidFill>
                  <a:schemeClr val="bg1"/>
                </a:solidFill>
              </a:rPr>
              <a:t>nhau chia sẻ!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19F93279-A0E5-489A-970C-4F087BF86A19}"/>
              </a:ext>
            </a:extLst>
          </p:cNvPr>
          <p:cNvGrpSpPr/>
          <p:nvPr/>
        </p:nvGrpSpPr>
        <p:grpSpPr>
          <a:xfrm>
            <a:off x="107504" y="39757"/>
            <a:ext cx="4506066" cy="3659088"/>
            <a:chOff x="107504" y="39757"/>
            <a:chExt cx="4506066" cy="3659088"/>
          </a:xfrm>
        </p:grpSpPr>
        <p:pic>
          <p:nvPicPr>
            <p:cNvPr id="7170" name="Hình ảnh 1">
              <a:extLst>
                <a:ext uri="{FF2B5EF4-FFF2-40B4-BE49-F238E27FC236}">
                  <a16:creationId xmlns:a16="http://schemas.microsoft.com/office/drawing/2014/main" xmlns="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xmlns="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4B2996F2-2173-4F80-ABCD-2303C06A8FC9}"/>
              </a:ext>
            </a:extLst>
          </p:cNvPr>
          <p:cNvGrpSpPr/>
          <p:nvPr/>
        </p:nvGrpSpPr>
        <p:grpSpPr>
          <a:xfrm>
            <a:off x="4716016" y="3140968"/>
            <a:ext cx="4382470" cy="3528392"/>
            <a:chOff x="4716016" y="3140968"/>
            <a:chExt cx="4382470" cy="3528392"/>
          </a:xfrm>
        </p:grpSpPr>
        <p:pic>
          <p:nvPicPr>
            <p:cNvPr id="7171" name="Hình ảnh 5">
              <a:extLst>
                <a:ext uri="{FF2B5EF4-FFF2-40B4-BE49-F238E27FC236}">
                  <a16:creationId xmlns:a16="http://schemas.microsoft.com/office/drawing/2014/main" xmlns="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xmlns="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:a16="http://schemas.microsoft.com/office/drawing/2014/main" xmlns="" id="{924F0283-BE07-4D0C-9503-9324288DD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541932"/>
              </p:ext>
            </p:extLst>
          </p:nvPr>
        </p:nvGraphicFramePr>
        <p:xfrm>
          <a:off x="2351720" y="2132856"/>
          <a:ext cx="4464496" cy="2862064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Gi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 ra chơi</a:t>
                      </a:r>
                      <a:endParaRPr lang="en-US" sz="240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Bán</a:t>
                      </a:r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trú</a:t>
                      </a:r>
                    </a:p>
                    <a:p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Chơi Nhảy dây</a:t>
                      </a:r>
                    </a:p>
                    <a:p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Chơi đá bóng</a:t>
                      </a:r>
                    </a:p>
                    <a:p>
                      <a:r>
                        <a:rPr lang="en-US" sz="2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Học cắt dán</a:t>
                      </a:r>
                    </a:p>
                    <a:p>
                      <a:r>
                        <a:rPr lang="en-US" sz="2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tình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khi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1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5">
            <a:extLst>
              <a:ext uri="{FF2B5EF4-FFF2-40B4-BE49-F238E27FC236}">
                <a16:creationId xmlns:a16="http://schemas.microsoft.com/office/drawing/2014/main" xmlns="" id="{924F0283-BE07-4D0C-9503-9324288DD0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754679"/>
              </p:ext>
            </p:extLst>
          </p:nvPr>
        </p:nvGraphicFramePr>
        <p:xfrm>
          <a:off x="107504" y="2386568"/>
          <a:ext cx="8928397" cy="21945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xmlns="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xmlns="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xmlns="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huống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nguy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hiểm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rủi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ro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Cách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phòng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tránh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806344443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0595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17340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4949777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xmlns="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23936" y="44624"/>
            <a:ext cx="9120064" cy="1447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91680" y="1844824"/>
            <a:ext cx="5705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 cáo kết quả </a:t>
            </a:r>
          </a:p>
          <a:p>
            <a:pPr algn="ctr"/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2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Đám mây 5">
            <a:extLst>
              <a:ext uri="{FF2B5EF4-FFF2-40B4-BE49-F238E27FC236}">
                <a16:creationId xmlns:a16="http://schemas.microsoft.com/office/drawing/2014/main" xmlns="" id="{B2058CC1-8082-4E62-AE18-FDE31ABA7AEA}"/>
              </a:ext>
            </a:extLst>
          </p:cNvPr>
          <p:cNvSpPr/>
          <p:nvPr/>
        </p:nvSpPr>
        <p:spPr>
          <a:xfrm>
            <a:off x="163920" y="1296144"/>
            <a:ext cx="8584544" cy="37890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ích lợi của việc xác định các tình huống nguy hiểm, rủi ro trước khi tham gia các hoạt động ở trường?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9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NXH 2-Bai 7- Tiet 1 - An toàn khi ở trường[Compatibility Mode]" id="{B7493427-D8AA-425D-BC68-0EA22DBDC398}" vid="{857F7C19-5E6E-4875-B292-743DB1DF0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TNXH 2-Bai 7- Tiet 1 - An toàn khi ở trường</Template>
  <TotalTime>531</TotalTime>
  <Words>577</Words>
  <Application>Microsoft Office PowerPoint</Application>
  <PresentationFormat>On-screen Show (4:3)</PresentationFormat>
  <Paragraphs>110</Paragraphs>
  <Slides>21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 Design</vt:lpstr>
      <vt:lpstr>PowerPoint Presentation</vt:lpstr>
      <vt:lpstr>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Ngo Hoang</dc:creator>
  <cp:lastModifiedBy>ADMIN</cp:lastModifiedBy>
  <cp:revision>40</cp:revision>
  <dcterms:created xsi:type="dcterms:W3CDTF">2021-07-19T07:52:49Z</dcterms:created>
  <dcterms:modified xsi:type="dcterms:W3CDTF">2022-11-06T02:44:55Z</dcterms:modified>
</cp:coreProperties>
</file>