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95" r:id="rId2"/>
    <p:sldId id="396" r:id="rId3"/>
    <p:sldId id="398" r:id="rId4"/>
    <p:sldId id="440" r:id="rId5"/>
    <p:sldId id="443" r:id="rId6"/>
    <p:sldId id="377" r:id="rId7"/>
    <p:sldId id="378" r:id="rId8"/>
    <p:sldId id="416" r:id="rId9"/>
    <p:sldId id="417" r:id="rId10"/>
    <p:sldId id="418" r:id="rId11"/>
    <p:sldId id="393" r:id="rId12"/>
    <p:sldId id="394" r:id="rId13"/>
    <p:sldId id="380" r:id="rId14"/>
    <p:sldId id="381" r:id="rId15"/>
    <p:sldId id="420" r:id="rId16"/>
    <p:sldId id="435" r:id="rId17"/>
    <p:sldId id="438" r:id="rId18"/>
    <p:sldId id="426" r:id="rId19"/>
    <p:sldId id="436" r:id="rId20"/>
    <p:sldId id="437" r:id="rId21"/>
    <p:sldId id="263" r:id="rId22"/>
    <p:sldId id="402" r:id="rId23"/>
    <p:sldId id="444" r:id="rId24"/>
    <p:sldId id="427" r:id="rId25"/>
    <p:sldId id="439" r:id="rId26"/>
    <p:sldId id="441" r:id="rId27"/>
    <p:sldId id="442" r:id="rId28"/>
    <p:sldId id="428" r:id="rId29"/>
    <p:sldId id="42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62C5C2-3862-4ABC-BDD2-573C8A65B959}">
          <p14:sldIdLst>
            <p14:sldId id="395"/>
            <p14:sldId id="396"/>
            <p14:sldId id="398"/>
            <p14:sldId id="440"/>
            <p14:sldId id="443"/>
            <p14:sldId id="377"/>
            <p14:sldId id="378"/>
            <p14:sldId id="416"/>
            <p14:sldId id="417"/>
            <p14:sldId id="418"/>
            <p14:sldId id="393"/>
            <p14:sldId id="394"/>
            <p14:sldId id="380"/>
            <p14:sldId id="381"/>
            <p14:sldId id="420"/>
            <p14:sldId id="435"/>
            <p14:sldId id="438"/>
            <p14:sldId id="426"/>
            <p14:sldId id="436"/>
            <p14:sldId id="437"/>
            <p14:sldId id="263"/>
            <p14:sldId id="402"/>
            <p14:sldId id="444"/>
            <p14:sldId id="427"/>
            <p14:sldId id="439"/>
            <p14:sldId id="441"/>
            <p14:sldId id="442"/>
            <p14:sldId id="428"/>
            <p14:sldId id="4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F9933"/>
    <a:srgbClr val="E2F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pPr/>
              <a:t>8/26/2024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pPr/>
              <a:t>8/26/2024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8/26/2024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pPr/>
              <a:t>8/26/2024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8/26/2024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8/26/2024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8/26/2024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8/26/2024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8/26/2024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8/26/2024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8/26/2024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8/26/2024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8/26/2024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8/26/2024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8/26/2024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32.png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21.sv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aLThUDmiDE" TargetMode="External"/><Relationship Id="rId2" Type="http://schemas.openxmlformats.org/officeDocument/2006/relationships/hyperlink" Target="https://youtu.be/CUz0he5Txu0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6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754" y="1789991"/>
            <a:ext cx="10366131" cy="343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0000FF"/>
                </a:solidFill>
                <a:latin typeface="Times New Roman"/>
                <a:ea typeface="MS Mincho"/>
                <a:cs typeface="Times New Roman"/>
              </a:rPr>
              <a:t>NHIỆT LIỆT CHÀO MỪNG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0000FF"/>
                </a:solidFill>
                <a:latin typeface="Times New Roman"/>
                <a:ea typeface="MS Mincho"/>
                <a:cs typeface="Times New Roman"/>
              </a:rPr>
              <a:t>CÁC THẦY GIÁO, CÔ GIÁO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0000FF"/>
                </a:solidFill>
                <a:latin typeface="Times New Roman"/>
                <a:ea typeface="MS Mincho"/>
                <a:cs typeface="Times New Roman"/>
              </a:rPr>
              <a:t>VỀ DỰ CHUYÊN ĐỀ LỚP 5</a:t>
            </a:r>
            <a:endParaRPr lang="en-US" sz="4000" dirty="0">
              <a:solidFill>
                <a:srgbClr val="0000FF"/>
              </a:solidFill>
              <a:latin typeface="Times New Roman"/>
              <a:ea typeface="MS Mincho"/>
              <a:cs typeface="Times New Roman"/>
            </a:endParaRPr>
          </a:p>
        </p:txBody>
      </p:sp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297" y="4538759"/>
            <a:ext cx="2435203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10180" y="135078"/>
            <a:ext cx="15668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4" y="4758322"/>
            <a:ext cx="114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>
            <a:extLst>
              <a:ext uri="{FF2B5EF4-FFF2-40B4-BE49-F238E27FC236}">
                <a16:creationId xmlns:a16="http://schemas.microsoft.com/office/drawing/2014/main" id="{77C5A749-7440-1C90-9D5A-8487F96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65" y="372474"/>
            <a:ext cx="1399910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637" y="69446"/>
            <a:ext cx="1560910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09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29767"/>
            <a:ext cx="122682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581A7F-0529-8CBA-BFC3-80602F06D7E8}"/>
              </a:ext>
            </a:extLst>
          </p:cNvPr>
          <p:cNvSpPr/>
          <p:nvPr/>
        </p:nvSpPr>
        <p:spPr>
          <a:xfrm>
            <a:off x="1429636" y="1660220"/>
            <a:ext cx="8878824" cy="3565861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F169DA68-BE61-EC8D-577A-548C34730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71" y="141963"/>
            <a:ext cx="11497544" cy="103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350"/>
              </a:spcBef>
              <a:defRPr/>
            </a:pPr>
            <a:r>
              <a:rPr lang="en-US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6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vụ</a:t>
            </a:r>
            <a:r>
              <a:rPr lang="en-US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1: </a:t>
            </a:r>
            <a:r>
              <a:rPr lang="en-US" sz="6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Thảo</a:t>
            </a:r>
            <a:r>
              <a:rPr lang="en-US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luận</a:t>
            </a:r>
            <a:r>
              <a:rPr lang="en-US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quy</a:t>
            </a:r>
            <a:endParaRPr lang="en-US" sz="6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6B866C-8DCA-2552-FCDC-C65BA7C81B20}"/>
              </a:ext>
            </a:extLst>
          </p:cNvPr>
          <p:cNvSpPr txBox="1"/>
          <p:nvPr/>
        </p:nvSpPr>
        <p:spPr>
          <a:xfrm>
            <a:off x="215412" y="2260429"/>
            <a:ext cx="12140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D79B0-416C-3B28-4CA7-D148AD74A471}"/>
              </a:ext>
            </a:extLst>
          </p:cNvPr>
          <p:cNvSpPr txBox="1"/>
          <p:nvPr/>
        </p:nvSpPr>
        <p:spPr>
          <a:xfrm>
            <a:off x="334108" y="3058429"/>
            <a:ext cx="8088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4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BBCE4-917C-2131-BB79-0FA3AC85A1F1}"/>
              </a:ext>
            </a:extLst>
          </p:cNvPr>
          <p:cNvSpPr txBox="1"/>
          <p:nvPr/>
        </p:nvSpPr>
        <p:spPr>
          <a:xfrm>
            <a:off x="334107" y="4440464"/>
            <a:ext cx="7779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4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0F1D05-4E3F-4B91-A364-215518C86732}"/>
              </a:ext>
            </a:extLst>
          </p:cNvPr>
          <p:cNvSpPr txBox="1"/>
          <p:nvPr/>
        </p:nvSpPr>
        <p:spPr>
          <a:xfrm>
            <a:off x="441171" y="3763903"/>
            <a:ext cx="9479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0F1D05-4E3F-4B91-A364-215518C86732}"/>
              </a:ext>
            </a:extLst>
          </p:cNvPr>
          <p:cNvSpPr txBox="1"/>
          <p:nvPr/>
        </p:nvSpPr>
        <p:spPr>
          <a:xfrm>
            <a:off x="367811" y="5064678"/>
            <a:ext cx="11684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trật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cương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F169DA68-BE61-EC8D-577A-548C34730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338" y="1320715"/>
            <a:ext cx="8501122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HOẠT ĐỘNG NHÓM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54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68877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6B866C-8DCA-2552-FCDC-C65BA7C81B20}"/>
              </a:ext>
            </a:extLst>
          </p:cNvPr>
          <p:cNvSpPr txBox="1"/>
          <p:nvPr/>
        </p:nvSpPr>
        <p:spPr>
          <a:xfrm>
            <a:off x="201385" y="30264"/>
            <a:ext cx="11865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C3975-1A90-C3F5-066C-8BE37FAD8C3B}"/>
              </a:ext>
            </a:extLst>
          </p:cNvPr>
          <p:cNvSpPr txBox="1"/>
          <p:nvPr/>
        </p:nvSpPr>
        <p:spPr>
          <a:xfrm>
            <a:off x="805543" y="2775857"/>
            <a:ext cx="10624457" cy="93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/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19581A7F-0529-8CBA-BFC3-80602F06D7E8}"/>
              </a:ext>
            </a:extLst>
          </p:cNvPr>
          <p:cNvSpPr/>
          <p:nvPr/>
        </p:nvSpPr>
        <p:spPr>
          <a:xfrm>
            <a:off x="528033" y="953594"/>
            <a:ext cx="11114468" cy="5807814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CB940-323B-9971-D8E4-7F077C07DFF0}"/>
              </a:ext>
            </a:extLst>
          </p:cNvPr>
          <p:cNvSpPr txBox="1"/>
          <p:nvPr/>
        </p:nvSpPr>
        <p:spPr>
          <a:xfrm>
            <a:off x="899145" y="1012838"/>
            <a:ext cx="106244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to.</a:t>
            </a:r>
            <a:endParaRPr lang="vi-VN" sz="3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Giáo án Nội quy lớp học lớp 5 | Giáo án Tiếng Việt lớp 5 Cánh diều">
            <a:extLst>
              <a:ext uri="{FF2B5EF4-FFF2-40B4-BE49-F238E27FC236}">
                <a16:creationId xmlns:a16="http://schemas.microsoft.com/office/drawing/2014/main" id="{5F5E019E-0315-D55A-CD11-1867813F4D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543" y="2351996"/>
            <a:ext cx="10624458" cy="413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135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67"/>
            <a:ext cx="12268200" cy="68877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6B866C-8DCA-2552-FCDC-C65BA7C81B20}"/>
              </a:ext>
            </a:extLst>
          </p:cNvPr>
          <p:cNvSpPr txBox="1"/>
          <p:nvPr/>
        </p:nvSpPr>
        <p:spPr>
          <a:xfrm>
            <a:off x="64476" y="780354"/>
            <a:ext cx="5961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C3975-1A90-C3F5-066C-8BE37FAD8C3B}"/>
              </a:ext>
            </a:extLst>
          </p:cNvPr>
          <p:cNvSpPr txBox="1"/>
          <p:nvPr/>
        </p:nvSpPr>
        <p:spPr>
          <a:xfrm>
            <a:off x="805543" y="2775857"/>
            <a:ext cx="10624457" cy="93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/>
          </a:p>
        </p:txBody>
      </p:sp>
      <p:pic>
        <p:nvPicPr>
          <p:cNvPr id="6" name="Picture 5" descr="Giáo án Nội quy lớp học lớp 5 | Giáo án Tiếng Việt lớp 5 Cánh diều">
            <a:extLst>
              <a:ext uri="{FF2B5EF4-FFF2-40B4-BE49-F238E27FC236}">
                <a16:creationId xmlns:a16="http://schemas.microsoft.com/office/drawing/2014/main" id="{5F5E019E-0315-D55A-CD11-1867813F4D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5662" y="1034606"/>
            <a:ext cx="6166338" cy="463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6B866C-8DCA-2552-FCDC-C65BA7C81B20}"/>
              </a:ext>
            </a:extLst>
          </p:cNvPr>
          <p:cNvSpPr txBox="1"/>
          <p:nvPr/>
        </p:nvSpPr>
        <p:spPr>
          <a:xfrm>
            <a:off x="38100" y="2313750"/>
            <a:ext cx="5961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Ai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6B866C-8DCA-2552-FCDC-C65BA7C81B20}"/>
              </a:ext>
            </a:extLst>
          </p:cNvPr>
          <p:cNvSpPr txBox="1"/>
          <p:nvPr/>
        </p:nvSpPr>
        <p:spPr>
          <a:xfrm>
            <a:off x="64476" y="3871147"/>
            <a:ext cx="59611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4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01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4355"/>
            <a:ext cx="12268200" cy="68877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6B866C-8DCA-2552-FCDC-C65BA7C81B20}"/>
              </a:ext>
            </a:extLst>
          </p:cNvPr>
          <p:cNvSpPr txBox="1"/>
          <p:nvPr/>
        </p:nvSpPr>
        <p:spPr>
          <a:xfrm>
            <a:off x="517824" y="763318"/>
            <a:ext cx="11865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48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C3975-1A90-C3F5-066C-8BE37FAD8C3B}"/>
              </a:ext>
            </a:extLst>
          </p:cNvPr>
          <p:cNvSpPr txBox="1"/>
          <p:nvPr/>
        </p:nvSpPr>
        <p:spPr>
          <a:xfrm>
            <a:off x="805543" y="2775857"/>
            <a:ext cx="10624457" cy="93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AD79B0-416C-3B28-4CA7-D148AD74A471}"/>
              </a:ext>
            </a:extLst>
          </p:cNvPr>
          <p:cNvSpPr txBox="1"/>
          <p:nvPr/>
        </p:nvSpPr>
        <p:spPr>
          <a:xfrm>
            <a:off x="226924" y="2341041"/>
            <a:ext cx="117816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BBCE4-917C-2131-BB79-0FA3AC85A1F1}"/>
              </a:ext>
            </a:extLst>
          </p:cNvPr>
          <p:cNvSpPr txBox="1"/>
          <p:nvPr/>
        </p:nvSpPr>
        <p:spPr>
          <a:xfrm>
            <a:off x="242415" y="3787591"/>
            <a:ext cx="11857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0F1D05-4E3F-4B91-A364-215518C86732}"/>
              </a:ext>
            </a:extLst>
          </p:cNvPr>
          <p:cNvSpPr txBox="1"/>
          <p:nvPr/>
        </p:nvSpPr>
        <p:spPr>
          <a:xfrm>
            <a:off x="218887" y="5242204"/>
            <a:ext cx="11271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quyền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bổn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6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581A7F-0529-8CBA-BFC3-80602F06D7E8}"/>
              </a:ext>
            </a:extLst>
          </p:cNvPr>
          <p:cNvSpPr/>
          <p:nvPr/>
        </p:nvSpPr>
        <p:spPr>
          <a:xfrm>
            <a:off x="7569641" y="1220708"/>
            <a:ext cx="3735804" cy="4752836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F169DA68-BE61-EC8D-577A-548C34730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901" y="1612688"/>
            <a:ext cx="3284113" cy="380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8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8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3ADDD2EC-47F2-4A19-9228-76A840696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37" y="1220708"/>
            <a:ext cx="5969977" cy="475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6B866C-8DCA-2552-FCDC-C65BA7C81B20}"/>
              </a:ext>
            </a:extLst>
          </p:cNvPr>
          <p:cNvSpPr txBox="1"/>
          <p:nvPr/>
        </p:nvSpPr>
        <p:spPr>
          <a:xfrm>
            <a:off x="2135690" y="130538"/>
            <a:ext cx="8432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ội</a:t>
            </a: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4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>
            <a:extLst>
              <a:ext uri="{FF2B5EF4-FFF2-40B4-BE49-F238E27FC236}">
                <a16:creationId xmlns:a16="http://schemas.microsoft.com/office/drawing/2014/main" id="{24926A48-189B-5B98-73AF-D1D6AE855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7599" y="3694109"/>
            <a:ext cx="638867" cy="707886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E495DC0-3F3F-A13B-21EA-6163E7E75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8266" y="550777"/>
            <a:ext cx="10635466" cy="5756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A8ABB-E2CB-975A-2AE1-8ADA20C80048}"/>
              </a:ext>
            </a:extLst>
          </p:cNvPr>
          <p:cNvSpPr txBox="1"/>
          <p:nvPr/>
        </p:nvSpPr>
        <p:spPr>
          <a:xfrm>
            <a:off x="2200906" y="2702427"/>
            <a:ext cx="7450282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ĐỘNG 2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THIỆU, BÌNH CHỌN BẢN 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 QUY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78667557-2A08-673D-613A-040E1545F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926920" y="785257"/>
            <a:ext cx="638867" cy="707886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CC5821D2-1AC9-1234-16F6-38A1C78FC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48807" y="311361"/>
            <a:ext cx="638867" cy="707886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9EB16C26-9016-0A81-3334-A4427FEC9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944516" y="4854940"/>
            <a:ext cx="638867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7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E:\GIAI TRI\hinh nen\hinh nen powerpoint\z4937389170677_84f797924febc8348beec5ecbc05280d.jpg">
            <a:extLst>
              <a:ext uri="{FF2B5EF4-FFF2-40B4-BE49-F238E27FC236}">
                <a16:creationId xmlns:a16="http://schemas.microsoft.com/office/drawing/2014/main" id="{AEC6342D-8526-4D83-AD52-94973CE4C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14287"/>
            <a:ext cx="12190413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1214;p22">
            <a:extLst>
              <a:ext uri="{FF2B5EF4-FFF2-40B4-BE49-F238E27FC236}">
                <a16:creationId xmlns:a16="http://schemas.microsoft.com/office/drawing/2014/main" id="{563A33AC-77C2-43FA-B810-C33332CB623F}"/>
              </a:ext>
            </a:extLst>
          </p:cNvPr>
          <p:cNvSpPr>
            <a:spLocks noChangeAspect="1"/>
          </p:cNvSpPr>
          <p:nvPr/>
        </p:nvSpPr>
        <p:spPr>
          <a:xfrm>
            <a:off x="154546" y="2901812"/>
            <a:ext cx="4829577" cy="3730808"/>
          </a:xfrm>
          <a:custGeom>
            <a:avLst/>
            <a:gdLst/>
            <a:ahLst/>
            <a:cxnLst/>
            <a:rect l="l" t="t" r="r" b="b"/>
            <a:pathLst>
              <a:path w="1838167" h="1146557" extrusionOk="0">
                <a:moveTo>
                  <a:pt x="0" y="0"/>
                </a:moveTo>
                <a:lnTo>
                  <a:pt x="1838167" y="0"/>
                </a:lnTo>
                <a:lnTo>
                  <a:pt x="1838167" y="1146557"/>
                </a:lnTo>
                <a:lnTo>
                  <a:pt x="0" y="11465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1215;p22">
            <a:extLst>
              <a:ext uri="{FF2B5EF4-FFF2-40B4-BE49-F238E27FC236}">
                <a16:creationId xmlns:a16="http://schemas.microsoft.com/office/drawing/2014/main" id="{54D8E0B0-D04E-47F0-BE5D-105F8ABCE83F}"/>
              </a:ext>
            </a:extLst>
          </p:cNvPr>
          <p:cNvSpPr/>
          <p:nvPr/>
        </p:nvSpPr>
        <p:spPr>
          <a:xfrm>
            <a:off x="244697" y="389056"/>
            <a:ext cx="3966693" cy="2148081"/>
          </a:xfrm>
          <a:prstGeom prst="wedgeRectCallout">
            <a:avLst>
              <a:gd name="adj1" fmla="val -20174"/>
              <a:gd name="adj2" fmla="val 45882"/>
            </a:avLst>
          </a:prstGeom>
          <a:solidFill>
            <a:schemeClr val="accent4">
              <a:lumMod val="60000"/>
              <a:lumOff val="40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15184" tIns="57576" rIns="115184" bIns="272133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HOẠT ĐỘNG NHÓM</a:t>
            </a:r>
            <a:endParaRPr sz="44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7FA310CE-3B46-751A-A176-F9A5475C64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23" y="327790"/>
            <a:ext cx="778923" cy="895703"/>
          </a:xfrm>
          <a:prstGeom prst="rect">
            <a:avLst/>
          </a:prstGeom>
        </p:spPr>
      </p:pic>
      <p:sp>
        <p:nvSpPr>
          <p:cNvPr id="8" name="文本框 14">
            <a:extLst>
              <a:ext uri="{FF2B5EF4-FFF2-40B4-BE49-F238E27FC236}">
                <a16:creationId xmlns:a16="http://schemas.microsoft.com/office/drawing/2014/main" id="{259E26BD-C20E-9F72-6DA1-C3084285D84D}"/>
              </a:ext>
            </a:extLst>
          </p:cNvPr>
          <p:cNvSpPr txBox="1"/>
          <p:nvPr/>
        </p:nvSpPr>
        <p:spPr>
          <a:xfrm>
            <a:off x="6051004" y="407454"/>
            <a:ext cx="57589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A0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27962979-E06A-F178-A784-D60C4B219D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51" y="3840426"/>
            <a:ext cx="835109" cy="926790"/>
          </a:xfrm>
          <a:prstGeom prst="rect">
            <a:avLst/>
          </a:prstGeom>
        </p:spPr>
      </p:pic>
      <p:sp>
        <p:nvSpPr>
          <p:cNvPr id="10" name="文本框 13">
            <a:extLst>
              <a:ext uri="{FF2B5EF4-FFF2-40B4-BE49-F238E27FC236}">
                <a16:creationId xmlns:a16="http://schemas.microsoft.com/office/drawing/2014/main" id="{FCBD59FE-70B2-0604-96F5-2A7014264A22}"/>
              </a:ext>
            </a:extLst>
          </p:cNvPr>
          <p:cNvSpPr txBox="1"/>
          <p:nvPr/>
        </p:nvSpPr>
        <p:spPr>
          <a:xfrm>
            <a:off x="6239156" y="4020730"/>
            <a:ext cx="53826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hay,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63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>
            <a:extLst>
              <a:ext uri="{FF2B5EF4-FFF2-40B4-BE49-F238E27FC236}">
                <a16:creationId xmlns:a16="http://schemas.microsoft.com/office/drawing/2014/main" id="{C4932003-6D53-417E-8DF8-07A3844AF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7620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FF"/>
              </a:gs>
              <a:gs pos="100000">
                <a:srgbClr val="FFFF99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3600" b="1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6627" name="Picture 3" descr="B38">
            <a:extLst>
              <a:ext uri="{FF2B5EF4-FFF2-40B4-BE49-F238E27FC236}">
                <a16:creationId xmlns:a16="http://schemas.microsoft.com/office/drawing/2014/main" id="{235FCDA5-7DF7-491F-A916-A8DEE0BF1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12191999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teddy_bear_reading_st_a_hc">
            <a:extLst>
              <a:ext uri="{FF2B5EF4-FFF2-40B4-BE49-F238E27FC236}">
                <a16:creationId xmlns:a16="http://schemas.microsoft.com/office/drawing/2014/main" id="{6CBFA186-61E3-4F93-9D95-33403C2E32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17023"/>
            <a:ext cx="2249510" cy="254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3">
            <a:extLst>
              <a:ext uri="{FF2B5EF4-FFF2-40B4-BE49-F238E27FC236}">
                <a16:creationId xmlns:a16="http://schemas.microsoft.com/office/drawing/2014/main" id="{910667FC-970D-48E0-BD66-5BBB4C4FA8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63948" y="972397"/>
            <a:ext cx="6348413" cy="6880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1801800" prstMaterial="legacyMatte">
              <a:extrusionClr>
                <a:srgbClr val="FFFF99"/>
              </a:extrusionClr>
              <a:contourClr>
                <a:srgbClr val="000080"/>
              </a:contourClr>
            </a:sp3d>
          </a:bodyPr>
          <a:lstStyle/>
          <a:p>
            <a:pPr algn="ctr"/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33" name="Picture 2">
            <a:extLst>
              <a:ext uri="{FF2B5EF4-FFF2-40B4-BE49-F238E27FC236}">
                <a16:creationId xmlns:a16="http://schemas.microsoft.com/office/drawing/2014/main" id="{8295FF09-722B-4E47-92B0-8F767460D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8" y="2240924"/>
            <a:ext cx="1124755" cy="1852334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4BBD0CCD48A74000B8F6581C91102746[1]">
            <a:extLst>
              <a:ext uri="{FF2B5EF4-FFF2-40B4-BE49-F238E27FC236}">
                <a16:creationId xmlns:a16="http://schemas.microsoft.com/office/drawing/2014/main" id="{7EEB8C86-3645-4C39-AB7D-F1638AA594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287" y="17463"/>
            <a:ext cx="970209" cy="12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Rectangle 4">
            <a:extLst>
              <a:ext uri="{FF2B5EF4-FFF2-40B4-BE49-F238E27FC236}">
                <a16:creationId xmlns:a16="http://schemas.microsoft.com/office/drawing/2014/main" id="{F30CD8AD-A0CC-44B7-A239-9EDC7BD2A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7463"/>
            <a:ext cx="12191999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6" name="TextBox 13">
            <a:extLst>
              <a:ext uri="{FF2B5EF4-FFF2-40B4-BE49-F238E27FC236}">
                <a16:creationId xmlns:a16="http://schemas.microsoft.com/office/drawing/2014/main" id="{326DF8BB-F374-43CC-9A05-6CFDBA042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3735" y="2090593"/>
            <a:ext cx="7391031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3800" b="1" dirty="0" smtClean="0">
                <a:solidFill>
                  <a:srgbClr val="0000FF"/>
                </a:solidFill>
              </a:rPr>
              <a:t>-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Bản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nội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quy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sắp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xếp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hợp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lí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3800" b="1" dirty="0" smtClean="0">
                <a:solidFill>
                  <a:srgbClr val="0000FF"/>
                </a:solidFill>
              </a:rPr>
              <a:t>-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Bố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cục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hài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hòa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giữa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nội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 dung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và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hình</a:t>
            </a:r>
            <a:r>
              <a:rPr lang="en-US" altLang="en-US" sz="3800" b="1" dirty="0">
                <a:solidFill>
                  <a:srgbClr val="0000FF"/>
                </a:solidFill>
              </a:rPr>
              <a:t>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ảnh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trang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trí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3800" b="1" dirty="0" smtClean="0">
                <a:solidFill>
                  <a:srgbClr val="0000FF"/>
                </a:solidFill>
              </a:rPr>
              <a:t>-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Trình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bày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đẹp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,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đúng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chính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800" b="1" dirty="0" err="1" smtClean="0">
                <a:solidFill>
                  <a:srgbClr val="0000FF"/>
                </a:solidFill>
              </a:rPr>
              <a:t>tả</a:t>
            </a:r>
            <a:r>
              <a:rPr lang="en-US" altLang="en-US" sz="3800" b="1" dirty="0" smtClean="0">
                <a:solidFill>
                  <a:srgbClr val="0000FF"/>
                </a:solidFill>
              </a:rPr>
              <a:t>.</a:t>
            </a:r>
            <a:endParaRPr lang="en-US" altLang="en-US" sz="3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52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137479" y="1261529"/>
            <a:ext cx="1186988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algn="just">
              <a:lnSpc>
                <a:spcPct val="150000"/>
              </a:lnSpc>
              <a:tabLst>
                <a:tab pos="270510" algn="l"/>
              </a:tabLst>
            </a:pPr>
            <a:r>
              <a:rPr lang="en-US" sz="4400" b="1" dirty="0" smtClean="0"/>
              <a:t>- </a:t>
            </a:r>
            <a:r>
              <a:rPr lang="en-US" sz="4400" b="1" dirty="0" err="1" smtClean="0"/>
              <a:t>Tiết</a:t>
            </a:r>
            <a:r>
              <a:rPr lang="en-US" sz="4400" b="1" dirty="0" smtClean="0"/>
              <a:t> </a:t>
            </a:r>
            <a:r>
              <a:rPr lang="en-US" sz="4400" b="1" dirty="0" err="1"/>
              <a:t>học</a:t>
            </a:r>
            <a:r>
              <a:rPr lang="en-US" sz="4400" b="1" dirty="0"/>
              <a:t> </a:t>
            </a:r>
            <a:r>
              <a:rPr lang="en-US" sz="4400" b="1" dirty="0" err="1"/>
              <a:t>có</a:t>
            </a:r>
            <a:r>
              <a:rPr lang="en-US" sz="4400" b="1" dirty="0"/>
              <a:t> </a:t>
            </a:r>
            <a:r>
              <a:rPr lang="en-US" sz="4400" b="1" dirty="0" err="1"/>
              <a:t>gì</a:t>
            </a:r>
            <a:r>
              <a:rPr lang="en-US" sz="4400" b="1" dirty="0"/>
              <a:t> </a:t>
            </a:r>
            <a:r>
              <a:rPr lang="en-US" sz="4400" b="1" dirty="0" err="1"/>
              <a:t>vui</a:t>
            </a:r>
            <a:r>
              <a:rPr lang="en-US" sz="4400" b="1" dirty="0"/>
              <a:t>? </a:t>
            </a:r>
            <a:r>
              <a:rPr lang="en-US" sz="4400" b="1" dirty="0" err="1"/>
              <a:t>Hoạt</a:t>
            </a:r>
            <a:r>
              <a:rPr lang="en-US" sz="4400" b="1" dirty="0"/>
              <a:t> </a:t>
            </a:r>
            <a:r>
              <a:rPr lang="en-US" sz="4400" b="1" dirty="0" err="1"/>
              <a:t>động</a:t>
            </a:r>
            <a:r>
              <a:rPr lang="en-US" sz="4400" b="1" dirty="0"/>
              <a:t> </a:t>
            </a:r>
            <a:r>
              <a:rPr lang="en-US" sz="4400" b="1" dirty="0" err="1"/>
              <a:t>nào</a:t>
            </a:r>
            <a:r>
              <a:rPr lang="en-US" sz="4400" b="1" dirty="0"/>
              <a:t> </a:t>
            </a:r>
            <a:r>
              <a:rPr lang="en-US" sz="4400" b="1" dirty="0" err="1"/>
              <a:t>trong</a:t>
            </a:r>
            <a:r>
              <a:rPr lang="en-US" sz="4400" b="1" dirty="0"/>
              <a:t> </a:t>
            </a:r>
            <a:r>
              <a:rPr lang="en-US" sz="4400" b="1" dirty="0" err="1"/>
              <a:t>giờ</a:t>
            </a:r>
            <a:r>
              <a:rPr lang="en-US" sz="4400" b="1" dirty="0"/>
              <a:t> </a:t>
            </a:r>
            <a:r>
              <a:rPr lang="en-US" sz="4400" b="1" dirty="0" err="1"/>
              <a:t>học</a:t>
            </a:r>
            <a:r>
              <a:rPr lang="en-US" sz="4400" b="1" dirty="0"/>
              <a:t> </a:t>
            </a:r>
            <a:r>
              <a:rPr lang="en-US" sz="4400" b="1" dirty="0" err="1"/>
              <a:t>làm</a:t>
            </a:r>
            <a:r>
              <a:rPr lang="en-US" sz="4400" b="1" dirty="0"/>
              <a:t> </a:t>
            </a:r>
            <a:r>
              <a:rPr lang="en-US" sz="4400" b="1" dirty="0" err="1"/>
              <a:t>em</a:t>
            </a:r>
            <a:r>
              <a:rPr lang="en-US" sz="4400" b="1" dirty="0"/>
              <a:t> </a:t>
            </a:r>
            <a:r>
              <a:rPr lang="en-US" sz="4400" b="1" dirty="0" err="1"/>
              <a:t>thích</a:t>
            </a:r>
            <a:r>
              <a:rPr lang="en-US" sz="4400" b="1" dirty="0"/>
              <a:t> </a:t>
            </a:r>
            <a:r>
              <a:rPr lang="en-US" sz="4400" b="1" dirty="0" err="1"/>
              <a:t>nhất</a:t>
            </a:r>
            <a:r>
              <a:rPr lang="en-US" sz="4400" b="1" dirty="0"/>
              <a:t>? </a:t>
            </a:r>
            <a:endParaRPr lang="en-US" sz="4400" b="1" dirty="0" smtClean="0"/>
          </a:p>
          <a:p>
            <a:pPr marL="180340" algn="just">
              <a:lnSpc>
                <a:spcPct val="150000"/>
              </a:lnSpc>
              <a:tabLst>
                <a:tab pos="270510" algn="l"/>
              </a:tabLst>
            </a:pPr>
            <a:r>
              <a:rPr lang="en-US" sz="4400" b="1" dirty="0" smtClean="0"/>
              <a:t>- </a:t>
            </a:r>
            <a:r>
              <a:rPr lang="en-US" sz="4400" b="1" dirty="0" err="1" smtClean="0"/>
              <a:t>Sau</a:t>
            </a:r>
            <a:r>
              <a:rPr lang="en-US" sz="4400" b="1" dirty="0" smtClean="0"/>
              <a:t> </a:t>
            </a:r>
            <a:r>
              <a:rPr lang="en-US" sz="4400" b="1" dirty="0" err="1"/>
              <a:t>tiết</a:t>
            </a:r>
            <a:r>
              <a:rPr lang="en-US" sz="4400" b="1" dirty="0"/>
              <a:t> </a:t>
            </a:r>
            <a:r>
              <a:rPr lang="en-US" sz="4400" b="1" dirty="0" err="1"/>
              <a:t>học</a:t>
            </a:r>
            <a:r>
              <a:rPr lang="en-US" sz="4400" b="1" dirty="0"/>
              <a:t>, </a:t>
            </a:r>
            <a:r>
              <a:rPr lang="en-US" sz="4400" b="1" dirty="0" err="1"/>
              <a:t>em</a:t>
            </a:r>
            <a:r>
              <a:rPr lang="en-US" sz="4400" b="1" dirty="0"/>
              <a:t> </a:t>
            </a:r>
            <a:r>
              <a:rPr lang="en-US" sz="4400" b="1" dirty="0" err="1"/>
              <a:t>đã</a:t>
            </a:r>
            <a:r>
              <a:rPr lang="en-US" sz="4400" b="1" dirty="0"/>
              <a:t> </a:t>
            </a:r>
            <a:r>
              <a:rPr lang="en-US" sz="4400" b="1" dirty="0" err="1"/>
              <a:t>biết</a:t>
            </a:r>
            <a:r>
              <a:rPr lang="en-US" sz="4400" b="1" dirty="0"/>
              <a:t> </a:t>
            </a:r>
            <a:r>
              <a:rPr lang="en-US" sz="4400" b="1" dirty="0" err="1"/>
              <a:t>làm</a:t>
            </a:r>
            <a:r>
              <a:rPr lang="en-US" sz="4400" b="1" dirty="0"/>
              <a:t> </a:t>
            </a:r>
            <a:r>
              <a:rPr lang="en-US" sz="4400" b="1" dirty="0" err="1"/>
              <a:t>những</a:t>
            </a:r>
            <a:r>
              <a:rPr lang="en-US" sz="4400" b="1" dirty="0"/>
              <a:t> </a:t>
            </a:r>
            <a:r>
              <a:rPr lang="en-US" sz="4400" b="1" dirty="0" err="1"/>
              <a:t>việc</a:t>
            </a:r>
            <a:r>
              <a:rPr lang="en-US" sz="4400" b="1" dirty="0"/>
              <a:t> </a:t>
            </a:r>
            <a:r>
              <a:rPr lang="en-US" sz="4400" b="1" dirty="0" err="1"/>
              <a:t>gì</a:t>
            </a:r>
            <a:r>
              <a:rPr lang="en-US" sz="4400" b="1" dirty="0"/>
              <a:t>? </a:t>
            </a:r>
            <a:r>
              <a:rPr lang="en-US" sz="4400" b="1" dirty="0" err="1"/>
              <a:t>Em</a:t>
            </a:r>
            <a:r>
              <a:rPr lang="en-US" sz="4400" b="1" dirty="0"/>
              <a:t> </a:t>
            </a:r>
            <a:r>
              <a:rPr lang="en-US" sz="4400" b="1" dirty="0" err="1"/>
              <a:t>mong</a:t>
            </a:r>
            <a:r>
              <a:rPr lang="en-US" sz="4400" b="1" dirty="0"/>
              <a:t> </a:t>
            </a:r>
            <a:r>
              <a:rPr lang="en-US" sz="4400" b="1" dirty="0" err="1"/>
              <a:t>muốn</a:t>
            </a:r>
            <a:r>
              <a:rPr lang="en-US" sz="4400" b="1" dirty="0"/>
              <a:t> </a:t>
            </a:r>
            <a:r>
              <a:rPr lang="en-US" sz="4400" b="1" dirty="0" err="1"/>
              <a:t>điều</a:t>
            </a:r>
            <a:r>
              <a:rPr lang="en-US" sz="4400" b="1" dirty="0"/>
              <a:t> </a:t>
            </a:r>
            <a:r>
              <a:rPr lang="en-US" sz="4400" b="1" dirty="0" err="1"/>
              <a:t>gì</a:t>
            </a:r>
            <a:r>
              <a:rPr lang="en-US" sz="4400" b="1" dirty="0"/>
              <a:t> ở </a:t>
            </a:r>
            <a:r>
              <a:rPr lang="en-US" sz="4400" b="1" dirty="0" err="1"/>
              <a:t>những</a:t>
            </a:r>
            <a:r>
              <a:rPr lang="en-US" sz="4400" b="1" dirty="0"/>
              <a:t> </a:t>
            </a:r>
            <a:r>
              <a:rPr lang="en-US" sz="4400" b="1" dirty="0" err="1"/>
              <a:t>bài</a:t>
            </a:r>
            <a:r>
              <a:rPr lang="en-US" sz="4400" b="1" dirty="0"/>
              <a:t> </a:t>
            </a:r>
            <a:r>
              <a:rPr lang="en-US" sz="4400" b="1" dirty="0" err="1"/>
              <a:t>Góc</a:t>
            </a:r>
            <a:r>
              <a:rPr lang="en-US" sz="4400" b="1" dirty="0"/>
              <a:t> </a:t>
            </a:r>
            <a:r>
              <a:rPr lang="en-US" sz="4400" b="1" dirty="0" err="1"/>
              <a:t>sáng</a:t>
            </a:r>
            <a:r>
              <a:rPr lang="en-US" sz="4400" b="1" dirty="0"/>
              <a:t> </a:t>
            </a:r>
            <a:r>
              <a:rPr lang="en-US" sz="4400" b="1" dirty="0" err="1"/>
              <a:t>tạo</a:t>
            </a:r>
            <a:r>
              <a:rPr lang="en-US" sz="4400" b="1" dirty="0"/>
              <a:t> </a:t>
            </a:r>
            <a:r>
              <a:rPr lang="en-US" sz="4400" b="1" dirty="0" err="1"/>
              <a:t>tiếp</a:t>
            </a:r>
            <a:r>
              <a:rPr lang="en-US" sz="4400" b="1" dirty="0"/>
              <a:t> </a:t>
            </a:r>
            <a:r>
              <a:rPr lang="en-US" sz="4400" b="1" dirty="0" err="1"/>
              <a:t>theo</a:t>
            </a:r>
            <a:r>
              <a:rPr lang="en-US" sz="4400" b="1" dirty="0"/>
              <a:t>?</a:t>
            </a:r>
            <a:endParaRPr lang="vi-VN" sz="4400" b="1" dirty="0"/>
          </a:p>
          <a:p>
            <a:pPr marL="180340" algn="just">
              <a:lnSpc>
                <a:spcPct val="150000"/>
              </a:lnSpc>
              <a:tabLst>
                <a:tab pos="270510" algn="l"/>
              </a:tabLst>
            </a:pPr>
            <a:endParaRPr lang="en-US" sz="4400" b="1" kern="100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96A5E519-13EB-3A41-DEFE-1C63B70E4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255" y="0"/>
            <a:ext cx="6432331" cy="146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VẬN DỤNG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66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and green background with a flower and waves&#10;&#10;Description automatically generated with medium confidence">
            <a:extLst>
              <a:ext uri="{FF2B5EF4-FFF2-40B4-BE49-F238E27FC236}">
                <a16:creationId xmlns:a16="http://schemas.microsoft.com/office/drawing/2014/main" id="{D6FD0F33-8145-9703-1F61-1584D48EEC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257CB7CA-9037-B479-CA4C-9290FE7F0B1E}"/>
              </a:ext>
            </a:extLst>
          </p:cNvPr>
          <p:cNvSpPr/>
          <p:nvPr/>
        </p:nvSpPr>
        <p:spPr>
          <a:xfrm>
            <a:off x="330200" y="254000"/>
            <a:ext cx="11531600" cy="6350000"/>
          </a:xfrm>
          <a:custGeom>
            <a:avLst/>
            <a:gdLst/>
            <a:ahLst/>
            <a:cxnLst/>
            <a:rect l="l" t="t" r="r" b="b"/>
            <a:pathLst>
              <a:path w="2254317" h="1600565">
                <a:moveTo>
                  <a:pt x="0" y="0"/>
                </a:moveTo>
                <a:lnTo>
                  <a:pt x="2254316" y="0"/>
                </a:lnTo>
                <a:lnTo>
                  <a:pt x="2254316" y="1600565"/>
                </a:lnTo>
                <a:lnTo>
                  <a:pt x="0" y="16005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71005D-37E0-E45D-56CC-9CFC906D59B8}"/>
              </a:ext>
            </a:extLst>
          </p:cNvPr>
          <p:cNvGrpSpPr/>
          <p:nvPr/>
        </p:nvGrpSpPr>
        <p:grpSpPr>
          <a:xfrm>
            <a:off x="7696512" y="806489"/>
            <a:ext cx="3503727" cy="4451311"/>
            <a:chOff x="11836933" y="-213716"/>
            <a:chExt cx="5988509" cy="5738524"/>
          </a:xfrm>
        </p:grpSpPr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7710E76-CA37-C619-A681-8C082B5C871E}"/>
                </a:ext>
              </a:extLst>
            </p:cNvPr>
            <p:cNvSpPr/>
            <p:nvPr/>
          </p:nvSpPr>
          <p:spPr>
            <a:xfrm rot="1020953">
              <a:off x="11911609" y="-213716"/>
              <a:ext cx="5913833" cy="5738524"/>
            </a:xfrm>
            <a:custGeom>
              <a:avLst/>
              <a:gdLst/>
              <a:ahLst/>
              <a:cxnLst/>
              <a:rect l="l" t="t" r="r" b="b"/>
              <a:pathLst>
                <a:path w="2185817" h="2057400">
                  <a:moveTo>
                    <a:pt x="0" y="0"/>
                  </a:moveTo>
                  <a:lnTo>
                    <a:pt x="2185817" y="0"/>
                  </a:lnTo>
                  <a:lnTo>
                    <a:pt x="2185817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06B62B-09C3-6210-7DB5-B0283A09DBD9}"/>
                </a:ext>
              </a:extLst>
            </p:cNvPr>
            <p:cNvSpPr txBox="1"/>
            <p:nvPr/>
          </p:nvSpPr>
          <p:spPr>
            <a:xfrm rot="1035996">
              <a:off x="11836933" y="2352185"/>
              <a:ext cx="5287407" cy="3161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667" b="1" dirty="0" smtClean="0">
                  <a:latin typeface="#9Slide07 SVNStick A Round" panose="02000503000000000000" pitchFamily="2" charset="0"/>
                </a:rPr>
                <a:t>VẬN DỤNG</a:t>
              </a:r>
              <a:endParaRPr lang="vi-VN" sz="7667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475DED-5D18-8B8B-36F0-A4A22D6BE2B3}"/>
              </a:ext>
            </a:extLst>
          </p:cNvPr>
          <p:cNvGrpSpPr/>
          <p:nvPr/>
        </p:nvGrpSpPr>
        <p:grpSpPr>
          <a:xfrm>
            <a:off x="817088" y="696590"/>
            <a:ext cx="6311536" cy="1931096"/>
            <a:chOff x="1466860" y="899679"/>
            <a:chExt cx="6324600" cy="2896644"/>
          </a:xfrm>
        </p:grpSpPr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ED409F4C-639C-8A04-919C-A5D745CB7DFD}"/>
                </a:ext>
              </a:extLst>
            </p:cNvPr>
            <p:cNvSpPr/>
            <p:nvPr/>
          </p:nvSpPr>
          <p:spPr>
            <a:xfrm>
              <a:off x="1466860" y="899679"/>
              <a:ext cx="6324600" cy="2896644"/>
            </a:xfrm>
            <a:custGeom>
              <a:avLst/>
              <a:gdLst/>
              <a:ahLst/>
              <a:cxnLst/>
              <a:rect l="l" t="t" r="r" b="b"/>
              <a:pathLst>
                <a:path w="3208748" h="818231">
                  <a:moveTo>
                    <a:pt x="0" y="0"/>
                  </a:moveTo>
                  <a:lnTo>
                    <a:pt x="3208748" y="0"/>
                  </a:lnTo>
                  <a:lnTo>
                    <a:pt x="3208748" y="818230"/>
                  </a:lnTo>
                  <a:lnTo>
                    <a:pt x="0" y="818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42DE58-3505-382F-0143-2098C47EAD55}"/>
                </a:ext>
              </a:extLst>
            </p:cNvPr>
            <p:cNvSpPr txBox="1"/>
            <p:nvPr/>
          </p:nvSpPr>
          <p:spPr>
            <a:xfrm>
              <a:off x="2249047" y="1626065"/>
              <a:ext cx="4688071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Phát</a:t>
              </a:r>
              <a:r>
                <a:rPr lang="en-US" sz="4000" b="1" i="1" dirty="0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sz="4000" b="1" i="1" dirty="0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4000" b="1" i="1" dirty="0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tưởng</a:t>
              </a:r>
              <a:r>
                <a:rPr lang="en-US" sz="4000" b="1" i="1" dirty="0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4000" b="1" i="1" dirty="0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4000" b="1" i="1" dirty="0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học</a:t>
              </a:r>
              <a:endParaRPr lang="vi-VN" sz="4000" b="1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5E23FC9-117F-B8D4-5DA9-D2832909E564}"/>
              </a:ext>
            </a:extLst>
          </p:cNvPr>
          <p:cNvGrpSpPr/>
          <p:nvPr/>
        </p:nvGrpSpPr>
        <p:grpSpPr>
          <a:xfrm>
            <a:off x="850700" y="2449748"/>
            <a:ext cx="6137504" cy="2004485"/>
            <a:chOff x="1453005" y="3947328"/>
            <a:chExt cx="6324600" cy="3006729"/>
          </a:xfrm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C9BD686A-73EB-466A-9BB0-6061CD506059}"/>
                </a:ext>
              </a:extLst>
            </p:cNvPr>
            <p:cNvSpPr/>
            <p:nvPr/>
          </p:nvSpPr>
          <p:spPr>
            <a:xfrm>
              <a:off x="1453005" y="3947328"/>
              <a:ext cx="6324600" cy="3006729"/>
            </a:xfrm>
            <a:custGeom>
              <a:avLst/>
              <a:gdLst/>
              <a:ahLst/>
              <a:cxnLst/>
              <a:rect l="l" t="t" r="r" b="b"/>
              <a:pathLst>
                <a:path w="3208748" h="818231">
                  <a:moveTo>
                    <a:pt x="0" y="0"/>
                  </a:moveTo>
                  <a:lnTo>
                    <a:pt x="3208748" y="0"/>
                  </a:lnTo>
                  <a:lnTo>
                    <a:pt x="3208748" y="818230"/>
                  </a:lnTo>
                  <a:lnTo>
                    <a:pt x="0" y="818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7C8CBE-DCA1-E169-FE00-8D9C4A36772C}"/>
                </a:ext>
              </a:extLst>
            </p:cNvPr>
            <p:cNvSpPr txBox="1"/>
            <p:nvPr/>
          </p:nvSpPr>
          <p:spPr>
            <a:xfrm>
              <a:off x="2200857" y="4658328"/>
              <a:ext cx="4944323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Lắng</a:t>
              </a:r>
              <a:r>
                <a:rPr lang="en-US" sz="4000" b="1" i="1" dirty="0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4000" b="1" i="1" dirty="0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cô</a:t>
              </a:r>
              <a:r>
                <a:rPr lang="en-US" sz="4000" b="1" i="1" dirty="0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giáo</a:t>
              </a:r>
              <a:r>
                <a:rPr lang="en-US" sz="4000" b="1" i="1" dirty="0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tổng</a:t>
              </a:r>
              <a:r>
                <a:rPr lang="en-US" sz="4000" b="1" i="1" dirty="0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 smtClean="0"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kết</a:t>
              </a:r>
              <a:endParaRPr lang="vi-VN" sz="4000" b="1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B510D9-7D62-9A7F-6057-01775FC35F58}"/>
              </a:ext>
            </a:extLst>
          </p:cNvPr>
          <p:cNvGrpSpPr/>
          <p:nvPr/>
        </p:nvGrpSpPr>
        <p:grpSpPr>
          <a:xfrm>
            <a:off x="991761" y="4247190"/>
            <a:ext cx="6047983" cy="2079939"/>
            <a:chOff x="1487642" y="6948258"/>
            <a:chExt cx="6324600" cy="2005313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A73738F4-9177-21F7-3B69-D220B57B8859}"/>
                </a:ext>
              </a:extLst>
            </p:cNvPr>
            <p:cNvSpPr/>
            <p:nvPr/>
          </p:nvSpPr>
          <p:spPr>
            <a:xfrm>
              <a:off x="1487642" y="6948258"/>
              <a:ext cx="6324600" cy="1852842"/>
            </a:xfrm>
            <a:custGeom>
              <a:avLst/>
              <a:gdLst/>
              <a:ahLst/>
              <a:cxnLst/>
              <a:rect l="l" t="t" r="r" b="b"/>
              <a:pathLst>
                <a:path w="3208748" h="818231">
                  <a:moveTo>
                    <a:pt x="0" y="0"/>
                  </a:moveTo>
                  <a:lnTo>
                    <a:pt x="3208748" y="0"/>
                  </a:lnTo>
                  <a:lnTo>
                    <a:pt x="3208748" y="818230"/>
                  </a:lnTo>
                  <a:lnTo>
                    <a:pt x="0" y="818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038867-63A8-6A7D-4BC5-12AF300383E8}"/>
                </a:ext>
              </a:extLst>
            </p:cNvPr>
            <p:cNvSpPr txBox="1"/>
            <p:nvPr/>
          </p:nvSpPr>
          <p:spPr>
            <a:xfrm>
              <a:off x="2378305" y="7357976"/>
              <a:ext cx="4738255" cy="15955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i="1" dirty="0" err="1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Hoàn</a:t>
              </a:r>
              <a:r>
                <a:rPr lang="en-US" sz="4000" b="1" i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i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4000" b="1" i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4000" b="1" i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4000" b="1" i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đánh</a:t>
              </a:r>
              <a:r>
                <a:rPr lang="en-US" sz="4000" b="1" i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giá</a:t>
              </a:r>
              <a:r>
                <a:rPr lang="en-US" sz="4000" b="1" i="1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vi-VN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3246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>
            <a:extLst>
              <a:ext uri="{FF2B5EF4-FFF2-40B4-BE49-F238E27FC236}">
                <a16:creationId xmlns:a16="http://schemas.microsoft.com/office/drawing/2014/main" id="{24926A48-189B-5B98-73AF-D1D6AE855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7599" y="3694109"/>
            <a:ext cx="638867" cy="707886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E495DC0-3F3F-A13B-21EA-6163E7E75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8266" y="550777"/>
            <a:ext cx="10635466" cy="5756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A8ABB-E2CB-975A-2AE1-8ADA20C80048}"/>
              </a:ext>
            </a:extLst>
          </p:cNvPr>
          <p:cNvSpPr txBox="1"/>
          <p:nvPr/>
        </p:nvSpPr>
        <p:spPr>
          <a:xfrm>
            <a:off x="2370858" y="3282719"/>
            <a:ext cx="7450282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 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 TẠO</a:t>
            </a:r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78667557-2A08-673D-613A-040E1545F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926920" y="785257"/>
            <a:ext cx="638867" cy="707886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CC5821D2-1AC9-1234-16F6-38A1C78FC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48807" y="311361"/>
            <a:ext cx="638867" cy="707886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9EB16C26-9016-0A81-3334-A4427FEC9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944516" y="4854940"/>
            <a:ext cx="638867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>
            <a:extLst>
              <a:ext uri="{FF2B5EF4-FFF2-40B4-BE49-F238E27FC236}">
                <a16:creationId xmlns:a16="http://schemas.microsoft.com/office/drawing/2014/main" id="{24926A48-189B-5B98-73AF-D1D6AE855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7599" y="3694109"/>
            <a:ext cx="638867" cy="707886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E495DC0-3F3F-A13B-21EA-6163E7E75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8266" y="550777"/>
            <a:ext cx="10635466" cy="5756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A8ABB-E2CB-975A-2AE1-8ADA20C80048}"/>
              </a:ext>
            </a:extLst>
          </p:cNvPr>
          <p:cNvSpPr txBox="1"/>
          <p:nvPr/>
        </p:nvSpPr>
        <p:spPr>
          <a:xfrm>
            <a:off x="2200906" y="3057331"/>
            <a:ext cx="7450282" cy="243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ĐÁNH GIÁ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(HS </a:t>
            </a:r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78667557-2A08-673D-613A-040E1545F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926920" y="785257"/>
            <a:ext cx="638867" cy="707886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CC5821D2-1AC9-1234-16F6-38A1C78FC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48807" y="311361"/>
            <a:ext cx="638867" cy="707886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9EB16C26-9016-0A81-3334-A4427FEC9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944516" y="4854940"/>
            <a:ext cx="638867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0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3256" y="931985"/>
            <a:ext cx="9803422" cy="18288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CHÂN THÀNH CẢM </a:t>
            </a:r>
            <a:r>
              <a:rPr lang="en-US" sz="4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 </a:t>
            </a:r>
            <a:r>
              <a:rPr lang="en-US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THẦY CÔ VÀ CÁC EM!</a:t>
            </a:r>
            <a:endParaRPr lang="en-US" sz="4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185F54F-C31C-E768-E4EA-17571142F4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73826" y="3379991"/>
            <a:ext cx="3818174" cy="347800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401710E-72DD-C0DE-6729-FBC539B95E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41005" y="3839870"/>
            <a:ext cx="4095102" cy="283585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4560355-0DE0-8A8A-80DD-9A58B05690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774275">
            <a:off x="509990" y="5073598"/>
            <a:ext cx="1348101" cy="180347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A64DE18-AC4B-7451-6CE3-ACFE23F799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97663" y="5274506"/>
            <a:ext cx="1117087" cy="14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16" y="1002323"/>
            <a:ext cx="10981592" cy="340555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ideo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8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48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48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4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</a:t>
            </a:r>
            <a:r>
              <a:rPr lang="en-US" sz="4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://</a:t>
            </a:r>
            <a:r>
              <a:rPr lang="en-US" sz="48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youtu.be/CUz0he5Txu0</a:t>
            </a:r>
            <a:r>
              <a:rPr lang="en-US" sz="48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8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</a:t>
            </a:r>
            <a:r>
              <a:rPr lang="en-US" sz="4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://youtu.be/CaLThUDmiDE</a:t>
            </a:r>
            <a:endParaRPr lang="en-US" sz="4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1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0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9767"/>
            <a:ext cx="122682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424" y="4740354"/>
            <a:ext cx="2435203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83094" y="120502"/>
            <a:ext cx="15668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53" y="4919521"/>
            <a:ext cx="114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6211" y="75400"/>
            <a:ext cx="1560910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581A7F-0529-8CBA-BFC3-80602F06D7E8}"/>
              </a:ext>
            </a:extLst>
          </p:cNvPr>
          <p:cNvSpPr/>
          <p:nvPr/>
        </p:nvSpPr>
        <p:spPr>
          <a:xfrm>
            <a:off x="7083381" y="1279594"/>
            <a:ext cx="3979370" cy="4679242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F169DA68-BE61-EC8D-577A-548C34730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442" y="1718197"/>
            <a:ext cx="3284113" cy="380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alendar&#10;&#10;Description automatically generated">
            <a:extLst>
              <a:ext uri="{FF2B5EF4-FFF2-40B4-BE49-F238E27FC236}">
                <a16:creationId xmlns:a16="http://schemas.microsoft.com/office/drawing/2014/main" id="{F2133798-941F-8C6D-530F-572DEF1E3B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57" y="692721"/>
            <a:ext cx="5714518" cy="571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938" y="4079631"/>
            <a:ext cx="1916065" cy="2693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778" y="3947747"/>
            <a:ext cx="1776046" cy="29102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A41B51-4111-7228-9FEC-A3173920C0A5}"/>
              </a:ext>
            </a:extLst>
          </p:cNvPr>
          <p:cNvSpPr/>
          <p:nvPr/>
        </p:nvSpPr>
        <p:spPr>
          <a:xfrm>
            <a:off x="3393831" y="1547129"/>
            <a:ext cx="505557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50" dirty="0" err="1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Xem</a:t>
            </a:r>
            <a:r>
              <a:rPr lang="en-US" sz="3600" b="1" cap="none" spc="50" dirty="0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video </a:t>
            </a:r>
            <a:r>
              <a:rPr lang="en-US" sz="3600" b="1" cap="none" spc="50" dirty="0" err="1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sz="3600" b="1" cap="none" spc="50" dirty="0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“</a:t>
            </a:r>
            <a:r>
              <a:rPr lang="en-US" sz="3600" b="1" cap="none" spc="50" dirty="0" err="1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Nội</a:t>
            </a:r>
            <a:r>
              <a:rPr lang="en-US" sz="3600" b="1" cap="none" spc="50" dirty="0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600" b="1" cap="none" spc="50" dirty="0" err="1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</a:t>
            </a:r>
            <a:r>
              <a:rPr lang="en-US" sz="3600" b="1" cap="none" spc="50" dirty="0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600" b="1" cap="none" spc="50" dirty="0" err="1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lớp</a:t>
            </a:r>
            <a:r>
              <a:rPr lang="en-US" sz="3600" b="1" cap="none" spc="50" dirty="0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600" b="1" cap="none" spc="50" dirty="0" err="1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học</a:t>
            </a:r>
            <a:r>
              <a:rPr lang="en-US" sz="3600" b="1" cap="none" spc="50" dirty="0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online</a:t>
            </a:r>
            <a:r>
              <a:rPr lang="en-US" sz="3600" b="1" spc="50" dirty="0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” </a:t>
            </a:r>
            <a:r>
              <a:rPr lang="en-US" sz="3600" b="1" spc="50" dirty="0" err="1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và</a:t>
            </a:r>
            <a:r>
              <a:rPr lang="en-US" sz="3600" b="1" spc="50" dirty="0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chia </a:t>
            </a:r>
            <a:r>
              <a:rPr lang="en-US" sz="3600" b="1" spc="50" dirty="0" err="1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sẻ</a:t>
            </a:r>
            <a:r>
              <a:rPr lang="en-US" sz="3600" b="1" spc="50" dirty="0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600" b="1" spc="50" dirty="0" err="1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cảm</a:t>
            </a:r>
            <a:r>
              <a:rPr lang="en-US" sz="3600" b="1" spc="50" dirty="0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600" b="1" spc="50" dirty="0" err="1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nhận</a:t>
            </a:r>
            <a:r>
              <a:rPr lang="en-US" sz="3600" b="1" spc="50" dirty="0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600" b="1" spc="50" dirty="0" err="1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sz="3600" b="1" spc="50" dirty="0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600" b="1" spc="50" dirty="0" err="1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nội</a:t>
            </a:r>
            <a:r>
              <a:rPr lang="en-US" sz="3600" b="1" spc="50" dirty="0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dung video </a:t>
            </a:r>
            <a:r>
              <a:rPr lang="en-US" sz="3600" b="1" cap="none" spc="50" dirty="0" smtClean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endParaRPr lang="en-US" sz="3600" b="1" cap="none" spc="50" dirty="0">
              <a:ln w="9525" cmpd="sng">
                <a:solidFill>
                  <a:srgbClr val="FFC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105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16" y="1002323"/>
            <a:ext cx="10981592" cy="340555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ideo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8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48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48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8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online</a:t>
            </a:r>
            <a:r>
              <a:rPr lang="vi-VN" sz="4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u="sng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https://www.youtube.com/watch?v=m4Uw0YFOvuU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5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9767"/>
            <a:ext cx="122682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424" y="4740354"/>
            <a:ext cx="2435203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83094" y="120502"/>
            <a:ext cx="15668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53" y="4919521"/>
            <a:ext cx="114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6211" y="75400"/>
            <a:ext cx="1560910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Giáo án Nội quy lớp học lớp 5 | Giáo án Tiếng Việt lớp 5 Cánh diều">
            <a:extLst>
              <a:ext uri="{FF2B5EF4-FFF2-40B4-BE49-F238E27FC236}">
                <a16:creationId xmlns:a16="http://schemas.microsoft.com/office/drawing/2014/main" id="{F38B5B80-7727-0815-456F-7FBC278612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40249" y="1199551"/>
            <a:ext cx="8711501" cy="394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463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1BF5C6E-48FB-6DCA-8DC2-2D6C363C8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35"/>
            <a:ext cx="12192000" cy="68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1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A0AD84-3A74-3F4F-988D-978A38F072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3218" y="1942667"/>
            <a:ext cx="498086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29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KARAOKE] LỚP CHÚNG TA ĐOÀN KẾT - CD CHUẨN BGD - ÂM NHẠC LỚP 3">
            <a:hlinkClick r:id="" action="ppaction://media"/>
            <a:extLst>
              <a:ext uri="{FF2B5EF4-FFF2-40B4-BE49-F238E27FC236}">
                <a16:creationId xmlns:a16="http://schemas.microsoft.com/office/drawing/2014/main" id="{47ED7A37-9765-B246-9CC7-6120C39E1D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614" y="0"/>
            <a:ext cx="12263614" cy="689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1298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>
            <a:extLst>
              <a:ext uri="{FF2B5EF4-FFF2-40B4-BE49-F238E27FC236}">
                <a16:creationId xmlns:a16="http://schemas.microsoft.com/office/drawing/2014/main" id="{24926A48-189B-5B98-73AF-D1D6AE855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7599" y="3694109"/>
            <a:ext cx="638867" cy="707886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E495DC0-3F3F-A13B-21EA-6163E7E75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8266" y="550777"/>
            <a:ext cx="10635466" cy="5756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A8ABB-E2CB-975A-2AE1-8ADA20C80048}"/>
              </a:ext>
            </a:extLst>
          </p:cNvPr>
          <p:cNvSpPr txBox="1"/>
          <p:nvPr/>
        </p:nvSpPr>
        <p:spPr>
          <a:xfrm>
            <a:off x="2200906" y="2702427"/>
            <a:ext cx="7450282" cy="269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 SÁNG TẠO: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QUY LỚP HỌC</a:t>
            </a: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78667557-2A08-673D-613A-040E1545F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926920" y="785257"/>
            <a:ext cx="638867" cy="707886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CC5821D2-1AC9-1234-16F6-38A1C78FC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48807" y="311361"/>
            <a:ext cx="638867" cy="707886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9EB16C26-9016-0A81-3334-A4427FEC9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944516" y="4854940"/>
            <a:ext cx="638867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6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9767"/>
            <a:ext cx="122682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424" y="4740354"/>
            <a:ext cx="2435203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83094" y="120502"/>
            <a:ext cx="15668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53" y="4919521"/>
            <a:ext cx="114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6211" y="75400"/>
            <a:ext cx="1560910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581A7F-0529-8CBA-BFC3-80602F06D7E8}"/>
              </a:ext>
            </a:extLst>
          </p:cNvPr>
          <p:cNvSpPr/>
          <p:nvPr/>
        </p:nvSpPr>
        <p:spPr>
          <a:xfrm>
            <a:off x="1703651" y="1353660"/>
            <a:ext cx="8878824" cy="3565861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D4A1C0-F793-0513-2B74-29BEB6E37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525" y="1661607"/>
            <a:ext cx="910821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2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0C5E392A-670A-76BA-A774-E73A0DEB3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-1" b="-1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F6836E-8BE3-E05D-5868-FB0CDE9C9D01}"/>
              </a:ext>
            </a:extLst>
          </p:cNvPr>
          <p:cNvSpPr/>
          <p:nvPr/>
        </p:nvSpPr>
        <p:spPr>
          <a:xfrm>
            <a:off x="406400" y="381000"/>
            <a:ext cx="11582400" cy="6197600"/>
          </a:xfrm>
          <a:prstGeom prst="roundRect">
            <a:avLst>
              <a:gd name="adj" fmla="val 10207"/>
            </a:avLst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68DFE8-FD5C-FE0A-221C-64A17EE948EC}"/>
              </a:ext>
            </a:extLst>
          </p:cNvPr>
          <p:cNvGrpSpPr/>
          <p:nvPr/>
        </p:nvGrpSpPr>
        <p:grpSpPr>
          <a:xfrm>
            <a:off x="995660" y="788916"/>
            <a:ext cx="9228904" cy="1145945"/>
            <a:chOff x="1041157" y="1223725"/>
            <a:chExt cx="5054132" cy="17189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4C537DA-D6E4-67C3-BE5E-0B202D9A15C8}"/>
                </a:ext>
              </a:extLst>
            </p:cNvPr>
            <p:cNvGrpSpPr/>
            <p:nvPr/>
          </p:nvGrpSpPr>
          <p:grpSpPr>
            <a:xfrm>
              <a:off x="1041157" y="1223725"/>
              <a:ext cx="4919311" cy="1718918"/>
              <a:chOff x="1041157" y="1223725"/>
              <a:chExt cx="4919311" cy="1718918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320FDCA-387C-ABA3-9E29-526DD437A228}"/>
                  </a:ext>
                </a:extLst>
              </p:cNvPr>
              <p:cNvSpPr/>
              <p:nvPr/>
            </p:nvSpPr>
            <p:spPr>
              <a:xfrm>
                <a:off x="2007326" y="1280932"/>
                <a:ext cx="3953142" cy="136994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E888E8E-923C-9C85-BA6D-6CB6C22003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1157" y="1223725"/>
                <a:ext cx="783685" cy="1718918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4BF433-59DB-A11C-2DDF-B2615ED07829}"/>
                </a:ext>
              </a:extLst>
            </p:cNvPr>
            <p:cNvSpPr txBox="1"/>
            <p:nvPr/>
          </p:nvSpPr>
          <p:spPr>
            <a:xfrm>
              <a:off x="2243721" y="1455432"/>
              <a:ext cx="3851568" cy="12464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4800" b="1" dirty="0" smtClean="0">
                  <a:solidFill>
                    <a:schemeClr val="bg1"/>
                  </a:solidFill>
                </a:rPr>
                <a:t>NỘI DUNG BÀI HỌC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438571-0B3A-DE08-F624-F17C49138967}"/>
              </a:ext>
            </a:extLst>
          </p:cNvPr>
          <p:cNvGrpSpPr/>
          <p:nvPr/>
        </p:nvGrpSpPr>
        <p:grpSpPr>
          <a:xfrm>
            <a:off x="616225" y="2363717"/>
            <a:ext cx="4966865" cy="2995683"/>
            <a:chOff x="924337" y="3545574"/>
            <a:chExt cx="7450298" cy="44935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5A3176A-0F42-9553-4361-9EDD15E852E0}"/>
                </a:ext>
              </a:extLst>
            </p:cNvPr>
            <p:cNvGrpSpPr/>
            <p:nvPr/>
          </p:nvGrpSpPr>
          <p:grpSpPr>
            <a:xfrm>
              <a:off x="924337" y="3545574"/>
              <a:ext cx="7450298" cy="4493525"/>
              <a:chOff x="934274" y="2628900"/>
              <a:chExt cx="7450298" cy="4493525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E44B0C28-31EC-2BE4-FB2E-8E8C10A0F835}"/>
                  </a:ext>
                </a:extLst>
              </p:cNvPr>
              <p:cNvSpPr/>
              <p:nvPr/>
            </p:nvSpPr>
            <p:spPr>
              <a:xfrm>
                <a:off x="1066800" y="2628900"/>
                <a:ext cx="7317772" cy="441732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 dirty="0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F3223E3-02B8-8B93-67C1-2F61B92DCA96}"/>
                  </a:ext>
                </a:extLst>
              </p:cNvPr>
              <p:cNvSpPr/>
              <p:nvPr/>
            </p:nvSpPr>
            <p:spPr>
              <a:xfrm>
                <a:off x="934274" y="3160024"/>
                <a:ext cx="7162800" cy="396240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DD3C5D-7633-2405-26AC-1CBF2BFD5032}"/>
                </a:ext>
              </a:extLst>
            </p:cNvPr>
            <p:cNvSpPr txBox="1"/>
            <p:nvPr/>
          </p:nvSpPr>
          <p:spPr>
            <a:xfrm>
              <a:off x="1138032" y="4134131"/>
              <a:ext cx="6867936" cy="318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i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01. </a:t>
              </a:r>
              <a:r>
                <a:rPr lang="en-US" sz="4400" b="1" i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4400" b="1" i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4400" b="1" i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1:</a:t>
              </a:r>
            </a:p>
            <a:p>
              <a:r>
                <a:rPr lang="en-US" sz="4400" b="1" i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Lập</a:t>
              </a:r>
              <a:r>
                <a:rPr lang="en-US" sz="4400" b="1" i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lang="en-US" sz="4400" b="1" i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dự</a:t>
              </a:r>
              <a:r>
                <a:rPr lang="en-US" sz="4400" b="1" i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b="1" i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“</a:t>
              </a:r>
              <a:r>
                <a:rPr lang="en-US" sz="4400" b="1" i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4400" b="1" i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quy</a:t>
              </a:r>
              <a:r>
                <a:rPr lang="en-US" sz="4400" b="1" i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4400" b="1" i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4400" b="1" i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endParaRPr lang="vi-VN" sz="4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B29EA7-06A4-9C89-46E9-5629F05BB6D4}"/>
              </a:ext>
            </a:extLst>
          </p:cNvPr>
          <p:cNvGrpSpPr/>
          <p:nvPr/>
        </p:nvGrpSpPr>
        <p:grpSpPr>
          <a:xfrm>
            <a:off x="6299200" y="2406642"/>
            <a:ext cx="5188224" cy="2952757"/>
            <a:chOff x="9448800" y="3609962"/>
            <a:chExt cx="7782336" cy="442913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DFEEA8-14C2-3479-361C-78CFF498DC81}"/>
                </a:ext>
              </a:extLst>
            </p:cNvPr>
            <p:cNvGrpSpPr/>
            <p:nvPr/>
          </p:nvGrpSpPr>
          <p:grpSpPr>
            <a:xfrm>
              <a:off x="9448800" y="3609962"/>
              <a:ext cx="7782336" cy="4429136"/>
              <a:chOff x="9593836" y="2560091"/>
              <a:chExt cx="7782336" cy="4429136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D85ADBAB-0B88-8FF0-832D-F12B35EE1D6F}"/>
                  </a:ext>
                </a:extLst>
              </p:cNvPr>
              <p:cNvSpPr/>
              <p:nvPr/>
            </p:nvSpPr>
            <p:spPr>
              <a:xfrm>
                <a:off x="10058401" y="2560091"/>
                <a:ext cx="7317771" cy="4352937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5043AF32-3042-A0F2-D5F6-FFFE12AE72B7}"/>
                  </a:ext>
                </a:extLst>
              </p:cNvPr>
              <p:cNvSpPr/>
              <p:nvPr/>
            </p:nvSpPr>
            <p:spPr>
              <a:xfrm>
                <a:off x="9593836" y="3026826"/>
                <a:ext cx="7494839" cy="396240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200"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C0A2FB-4422-A194-0902-432AFB74AC57}"/>
                </a:ext>
              </a:extLst>
            </p:cNvPr>
            <p:cNvSpPr txBox="1"/>
            <p:nvPr/>
          </p:nvSpPr>
          <p:spPr>
            <a:xfrm>
              <a:off x="9911079" y="4321102"/>
              <a:ext cx="6821045" cy="318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i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02. </a:t>
              </a:r>
              <a:r>
                <a:rPr lang="en-US" sz="4400" b="1" i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4400" b="1" i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4400" b="1" i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2: </a:t>
              </a:r>
              <a:r>
                <a:rPr lang="en-US" sz="4400" b="1" i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4400" b="1" i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4400" b="1" i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400" b="1" i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400" b="1" i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lang="en-US" sz="4400" b="1" i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lang="en-US" sz="4400" b="1" i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4400" b="1" i="1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quy</a:t>
              </a:r>
              <a:endParaRPr lang="vi-VN" sz="4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9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>
            <a:extLst>
              <a:ext uri="{FF2B5EF4-FFF2-40B4-BE49-F238E27FC236}">
                <a16:creationId xmlns:a16="http://schemas.microsoft.com/office/drawing/2014/main" id="{24926A48-189B-5B98-73AF-D1D6AE855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7599" y="3694109"/>
            <a:ext cx="638867" cy="707886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E495DC0-3F3F-A13B-21EA-6163E7E75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8266" y="550777"/>
            <a:ext cx="10635466" cy="5756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A8ABB-E2CB-975A-2AE1-8ADA20C80048}"/>
              </a:ext>
            </a:extLst>
          </p:cNvPr>
          <p:cNvSpPr txBox="1"/>
          <p:nvPr/>
        </p:nvSpPr>
        <p:spPr>
          <a:xfrm>
            <a:off x="2200906" y="2702427"/>
            <a:ext cx="74502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ĐỘNG 1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LẬP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BẢN DỰ ÁN          “NỘI QUY LỚP HỌC”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78667557-2A08-673D-613A-040E1545F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926920" y="785257"/>
            <a:ext cx="638867" cy="707886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CC5821D2-1AC9-1234-16F6-38A1C78FC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48807" y="311361"/>
            <a:ext cx="638867" cy="707886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9EB16C26-9016-0A81-3334-A4427FEC9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944516" y="4854940"/>
            <a:ext cx="638867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858</TotalTime>
  <Words>505</Words>
  <Application>Microsoft Office PowerPoint</Application>
  <PresentationFormat>Widescreen</PresentationFormat>
  <Paragraphs>53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#9Slide07 SVNStick A Round</vt:lpstr>
      <vt:lpstr>Arial</vt:lpstr>
      <vt:lpstr>Calibri</vt:lpstr>
      <vt:lpstr>MS Mincho</vt:lpstr>
      <vt:lpstr>Segoe Print</vt:lpstr>
      <vt:lpstr>Segoe UI Semibold</vt:lpstr>
      <vt:lpstr>Times New Roman</vt:lpstr>
      <vt:lpstr>UTM Avo</vt:lpstr>
      <vt:lpstr>UTM Showcard</vt:lpstr>
      <vt:lpstr>Nature Illustration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CHÂN THÀNH CẢM ƠN  CÁC THẦY CÔ VÀ CÁC EM!</vt:lpstr>
      <vt:lpstr>PowerPoint Presentation</vt:lpstr>
      <vt:lpstr>Video về Nội quy lớp học:  https://youtu.be/CUz0he5Txu0 https://youtu.be/CaLThUDmiDE</vt:lpstr>
      <vt:lpstr>PowerPoint Presentation</vt:lpstr>
      <vt:lpstr>PowerPoint Presentation</vt:lpstr>
      <vt:lpstr>PowerPoint Presentation</vt:lpstr>
      <vt:lpstr>Video về Nội quy lớp học online:  https://www.youtube.com/watch?v=m4Uw0YFOvuU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</dc:title>
  <dc:creator>Thảo Đào</dc:creator>
  <cp:lastModifiedBy>thinh9602@hotmail.com</cp:lastModifiedBy>
  <cp:revision>42</cp:revision>
  <dcterms:created xsi:type="dcterms:W3CDTF">2022-08-01T10:17:01Z</dcterms:created>
  <dcterms:modified xsi:type="dcterms:W3CDTF">2024-08-26T09:54:16Z</dcterms:modified>
</cp:coreProperties>
</file>