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3" r:id="rId2"/>
    <p:sldId id="598" r:id="rId3"/>
    <p:sldId id="610" r:id="rId4"/>
    <p:sldId id="600" r:id="rId5"/>
    <p:sldId id="601" r:id="rId6"/>
    <p:sldId id="602" r:id="rId7"/>
    <p:sldId id="605" r:id="rId8"/>
    <p:sldId id="606" r:id="rId9"/>
    <p:sldId id="607" r:id="rId10"/>
    <p:sldId id="287" r:id="rId11"/>
    <p:sldId id="608" r:id="rId12"/>
    <p:sldId id="593" r:id="rId13"/>
    <p:sldId id="596" r:id="rId14"/>
    <p:sldId id="611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76DA-3D5F-BD5A-C5E5-01B06C72F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21726-405E-165A-DD78-784F17C6C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442E1-FE86-F677-0C53-333F680E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303-BE9B-4134-9397-3B423BCD97D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113F4-869C-9D2E-42C1-174C3F427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B9A46-74B8-1E17-52D9-6AFC73AC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2DC-6F6A-48CE-90DB-6BB058DE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0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625E4-0513-0DF4-AC65-48347F2A3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47D3F-B275-3DEF-F4AA-E8CFF81CB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0E67E-337D-CB52-60F0-2D0A5073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303-BE9B-4134-9397-3B423BCD97D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E0350-5BA3-10AD-3FD2-E8C9B3B7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F042E-2027-4D4E-4B6B-0BAA30BE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2DC-6F6A-48CE-90DB-6BB058DE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5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DF8E8-AABC-2DBE-5C99-CCB439931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27E32-E555-88B7-37E6-0125A232C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3F536-6A44-6133-BB0F-DB9F4F20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303-BE9B-4134-9397-3B423BCD97D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23FF8-94E9-BCB6-DCB3-9E052B184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C940B-5710-5838-8FFB-33172006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2DC-6F6A-48CE-90DB-6BB058DE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68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48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4D5D-121F-1E80-6E56-9AAA19C3A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84F1E-7D35-187E-1844-6DB368702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55272-1860-368D-E68C-932E4557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303-BE9B-4134-9397-3B423BCD97D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AC699-94E6-15D8-680C-EE0D5B8C1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F4D88-57AE-D6B9-342B-54575387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2DC-6F6A-48CE-90DB-6BB058DE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3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62A8-5A87-FFC0-FAAD-07DDA443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A8C08-9AA6-4E81-1AED-F054F3023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EC8F6-5BDE-F08B-9E03-4B7ADBC9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303-BE9B-4134-9397-3B423BCD97D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19F81-C2A7-E108-B4E3-AB36D065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5EF5E-E8A2-B244-1300-F9D6C4F3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2DC-6F6A-48CE-90DB-6BB058DE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1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3060-A958-4492-CFE9-D4683DF3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AD89-8A3E-1D09-B841-0B3803FF2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92AC6-ACF8-153B-2235-5D2CD7149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9E8FD-944C-8C3D-F721-6D3398E2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303-BE9B-4134-9397-3B423BCD97D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8444F-22BF-17D7-C69B-74662682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25485-8358-5EBE-8BF4-588474A7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2DC-6F6A-48CE-90DB-6BB058DE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5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1D6E3-A8F4-1E68-AA24-4E6CA99B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38A36-17CA-C056-87FF-D35B1F3E6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0ED89-43BC-BD5A-CA6B-F34D6E7B0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804CF-DB69-9D63-E769-6D1E12F7D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55BC56-1275-F0B2-7A8C-7523F3D02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7336D-99AD-0A28-8E86-F993CA17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303-BE9B-4134-9397-3B423BCD97D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3323A-5655-AADE-82E6-2312D3DE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0BCE9E-AFE8-344F-6E8C-B1314895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2DC-6F6A-48CE-90DB-6BB058DE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4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00423-589E-8D31-BC77-E50F92F4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6ABE2-0A88-BA25-A4EB-4A62CB58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303-BE9B-4134-9397-3B423BCD97D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C3BE3-EB94-8240-EA69-FC2BCEEBA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5B5C6-360B-7FEC-2521-A5613FC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2DC-6F6A-48CE-90DB-6BB058DE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4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AA2DE-1A8D-ACA5-DB1D-C7518E308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303-BE9B-4134-9397-3B423BCD97D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1F4D1-120F-5177-2D37-EFD64B23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BDEFC-A6FE-B332-E91B-C54BA2B8D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2DC-6F6A-48CE-90DB-6BB058DE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6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84CE-F4A4-CAD2-2694-52E365156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38D7E-0F93-6624-C9CC-396D13527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B758D-D981-967F-AF26-BDAB83C04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C543A-ADEA-8AA6-02EF-BB4B088DF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303-BE9B-4134-9397-3B423BCD97D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D982B-5DC6-76CB-917F-9358975A3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8562E-B771-3CC1-C5CF-9630F0C00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2DC-6F6A-48CE-90DB-6BB058DE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0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9D11E-ED17-5BA7-F4CF-C4AA665F9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7ECDFD-1B23-632A-CA77-8A7FC85A8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2A100-1E80-E56A-D12B-80B0AE201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A1CE0-0ABF-00EE-DD5C-E9EE9DB57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303-BE9B-4134-9397-3B423BCD97D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B5A7E-0004-C32E-97D8-5B37F0B1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26F41-FBB5-4354-2D3C-6F62BF2F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2DC-6F6A-48CE-90DB-6BB058DE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1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648AEE-51AD-D628-BD55-C1B5ABEFF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56FD6-6991-D5FC-7965-0A27B882A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741FD-BBD8-98A1-3517-96983308D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A0303-BE9B-4134-9397-3B423BCD97D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EA85A-F0F4-8972-A492-5E325EEDD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8C0FC-4655-88E7-58C7-3C5C26BED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D32DC-6F6A-48CE-90DB-6BB058DE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0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video game screen with a windmill and hay bales&#10;&#10;Description automatically generated">
            <a:extLst>
              <a:ext uri="{FF2B5EF4-FFF2-40B4-BE49-F238E27FC236}">
                <a16:creationId xmlns:a16="http://schemas.microsoft.com/office/drawing/2014/main" id="{E3614C25-7846-0817-47AB-28E2F96AE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" y="0"/>
            <a:ext cx="12155568" cy="6816328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30463" y="176574"/>
            <a:ext cx="11421137" cy="797479"/>
          </a:xfrm>
          <a:prstGeom prst="rect">
            <a:avLst/>
          </a:prstGeom>
        </p:spPr>
        <p:txBody>
          <a:bodyPr vert="horz" lIns="91393" tIns="45701" rIns="91393" bIns="45701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TỈNH HẢI DƯƠNG</a:t>
            </a:r>
            <a:endParaRPr lang="vi-V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THI GIÁO VIÊN DẠY GIỎI CẤP TIỂU HỌC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8255" y="4659078"/>
            <a:ext cx="11520927" cy="1222343"/>
          </a:xfrm>
          <a:prstGeom prst="rect">
            <a:avLst/>
          </a:prstGeom>
        </p:spPr>
        <p:txBody>
          <a:bodyPr wrap="square" lIns="91393" tIns="45701" rIns="91393" bIns="45701">
            <a:spAutoFit/>
          </a:bodyPr>
          <a:lstStyle/>
          <a:p>
            <a:pPr algn="ctr" defTabSz="913967">
              <a:lnSpc>
                <a:spcPct val="120000"/>
              </a:lnSpc>
              <a:defRPr/>
            </a:pPr>
            <a:r>
              <a:rPr lang="vi-VN" sz="3199" b="1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199" b="1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199" b="1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b="1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9" b="1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Vân</a:t>
            </a:r>
            <a:endParaRPr lang="vi-VN" sz="3199" b="1" dirty="0">
              <a:solidFill>
                <a:srgbClr val="0202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967">
              <a:lnSpc>
                <a:spcPct val="120000"/>
              </a:lnSpc>
              <a:defRPr/>
            </a:pPr>
            <a:r>
              <a:rPr lang="vi-VN" sz="3199" b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3199" b="1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</a:t>
            </a:r>
            <a:r>
              <a:rPr lang="en-US" sz="3199" b="1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sz="3199" b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Lại, thành phố Chí Linh, tỉnh Hải Dương</a:t>
            </a:r>
            <a:endParaRPr lang="en-US" sz="3199" b="1" dirty="0">
              <a:solidFill>
                <a:srgbClr val="0202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4A74-D4A8-4901-9675-8CB11613154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1766" y="2727335"/>
            <a:ext cx="9408468" cy="1753692"/>
          </a:xfrm>
          <a:prstGeom prst="rect">
            <a:avLst/>
          </a:prstGeom>
          <a:noFill/>
        </p:spPr>
        <p:txBody>
          <a:bodyPr spcFirstLastPara="1" wrap="none" lIns="91407" tIns="45703" rIns="91407" bIns="45703" numCol="1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5398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HỘI THI GIÁO VIÊN DẠY GIỎI</a:t>
            </a:r>
          </a:p>
          <a:p>
            <a:pPr algn="ctr"/>
            <a:r>
              <a:rPr lang="vi-VN" sz="5398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CẤP </a:t>
            </a:r>
            <a:r>
              <a:rPr lang="en-US" sz="5398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TỈNH</a:t>
            </a:r>
            <a:endParaRPr lang="en-US" sz="5398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28515" y="974053"/>
            <a:ext cx="382502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79031" y="3980706"/>
            <a:ext cx="3574513" cy="461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 HỌC 202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- 202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3" name="Picture 12" descr="A purple flower with green leaves&#10;&#10;Description automatically generated">
            <a:extLst>
              <a:ext uri="{FF2B5EF4-FFF2-40B4-BE49-F238E27FC236}">
                <a16:creationId xmlns:a16="http://schemas.microsoft.com/office/drawing/2014/main" id="{B17C66E6-DB32-18C1-ECF1-F2D90F4E7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77" y="3327001"/>
            <a:ext cx="7915238" cy="7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8">
            <a:extLst>
              <a:ext uri="{FF2B5EF4-FFF2-40B4-BE49-F238E27FC236}">
                <a16:creationId xmlns:a16="http://schemas.microsoft.com/office/drawing/2014/main" id="{7E6AA882-F5AF-467C-8F50-A1C9AF344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91" y="343322"/>
            <a:ext cx="4735387" cy="7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3999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3999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en-US" altLang="en-US" sz="3999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altLang="en-US" sz="3999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x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2F6C03D5-52A9-4ADE-95FA-FA56ACE23C66}"/>
                  </a:ext>
                </a:extLst>
              </p:cNvPr>
              <p:cNvSpPr txBox="1"/>
              <p:nvPr/>
            </p:nvSpPr>
            <p:spPr bwMode="auto">
              <a:xfrm>
                <a:off x="852910" y="1514125"/>
                <a:ext cx="5699393" cy="468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19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19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199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19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19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199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 100= 1,643 + 7,357</m:t>
                      </m:r>
                    </m:oMath>
                  </m:oMathPara>
                </a14:m>
                <a:endParaRPr lang="en-US" sz="3199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2F6C03D5-52A9-4ADE-95FA-FA56ACE23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910" y="1514125"/>
                <a:ext cx="5699393" cy="468205"/>
              </a:xfrm>
              <a:prstGeom prst="rect">
                <a:avLst/>
              </a:prstGeom>
              <a:blipFill>
                <a:blip r:embed="rId2"/>
                <a:stretch>
                  <a:fillRect b="-129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8F567A8B-6821-4A22-A798-083FB1C4DAB9}"/>
                  </a:ext>
                </a:extLst>
              </p:cNvPr>
              <p:cNvSpPr txBox="1"/>
              <p:nvPr/>
            </p:nvSpPr>
            <p:spPr bwMode="auto">
              <a:xfrm>
                <a:off x="6780848" y="1514124"/>
                <a:ext cx="4674104" cy="4570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19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319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199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19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0,16 :</m:t>
                      </m:r>
                      <m:r>
                        <a:rPr lang="en-US" sz="319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19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2 − 0,4</m:t>
                      </m:r>
                    </m:oMath>
                  </m:oMathPara>
                </a14:m>
                <a:endParaRPr lang="en-US" sz="3199"/>
              </a:p>
            </p:txBody>
          </p:sp>
        </mc:Choice>
        <mc:Fallback xmlns="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8F567A8B-6821-4A22-A798-083FB1C4D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0848" y="1514124"/>
                <a:ext cx="4674104" cy="457094"/>
              </a:xfrm>
              <a:prstGeom prst="rect">
                <a:avLst/>
              </a:prstGeom>
              <a:blipFill>
                <a:blip r:embed="rId3"/>
                <a:stretch>
                  <a:fillRect b="-14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0ABD98-62A4-473B-81CA-F2EA2B464BCC}"/>
              </a:ext>
            </a:extLst>
          </p:cNvPr>
          <p:cNvCxnSpPr/>
          <p:nvPr/>
        </p:nvCxnSpPr>
        <p:spPr>
          <a:xfrm>
            <a:off x="6564127" y="1045935"/>
            <a:ext cx="0" cy="3822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9" name="Text Box 6">
            <a:extLst>
              <a:ext uri="{FF2B5EF4-FFF2-40B4-BE49-F238E27FC236}">
                <a16:creationId xmlns:a16="http://schemas.microsoft.com/office/drawing/2014/main" id="{3B3CE102-6339-4741-85A9-132519937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477" y="2251206"/>
            <a:ext cx="4830836" cy="58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99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  </a:t>
            </a:r>
            <a:r>
              <a:rPr lang="en-US" altLang="en-US" sz="3199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199" dirty="0" err="1">
                <a:solidFill>
                  <a:srgbClr val="002060"/>
                </a:solidFill>
                <a:latin typeface="Cambria Math" panose="02040503050406030204" pitchFamily="18" charset="0"/>
              </a:rPr>
              <a:t>x</a:t>
            </a:r>
            <a:r>
              <a:rPr lang="en-US" altLang="en-US" sz="3199" dirty="0">
                <a:solidFill>
                  <a:srgbClr val="002060"/>
                </a:solidFill>
                <a:latin typeface="Cambria Math" panose="02040503050406030204" pitchFamily="18" charset="0"/>
              </a:rPr>
              <a:t>  100  =        9</a:t>
            </a:r>
          </a:p>
        </p:txBody>
      </p:sp>
      <p:sp>
        <p:nvSpPr>
          <p:cNvPr id="7180" name="Text Box 6">
            <a:extLst>
              <a:ext uri="{FF2B5EF4-FFF2-40B4-BE49-F238E27FC236}">
                <a16:creationId xmlns:a16="http://schemas.microsoft.com/office/drawing/2014/main" id="{53F580F3-7AD3-410B-A7AB-B3C075F1E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476" y="2895526"/>
            <a:ext cx="4369398" cy="57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99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  </a:t>
            </a:r>
            <a:r>
              <a:rPr lang="en-US" altLang="en-US" sz="3199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sz="3199" dirty="0">
                <a:solidFill>
                  <a:srgbClr val="002060"/>
                </a:solidFill>
                <a:latin typeface="Cambria Math" panose="02040503050406030204" pitchFamily="18" charset="0"/>
              </a:rPr>
              <a:t>             = 9 : 100   </a:t>
            </a:r>
          </a:p>
        </p:txBody>
      </p:sp>
      <p:sp>
        <p:nvSpPr>
          <p:cNvPr id="7181" name="Text Box 6">
            <a:extLst>
              <a:ext uri="{FF2B5EF4-FFF2-40B4-BE49-F238E27FC236}">
                <a16:creationId xmlns:a16="http://schemas.microsoft.com/office/drawing/2014/main" id="{FBD94D77-7165-4B84-B913-2BC016487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163" y="3631164"/>
            <a:ext cx="3799750" cy="57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99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  </a:t>
            </a:r>
            <a:r>
              <a:rPr lang="en-US" altLang="en-US" sz="3199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  <a:r>
              <a:rPr lang="en-US" altLang="en-US" sz="3199" dirty="0">
                <a:solidFill>
                  <a:srgbClr val="FF0000"/>
                </a:solidFill>
                <a:latin typeface="Cambria Math" panose="02040503050406030204" pitchFamily="18" charset="0"/>
              </a:rPr>
              <a:t>=  0,09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4F40CD2A-421A-4964-8782-160ECABD7C1A}"/>
                  </a:ext>
                </a:extLst>
              </p:cNvPr>
              <p:cNvSpPr txBox="1"/>
              <p:nvPr/>
            </p:nvSpPr>
            <p:spPr bwMode="auto">
              <a:xfrm>
                <a:off x="7321449" y="2251206"/>
                <a:ext cx="3874574" cy="511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99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0,16 :</m:t>
                      </m:r>
                      <m:r>
                        <a:rPr lang="en-US" sz="3199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199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= 1,6</m:t>
                      </m:r>
                    </m:oMath>
                  </m:oMathPara>
                </a14:m>
                <a:endParaRPr lang="en-US" sz="3199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4F40CD2A-421A-4964-8782-160ECABD7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1449" y="2251206"/>
                <a:ext cx="3874574" cy="5110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536D182F-DD82-486E-BB40-9630C70AA871}"/>
                  </a:ext>
                </a:extLst>
              </p:cNvPr>
              <p:cNvSpPr txBox="1"/>
              <p:nvPr/>
            </p:nvSpPr>
            <p:spPr bwMode="auto">
              <a:xfrm>
                <a:off x="8447348" y="2957387"/>
                <a:ext cx="3071090" cy="4555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99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199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= 0, 16  : 1,6</m:t>
                      </m:r>
                    </m:oMath>
                  </m:oMathPara>
                </a14:m>
                <a:endParaRPr lang="en-US" sz="3199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536D182F-DD82-486E-BB40-9630C70AA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7348" y="2957387"/>
                <a:ext cx="3071090" cy="455507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479AF3B4-8F22-48EB-A815-F552A0FC76B6}"/>
                  </a:ext>
                </a:extLst>
              </p:cNvPr>
              <p:cNvSpPr txBox="1"/>
              <p:nvPr/>
            </p:nvSpPr>
            <p:spPr bwMode="auto">
              <a:xfrm>
                <a:off x="8455272" y="3685109"/>
                <a:ext cx="2394983" cy="511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599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599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0, 1</m:t>
                      </m:r>
                    </m:oMath>
                  </m:oMathPara>
                </a14:m>
                <a:endParaRPr lang="en-US" sz="3599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479AF3B4-8F22-48EB-A815-F552A0FC7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5272" y="3685109"/>
                <a:ext cx="2394983" cy="511057"/>
              </a:xfrm>
              <a:prstGeom prst="rect">
                <a:avLst/>
              </a:prstGeom>
              <a:blipFill>
                <a:blip r:embed="rId6"/>
                <a:stretch>
                  <a:fillRect b="-60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E5458579-A0BE-4983-BA02-27B3C553C368}"/>
              </a:ext>
            </a:extLst>
          </p:cNvPr>
          <p:cNvSpPr txBox="1"/>
          <p:nvPr/>
        </p:nvSpPr>
        <p:spPr>
          <a:xfrm>
            <a:off x="12817624" y="3920779"/>
            <a:ext cx="2456395" cy="20616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199">
                <a:latin typeface="Times New Roman" panose="02020603050405020304" pitchFamily="18" charset="0"/>
                <a:cs typeface="Times New Roman" panose="02020603050405020304" pitchFamily="18" charset="0"/>
              </a:rPr>
              <a:t>- Clik vào nhân vật Zoro để về slide bản đồ.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7" grpId="0" animBg="1"/>
      <p:bldP spid="2" grpId="0" animBg="1"/>
      <p:bldP spid="7179" grpId="0"/>
      <p:bldP spid="7180" grpId="0"/>
      <p:bldP spid="7181" grpId="0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alking on a brick path&#10;&#10;Description automatically generated">
            <a:extLst>
              <a:ext uri="{FF2B5EF4-FFF2-40B4-BE49-F238E27FC236}">
                <a16:creationId xmlns:a16="http://schemas.microsoft.com/office/drawing/2014/main" id="{20899D61-F388-393B-42EA-2053B9C1F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96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0491" y="190555"/>
            <a:ext cx="110510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b-NO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 3: </a:t>
            </a:r>
            <a:r>
              <a:rPr lang="nb-NO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 đội thợ lát xong sân trường tiểu học Cao An trong ba tuần. Tuần thứ nhất lát được 35% diện tích sân trường, tuần thứ hai lát được 40% diện tích sân trường. Hỏi tuần thứ ba, đội thợ đó lát được bao nhiêu phần trăm diện tích sân trường?</a:t>
            </a:r>
            <a:endParaRPr lang="en-US" sz="4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00EE73-C0AF-C553-F1A4-245DAD6BAF1C}"/>
              </a:ext>
            </a:extLst>
          </p:cNvPr>
          <p:cNvCxnSpPr>
            <a:cxnSpLocks/>
          </p:cNvCxnSpPr>
          <p:nvPr/>
        </p:nvCxnSpPr>
        <p:spPr>
          <a:xfrm>
            <a:off x="709751" y="3532671"/>
            <a:ext cx="1549355" cy="0"/>
          </a:xfrm>
          <a:prstGeom prst="line">
            <a:avLst/>
          </a:prstGeom>
          <a:ln w="38100">
            <a:solidFill>
              <a:srgbClr val="260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7057A0-4741-3EC0-9BC9-B470A21B74C1}"/>
              </a:ext>
            </a:extLst>
          </p:cNvPr>
          <p:cNvCxnSpPr>
            <a:cxnSpLocks/>
          </p:cNvCxnSpPr>
          <p:nvPr/>
        </p:nvCxnSpPr>
        <p:spPr>
          <a:xfrm>
            <a:off x="8738653" y="2178183"/>
            <a:ext cx="26554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19F1B5-E110-4C7D-2092-C38903386258}"/>
              </a:ext>
            </a:extLst>
          </p:cNvPr>
          <p:cNvCxnSpPr>
            <a:cxnSpLocks/>
          </p:cNvCxnSpPr>
          <p:nvPr/>
        </p:nvCxnSpPr>
        <p:spPr>
          <a:xfrm>
            <a:off x="2930424" y="2899784"/>
            <a:ext cx="3165576" cy="28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4BFF00-6142-865A-4012-01D6BDDDB0D5}"/>
              </a:ext>
            </a:extLst>
          </p:cNvPr>
          <p:cNvCxnSpPr>
            <a:cxnSpLocks/>
          </p:cNvCxnSpPr>
          <p:nvPr/>
        </p:nvCxnSpPr>
        <p:spPr>
          <a:xfrm flipV="1">
            <a:off x="7377951" y="1504152"/>
            <a:ext cx="3362438" cy="142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12BE74F-A146-DB5E-7B9A-163F549DEB3E}"/>
              </a:ext>
            </a:extLst>
          </p:cNvPr>
          <p:cNvCxnSpPr>
            <a:cxnSpLocks/>
          </p:cNvCxnSpPr>
          <p:nvPr/>
        </p:nvCxnSpPr>
        <p:spPr>
          <a:xfrm>
            <a:off x="2152110" y="2250949"/>
            <a:ext cx="31818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EAE831B-A20B-D6F5-798B-8C75498D560D}"/>
              </a:ext>
            </a:extLst>
          </p:cNvPr>
          <p:cNvCxnSpPr>
            <a:cxnSpLocks/>
          </p:cNvCxnSpPr>
          <p:nvPr/>
        </p:nvCxnSpPr>
        <p:spPr>
          <a:xfrm>
            <a:off x="5140100" y="1500470"/>
            <a:ext cx="17365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96D62ED-BB66-0EF5-2AF3-ED0B6D8AB941}"/>
              </a:ext>
            </a:extLst>
          </p:cNvPr>
          <p:cNvCxnSpPr>
            <a:cxnSpLocks/>
          </p:cNvCxnSpPr>
          <p:nvPr/>
        </p:nvCxnSpPr>
        <p:spPr>
          <a:xfrm>
            <a:off x="462201" y="4263226"/>
            <a:ext cx="6414460" cy="21184"/>
          </a:xfrm>
          <a:prstGeom prst="line">
            <a:avLst/>
          </a:prstGeom>
          <a:ln w="38100">
            <a:solidFill>
              <a:srgbClr val="260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9EE1302-299A-E541-C616-6A7AF043D190}"/>
              </a:ext>
            </a:extLst>
          </p:cNvPr>
          <p:cNvCxnSpPr>
            <a:cxnSpLocks/>
          </p:cNvCxnSpPr>
          <p:nvPr/>
        </p:nvCxnSpPr>
        <p:spPr>
          <a:xfrm>
            <a:off x="7771442" y="3531839"/>
            <a:ext cx="3682528" cy="0"/>
          </a:xfrm>
          <a:prstGeom prst="line">
            <a:avLst/>
          </a:prstGeom>
          <a:ln w="38100">
            <a:solidFill>
              <a:srgbClr val="260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2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28B3DE-88D5-7C32-FD6A-8D0A8642A8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205" y="6396145"/>
            <a:ext cx="2842555" cy="365040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87F253-CBB2-0FD1-9B9F-B131297719EB}"/>
              </a:ext>
            </a:extLst>
          </p:cNvPr>
          <p:cNvSpPr/>
          <p:nvPr/>
        </p:nvSpPr>
        <p:spPr>
          <a:xfrm>
            <a:off x="4552118" y="512055"/>
            <a:ext cx="2550656" cy="923179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399" b="1" u="sng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C296A-4AD8-332A-3AD4-75DB1B560BA8}"/>
              </a:ext>
            </a:extLst>
          </p:cNvPr>
          <p:cNvSpPr txBox="1"/>
          <p:nvPr/>
        </p:nvSpPr>
        <p:spPr>
          <a:xfrm>
            <a:off x="405702" y="1654698"/>
            <a:ext cx="121097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: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35% </a:t>
            </a:r>
            <a:r>
              <a:rPr lang="en-US" sz="4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tích sân trường.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40% </a:t>
            </a:r>
            <a:r>
              <a:rPr lang="en-US" sz="4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tích sân trường.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……%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99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wall with plants and flowers&#10;&#10;Description automatically generated with medium confidence">
            <a:extLst>
              <a:ext uri="{FF2B5EF4-FFF2-40B4-BE49-F238E27FC236}">
                <a16:creationId xmlns:a16="http://schemas.microsoft.com/office/drawing/2014/main" id="{21EEBF8A-4916-7F6F-1C28-70F77BFAB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" y="0"/>
            <a:ext cx="12192000" cy="6858000"/>
          </a:xfrm>
          <a:prstGeom prst="rect">
            <a:avLst/>
          </a:prstGeom>
        </p:spPr>
      </p:pic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506984" y="-73152"/>
            <a:ext cx="10871200" cy="146725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Times New Roman"/>
                <a:cs typeface="Times New Roman"/>
              </a:rPr>
              <a:t>Trân trọng cảm ơn!</a:t>
            </a:r>
            <a:endParaRPr lang="en-US" sz="4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66"/>
              </a:solidFill>
              <a:latin typeface="Times New Roman"/>
              <a:cs typeface="Times New Roman"/>
            </a:endParaRPr>
          </a:p>
        </p:txBody>
      </p:sp>
      <p:pic>
        <p:nvPicPr>
          <p:cNvPr id="2" name="We Wish You A Merry Christmas">
            <a:hlinkClick r:id="" action="ppaction://media"/>
            <a:extLst>
              <a:ext uri="{FF2B5EF4-FFF2-40B4-BE49-F238E27FC236}">
                <a16:creationId xmlns:a16="http://schemas.microsoft.com/office/drawing/2014/main" id="{7D6E5EA2-0085-BB4F-5311-5D730130AE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4637" y="66047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E14E8-FD42-452D-79DF-3440A88A2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A house with snow on the roof&#10;&#10;Description automatically generated">
            <a:extLst>
              <a:ext uri="{FF2B5EF4-FFF2-40B4-BE49-F238E27FC236}">
                <a16:creationId xmlns:a16="http://schemas.microsoft.com/office/drawing/2014/main" id="{4DC60A9B-AB37-061E-C2CF-B52B69912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1"/>
            <a:ext cx="12189796" cy="6856760"/>
          </a:xfrm>
          <a:prstGeom prst="rect">
            <a:avLst/>
          </a:prstGeom>
        </p:spPr>
      </p:pic>
      <p:pic>
        <p:nvPicPr>
          <p:cNvPr id="10" name="Picture 9" descr="A group of reindeers pulling a sleigh&#10;&#10;Description automatically generated">
            <a:extLst>
              <a:ext uri="{FF2B5EF4-FFF2-40B4-BE49-F238E27FC236}">
                <a16:creationId xmlns:a16="http://schemas.microsoft.com/office/drawing/2014/main" id="{087D4468-9B7F-3464-6DEF-250B0CB0D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784" y="5131121"/>
            <a:ext cx="4952982" cy="2641591"/>
          </a:xfrm>
          <a:prstGeom prst="rect">
            <a:avLst/>
          </a:prstGeom>
        </p:spPr>
      </p:pic>
      <p:pic>
        <p:nvPicPr>
          <p:cNvPr id="12" name="Picture 11" descr="A cartoon of a santa claus&#10;&#10;Description automatically generated">
            <a:extLst>
              <a:ext uri="{FF2B5EF4-FFF2-40B4-BE49-F238E27FC236}">
                <a16:creationId xmlns:a16="http://schemas.microsoft.com/office/drawing/2014/main" id="{FEE66515-C310-D16F-C0E0-4C1DB784F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082" y="354726"/>
            <a:ext cx="6822908" cy="6503274"/>
          </a:xfrm>
          <a:prstGeom prst="rect">
            <a:avLst/>
          </a:prstGeom>
        </p:spPr>
      </p:pic>
      <p:pic>
        <p:nvPicPr>
          <p:cNvPr id="2" name="1.1">
            <a:hlinkClick r:id="" action="ppaction://media"/>
            <a:extLst>
              <a:ext uri="{FF2B5EF4-FFF2-40B4-BE49-F238E27FC236}">
                <a16:creationId xmlns:a16="http://schemas.microsoft.com/office/drawing/2014/main" id="{79E8C1FC-1094-9014-A2BA-7428B5241B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72396" y="4233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6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Google Shape;166;p1">
                <a:extLst>
                  <a:ext uri="{FF2B5EF4-FFF2-40B4-BE49-F238E27FC236}">
                    <a16:creationId xmlns:a16="http://schemas.microsoft.com/office/drawing/2014/main" id="{6BBB43B7-1CCC-40E4-BBD1-AEA4F379BBAD}"/>
                  </a:ext>
                </a:extLst>
              </p:cNvPr>
              <p:cNvSpPr txBox="1"/>
              <p:nvPr/>
            </p:nvSpPr>
            <p:spPr>
              <a:xfrm>
                <a:off x="515094" y="317939"/>
                <a:ext cx="11161812" cy="2095964"/>
              </a:xfrm>
              <a:prstGeom prst="roundRect">
                <a:avLst/>
              </a:prstGeom>
              <a:solidFill>
                <a:srgbClr val="98E2DB"/>
              </a:solidFill>
              <a:ln w="3810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just">
                  <a:spcBef>
                    <a:spcPct val="0"/>
                  </a:spcBef>
                  <a:buFontTx/>
                  <a:buNone/>
                  <a:defRPr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US" altLang="en-US" sz="4800">
                    <a:solidFill>
                      <a:srgbClr val="002060"/>
                    </a:solidFill>
                  </a:rPr>
                  <a:t>Chuyển hỗn số </a:t>
                </a:r>
                <a14:m>
                  <m:oMath xmlns:m="http://schemas.openxmlformats.org/officeDocument/2006/math">
                    <m:r>
                      <a:rPr lang="nb-NO" sz="480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4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b-NO" sz="4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/>
                  <a:t> </a:t>
                </a:r>
                <a:r>
                  <a:rPr lang="en-US" sz="4800">
                    <a:solidFill>
                      <a:srgbClr val="002060"/>
                    </a:solidFill>
                  </a:rPr>
                  <a:t>thành số thập phân</a:t>
                </a:r>
              </a:p>
              <a:p>
                <a:pPr algn="ctr"/>
                <a:r>
                  <a:rPr lang="en-US" altLang="en-US" sz="4800">
                    <a:solidFill>
                      <a:srgbClr val="002060"/>
                    </a:solidFill>
                  </a:rPr>
                  <a:t> </a:t>
                </a:r>
                <a:endParaRPr lang="en-US" altLang="en-US" sz="4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Google Shape;166;p1">
                <a:extLst>
                  <a:ext uri="{FF2B5EF4-FFF2-40B4-BE49-F238E27FC236}">
                    <a16:creationId xmlns:a16="http://schemas.microsoft.com/office/drawing/2014/main" id="{6BBB43B7-1CCC-40E4-BBD1-AEA4F379B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94" y="317939"/>
                <a:ext cx="11161812" cy="209596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d - 9Slide.vn">
            <a:extLst>
              <a:ext uri="{FF2B5EF4-FFF2-40B4-BE49-F238E27FC236}">
                <a16:creationId xmlns:a16="http://schemas.microsoft.com/office/drawing/2014/main" id="{2D9AA0DE-7AF1-472E-B650-3B0E3D2791B0}"/>
              </a:ext>
            </a:extLst>
          </p:cNvPr>
          <p:cNvSpPr/>
          <p:nvPr/>
        </p:nvSpPr>
        <p:spPr>
          <a:xfrm>
            <a:off x="6053761" y="4533012"/>
            <a:ext cx="2321995" cy="1028258"/>
          </a:xfrm>
          <a:prstGeom prst="round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5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D. 3,21</a:t>
            </a:r>
          </a:p>
        </p:txBody>
      </p:sp>
      <p:sp>
        <p:nvSpPr>
          <p:cNvPr id="52" name="c - 9Slide.vn">
            <a:extLst>
              <a:ext uri="{FF2B5EF4-FFF2-40B4-BE49-F238E27FC236}">
                <a16:creationId xmlns:a16="http://schemas.microsoft.com/office/drawing/2014/main" id="{C1749637-7140-461B-992D-BD2FE7C81D40}"/>
              </a:ext>
            </a:extLst>
          </p:cNvPr>
          <p:cNvSpPr/>
          <p:nvPr/>
        </p:nvSpPr>
        <p:spPr>
          <a:xfrm>
            <a:off x="1676169" y="4533012"/>
            <a:ext cx="2538607" cy="1078595"/>
          </a:xfrm>
          <a:prstGeom prst="round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5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3,25</a:t>
            </a:r>
          </a:p>
        </p:txBody>
      </p:sp>
      <p:sp>
        <p:nvSpPr>
          <p:cNvPr id="53" name="b - 9Slide.vn">
            <a:extLst>
              <a:ext uri="{FF2B5EF4-FFF2-40B4-BE49-F238E27FC236}">
                <a16:creationId xmlns:a16="http://schemas.microsoft.com/office/drawing/2014/main" id="{5AB69486-C983-402E-82AD-21C19DC9269B}"/>
              </a:ext>
            </a:extLst>
          </p:cNvPr>
          <p:cNvSpPr/>
          <p:nvPr/>
        </p:nvSpPr>
        <p:spPr>
          <a:xfrm>
            <a:off x="6053761" y="2793564"/>
            <a:ext cx="2321995" cy="1029003"/>
          </a:xfrm>
          <a:prstGeom prst="round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5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/>
            <a:r>
              <a:rPr lang="en-US" sz="35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3,5</a:t>
            </a:r>
            <a:endParaRPr lang="en-US"/>
          </a:p>
          <a:p>
            <a:pPr algn="ctr"/>
            <a:endParaRPr lang="en-US" sz="35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4" name="a - 9Slide.vn">
            <a:extLst>
              <a:ext uri="{FF2B5EF4-FFF2-40B4-BE49-F238E27FC236}">
                <a16:creationId xmlns:a16="http://schemas.microsoft.com/office/drawing/2014/main" id="{CCC8220A-C5B3-4F74-94B3-0F34BC9E06D4}"/>
              </a:ext>
            </a:extLst>
          </p:cNvPr>
          <p:cNvSpPr/>
          <p:nvPr/>
        </p:nvSpPr>
        <p:spPr>
          <a:xfrm>
            <a:off x="1676169" y="2784654"/>
            <a:ext cx="2553485" cy="1029003"/>
          </a:xfrm>
          <a:prstGeom prst="round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5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3,12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C7A61C-0A23-B2C5-F223-7A05677647A7}"/>
              </a:ext>
            </a:extLst>
          </p:cNvPr>
          <p:cNvSpPr/>
          <p:nvPr/>
        </p:nvSpPr>
        <p:spPr>
          <a:xfrm>
            <a:off x="9716881" y="4373927"/>
            <a:ext cx="2412366" cy="241235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422C24-EC37-8F1D-FA33-EC0255BAC550}"/>
              </a:ext>
            </a:extLst>
          </p:cNvPr>
          <p:cNvSpPr/>
          <p:nvPr/>
        </p:nvSpPr>
        <p:spPr>
          <a:xfrm>
            <a:off x="9893935" y="4550981"/>
            <a:ext cx="2076842" cy="20768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0AD51D-6ADE-48F8-E21F-7C232C6583CD}"/>
              </a:ext>
            </a:extLst>
          </p:cNvPr>
          <p:cNvSpPr txBox="1"/>
          <p:nvPr/>
        </p:nvSpPr>
        <p:spPr>
          <a:xfrm>
            <a:off x="10457745" y="4550978"/>
            <a:ext cx="986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F8A536-74C7-F667-36A7-ABD0D0C35CCC}"/>
              </a:ext>
            </a:extLst>
          </p:cNvPr>
          <p:cNvSpPr txBox="1"/>
          <p:nvPr/>
        </p:nvSpPr>
        <p:spPr>
          <a:xfrm>
            <a:off x="10485714" y="4523529"/>
            <a:ext cx="10843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DE75F-90A9-9961-142D-B9149F0DF547}"/>
              </a:ext>
            </a:extLst>
          </p:cNvPr>
          <p:cNvSpPr txBox="1"/>
          <p:nvPr/>
        </p:nvSpPr>
        <p:spPr>
          <a:xfrm>
            <a:off x="10510659" y="4496079"/>
            <a:ext cx="10055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CDABC8-2270-FDBE-639B-2DECF6273425}"/>
              </a:ext>
            </a:extLst>
          </p:cNvPr>
          <p:cNvSpPr txBox="1"/>
          <p:nvPr/>
        </p:nvSpPr>
        <p:spPr>
          <a:xfrm>
            <a:off x="10353976" y="4526337"/>
            <a:ext cx="11252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E53BF2-8CB4-B401-81AA-A6D3D59B1BFB}"/>
              </a:ext>
            </a:extLst>
          </p:cNvPr>
          <p:cNvSpPr txBox="1"/>
          <p:nvPr/>
        </p:nvSpPr>
        <p:spPr>
          <a:xfrm>
            <a:off x="10457745" y="4496080"/>
            <a:ext cx="10843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A111F4-1D76-5946-D0C1-464A552789BA}"/>
              </a:ext>
            </a:extLst>
          </p:cNvPr>
          <p:cNvSpPr txBox="1"/>
          <p:nvPr/>
        </p:nvSpPr>
        <p:spPr>
          <a:xfrm>
            <a:off x="10469219" y="4501696"/>
            <a:ext cx="986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b - 9Slide.vn">
            <a:extLst>
              <a:ext uri="{FF2B5EF4-FFF2-40B4-BE49-F238E27FC236}">
                <a16:creationId xmlns:a16="http://schemas.microsoft.com/office/drawing/2014/main" id="{11EA0CC1-53A5-D59B-BCEF-C1D3AB9F5D5E}"/>
              </a:ext>
            </a:extLst>
          </p:cNvPr>
          <p:cNvSpPr/>
          <p:nvPr/>
        </p:nvSpPr>
        <p:spPr>
          <a:xfrm>
            <a:off x="6053760" y="2793564"/>
            <a:ext cx="2321995" cy="1029003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5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/>
            <a:r>
              <a:rPr lang="en-US" sz="35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3,5</a:t>
            </a:r>
            <a:endParaRPr lang="en-US"/>
          </a:p>
          <a:p>
            <a:pPr algn="ctr"/>
            <a:endParaRPr lang="en-US" sz="35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BFF270-8AE7-C0DD-1ABF-5423954A73DA}"/>
              </a:ext>
            </a:extLst>
          </p:cNvPr>
          <p:cNvSpPr txBox="1"/>
          <p:nvPr/>
        </p:nvSpPr>
        <p:spPr>
          <a:xfrm>
            <a:off x="9940861" y="5289641"/>
            <a:ext cx="2200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2" name="Dong-ho-dem-nguoc-5-gi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5DAA429-6CF4-AEE9-7683-59A38469D8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04710" y="64087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5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09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chuong-reo-het-gio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/>
      <p:bldP spid="12" grpId="1"/>
      <p:bldP spid="13" grpId="0"/>
      <p:bldP spid="13" grpId="1"/>
      <p:bldP spid="18" grpId="0"/>
      <p:bldP spid="18" grpId="1"/>
      <p:bldP spid="23" grpId="0"/>
      <p:bldP spid="23" grpId="1"/>
      <p:bldP spid="24" grpId="0"/>
      <p:bldP spid="24" grpId="1"/>
      <p:bldP spid="25" grpId="0"/>
      <p:bldP spid="25" grpId="1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66;p1">
            <a:extLst>
              <a:ext uri="{FF2B5EF4-FFF2-40B4-BE49-F238E27FC236}">
                <a16:creationId xmlns:a16="http://schemas.microsoft.com/office/drawing/2014/main" id="{6BBB43B7-1CCC-40E4-BBD1-AEA4F379BBAD}"/>
              </a:ext>
            </a:extLst>
          </p:cNvPr>
          <p:cNvSpPr txBox="1"/>
          <p:nvPr/>
        </p:nvSpPr>
        <p:spPr>
          <a:xfrm>
            <a:off x="515094" y="0"/>
            <a:ext cx="11161812" cy="1838801"/>
          </a:xfrm>
          <a:prstGeom prst="roundRect">
            <a:avLst/>
          </a:prstGeom>
          <a:solidFill>
            <a:srgbClr val="98E2DB"/>
          </a:solidFill>
          <a:ln w="38100">
            <a:solidFill>
              <a:schemeClr val="bg1"/>
            </a:solidFill>
          </a:ln>
        </p:spPr>
        <p:txBody>
          <a:bodyPr wrap="square" anchor="ctr">
            <a:spAutoFit/>
          </a:bodyPr>
          <a:lstStyle>
            <a:defPPr>
              <a:defRPr lang="zh-CN"/>
            </a:defPPr>
            <a:lvl1pPr algn="just">
              <a:spcBef>
                <a:spcPct val="0"/>
              </a:spcBef>
              <a:buFontTx/>
              <a:buNone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</a:pPr>
            <a:endParaRPr lang="en-US" altLang="en-US" sz="180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altLang="en-US" sz="4800">
                <a:solidFill>
                  <a:srgbClr val="002060"/>
                </a:solidFill>
              </a:rPr>
              <a:t>50% + 30% = …</a:t>
            </a:r>
          </a:p>
          <a:p>
            <a:pPr algn="ctr">
              <a:spcBef>
                <a:spcPts val="0"/>
              </a:spcBef>
            </a:pPr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51" name="d - 9Slide.vn">
            <a:extLst>
              <a:ext uri="{FF2B5EF4-FFF2-40B4-BE49-F238E27FC236}">
                <a16:creationId xmlns:a16="http://schemas.microsoft.com/office/drawing/2014/main" id="{2D9AA0DE-7AF1-472E-B650-3B0E3D2791B0}"/>
              </a:ext>
            </a:extLst>
          </p:cNvPr>
          <p:cNvSpPr/>
          <p:nvPr/>
        </p:nvSpPr>
        <p:spPr>
          <a:xfrm>
            <a:off x="6053761" y="4533012"/>
            <a:ext cx="2321995" cy="1028258"/>
          </a:xfrm>
          <a:prstGeom prst="round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5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D. 90%</a:t>
            </a:r>
          </a:p>
        </p:txBody>
      </p:sp>
      <p:sp>
        <p:nvSpPr>
          <p:cNvPr id="52" name="c - 9Slide.vn">
            <a:extLst>
              <a:ext uri="{FF2B5EF4-FFF2-40B4-BE49-F238E27FC236}">
                <a16:creationId xmlns:a16="http://schemas.microsoft.com/office/drawing/2014/main" id="{C1749637-7140-461B-992D-BD2FE7C81D40}"/>
              </a:ext>
            </a:extLst>
          </p:cNvPr>
          <p:cNvSpPr/>
          <p:nvPr/>
        </p:nvSpPr>
        <p:spPr>
          <a:xfrm>
            <a:off x="1676169" y="4533012"/>
            <a:ext cx="2538607" cy="1078595"/>
          </a:xfrm>
          <a:prstGeom prst="round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5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80%</a:t>
            </a:r>
          </a:p>
        </p:txBody>
      </p:sp>
      <p:sp>
        <p:nvSpPr>
          <p:cNvPr id="53" name="b - 9Slide.vn">
            <a:extLst>
              <a:ext uri="{FF2B5EF4-FFF2-40B4-BE49-F238E27FC236}">
                <a16:creationId xmlns:a16="http://schemas.microsoft.com/office/drawing/2014/main" id="{5AB69486-C983-402E-82AD-21C19DC9269B}"/>
              </a:ext>
            </a:extLst>
          </p:cNvPr>
          <p:cNvSpPr/>
          <p:nvPr/>
        </p:nvSpPr>
        <p:spPr>
          <a:xfrm>
            <a:off x="6053761" y="2793564"/>
            <a:ext cx="2321995" cy="1029003"/>
          </a:xfrm>
          <a:prstGeom prst="round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5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/>
            <a:r>
              <a:rPr lang="en-US" sz="35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80</a:t>
            </a:r>
            <a:endParaRPr lang="en-US"/>
          </a:p>
          <a:p>
            <a:pPr algn="ctr"/>
            <a:endParaRPr lang="en-US" sz="35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4" name="a - 9Slide.vn">
            <a:extLst>
              <a:ext uri="{FF2B5EF4-FFF2-40B4-BE49-F238E27FC236}">
                <a16:creationId xmlns:a16="http://schemas.microsoft.com/office/drawing/2014/main" id="{CCC8220A-C5B3-4F74-94B3-0F34BC9E06D4}"/>
              </a:ext>
            </a:extLst>
          </p:cNvPr>
          <p:cNvSpPr/>
          <p:nvPr/>
        </p:nvSpPr>
        <p:spPr>
          <a:xfrm>
            <a:off x="1676169" y="2784654"/>
            <a:ext cx="2553485" cy="1029003"/>
          </a:xfrm>
          <a:prstGeom prst="round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5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50%</a:t>
            </a:r>
          </a:p>
        </p:txBody>
      </p:sp>
      <p:sp>
        <p:nvSpPr>
          <p:cNvPr id="27" name="b - 9Slide.vn">
            <a:extLst>
              <a:ext uri="{FF2B5EF4-FFF2-40B4-BE49-F238E27FC236}">
                <a16:creationId xmlns:a16="http://schemas.microsoft.com/office/drawing/2014/main" id="{11EA0CC1-53A5-D59B-BCEF-C1D3AB9F5D5E}"/>
              </a:ext>
            </a:extLst>
          </p:cNvPr>
          <p:cNvSpPr/>
          <p:nvPr/>
        </p:nvSpPr>
        <p:spPr>
          <a:xfrm>
            <a:off x="1676168" y="4533013"/>
            <a:ext cx="2538607" cy="107859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5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/>
            <a:r>
              <a:rPr lang="en-US" sz="35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80%</a:t>
            </a:r>
            <a:endParaRPr lang="en-US"/>
          </a:p>
          <a:p>
            <a:pPr algn="ctr"/>
            <a:endParaRPr lang="en-US" sz="35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C7A61C-0A23-B2C5-F223-7A05677647A7}"/>
              </a:ext>
            </a:extLst>
          </p:cNvPr>
          <p:cNvSpPr/>
          <p:nvPr/>
        </p:nvSpPr>
        <p:spPr>
          <a:xfrm>
            <a:off x="9645161" y="4364962"/>
            <a:ext cx="2475119" cy="246614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422C24-EC37-8F1D-FA33-EC0255BAC550}"/>
              </a:ext>
            </a:extLst>
          </p:cNvPr>
          <p:cNvSpPr/>
          <p:nvPr/>
        </p:nvSpPr>
        <p:spPr>
          <a:xfrm>
            <a:off x="9822214" y="4542016"/>
            <a:ext cx="2130867" cy="2123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0AD51D-6ADE-48F8-E21F-7C232C6583CD}"/>
              </a:ext>
            </a:extLst>
          </p:cNvPr>
          <p:cNvSpPr txBox="1"/>
          <p:nvPr/>
        </p:nvSpPr>
        <p:spPr>
          <a:xfrm>
            <a:off x="10386025" y="4542013"/>
            <a:ext cx="1012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F8A536-74C7-F667-36A7-ABD0D0C35CCC}"/>
              </a:ext>
            </a:extLst>
          </p:cNvPr>
          <p:cNvSpPr txBox="1"/>
          <p:nvPr/>
        </p:nvSpPr>
        <p:spPr>
          <a:xfrm>
            <a:off x="10413994" y="4514564"/>
            <a:ext cx="11125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ADE75F-90A9-9961-142D-B9149F0DF547}"/>
              </a:ext>
            </a:extLst>
          </p:cNvPr>
          <p:cNvSpPr txBox="1"/>
          <p:nvPr/>
        </p:nvSpPr>
        <p:spPr>
          <a:xfrm>
            <a:off x="10438939" y="4487114"/>
            <a:ext cx="1031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CDABC8-2270-FDBE-639B-2DECF6273425}"/>
              </a:ext>
            </a:extLst>
          </p:cNvPr>
          <p:cNvSpPr txBox="1"/>
          <p:nvPr/>
        </p:nvSpPr>
        <p:spPr>
          <a:xfrm>
            <a:off x="10282256" y="4517372"/>
            <a:ext cx="11545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E53BF2-8CB4-B401-81AA-A6D3D59B1BFB}"/>
              </a:ext>
            </a:extLst>
          </p:cNvPr>
          <p:cNvSpPr txBox="1"/>
          <p:nvPr/>
        </p:nvSpPr>
        <p:spPr>
          <a:xfrm>
            <a:off x="10386025" y="4487115"/>
            <a:ext cx="11125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A111F4-1D76-5946-D0C1-464A552789BA}"/>
              </a:ext>
            </a:extLst>
          </p:cNvPr>
          <p:cNvSpPr txBox="1"/>
          <p:nvPr/>
        </p:nvSpPr>
        <p:spPr>
          <a:xfrm>
            <a:off x="10397499" y="4492731"/>
            <a:ext cx="1012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BFF270-8AE7-C0DD-1ABF-5423954A73DA}"/>
              </a:ext>
            </a:extLst>
          </p:cNvPr>
          <p:cNvSpPr txBox="1"/>
          <p:nvPr/>
        </p:nvSpPr>
        <p:spPr>
          <a:xfrm>
            <a:off x="9869142" y="5280676"/>
            <a:ext cx="2257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2" name="Dong-ho-dem-nguoc-5-gi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3337208-1829-2A83-EF6A-A08F591D9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7013" y="63437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09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chuong-reo-het-gio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 animBg="1"/>
      <p:bldP spid="17" grpId="0" animBg="1"/>
      <p:bldP spid="19" grpId="0" animBg="1"/>
      <p:bldP spid="20" grpId="0"/>
      <p:bldP spid="20" grpId="1"/>
      <p:bldP spid="21" grpId="0"/>
      <p:bldP spid="21" grpId="1"/>
      <p:bldP spid="22" grpId="0"/>
      <p:bldP spid="22" grpId="1"/>
      <p:bldP spid="26" grpId="0"/>
      <p:bldP spid="26" grpId="1"/>
      <p:bldP spid="29" grpId="0"/>
      <p:bldP spid="29" grpId="1"/>
      <p:bldP spid="30" grpId="0"/>
      <p:bldP spid="30" grpId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Google Shape;166;p1">
                <a:extLst>
                  <a:ext uri="{FF2B5EF4-FFF2-40B4-BE49-F238E27FC236}">
                    <a16:creationId xmlns:a16="http://schemas.microsoft.com/office/drawing/2014/main" id="{6BBB43B7-1CCC-40E4-BBD1-AEA4F379BBAD}"/>
                  </a:ext>
                </a:extLst>
              </p:cNvPr>
              <p:cNvSpPr txBox="1"/>
              <p:nvPr/>
            </p:nvSpPr>
            <p:spPr>
              <a:xfrm>
                <a:off x="515094" y="4339"/>
                <a:ext cx="11161812" cy="1891228"/>
              </a:xfrm>
              <a:prstGeom prst="roundRect">
                <a:avLst/>
              </a:prstGeom>
              <a:solidFill>
                <a:srgbClr val="98E2DB"/>
              </a:solidFill>
              <a:ln w="38100">
                <a:solidFill>
                  <a:schemeClr val="bg1"/>
                </a:solidFill>
              </a:ln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 algn="just">
                  <a:spcBef>
                    <a:spcPct val="0"/>
                  </a:spcBef>
                  <a:buFontTx/>
                  <a:buNone/>
                  <a:defRPr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en-US" altLang="en-US" sz="1800">
                  <a:solidFill>
                    <a:srgbClr val="002060"/>
                  </a:solidFill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altLang="en-US" sz="4800">
                    <a:solidFill>
                      <a:srgbClr val="002060"/>
                    </a:solidFill>
                  </a:rPr>
                  <a:t>805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4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nb-NO" sz="4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rgbClr val="002060"/>
                    </a:solidFill>
                  </a:rPr>
                  <a:t> = …. ha</a:t>
                </a:r>
              </a:p>
              <a:p>
                <a:pPr algn="ctr">
                  <a:spcBef>
                    <a:spcPts val="0"/>
                  </a:spcBef>
                </a:pPr>
                <a:endParaRPr lang="en-US" altLang="en-US" sz="3599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Google Shape;166;p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BBB43B7-1CCC-40E4-BBD1-AEA4F379B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94" y="4339"/>
                <a:ext cx="11161812" cy="189122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d - 9Slide.vn">
            <a:extLst>
              <a:ext uri="{FF2B5EF4-FFF2-40B4-BE49-F238E27FC236}">
                <a16:creationId xmlns:a16="http://schemas.microsoft.com/office/drawing/2014/main" id="{2D9AA0DE-7AF1-472E-B650-3B0E3D2791B0}"/>
              </a:ext>
            </a:extLst>
          </p:cNvPr>
          <p:cNvSpPr/>
          <p:nvPr/>
        </p:nvSpPr>
        <p:spPr>
          <a:xfrm>
            <a:off x="6053761" y="4533012"/>
            <a:ext cx="2321995" cy="1028258"/>
          </a:xfrm>
          <a:prstGeom prst="round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5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D. 0,0805</a:t>
            </a:r>
          </a:p>
        </p:txBody>
      </p:sp>
      <p:sp>
        <p:nvSpPr>
          <p:cNvPr id="52" name="c - 9Slide.vn">
            <a:extLst>
              <a:ext uri="{FF2B5EF4-FFF2-40B4-BE49-F238E27FC236}">
                <a16:creationId xmlns:a16="http://schemas.microsoft.com/office/drawing/2014/main" id="{C1749637-7140-461B-992D-BD2FE7C81D40}"/>
              </a:ext>
            </a:extLst>
          </p:cNvPr>
          <p:cNvSpPr/>
          <p:nvPr/>
        </p:nvSpPr>
        <p:spPr>
          <a:xfrm>
            <a:off x="1676169" y="4533012"/>
            <a:ext cx="2538607" cy="1078595"/>
          </a:xfrm>
          <a:prstGeom prst="round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5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0,805</a:t>
            </a:r>
          </a:p>
        </p:txBody>
      </p:sp>
      <p:sp>
        <p:nvSpPr>
          <p:cNvPr id="53" name="b - 9Slide.vn">
            <a:extLst>
              <a:ext uri="{FF2B5EF4-FFF2-40B4-BE49-F238E27FC236}">
                <a16:creationId xmlns:a16="http://schemas.microsoft.com/office/drawing/2014/main" id="{5AB69486-C983-402E-82AD-21C19DC9269B}"/>
              </a:ext>
            </a:extLst>
          </p:cNvPr>
          <p:cNvSpPr/>
          <p:nvPr/>
        </p:nvSpPr>
        <p:spPr>
          <a:xfrm>
            <a:off x="6053761" y="2793564"/>
            <a:ext cx="2321995" cy="1029003"/>
          </a:xfrm>
          <a:prstGeom prst="round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5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/>
            <a:r>
              <a:rPr lang="en-US" sz="35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8,05</a:t>
            </a:r>
            <a:endParaRPr lang="en-US"/>
          </a:p>
          <a:p>
            <a:pPr algn="ctr"/>
            <a:endParaRPr lang="en-US" sz="35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4" name="a - 9Slide.vn">
            <a:extLst>
              <a:ext uri="{FF2B5EF4-FFF2-40B4-BE49-F238E27FC236}">
                <a16:creationId xmlns:a16="http://schemas.microsoft.com/office/drawing/2014/main" id="{CCC8220A-C5B3-4F74-94B3-0F34BC9E06D4}"/>
              </a:ext>
            </a:extLst>
          </p:cNvPr>
          <p:cNvSpPr/>
          <p:nvPr/>
        </p:nvSpPr>
        <p:spPr>
          <a:xfrm>
            <a:off x="1676169" y="2784654"/>
            <a:ext cx="2553485" cy="1029003"/>
          </a:xfrm>
          <a:prstGeom prst="round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5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80,5</a:t>
            </a:r>
          </a:p>
        </p:txBody>
      </p:sp>
      <p:sp>
        <p:nvSpPr>
          <p:cNvPr id="27" name="b - 9Slide.vn">
            <a:extLst>
              <a:ext uri="{FF2B5EF4-FFF2-40B4-BE49-F238E27FC236}">
                <a16:creationId xmlns:a16="http://schemas.microsoft.com/office/drawing/2014/main" id="{11EA0CC1-53A5-D59B-BCEF-C1D3AB9F5D5E}"/>
              </a:ext>
            </a:extLst>
          </p:cNvPr>
          <p:cNvSpPr/>
          <p:nvPr/>
        </p:nvSpPr>
        <p:spPr>
          <a:xfrm>
            <a:off x="6046934" y="4507844"/>
            <a:ext cx="2538607" cy="107859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5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D. 0,0805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2C7A61C-0A23-B2C5-F223-7A05677647A7}"/>
              </a:ext>
            </a:extLst>
          </p:cNvPr>
          <p:cNvSpPr/>
          <p:nvPr/>
        </p:nvSpPr>
        <p:spPr>
          <a:xfrm>
            <a:off x="9716881" y="4311172"/>
            <a:ext cx="2475119" cy="254248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9422C24-EC37-8F1D-FA33-EC0255BAC550}"/>
              </a:ext>
            </a:extLst>
          </p:cNvPr>
          <p:cNvSpPr/>
          <p:nvPr/>
        </p:nvSpPr>
        <p:spPr>
          <a:xfrm>
            <a:off x="9893934" y="4488225"/>
            <a:ext cx="2130867" cy="21888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0AD51D-6ADE-48F8-E21F-7C232C6583CD}"/>
              </a:ext>
            </a:extLst>
          </p:cNvPr>
          <p:cNvSpPr txBox="1"/>
          <p:nvPr/>
        </p:nvSpPr>
        <p:spPr>
          <a:xfrm>
            <a:off x="10457745" y="4488224"/>
            <a:ext cx="1012317" cy="224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F8A536-74C7-F667-36A7-ABD0D0C35CCC}"/>
              </a:ext>
            </a:extLst>
          </p:cNvPr>
          <p:cNvSpPr txBox="1"/>
          <p:nvPr/>
        </p:nvSpPr>
        <p:spPr>
          <a:xfrm>
            <a:off x="10485714" y="4460775"/>
            <a:ext cx="1112541" cy="224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ADE75F-90A9-9961-142D-B9149F0DF547}"/>
              </a:ext>
            </a:extLst>
          </p:cNvPr>
          <p:cNvSpPr txBox="1"/>
          <p:nvPr/>
        </p:nvSpPr>
        <p:spPr>
          <a:xfrm>
            <a:off x="10510659" y="4433325"/>
            <a:ext cx="1031663" cy="224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CDABC8-2270-FDBE-639B-2DECF6273425}"/>
              </a:ext>
            </a:extLst>
          </p:cNvPr>
          <p:cNvSpPr txBox="1"/>
          <p:nvPr/>
        </p:nvSpPr>
        <p:spPr>
          <a:xfrm>
            <a:off x="10353976" y="4463583"/>
            <a:ext cx="1154549" cy="224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E53BF2-8CB4-B401-81AA-A6D3D59B1BFB}"/>
              </a:ext>
            </a:extLst>
          </p:cNvPr>
          <p:cNvSpPr txBox="1"/>
          <p:nvPr/>
        </p:nvSpPr>
        <p:spPr>
          <a:xfrm>
            <a:off x="10457745" y="4433326"/>
            <a:ext cx="1112541" cy="224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A111F4-1D76-5946-D0C1-464A552789BA}"/>
              </a:ext>
            </a:extLst>
          </p:cNvPr>
          <p:cNvSpPr txBox="1"/>
          <p:nvPr/>
        </p:nvSpPr>
        <p:spPr>
          <a:xfrm>
            <a:off x="10469219" y="4438942"/>
            <a:ext cx="1012317" cy="224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BFF270-8AE7-C0DD-1ABF-5423954A73DA}"/>
              </a:ext>
            </a:extLst>
          </p:cNvPr>
          <p:cNvSpPr txBox="1"/>
          <p:nvPr/>
        </p:nvSpPr>
        <p:spPr>
          <a:xfrm>
            <a:off x="9940862" y="5226886"/>
            <a:ext cx="2257372" cy="768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2" name="Dong-ho-dem-nguoc-5-gi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BFA6D25-D025-148D-9830-B257C09532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46077" y="63662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4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09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chuong-reo-het-gio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 animBg="1"/>
      <p:bldP spid="32" grpId="0" animBg="1"/>
      <p:bldP spid="33" grpId="0" animBg="1"/>
      <p:bldP spid="34" grpId="0"/>
      <p:bldP spid="34" grpId="1"/>
      <p:bldP spid="35" grpId="0"/>
      <p:bldP spid="35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E14E8-FD42-452D-79DF-3440A88A2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A house with snow on the roof&#10;&#10;Description automatically generated">
            <a:extLst>
              <a:ext uri="{FF2B5EF4-FFF2-40B4-BE49-F238E27FC236}">
                <a16:creationId xmlns:a16="http://schemas.microsoft.com/office/drawing/2014/main" id="{4DC60A9B-AB37-061E-C2CF-B52B69912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1"/>
            <a:ext cx="12189796" cy="6856760"/>
          </a:xfrm>
          <a:prstGeom prst="rect">
            <a:avLst/>
          </a:prstGeom>
        </p:spPr>
      </p:pic>
      <p:pic>
        <p:nvPicPr>
          <p:cNvPr id="10" name="Picture 9" descr="A group of reindeers pulling a sleigh&#10;&#10;Description automatically generated">
            <a:extLst>
              <a:ext uri="{FF2B5EF4-FFF2-40B4-BE49-F238E27FC236}">
                <a16:creationId xmlns:a16="http://schemas.microsoft.com/office/drawing/2014/main" id="{087D4468-9B7F-3464-6DEF-250B0CB0D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784" y="5131121"/>
            <a:ext cx="4952982" cy="2641591"/>
          </a:xfrm>
          <a:prstGeom prst="rect">
            <a:avLst/>
          </a:prstGeom>
        </p:spPr>
      </p:pic>
      <p:pic>
        <p:nvPicPr>
          <p:cNvPr id="12" name="Picture 11" descr="A cartoon of a santa claus&#10;&#10;Description automatically generated">
            <a:extLst>
              <a:ext uri="{FF2B5EF4-FFF2-40B4-BE49-F238E27FC236}">
                <a16:creationId xmlns:a16="http://schemas.microsoft.com/office/drawing/2014/main" id="{FEE66515-C310-D16F-C0E0-4C1DB784F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083" y="353486"/>
            <a:ext cx="6822908" cy="6503274"/>
          </a:xfrm>
          <a:prstGeom prst="rect">
            <a:avLst/>
          </a:prstGeom>
        </p:spPr>
      </p:pic>
      <p:pic>
        <p:nvPicPr>
          <p:cNvPr id="2" name="2.2">
            <a:hlinkClick r:id="" action="ppaction://media"/>
            <a:extLst>
              <a:ext uri="{FF2B5EF4-FFF2-40B4-BE49-F238E27FC236}">
                <a16:creationId xmlns:a16="http://schemas.microsoft.com/office/drawing/2014/main" id="{EF63896B-39DC-EC0E-E542-F3CAFBD621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16627" y="5159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3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8">
            <a:extLst>
              <a:ext uri="{FF2B5EF4-FFF2-40B4-BE49-F238E27FC236}">
                <a16:creationId xmlns:a16="http://schemas.microsoft.com/office/drawing/2014/main" id="{269E69BB-17DD-4400-B021-C12C81FB6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93" y="533777"/>
            <a:ext cx="11837467" cy="14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spcBef>
                <a:spcPct val="0"/>
              </a:spcBef>
              <a:spcAft>
                <a:spcPts val="600"/>
              </a:spcAft>
              <a:buNone/>
              <a:defRPr sz="4000" b="1">
                <a:solidFill>
                  <a:srgbClr val="FF843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999">
                <a:solidFill>
                  <a:srgbClr val="FF0000"/>
                </a:solidFill>
              </a:rPr>
              <a:t> </a:t>
            </a:r>
            <a:r>
              <a:rPr lang="en-US" altLang="en-US" sz="3999" u="sng">
                <a:solidFill>
                  <a:srgbClr val="0000FF"/>
                </a:solidFill>
              </a:rPr>
              <a:t>Toán</a:t>
            </a:r>
          </a:p>
          <a:p>
            <a:pPr algn="ctr"/>
            <a:r>
              <a:rPr lang="en-US" altLang="en-US" sz="3999">
                <a:solidFill>
                  <a:srgbClr val="0000FF"/>
                </a:solidFill>
              </a:rPr>
              <a:t>Luyện tập chung</a:t>
            </a:r>
            <a:endParaRPr lang="en-US" altLang="en-US" sz="3999" dirty="0">
              <a:solidFill>
                <a:srgbClr val="0000FF"/>
              </a:solidFill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205" y="43923"/>
            <a:ext cx="184688" cy="3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9" tIns="45709" rIns="91419" bIns="4570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205" y="1377115"/>
            <a:ext cx="184688" cy="3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9" tIns="45709" rIns="91419" bIns="45709" numCol="1" anchor="ctr" anchorCtr="0" compatLnSpc="1">
            <a:prstTxWarp prst="textNoShape">
              <a:avLst/>
            </a:prstTxWarp>
            <a:spAutoFit/>
          </a:bodyPr>
          <a:lstStyle/>
          <a:p>
            <a:pPr defTabSz="914217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205" y="43923"/>
            <a:ext cx="184688" cy="3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9" tIns="45709" rIns="91419" bIns="4570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205" y="1377115"/>
            <a:ext cx="184688" cy="3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9" tIns="45709" rIns="91419" bIns="45709" numCol="1" anchor="ctr" anchorCtr="0" compatLnSpc="1">
            <a:prstTxWarp prst="textNoShape">
              <a:avLst/>
            </a:prstTxWarp>
            <a:spAutoFit/>
          </a:bodyPr>
          <a:lstStyle/>
          <a:p>
            <a:pPr defTabSz="914217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2205" y="43923"/>
            <a:ext cx="184688" cy="3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9" tIns="45709" rIns="91419" bIns="4570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2205" y="1385051"/>
            <a:ext cx="184688" cy="3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9" tIns="45709" rIns="91419" bIns="45709" numCol="1" anchor="ctr" anchorCtr="0" compatLnSpc="1">
            <a:prstTxWarp prst="textNoShape">
              <a:avLst/>
            </a:prstTxWarp>
            <a:spAutoFit/>
          </a:bodyPr>
          <a:lstStyle/>
          <a:p>
            <a:pPr defTabSz="914217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2205" y="43923"/>
            <a:ext cx="184688" cy="3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9" tIns="45709" rIns="91419" bIns="4570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2205" y="1377115"/>
            <a:ext cx="184688" cy="3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9" tIns="45709" rIns="91419" bIns="45709" numCol="1" anchor="ctr" anchorCtr="0" compatLnSpc="1">
            <a:prstTxWarp prst="textNoShape">
              <a:avLst/>
            </a:prstTxWarp>
            <a:spAutoFit/>
          </a:bodyPr>
          <a:lstStyle/>
          <a:p>
            <a:pPr defTabSz="914217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2205" y="43923"/>
            <a:ext cx="184688" cy="3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9" tIns="45709" rIns="91419" bIns="4570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2205" y="1385051"/>
            <a:ext cx="184688" cy="3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9" tIns="45709" rIns="91419" bIns="45709" numCol="1" anchor="ctr" anchorCtr="0" compatLnSpc="1">
            <a:prstTxWarp prst="textNoShape">
              <a:avLst/>
            </a:prstTxWarp>
            <a:spAutoFit/>
          </a:bodyPr>
          <a:lstStyle/>
          <a:p>
            <a:pPr defTabSz="914217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honeycomb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E14E8-FD42-452D-79DF-3440A88A2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A house with snow on the roof&#10;&#10;Description automatically generated">
            <a:extLst>
              <a:ext uri="{FF2B5EF4-FFF2-40B4-BE49-F238E27FC236}">
                <a16:creationId xmlns:a16="http://schemas.microsoft.com/office/drawing/2014/main" id="{4DC60A9B-AB37-061E-C2CF-B52B69912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1"/>
            <a:ext cx="12189796" cy="6856760"/>
          </a:xfrm>
          <a:prstGeom prst="rect">
            <a:avLst/>
          </a:prstGeom>
        </p:spPr>
      </p:pic>
      <p:pic>
        <p:nvPicPr>
          <p:cNvPr id="10" name="Picture 9" descr="A group of reindeers pulling a sleigh&#10;&#10;Description automatically generated">
            <a:extLst>
              <a:ext uri="{FF2B5EF4-FFF2-40B4-BE49-F238E27FC236}">
                <a16:creationId xmlns:a16="http://schemas.microsoft.com/office/drawing/2014/main" id="{087D4468-9B7F-3464-6DEF-250B0CB0D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784" y="5131121"/>
            <a:ext cx="4952982" cy="2641591"/>
          </a:xfrm>
          <a:prstGeom prst="rect">
            <a:avLst/>
          </a:prstGeom>
        </p:spPr>
      </p:pic>
      <p:pic>
        <p:nvPicPr>
          <p:cNvPr id="12" name="Picture 11" descr="A cartoon of a santa claus&#10;&#10;Description automatically generated">
            <a:extLst>
              <a:ext uri="{FF2B5EF4-FFF2-40B4-BE49-F238E27FC236}">
                <a16:creationId xmlns:a16="http://schemas.microsoft.com/office/drawing/2014/main" id="{FEE66515-C310-D16F-C0E0-4C1DB784F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083" y="354726"/>
            <a:ext cx="6822908" cy="6503274"/>
          </a:xfrm>
          <a:prstGeom prst="rect">
            <a:avLst/>
          </a:prstGeom>
        </p:spPr>
      </p:pic>
      <p:pic>
        <p:nvPicPr>
          <p:cNvPr id="3" name="3.3">
            <a:hlinkClick r:id="" action="ppaction://media"/>
            <a:extLst>
              <a:ext uri="{FF2B5EF4-FFF2-40B4-BE49-F238E27FC236}">
                <a16:creationId xmlns:a16="http://schemas.microsoft.com/office/drawing/2014/main" id="{F9A561F7-972B-B6B2-6293-F8EC55F6A9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16627" y="12170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269E69BB-17DD-4400-B021-C12C81FB6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68" y="0"/>
            <a:ext cx="10441465" cy="7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spcBef>
                <a:spcPct val="0"/>
              </a:spcBef>
              <a:spcAft>
                <a:spcPts val="600"/>
              </a:spcAft>
              <a:buNone/>
              <a:defRPr sz="4000" b="1">
                <a:solidFill>
                  <a:srgbClr val="FF843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en-US" altLang="en-US" sz="3999" err="1">
                <a:solidFill>
                  <a:srgbClr val="FF0000"/>
                </a:solidFill>
              </a:rPr>
              <a:t>Bài</a:t>
            </a:r>
            <a:r>
              <a:rPr lang="en-US" altLang="en-US" sz="3999">
                <a:solidFill>
                  <a:srgbClr val="FF0000"/>
                </a:solidFill>
              </a:rPr>
              <a:t> 1. </a:t>
            </a:r>
            <a:r>
              <a:rPr lang="en-US" altLang="en-US" sz="3999" dirty="0" err="1">
                <a:solidFill>
                  <a:srgbClr val="FF0000"/>
                </a:solidFill>
              </a:rPr>
              <a:t>Viết</a:t>
            </a:r>
            <a:r>
              <a:rPr lang="en-US" altLang="en-US" sz="3999" dirty="0">
                <a:solidFill>
                  <a:srgbClr val="FF0000"/>
                </a:solidFill>
              </a:rPr>
              <a:t> </a:t>
            </a:r>
            <a:r>
              <a:rPr lang="en-US" altLang="en-US" sz="3999" dirty="0" err="1">
                <a:solidFill>
                  <a:srgbClr val="FF0000"/>
                </a:solidFill>
              </a:rPr>
              <a:t>các</a:t>
            </a:r>
            <a:r>
              <a:rPr lang="en-US" altLang="en-US" sz="3999" dirty="0">
                <a:solidFill>
                  <a:srgbClr val="FF0000"/>
                </a:solidFill>
              </a:rPr>
              <a:t> </a:t>
            </a:r>
            <a:r>
              <a:rPr lang="en-US" altLang="en-US" sz="3999" dirty="0" err="1">
                <a:solidFill>
                  <a:srgbClr val="FF0000"/>
                </a:solidFill>
              </a:rPr>
              <a:t>hỗn</a:t>
            </a:r>
            <a:r>
              <a:rPr lang="en-US" altLang="en-US" sz="3999" dirty="0">
                <a:solidFill>
                  <a:srgbClr val="FF0000"/>
                </a:solidFill>
              </a:rPr>
              <a:t> </a:t>
            </a:r>
            <a:r>
              <a:rPr lang="en-US" altLang="en-US" sz="3999" dirty="0" err="1">
                <a:solidFill>
                  <a:srgbClr val="FF0000"/>
                </a:solidFill>
              </a:rPr>
              <a:t>số</a:t>
            </a:r>
            <a:r>
              <a:rPr lang="en-US" altLang="en-US" sz="3999" dirty="0">
                <a:solidFill>
                  <a:srgbClr val="FF0000"/>
                </a:solidFill>
              </a:rPr>
              <a:t> </a:t>
            </a:r>
            <a:r>
              <a:rPr lang="en-US" altLang="en-US" sz="3999" dirty="0" err="1">
                <a:solidFill>
                  <a:srgbClr val="FF0000"/>
                </a:solidFill>
              </a:rPr>
              <a:t>sau</a:t>
            </a:r>
            <a:r>
              <a:rPr lang="en-US" altLang="en-US" sz="3999" dirty="0">
                <a:solidFill>
                  <a:srgbClr val="FF0000"/>
                </a:solidFill>
              </a:rPr>
              <a:t> </a:t>
            </a:r>
            <a:r>
              <a:rPr lang="en-US" altLang="en-US" sz="3999" dirty="0" err="1">
                <a:solidFill>
                  <a:srgbClr val="FF0000"/>
                </a:solidFill>
              </a:rPr>
              <a:t>thành</a:t>
            </a:r>
            <a:r>
              <a:rPr lang="en-US" altLang="en-US" sz="3999" dirty="0">
                <a:solidFill>
                  <a:srgbClr val="FF0000"/>
                </a:solidFill>
              </a:rPr>
              <a:t> </a:t>
            </a:r>
            <a:r>
              <a:rPr lang="en-US" altLang="en-US" sz="3999" dirty="0" err="1">
                <a:solidFill>
                  <a:srgbClr val="FF0000"/>
                </a:solidFill>
              </a:rPr>
              <a:t>số</a:t>
            </a:r>
            <a:r>
              <a:rPr lang="en-US" altLang="en-US" sz="3999" dirty="0">
                <a:solidFill>
                  <a:srgbClr val="FF0000"/>
                </a:solidFill>
              </a:rPr>
              <a:t> </a:t>
            </a:r>
            <a:r>
              <a:rPr lang="en-US" altLang="en-US" sz="3999" dirty="0" err="1">
                <a:solidFill>
                  <a:srgbClr val="FF0000"/>
                </a:solidFill>
              </a:rPr>
              <a:t>thập</a:t>
            </a:r>
            <a:r>
              <a:rPr lang="en-US" altLang="en-US" sz="3999" dirty="0">
                <a:solidFill>
                  <a:srgbClr val="FF0000"/>
                </a:solidFill>
              </a:rPr>
              <a:t> </a:t>
            </a:r>
            <a:r>
              <a:rPr lang="en-US" altLang="en-US" sz="3999" dirty="0" err="1">
                <a:solidFill>
                  <a:srgbClr val="FF0000"/>
                </a:solidFill>
              </a:rPr>
              <a:t>phân</a:t>
            </a:r>
            <a:r>
              <a:rPr lang="en-US" altLang="en-US" sz="3999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9137C-E772-BC2B-F1C8-E9ED68C1D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707722"/>
            <a:ext cx="11029950" cy="61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74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353</Words>
  <Application>Microsoft Office PowerPoint</Application>
  <PresentationFormat>Widescreen</PresentationFormat>
  <Paragraphs>79</Paragraphs>
  <Slides>15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.VnTime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tp</dc:creator>
  <cp:lastModifiedBy>tp</cp:lastModifiedBy>
  <cp:revision>48</cp:revision>
  <dcterms:created xsi:type="dcterms:W3CDTF">2023-12-23T05:06:24Z</dcterms:created>
  <dcterms:modified xsi:type="dcterms:W3CDTF">2023-12-25T23:46:26Z</dcterms:modified>
</cp:coreProperties>
</file>