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21" r:id="rId2"/>
    <p:sldId id="270" r:id="rId3"/>
    <p:sldId id="259" r:id="rId4"/>
    <p:sldId id="273" r:id="rId5"/>
    <p:sldId id="272" r:id="rId6"/>
    <p:sldId id="271" r:id="rId7"/>
    <p:sldId id="258" r:id="rId8"/>
    <p:sldId id="260" r:id="rId9"/>
    <p:sldId id="281" r:id="rId10"/>
    <p:sldId id="311" r:id="rId11"/>
    <p:sldId id="333" r:id="rId12"/>
    <p:sldId id="334" r:id="rId13"/>
    <p:sldId id="289" r:id="rId14"/>
    <p:sldId id="262" r:id="rId15"/>
    <p:sldId id="261" r:id="rId16"/>
    <p:sldId id="263" r:id="rId17"/>
    <p:sldId id="265" r:id="rId18"/>
    <p:sldId id="335" r:id="rId19"/>
    <p:sldId id="332" r:id="rId20"/>
    <p:sldId id="331" r:id="rId21"/>
    <p:sldId id="336" r:id="rId22"/>
    <p:sldId id="337" r:id="rId23"/>
    <p:sldId id="312" r:id="rId24"/>
    <p:sldId id="269" r:id="rId25"/>
  </p:sldIdLst>
  <p:sldSz cx="18288000" cy="10287000"/>
  <p:notesSz cx="6858000" cy="9144000"/>
  <p:embeddedFontLst>
    <p:embeddedFont>
      <p:font typeface="#9Slide03 AllRoundGothic" panose="020B0604020202020204" charset="0"/>
      <p:regular r:id="rId26"/>
    </p:embeddedFont>
    <p:embeddedFont>
      <p:font typeface="#9Slide07 Crocante" panose="020B0604020202020204" charset="0"/>
      <p:regular r:id="rId27"/>
    </p:embeddedFont>
    <p:embeddedFont>
      <p:font typeface="#9Slide07 Deepika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FF"/>
    <a:srgbClr val="DE7FB4"/>
    <a:srgbClr val="6FBA65"/>
    <a:srgbClr val="66FF33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22" autoAdjust="0"/>
  </p:normalViewPr>
  <p:slideViewPr>
    <p:cSldViewPr>
      <p:cViewPr>
        <p:scale>
          <a:sx n="61" d="100"/>
          <a:sy n="61" d="100"/>
        </p:scale>
        <p:origin x="173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Background Images - Free Download on Freepik">
            <a:extLst>
              <a:ext uri="{FF2B5EF4-FFF2-40B4-BE49-F238E27FC236}">
                <a16:creationId xmlns:a16="http://schemas.microsoft.com/office/drawing/2014/main" id="{8AAB09C9-DC2E-40DB-A30B-2D185E2581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" y="-51846"/>
            <a:ext cx="18291378" cy="1033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3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966146" y="5961828"/>
            <a:ext cx="11941970" cy="106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48" tIns="68525" rIns="137048" bIns="68525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cs typeface="Times New Roman" pitchFamily="18" charset="0"/>
              </a:rPr>
              <a:t>Giáo </a:t>
            </a:r>
            <a:r>
              <a:rPr lang="en-US" sz="6000" b="1" dirty="0" err="1">
                <a:cs typeface="Times New Roman" pitchFamily="18" charset="0"/>
              </a:rPr>
              <a:t>viên</a:t>
            </a:r>
            <a:r>
              <a:rPr lang="en-US" sz="6000" b="1" dirty="0">
                <a:cs typeface="Times New Roman" pitchFamily="18" charset="0"/>
              </a:rPr>
              <a:t> :</a:t>
            </a:r>
            <a:r>
              <a:rPr lang="vi-VN" sz="6000" b="1" dirty="0">
                <a:cs typeface="Times New Roman" pitchFamily="18" charset="0"/>
              </a:rPr>
              <a:t> Trần </a:t>
            </a:r>
            <a:r>
              <a:rPr lang="vi-VN" sz="6000" b="1">
                <a:cs typeface="Times New Roman" pitchFamily="18" charset="0"/>
              </a:rPr>
              <a:t>Thị </a:t>
            </a:r>
            <a:r>
              <a:rPr lang="en-US" sz="6000" b="1">
                <a:cs typeface="Times New Roman" pitchFamily="18" charset="0"/>
              </a:rPr>
              <a:t>Vân</a:t>
            </a:r>
            <a:endParaRPr lang="en-US" altLang="en-US" sz="6000" b="1" i="1" dirty="0"/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3500440" y="1333503"/>
            <a:ext cx="11358563" cy="7948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95952" tIns="47970" rIns="95952" bIns="4797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750" b="1" kern="10" dirty="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2286002" y="0"/>
            <a:ext cx="13716000" cy="10287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81" y="9981425"/>
            <a:ext cx="229196" cy="30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627585" y="3425549"/>
            <a:ext cx="10501313" cy="125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46" tIns="47970" rIns="95946" bIns="4797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500" b="1" err="1">
                <a:solidFill>
                  <a:srgbClr val="0000FF"/>
                </a:solidFill>
                <a:cs typeface="Times New Roman" pitchFamily="18" charset="0"/>
              </a:rPr>
              <a:t>Lớp</a:t>
            </a:r>
            <a:r>
              <a:rPr lang="en-US" sz="75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7500" b="1">
                <a:solidFill>
                  <a:srgbClr val="0000FF"/>
                </a:solidFill>
                <a:cs typeface="Times New Roman" pitchFamily="18" charset="0"/>
              </a:rPr>
              <a:t>5</a:t>
            </a:r>
            <a:r>
              <a:rPr lang="en-US" sz="7500" b="1">
                <a:solidFill>
                  <a:srgbClr val="0000FF"/>
                </a:solidFill>
                <a:cs typeface="Times New Roman" pitchFamily="18" charset="0"/>
              </a:rPr>
              <a:t>B</a:t>
            </a:r>
            <a:endParaRPr lang="en-US" sz="7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DD715F7-E4FC-1CD3-AE01-AA8038437C8F}"/>
              </a:ext>
            </a:extLst>
          </p:cNvPr>
          <p:cNvGrpSpPr/>
          <p:nvPr/>
        </p:nvGrpSpPr>
        <p:grpSpPr>
          <a:xfrm rot="21395309" flipH="1">
            <a:off x="2364835" y="6970736"/>
            <a:ext cx="5297564" cy="2980134"/>
            <a:chOff x="5888140" y="2073318"/>
            <a:chExt cx="6303860" cy="4532249"/>
          </a:xfrm>
        </p:grpSpPr>
        <p:pic>
          <p:nvPicPr>
            <p:cNvPr id="17" name="图片 329">
              <a:extLst>
                <a:ext uri="{FF2B5EF4-FFF2-40B4-BE49-F238E27FC236}">
                  <a16:creationId xmlns:a16="http://schemas.microsoft.com/office/drawing/2014/main" id="{A48A68E0-F8DB-7F5C-E7DB-CC1C371A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18" name="图片 335">
              <a:extLst>
                <a:ext uri="{FF2B5EF4-FFF2-40B4-BE49-F238E27FC236}">
                  <a16:creationId xmlns:a16="http://schemas.microsoft.com/office/drawing/2014/main" id="{A1DD0247-E9AB-F327-487E-F35CE6BA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19624" y="8272799"/>
            <a:ext cx="13582379" cy="2010395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:a16="http://schemas.microsoft.com/office/drawing/2014/main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:a16="http://schemas.microsoft.com/office/drawing/2014/main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6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23560" grpId="0"/>
      <p:bldP spid="44037" grpId="0" animBg="1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4D935F-DAEF-A75A-7079-8B6461225021}"/>
              </a:ext>
            </a:extLst>
          </p:cNvPr>
          <p:cNvGrpSpPr/>
          <p:nvPr/>
        </p:nvGrpSpPr>
        <p:grpSpPr>
          <a:xfrm>
            <a:off x="0" y="-3"/>
            <a:ext cx="18288000" cy="10272714"/>
            <a:chOff x="0" y="-2"/>
            <a:chExt cx="9026748" cy="6848476"/>
          </a:xfrm>
        </p:grpSpPr>
        <p:pic>
          <p:nvPicPr>
            <p:cNvPr id="5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A1914FBA-8772-69A9-7214-3B5FECF98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>
              <a:off x="0" y="-1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C721EA62-87FA-79B1-0D7E-002D8F665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 flipH="1">
              <a:off x="4505548" y="-2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54ED088-6F32-866E-5E78-24A1086B3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28808" y="140491"/>
            <a:ext cx="18030384" cy="9991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B7405-3B3C-5DE0-FB88-B965B8B59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6" y="14288"/>
            <a:ext cx="18258984" cy="102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5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hands and walking with children&#10;&#10;Description automatically generated">
            <a:extLst>
              <a:ext uri="{FF2B5EF4-FFF2-40B4-BE49-F238E27FC236}">
                <a16:creationId xmlns:a16="http://schemas.microsoft.com/office/drawing/2014/main" id="{A866922A-CCF5-2386-B580-F2C91388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6700"/>
            <a:ext cx="17602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640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840C1-D190-3797-B56E-78448F0D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80594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491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17A688-984B-C794-0016-2960B44BBA88}"/>
              </a:ext>
            </a:extLst>
          </p:cNvPr>
          <p:cNvGrpSpPr/>
          <p:nvPr/>
        </p:nvGrpSpPr>
        <p:grpSpPr>
          <a:xfrm>
            <a:off x="22485" y="177734"/>
            <a:ext cx="18288000" cy="10272714"/>
            <a:chOff x="0" y="-2"/>
            <a:chExt cx="9026748" cy="6848476"/>
          </a:xfrm>
        </p:grpSpPr>
        <p:pic>
          <p:nvPicPr>
            <p:cNvPr id="5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7666E54A-71D4-BFD5-8EDA-42915631B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>
              <a:off x="0" y="-1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4C745C59-A73E-ED8C-EC83-F0424BC1A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 flipH="1">
              <a:off x="4505548" y="-2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8FDDEB-240F-18C3-3A29-498015436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11849100" y="355471"/>
            <a:ext cx="8181534" cy="991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4CA1A88-8DBC-8C69-5823-94C92FAA3089}"/>
              </a:ext>
            </a:extLst>
          </p:cNvPr>
          <p:cNvSpPr/>
          <p:nvPr/>
        </p:nvSpPr>
        <p:spPr>
          <a:xfrm>
            <a:off x="2076450" y="1104900"/>
            <a:ext cx="9772650" cy="6229350"/>
          </a:xfrm>
          <a:prstGeom prst="wedgeEllipseCallout">
            <a:avLst>
              <a:gd name="adj1" fmla="val 59868"/>
              <a:gd name="adj2" fmla="val 1418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1E2E32-818E-5755-43C6-859BB7A67F45}"/>
              </a:ext>
            </a:extLst>
          </p:cNvPr>
          <p:cNvSpPr/>
          <p:nvPr/>
        </p:nvSpPr>
        <p:spPr>
          <a:xfrm>
            <a:off x="2699114" y="2133287"/>
            <a:ext cx="8616587" cy="387798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8100" b="1" dirty="0">
                <a:ln>
                  <a:solidFill>
                    <a:srgbClr val="FF53AD"/>
                  </a:solidFill>
                </a:ln>
                <a:solidFill>
                  <a:srgbClr val="FF53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trẻ em còn có những quyền nào khác?</a:t>
            </a:r>
            <a:endParaRPr lang="en-US" sz="8100" b="1" dirty="0">
              <a:ln w="0">
                <a:solidFill>
                  <a:srgbClr val="FF53AD"/>
                </a:solidFill>
              </a:ln>
              <a:solidFill>
                <a:srgbClr val="FF53A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B0276629-388F-D5EA-E04B-6AFDDD4E772E}"/>
              </a:ext>
            </a:extLst>
          </p:cNvPr>
          <p:cNvSpPr/>
          <p:nvPr/>
        </p:nvSpPr>
        <p:spPr>
          <a:xfrm>
            <a:off x="533400" y="1866900"/>
            <a:ext cx="11506200" cy="6324600"/>
          </a:xfrm>
          <a:custGeom>
            <a:avLst/>
            <a:gdLst/>
            <a:ahLst/>
            <a:cxnLst/>
            <a:rect l="l" t="t" r="r" b="b"/>
            <a:pathLst>
              <a:path w="2706982" h="1698631">
                <a:moveTo>
                  <a:pt x="0" y="0"/>
                </a:moveTo>
                <a:lnTo>
                  <a:pt x="2706982" y="0"/>
                </a:lnTo>
                <a:lnTo>
                  <a:pt x="2706982" y="1698631"/>
                </a:lnTo>
                <a:lnTo>
                  <a:pt x="0" y="1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A166F5A-1880-BED0-5247-B6EB846472EC}"/>
              </a:ext>
            </a:extLst>
          </p:cNvPr>
          <p:cNvSpPr/>
          <p:nvPr/>
        </p:nvSpPr>
        <p:spPr>
          <a:xfrm>
            <a:off x="11430000" y="3314700"/>
            <a:ext cx="4012501" cy="7162800"/>
          </a:xfrm>
          <a:custGeom>
            <a:avLst/>
            <a:gdLst/>
            <a:ahLst/>
            <a:cxnLst/>
            <a:rect l="l" t="t" r="r" b="b"/>
            <a:pathLst>
              <a:path w="2880162" h="4912857">
                <a:moveTo>
                  <a:pt x="0" y="0"/>
                </a:moveTo>
                <a:lnTo>
                  <a:pt x="2880162" y="0"/>
                </a:lnTo>
                <a:lnTo>
                  <a:pt x="2880162" y="4912857"/>
                </a:lnTo>
                <a:lnTo>
                  <a:pt x="0" y="4912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E2122-E515-8C74-4C0B-6A618D9628EF}"/>
              </a:ext>
            </a:extLst>
          </p:cNvPr>
          <p:cNvSpPr txBox="1"/>
          <p:nvPr/>
        </p:nvSpPr>
        <p:spPr>
          <a:xfrm>
            <a:off x="4343400" y="2019300"/>
            <a:ext cx="426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</a:rPr>
              <a:t>Hoạt động </a:t>
            </a:r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</a:rPr>
              <a:t>2</a:t>
            </a:r>
            <a:r>
              <a:rPr lang="vi-V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B17DE-400F-5672-DDF0-D42A4E3F0E4D}"/>
              </a:ext>
            </a:extLst>
          </p:cNvPr>
          <p:cNvSpPr txBox="1"/>
          <p:nvPr/>
        </p:nvSpPr>
        <p:spPr>
          <a:xfrm>
            <a:off x="742955" y="3152192"/>
            <a:ext cx="104774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DE7FB4"/>
                </a:solidFill>
                <a:latin typeface="#9Slide03 AllRoundGothic" panose="020B0703020202020104" pitchFamily="34" charset="-93"/>
              </a:rPr>
              <a:t>Trao đổi về nội dung quyền trẻ em hoặc mong muốn cha mẹ (hoặc người lớn) giúp em thực hiện </a:t>
            </a:r>
            <a:endParaRPr lang="en-GB" sz="6000" dirty="0">
              <a:solidFill>
                <a:srgbClr val="DE7FB4"/>
              </a:solidFill>
              <a:latin typeface="#9Slide03 AllRoundGothic" panose="020B0703020202020104" pitchFamily="34" charset="-93"/>
            </a:endParaRPr>
          </a:p>
          <a:p>
            <a:pPr algn="ctr"/>
            <a:r>
              <a:rPr lang="vi-VN" sz="6000" dirty="0">
                <a:solidFill>
                  <a:srgbClr val="DE7FB4"/>
                </a:solidFill>
                <a:latin typeface="#9Slide03 AllRoundGothic" panose="020B0703020202020104" pitchFamily="34" charset="-93"/>
              </a:rPr>
              <a:t>nguyện vọng.</a:t>
            </a:r>
          </a:p>
        </p:txBody>
      </p:sp>
    </p:spTree>
    <p:extLst>
      <p:ext uri="{BB962C8B-B14F-4D97-AF65-F5344CB8AC3E}">
        <p14:creationId xmlns:p14="http://schemas.microsoft.com/office/powerpoint/2010/main" val="1023918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F6836E-8BE3-E05D-5868-FB0CDE9C9D01}"/>
              </a:ext>
            </a:extLst>
          </p:cNvPr>
          <p:cNvSpPr/>
          <p:nvPr/>
        </p:nvSpPr>
        <p:spPr>
          <a:xfrm>
            <a:off x="609600" y="571500"/>
            <a:ext cx="17221200" cy="9296400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F390B2-589C-16D9-5E65-360AA29AD69E}"/>
              </a:ext>
            </a:extLst>
          </p:cNvPr>
          <p:cNvGrpSpPr/>
          <p:nvPr/>
        </p:nvGrpSpPr>
        <p:grpSpPr>
          <a:xfrm>
            <a:off x="742363" y="659926"/>
            <a:ext cx="9239837" cy="1511774"/>
            <a:chOff x="742363" y="659926"/>
            <a:chExt cx="9239837" cy="15117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01AB94-2213-ACB2-DC31-8E1B189D0280}"/>
                </a:ext>
              </a:extLst>
            </p:cNvPr>
            <p:cNvGrpSpPr/>
            <p:nvPr/>
          </p:nvGrpSpPr>
          <p:grpSpPr>
            <a:xfrm>
              <a:off x="742363" y="659926"/>
              <a:ext cx="9239837" cy="1511774"/>
              <a:chOff x="742363" y="659926"/>
              <a:chExt cx="9239837" cy="151177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9CE585A-0D26-4447-C597-E4C73B01FD44}"/>
                  </a:ext>
                </a:extLst>
              </p:cNvPr>
              <p:cNvSpPr/>
              <p:nvPr/>
            </p:nvSpPr>
            <p:spPr>
              <a:xfrm>
                <a:off x="1485900" y="1028700"/>
                <a:ext cx="8496300" cy="1143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82174BA-EF18-99EE-9282-66AA0A0A9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363" y="659926"/>
                <a:ext cx="1482501" cy="121920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612928-8A6A-31E7-91AE-C82E84B3B29A}"/>
                </a:ext>
              </a:extLst>
            </p:cNvPr>
            <p:cNvSpPr txBox="1"/>
            <p:nvPr/>
          </p:nvSpPr>
          <p:spPr>
            <a:xfrm>
              <a:off x="2514600" y="1192757"/>
              <a:ext cx="6934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800" b="1" dirty="0">
                  <a:solidFill>
                    <a:schemeClr val="bg1"/>
                  </a:solidFill>
                </a:rPr>
                <a:t>Chọn 1 trong 2 đề sau: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3D37A7-3621-0402-ED3C-606E1CD9292A}"/>
              </a:ext>
            </a:extLst>
          </p:cNvPr>
          <p:cNvSpPr txBox="1"/>
          <p:nvPr/>
        </p:nvSpPr>
        <p:spPr>
          <a:xfrm>
            <a:off x="858387" y="2448703"/>
            <a:ext cx="16897350" cy="4050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vi-VN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 đổi với bạn cách hiểu của em về một trong các quyền nêu trên</a:t>
            </a:r>
            <a:endParaRPr lang="en-GB" sz="4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GB" sz="4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GB" sz="4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GB" sz="4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cartoon of a child and child sitting at a table&#10;&#10;Description automatically generated">
            <a:extLst>
              <a:ext uri="{FF2B5EF4-FFF2-40B4-BE49-F238E27FC236}">
                <a16:creationId xmlns:a16="http://schemas.microsoft.com/office/drawing/2014/main" id="{261234F1-2605-1595-60A2-88A72C37D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1" t="13100" r="9269" b="68781"/>
          <a:stretch/>
        </p:blipFill>
        <p:spPr>
          <a:xfrm>
            <a:off x="990600" y="3896976"/>
            <a:ext cx="16439013" cy="53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6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F6836E-8BE3-E05D-5868-FB0CDE9C9D01}"/>
              </a:ext>
            </a:extLst>
          </p:cNvPr>
          <p:cNvSpPr/>
          <p:nvPr/>
        </p:nvSpPr>
        <p:spPr>
          <a:xfrm>
            <a:off x="665997" y="495300"/>
            <a:ext cx="16846302" cy="9296400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F390B2-589C-16D9-5E65-360AA29AD69E}"/>
              </a:ext>
            </a:extLst>
          </p:cNvPr>
          <p:cNvGrpSpPr/>
          <p:nvPr/>
        </p:nvGrpSpPr>
        <p:grpSpPr>
          <a:xfrm>
            <a:off x="742363" y="659926"/>
            <a:ext cx="9239837" cy="1511774"/>
            <a:chOff x="742363" y="659926"/>
            <a:chExt cx="9239837" cy="15117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01AB94-2213-ACB2-DC31-8E1B189D0280}"/>
                </a:ext>
              </a:extLst>
            </p:cNvPr>
            <p:cNvGrpSpPr/>
            <p:nvPr/>
          </p:nvGrpSpPr>
          <p:grpSpPr>
            <a:xfrm>
              <a:off x="742363" y="659926"/>
              <a:ext cx="9239837" cy="1511774"/>
              <a:chOff x="742363" y="659926"/>
              <a:chExt cx="9239837" cy="151177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9CE585A-0D26-4447-C597-E4C73B01FD44}"/>
                  </a:ext>
                </a:extLst>
              </p:cNvPr>
              <p:cNvSpPr/>
              <p:nvPr/>
            </p:nvSpPr>
            <p:spPr>
              <a:xfrm>
                <a:off x="1485900" y="1028700"/>
                <a:ext cx="8496300" cy="1143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82174BA-EF18-99EE-9282-66AA0A0A9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363" y="659926"/>
                <a:ext cx="1482501" cy="121920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612928-8A6A-31E7-91AE-C82E84B3B29A}"/>
                </a:ext>
              </a:extLst>
            </p:cNvPr>
            <p:cNvSpPr txBox="1"/>
            <p:nvPr/>
          </p:nvSpPr>
          <p:spPr>
            <a:xfrm>
              <a:off x="2514600" y="1192757"/>
              <a:ext cx="6934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800" b="1" dirty="0">
                  <a:solidFill>
                    <a:schemeClr val="bg1"/>
                  </a:solidFill>
                </a:rPr>
                <a:t>Chọn 1 trong 2 đề sau: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3D37A7-3621-0402-ED3C-606E1CD9292A}"/>
              </a:ext>
            </a:extLst>
          </p:cNvPr>
          <p:cNvSpPr txBox="1"/>
          <p:nvPr/>
        </p:nvSpPr>
        <p:spPr>
          <a:xfrm>
            <a:off x="858387" y="2448703"/>
            <a:ext cx="16897350" cy="201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 đổi với bạn bè về việc em mong muốn cha mẹ (hoặc người lớn) hiểu và giúp đỡ em thực hiện nguyện vọng của mình</a:t>
            </a:r>
          </a:p>
        </p:txBody>
      </p:sp>
      <p:pic>
        <p:nvPicPr>
          <p:cNvPr id="10" name="Picture 9" descr="A cartoon of a child and child sitting at a table&#10;&#10;Description automatically generated">
            <a:extLst>
              <a:ext uri="{FF2B5EF4-FFF2-40B4-BE49-F238E27FC236}">
                <a16:creationId xmlns:a16="http://schemas.microsoft.com/office/drawing/2014/main" id="{68293E5E-656F-EC9E-1946-85F8A9B27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37959" r="5407" b="35866"/>
          <a:stretch/>
        </p:blipFill>
        <p:spPr>
          <a:xfrm>
            <a:off x="2224864" y="4865542"/>
            <a:ext cx="13522010" cy="42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7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F6836E-8BE3-E05D-5868-FB0CDE9C9D01}"/>
              </a:ext>
            </a:extLst>
          </p:cNvPr>
          <p:cNvSpPr/>
          <p:nvPr/>
        </p:nvSpPr>
        <p:spPr>
          <a:xfrm>
            <a:off x="609600" y="571500"/>
            <a:ext cx="17373600" cy="9296400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035E91FF-C4E7-F5FF-3EE9-5DD9AC5187B7}"/>
              </a:ext>
            </a:extLst>
          </p:cNvPr>
          <p:cNvSpPr/>
          <p:nvPr/>
        </p:nvSpPr>
        <p:spPr>
          <a:xfrm>
            <a:off x="789537" y="3009900"/>
            <a:ext cx="5056676" cy="5615662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Picture 14" descr="A cartoon of a child and child sitting at a table&#10;&#10;Description automatically generated">
            <a:extLst>
              <a:ext uri="{FF2B5EF4-FFF2-40B4-BE49-F238E27FC236}">
                <a16:creationId xmlns:a16="http://schemas.microsoft.com/office/drawing/2014/main" id="{C21181CA-5400-4496-F212-98137112D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65651" r="8168" b="6177"/>
          <a:stretch/>
        </p:blipFill>
        <p:spPr>
          <a:xfrm>
            <a:off x="5834212" y="571500"/>
            <a:ext cx="12062741" cy="89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9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artoon Background Images - Free Download on Freepik">
            <a:extLst>
              <a:ext uri="{FF2B5EF4-FFF2-40B4-BE49-F238E27FC236}">
                <a16:creationId xmlns:a16="http://schemas.microsoft.com/office/drawing/2014/main" id="{F65C09E1-2F48-F07E-F2AD-1569A7C9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" y="-51846"/>
            <a:ext cx="18291378" cy="1033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06812C8C-1BC0-4D4F-C95E-536D6E73F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9100"/>
            <a:ext cx="14688670" cy="194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en-US" altLang="zh-CN" sz="10500" b="1">
                <a:solidFill>
                  <a:srgbClr val="C00000"/>
                </a:solidFill>
                <a:latin typeface="#9Slide07 Crocante" panose="020B0604020202020204" charset="0"/>
                <a:ea typeface="仓耳羽辰体-谷力 W05" panose="02020400000000000000" pitchFamily="18" charset="-122"/>
                <a:cs typeface="Arial" panose="020B0604020202020204" pitchFamily="34" charset="0"/>
                <a:sym typeface="+mn-lt"/>
              </a:rPr>
              <a:t>TRAO </a:t>
            </a:r>
            <a:r>
              <a:rPr lang="vi-VN" altLang="zh-CN" sz="10500" b="1">
                <a:solidFill>
                  <a:srgbClr val="C00000"/>
                </a:solidFill>
                <a:latin typeface="#9Slide07 Crocante" panose="020B0604020202020204" charset="0"/>
                <a:ea typeface="仓耳羽辰体-谷力 W05" panose="02020400000000000000" pitchFamily="18" charset="-122"/>
                <a:cs typeface="Arial" panose="020B0604020202020204" pitchFamily="34" charset="0"/>
                <a:sym typeface="+mn-lt"/>
              </a:rPr>
              <a:t>ĐỔI Tr</a:t>
            </a:r>
            <a:r>
              <a:rPr lang="en-US" altLang="zh-CN" sz="10500" b="1">
                <a:solidFill>
                  <a:srgbClr val="C00000"/>
                </a:solidFill>
                <a:latin typeface="#9Slide07 Crocante" panose="020B0604020202020204" charset="0"/>
                <a:ea typeface="仓耳羽辰体-谷力 W05" panose="02020400000000000000" pitchFamily="18" charset="-122"/>
                <a:cs typeface="Arial" panose="020B0604020202020204" pitchFamily="34" charset="0"/>
                <a:sym typeface="+mn-lt"/>
              </a:rPr>
              <a:t>ong nhóm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9136E-B3FA-E5DD-6DEB-D73BCACDF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990600" y="3390900"/>
            <a:ext cx="15925800" cy="6324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629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121B28-3115-A1BF-78F4-E708E4343B89}"/>
              </a:ext>
            </a:extLst>
          </p:cNvPr>
          <p:cNvSpPr txBox="1"/>
          <p:nvPr/>
        </p:nvSpPr>
        <p:spPr>
          <a:xfrm>
            <a:off x="838200" y="1742539"/>
            <a:ext cx="1432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C00000"/>
                </a:solidFill>
              </a:rPr>
              <a:t>Đề a:</a:t>
            </a:r>
          </a:p>
          <a:p>
            <a:r>
              <a:rPr lang="vi-VN" sz="4800">
                <a:solidFill>
                  <a:srgbClr val="C00000"/>
                </a:solidFill>
              </a:rPr>
              <a:t>- Giới thiệu quyền mà em muốn nói là gì?</a:t>
            </a:r>
          </a:p>
          <a:p>
            <a:r>
              <a:rPr lang="vi-VN" sz="4800">
                <a:solidFill>
                  <a:srgbClr val="C00000"/>
                </a:solidFill>
              </a:rPr>
              <a:t>- Em hiểu quyền đó thế nào?</a:t>
            </a:r>
            <a:endParaRPr lang="en-US" sz="4800">
              <a:solidFill>
                <a:srgbClr val="C00000"/>
              </a:solidFill>
            </a:endParaRPr>
          </a:p>
          <a:p>
            <a:r>
              <a:rPr lang="vi-VN" sz="4800">
                <a:solidFill>
                  <a:srgbClr val="C00000"/>
                </a:solidFill>
              </a:rPr>
              <a:t>- Quyền đó có ý nghĩa gì đối với trẻ em?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42393-9598-0DAD-53A9-7EC4BE846833}"/>
              </a:ext>
            </a:extLst>
          </p:cNvPr>
          <p:cNvSpPr txBox="1"/>
          <p:nvPr/>
        </p:nvSpPr>
        <p:spPr>
          <a:xfrm>
            <a:off x="4724400" y="419100"/>
            <a:ext cx="960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i="1">
                <a:solidFill>
                  <a:srgbClr val="0070C0"/>
                </a:solidFill>
              </a:rPr>
              <a:t>Gợi ý phiếu học tập</a:t>
            </a:r>
            <a:endParaRPr lang="vi-VN" sz="8000" b="1" i="1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9723D-064F-050E-56E5-3E7ADCDE4812}"/>
              </a:ext>
            </a:extLst>
          </p:cNvPr>
          <p:cNvSpPr txBox="1"/>
          <p:nvPr/>
        </p:nvSpPr>
        <p:spPr>
          <a:xfrm>
            <a:off x="838199" y="5497474"/>
            <a:ext cx="153162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00B050"/>
                </a:solidFill>
              </a:rPr>
              <a:t>Đề b:</a:t>
            </a:r>
          </a:p>
          <a:p>
            <a:r>
              <a:rPr lang="vi-VN" sz="4800">
                <a:solidFill>
                  <a:srgbClr val="00B050"/>
                </a:solidFill>
              </a:rPr>
              <a:t>- Giới thiệu nguyện vọng mà em mong muốn là gì?</a:t>
            </a:r>
          </a:p>
          <a:p>
            <a:r>
              <a:rPr lang="vi-VN" sz="4800">
                <a:solidFill>
                  <a:srgbClr val="00B050"/>
                </a:solidFill>
              </a:rPr>
              <a:t>- Em đã trình bày nguyện vọng đó với ai? </a:t>
            </a:r>
          </a:p>
          <a:p>
            <a:r>
              <a:rPr lang="vi-VN" sz="4800">
                <a:solidFill>
                  <a:srgbClr val="00B050"/>
                </a:solidFill>
              </a:rPr>
              <a:t>- Trình bày như thế nào, làm sao để thuyết phục được mọi người? </a:t>
            </a:r>
            <a:endParaRPr lang="en-US" sz="4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47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811811-8D2F-D785-A1DE-466D4FA9C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94"/>
          <a:stretch/>
        </p:blipFill>
        <p:spPr>
          <a:xfrm>
            <a:off x="2624726" y="987979"/>
            <a:ext cx="7012172" cy="4453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262DA-3158-42E4-9BC9-D3DD86B91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4"/>
          <a:stretch/>
        </p:blipFill>
        <p:spPr>
          <a:xfrm>
            <a:off x="2167912" y="4819931"/>
            <a:ext cx="8322620" cy="44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988AC-C6ED-4BA1-B020-A12437691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10896600" y="184880"/>
            <a:ext cx="8181534" cy="991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0047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artoon Background Images - Free Download on Freepik">
            <a:extLst>
              <a:ext uri="{FF2B5EF4-FFF2-40B4-BE49-F238E27FC236}">
                <a16:creationId xmlns:a16="http://schemas.microsoft.com/office/drawing/2014/main" id="{F65C09E1-2F48-F07E-F2AD-1569A7C9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" y="-51846"/>
            <a:ext cx="18291378" cy="1033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06812C8C-1BC0-4D4F-C95E-536D6E73F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"/>
            <a:ext cx="14688670" cy="194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en-US" altLang="zh-CN" sz="10500" b="1">
                <a:solidFill>
                  <a:srgbClr val="C00000"/>
                </a:solidFill>
                <a:latin typeface="#9Slide07 Crocante" panose="020B0604020202020204" charset="0"/>
                <a:ea typeface="仓耳羽辰体-谷力 W05" panose="02020400000000000000" pitchFamily="18" charset="-122"/>
                <a:cs typeface="Arial" panose="020B0604020202020204" pitchFamily="34" charset="0"/>
                <a:sym typeface="+mn-lt"/>
              </a:rPr>
              <a:t>TRAO </a:t>
            </a:r>
            <a:r>
              <a:rPr lang="vi-VN" altLang="zh-CN" sz="10500" b="1">
                <a:solidFill>
                  <a:srgbClr val="C00000"/>
                </a:solidFill>
                <a:latin typeface="#9Slide07 Crocante" panose="020B0604020202020204" charset="0"/>
                <a:ea typeface="仓耳羽辰体-谷力 W05" panose="02020400000000000000" pitchFamily="18" charset="-122"/>
                <a:cs typeface="Arial" panose="020B0604020202020204" pitchFamily="34" charset="0"/>
                <a:sym typeface="+mn-lt"/>
              </a:rPr>
              <a:t>ĐỔI TRƯỚC LỚP</a:t>
            </a:r>
            <a:endParaRPr lang="en-US" altLang="zh-CN" sz="10500" b="1">
              <a:solidFill>
                <a:srgbClr val="C00000"/>
              </a:solidFill>
              <a:latin typeface="#9Slide07 Crocante" panose="020B0604020202020204" charset="0"/>
              <a:ea typeface="仓耳羽辰体-谷力 W05" panose="02020400000000000000" pitchFamily="18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9136E-B3FA-E5DD-6DEB-D73BCACDF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990600" y="3390900"/>
            <a:ext cx="15925800" cy="6324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737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42403369810 (1)">
            <a:hlinkClick r:id="" action="ppaction://media"/>
            <a:extLst>
              <a:ext uri="{FF2B5EF4-FFF2-40B4-BE49-F238E27FC236}">
                <a16:creationId xmlns:a16="http://schemas.microsoft.com/office/drawing/2014/main" id="{83FE42C6-917B-8223-83B8-424C14BFD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98424"/>
            <a:ext cx="17830800" cy="87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1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B0276629-388F-D5EA-E04B-6AFDDD4E772E}"/>
              </a:ext>
            </a:extLst>
          </p:cNvPr>
          <p:cNvSpPr/>
          <p:nvPr/>
        </p:nvSpPr>
        <p:spPr>
          <a:xfrm>
            <a:off x="0" y="1409700"/>
            <a:ext cx="17221200" cy="8081963"/>
          </a:xfrm>
          <a:custGeom>
            <a:avLst/>
            <a:gdLst/>
            <a:ahLst/>
            <a:cxnLst/>
            <a:rect l="l" t="t" r="r" b="b"/>
            <a:pathLst>
              <a:path w="2706982" h="1698631">
                <a:moveTo>
                  <a:pt x="0" y="0"/>
                </a:moveTo>
                <a:lnTo>
                  <a:pt x="2706982" y="0"/>
                </a:lnTo>
                <a:lnTo>
                  <a:pt x="2706982" y="1698631"/>
                </a:lnTo>
                <a:lnTo>
                  <a:pt x="0" y="1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A166F5A-1880-BED0-5247-B6EB846472EC}"/>
              </a:ext>
            </a:extLst>
          </p:cNvPr>
          <p:cNvSpPr/>
          <p:nvPr/>
        </p:nvSpPr>
        <p:spPr>
          <a:xfrm>
            <a:off x="11430000" y="3314700"/>
            <a:ext cx="4012501" cy="7162800"/>
          </a:xfrm>
          <a:custGeom>
            <a:avLst/>
            <a:gdLst/>
            <a:ahLst/>
            <a:cxnLst/>
            <a:rect l="l" t="t" r="r" b="b"/>
            <a:pathLst>
              <a:path w="2880162" h="4912857">
                <a:moveTo>
                  <a:pt x="0" y="0"/>
                </a:moveTo>
                <a:lnTo>
                  <a:pt x="2880162" y="0"/>
                </a:lnTo>
                <a:lnTo>
                  <a:pt x="2880162" y="4912857"/>
                </a:lnTo>
                <a:lnTo>
                  <a:pt x="0" y="4912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E2122-E515-8C74-4C0B-6A618D9628EF}"/>
              </a:ext>
            </a:extLst>
          </p:cNvPr>
          <p:cNvSpPr txBox="1"/>
          <p:nvPr/>
        </p:nvSpPr>
        <p:spPr>
          <a:xfrm>
            <a:off x="5257800" y="1978551"/>
            <a:ext cx="426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VẬN DỤNG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B17DE-400F-5672-DDF0-D42A4E3F0E4D}"/>
              </a:ext>
            </a:extLst>
          </p:cNvPr>
          <p:cNvSpPr txBox="1"/>
          <p:nvPr/>
        </p:nvSpPr>
        <p:spPr>
          <a:xfrm>
            <a:off x="685800" y="3189387"/>
            <a:ext cx="1074191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DE7FB4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V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DE7FB4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ề nhà tìm hiểu thêm về các quyền, bổn phận của trẻ em được quy định trong Luật Trẻ em; trao đổi với người thân về những điều mình tìm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DE7FB4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hiểu được; làm một số công việc vừ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DE7FB4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a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DE7FB4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 sức để thực hiện bổn phận của trẻ em.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DE7FB4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1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49769088318">
            <a:hlinkClick r:id="" action="ppaction://media"/>
            <a:extLst>
              <a:ext uri="{FF2B5EF4-FFF2-40B4-BE49-F238E27FC236}">
                <a16:creationId xmlns:a16="http://schemas.microsoft.com/office/drawing/2014/main" id="{1236B86D-317A-7CAC-8A30-D1CDF046D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8037175" cy="100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0A3CFFF7-4460-9391-60F6-6B5504529946}"/>
              </a:ext>
            </a:extLst>
          </p:cNvPr>
          <p:cNvSpPr/>
          <p:nvPr/>
        </p:nvSpPr>
        <p:spPr>
          <a:xfrm flipH="1">
            <a:off x="1143000" y="4000500"/>
            <a:ext cx="4959227" cy="8216034"/>
          </a:xfrm>
          <a:custGeom>
            <a:avLst/>
            <a:gdLst/>
            <a:ahLst/>
            <a:cxnLst/>
            <a:rect l="l" t="t" r="r" b="b"/>
            <a:pathLst>
              <a:path w="2135283" h="4106314">
                <a:moveTo>
                  <a:pt x="0" y="0"/>
                </a:moveTo>
                <a:lnTo>
                  <a:pt x="2135283" y="0"/>
                </a:lnTo>
                <a:lnTo>
                  <a:pt x="2135283" y="4106314"/>
                </a:lnTo>
                <a:lnTo>
                  <a:pt x="0" y="4106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46049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57E2BE-1A2E-D1A4-14C8-AF49EE5B5E30}"/>
              </a:ext>
            </a:extLst>
          </p:cNvPr>
          <p:cNvSpPr txBox="1"/>
          <p:nvPr/>
        </p:nvSpPr>
        <p:spPr>
          <a:xfrm>
            <a:off x="2667000" y="183140"/>
            <a:ext cx="79071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dirty="0">
                <a:ln w="317500">
                  <a:solidFill>
                    <a:schemeClr val="bg1"/>
                  </a:solidFill>
                </a:ln>
                <a:latin typeface="#9Slide07 Crocante" panose="02000000000000000000" pitchFamily="2" charset="-93"/>
              </a:rPr>
              <a:t>TRÒ CHƠI</a:t>
            </a:r>
          </a:p>
          <a:p>
            <a:pPr algn="ctr"/>
            <a:r>
              <a:rPr lang="en-GB" sz="9600" dirty="0">
                <a:ln w="317500">
                  <a:solidFill>
                    <a:schemeClr val="bg1"/>
                  </a:solidFill>
                </a:ln>
                <a:latin typeface="#9Slide07 Crocante" panose="02000000000000000000" pitchFamily="2" charset="-93"/>
              </a:rPr>
              <a:t>TRUYỀN BÓNG</a:t>
            </a:r>
            <a:endParaRPr lang="vi-VN" sz="9600" dirty="0">
              <a:ln w="317500">
                <a:solidFill>
                  <a:schemeClr val="bg1"/>
                </a:solidFill>
              </a:ln>
              <a:latin typeface="#9Slide07 Crocante" panose="02000000000000000000" pitchFamily="2" charset="-93"/>
            </a:endParaRPr>
          </a:p>
        </p:txBody>
      </p:sp>
      <p:pic>
        <p:nvPicPr>
          <p:cNvPr id="3" name="5742402138169">
            <a:hlinkClick r:id="" action="ppaction://media"/>
            <a:extLst>
              <a:ext uri="{FF2B5EF4-FFF2-40B4-BE49-F238E27FC236}">
                <a16:creationId xmlns:a16="http://schemas.microsoft.com/office/drawing/2014/main" id="{19BEB749-1A92-C47D-BC77-079CDAC0B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78376"/>
            <a:ext cx="18135600" cy="99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41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57E2BE-1A2E-D1A4-14C8-AF49EE5B5E30}"/>
              </a:ext>
            </a:extLst>
          </p:cNvPr>
          <p:cNvSpPr txBox="1"/>
          <p:nvPr/>
        </p:nvSpPr>
        <p:spPr>
          <a:xfrm>
            <a:off x="2667000" y="183140"/>
            <a:ext cx="79071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dirty="0">
                <a:ln w="317500">
                  <a:solidFill>
                    <a:schemeClr val="bg1"/>
                  </a:solidFill>
                </a:ln>
                <a:latin typeface="#9Slide07 Crocante" panose="02000000000000000000" pitchFamily="2" charset="-93"/>
              </a:rPr>
              <a:t>TRÒ CHƠI</a:t>
            </a:r>
          </a:p>
          <a:p>
            <a:pPr algn="ctr"/>
            <a:r>
              <a:rPr lang="en-GB" sz="9600" dirty="0">
                <a:ln w="317500">
                  <a:solidFill>
                    <a:schemeClr val="bg1"/>
                  </a:solidFill>
                </a:ln>
                <a:latin typeface="#9Slide07 Crocante" panose="02000000000000000000" pitchFamily="2" charset="-93"/>
              </a:rPr>
              <a:t>TRUYỀN BÓNG</a:t>
            </a:r>
            <a:endParaRPr lang="vi-VN" sz="9600" dirty="0">
              <a:ln w="317500">
                <a:solidFill>
                  <a:schemeClr val="bg1"/>
                </a:solidFill>
              </a:ln>
              <a:latin typeface="#9Slide07 Crocante" panose="02000000000000000000" pitchFamily="2" charset="-93"/>
            </a:endParaRPr>
          </a:p>
        </p:txBody>
      </p:sp>
      <p:pic>
        <p:nvPicPr>
          <p:cNvPr id="3" name="5742431206434">
            <a:hlinkClick r:id="" action="ppaction://media"/>
            <a:extLst>
              <a:ext uri="{FF2B5EF4-FFF2-40B4-BE49-F238E27FC236}">
                <a16:creationId xmlns:a16="http://schemas.microsoft.com/office/drawing/2014/main" id="{42C8F835-C11C-8B94-A7FD-A03E97668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8037175" cy="100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3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17A688-984B-C794-0016-2960B44BBA88}"/>
              </a:ext>
            </a:extLst>
          </p:cNvPr>
          <p:cNvGrpSpPr/>
          <p:nvPr/>
        </p:nvGrpSpPr>
        <p:grpSpPr>
          <a:xfrm>
            <a:off x="0" y="-3"/>
            <a:ext cx="18288000" cy="10272714"/>
            <a:chOff x="0" y="-2"/>
            <a:chExt cx="9026748" cy="6848476"/>
          </a:xfrm>
        </p:grpSpPr>
        <p:pic>
          <p:nvPicPr>
            <p:cNvPr id="5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7666E54A-71D4-BFD5-8EDA-42915631B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>
              <a:off x="0" y="-1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lassroom Cartoon Images – Browse 78,784 Stock Photos, Vectors, and Video |  Adobe Stock">
              <a:extLst>
                <a:ext uri="{FF2B5EF4-FFF2-40B4-BE49-F238E27FC236}">
                  <a16:creationId xmlns:a16="http://schemas.microsoft.com/office/drawing/2014/main" id="{4C745C59-A73E-ED8C-EC83-F0424BC1A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7"/>
            <a:stretch/>
          </p:blipFill>
          <p:spPr bwMode="auto">
            <a:xfrm flipH="1">
              <a:off x="4505548" y="-2"/>
              <a:ext cx="4521200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8FDDEB-240F-18C3-3A29-498015436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11849100" y="355471"/>
            <a:ext cx="8181534" cy="991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4CA1A88-8DBC-8C69-5823-94C92FAA3089}"/>
              </a:ext>
            </a:extLst>
          </p:cNvPr>
          <p:cNvSpPr/>
          <p:nvPr/>
        </p:nvSpPr>
        <p:spPr>
          <a:xfrm>
            <a:off x="1200151" y="928686"/>
            <a:ext cx="11839988" cy="6823836"/>
          </a:xfrm>
          <a:prstGeom prst="wedgeEllipseCallout">
            <a:avLst>
              <a:gd name="adj1" fmla="val 59868"/>
              <a:gd name="adj2" fmla="val 1418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1E2E32-818E-5755-43C6-859BB7A67F45}"/>
              </a:ext>
            </a:extLst>
          </p:cNvPr>
          <p:cNvSpPr/>
          <p:nvPr/>
        </p:nvSpPr>
        <p:spPr>
          <a:xfrm>
            <a:off x="2214563" y="2592752"/>
            <a:ext cx="10286999" cy="387798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Theo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vì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sao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nói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trẻ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hôm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nay,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thế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giới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ngày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81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mai</a:t>
            </a:r>
            <a:r>
              <a:rPr lang="en-US" sz="81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/>
              </a:rPr>
              <a:t>?</a:t>
            </a:r>
            <a:endParaRPr lang="vi-VN" sz="81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6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kids jumping in a field&#10;&#10;Description automatically generated">
            <a:extLst>
              <a:ext uri="{FF2B5EF4-FFF2-40B4-BE49-F238E27FC236}">
                <a16:creationId xmlns:a16="http://schemas.microsoft.com/office/drawing/2014/main" id="{C53A6C3D-4912-3F36-166B-DD24BC190B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20843-71ED-969B-164A-C936873A6181}"/>
              </a:ext>
            </a:extLst>
          </p:cNvPr>
          <p:cNvGrpSpPr/>
          <p:nvPr/>
        </p:nvGrpSpPr>
        <p:grpSpPr>
          <a:xfrm>
            <a:off x="-152400" y="895764"/>
            <a:ext cx="15392400" cy="2169825"/>
            <a:chOff x="-152400" y="895764"/>
            <a:chExt cx="15392400" cy="21698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744DB7-E2CC-AC31-1107-23ED7E0F1183}"/>
                </a:ext>
              </a:extLst>
            </p:cNvPr>
            <p:cNvSpPr txBox="1"/>
            <p:nvPr/>
          </p:nvSpPr>
          <p:spPr>
            <a:xfrm>
              <a:off x="-152400" y="1104900"/>
              <a:ext cx="557716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>
                  <a:ln w="190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srgbClr val="66FF33"/>
                    </a:outerShdw>
                  </a:effectLst>
                  <a:latin typeface="#9Slide07 Deepika" panose="02000507000000020004" pitchFamily="2" charset="0"/>
                </a:rPr>
                <a:t>:</a:t>
              </a:r>
              <a:r>
                <a:rPr lang="en-GB" sz="6600">
                  <a:ln w="190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srgbClr val="66FF33"/>
                    </a:outerShdw>
                  </a:effectLst>
                  <a:highlight>
                    <a:srgbClr val="FFFF00"/>
                  </a:highlight>
                  <a:latin typeface="#9Slide07 Deepika" panose="02000507000000020004" pitchFamily="2" charset="0"/>
                </a:rPr>
                <a:t>Nói và nghe</a:t>
              </a:r>
              <a:endParaRPr lang="vi-VN" sz="6600" dirty="0">
                <a:ln w="190500">
                  <a:solidFill>
                    <a:schemeClr val="bg1"/>
                  </a:solidFill>
                </a:ln>
                <a:effectLst>
                  <a:outerShdw dist="38100" dir="2700000" algn="tl" rotWithShape="0">
                    <a:srgbClr val="66FF33"/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EE0425-EC30-3240-DF4C-3C6449007A9E}"/>
                </a:ext>
              </a:extLst>
            </p:cNvPr>
            <p:cNvSpPr txBox="1"/>
            <p:nvPr/>
          </p:nvSpPr>
          <p:spPr>
            <a:xfrm>
              <a:off x="6096000" y="895764"/>
              <a:ext cx="914400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0">
                  <a:solidFill>
                    <a:srgbClr val="6FBA65"/>
                  </a:solidFill>
                  <a:latin typeface="#9Slide07 Deepika" panose="02000507000000020004" pitchFamily="2" charset="0"/>
                </a:rPr>
                <a:t>Trao đổi:</a:t>
              </a:r>
              <a:endParaRPr lang="vi-VN" sz="13500" dirty="0">
                <a:solidFill>
                  <a:srgbClr val="6FBA65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6617E9-F253-5449-A399-297084EB2157}"/>
              </a:ext>
            </a:extLst>
          </p:cNvPr>
          <p:cNvGrpSpPr/>
          <p:nvPr/>
        </p:nvGrpSpPr>
        <p:grpSpPr>
          <a:xfrm>
            <a:off x="2286000" y="3356398"/>
            <a:ext cx="14020800" cy="1900148"/>
            <a:chOff x="2400300" y="3203496"/>
            <a:chExt cx="14020800" cy="19001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759151-3F91-BAA1-23FA-4D26B58CBA2B}"/>
                </a:ext>
              </a:extLst>
            </p:cNvPr>
            <p:cNvSpPr txBox="1"/>
            <p:nvPr/>
          </p:nvSpPr>
          <p:spPr>
            <a:xfrm>
              <a:off x="2400300" y="3241596"/>
              <a:ext cx="14020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rocante" panose="02000000000000000000" pitchFamily="2" charset="-93"/>
                </a:rPr>
                <a:t>QUYỀN CỦA TRẺ EM </a:t>
              </a:r>
              <a:endParaRPr lang="vi-VN" sz="11500" dirty="0">
                <a:ln w="317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Crocante" panose="02000000000000000000" pitchFamily="2" charset="-93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862FBA-6ECB-17E8-015A-4987EF44BDB6}"/>
                </a:ext>
              </a:extLst>
            </p:cNvPr>
            <p:cNvSpPr txBox="1"/>
            <p:nvPr/>
          </p:nvSpPr>
          <p:spPr>
            <a:xfrm>
              <a:off x="2400300" y="3203496"/>
              <a:ext cx="14020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solidFill>
                    <a:schemeClr val="accent5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QUYỀN CỦA TRẺ EM </a:t>
              </a:r>
              <a:endParaRPr lang="vi-VN" sz="11500" dirty="0">
                <a:solidFill>
                  <a:schemeClr val="accent5">
                    <a:lumMod val="75000"/>
                  </a:schemeClr>
                </a:solidFill>
                <a:latin typeface="#9Slide07 Crocante" panose="020000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219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B0276629-388F-D5EA-E04B-6AFDDD4E772E}"/>
              </a:ext>
            </a:extLst>
          </p:cNvPr>
          <p:cNvSpPr/>
          <p:nvPr/>
        </p:nvSpPr>
        <p:spPr>
          <a:xfrm>
            <a:off x="533400" y="1866900"/>
            <a:ext cx="11506200" cy="6324600"/>
          </a:xfrm>
          <a:custGeom>
            <a:avLst/>
            <a:gdLst/>
            <a:ahLst/>
            <a:cxnLst/>
            <a:rect l="l" t="t" r="r" b="b"/>
            <a:pathLst>
              <a:path w="2706982" h="1698631">
                <a:moveTo>
                  <a:pt x="0" y="0"/>
                </a:moveTo>
                <a:lnTo>
                  <a:pt x="2706982" y="0"/>
                </a:lnTo>
                <a:lnTo>
                  <a:pt x="2706982" y="1698631"/>
                </a:lnTo>
                <a:lnTo>
                  <a:pt x="0" y="1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A166F5A-1880-BED0-5247-B6EB846472EC}"/>
              </a:ext>
            </a:extLst>
          </p:cNvPr>
          <p:cNvSpPr/>
          <p:nvPr/>
        </p:nvSpPr>
        <p:spPr>
          <a:xfrm>
            <a:off x="11430000" y="3314700"/>
            <a:ext cx="4012501" cy="7162800"/>
          </a:xfrm>
          <a:custGeom>
            <a:avLst/>
            <a:gdLst/>
            <a:ahLst/>
            <a:cxnLst/>
            <a:rect l="l" t="t" r="r" b="b"/>
            <a:pathLst>
              <a:path w="2880162" h="4912857">
                <a:moveTo>
                  <a:pt x="0" y="0"/>
                </a:moveTo>
                <a:lnTo>
                  <a:pt x="2880162" y="0"/>
                </a:lnTo>
                <a:lnTo>
                  <a:pt x="2880162" y="4912857"/>
                </a:lnTo>
                <a:lnTo>
                  <a:pt x="0" y="4912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E2122-E515-8C74-4C0B-6A618D9628EF}"/>
              </a:ext>
            </a:extLst>
          </p:cNvPr>
          <p:cNvSpPr txBox="1"/>
          <p:nvPr/>
        </p:nvSpPr>
        <p:spPr>
          <a:xfrm>
            <a:off x="4343400" y="2019300"/>
            <a:ext cx="426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</a:rPr>
              <a:t>Hoạt động 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B17DE-400F-5672-DDF0-D42A4E3F0E4D}"/>
              </a:ext>
            </a:extLst>
          </p:cNvPr>
          <p:cNvSpPr txBox="1"/>
          <p:nvPr/>
        </p:nvSpPr>
        <p:spPr>
          <a:xfrm>
            <a:off x="742955" y="3848100"/>
            <a:ext cx="104774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DE7FB4"/>
                </a:solidFill>
                <a:latin typeface="#9Slide03 AllRoundGothic" panose="020B0703020202020104" pitchFamily="34" charset="-93"/>
              </a:rPr>
              <a:t>Tìm hiểu </a:t>
            </a:r>
            <a:r>
              <a:rPr lang="vi-VN" sz="6000">
                <a:solidFill>
                  <a:srgbClr val="DE7FB4"/>
                </a:solidFill>
                <a:latin typeface="#9Slide03 AllRoundGothic" panose="020B0703020202020104" pitchFamily="34" charset="-93"/>
              </a:rPr>
              <a:t>thông tin </a:t>
            </a:r>
            <a:r>
              <a:rPr lang="vi-VN" sz="6000" dirty="0">
                <a:solidFill>
                  <a:srgbClr val="DE7FB4"/>
                </a:solidFill>
                <a:latin typeface="#9Slide03 AllRoundGothic" panose="020B0703020202020104" pitchFamily="34" charset="-93"/>
              </a:rPr>
              <a:t>về một số quyền được </a:t>
            </a:r>
            <a:endParaRPr lang="en-GB" sz="6000" dirty="0">
              <a:solidFill>
                <a:srgbClr val="DE7FB4"/>
              </a:solidFill>
              <a:latin typeface="#9Slide03 AllRoundGothic" panose="020B0703020202020104" pitchFamily="34" charset="-93"/>
            </a:endParaRPr>
          </a:p>
          <a:p>
            <a:pPr algn="ctr"/>
            <a:r>
              <a:rPr lang="vi-VN" sz="6000" dirty="0">
                <a:solidFill>
                  <a:srgbClr val="DE7FB4"/>
                </a:solidFill>
                <a:latin typeface="#9Slide03 AllRoundGothic" panose="020B0703020202020104" pitchFamily="34" charset="-93"/>
              </a:rPr>
              <a:t>quy định trong Luật Trẻ em</a:t>
            </a:r>
          </a:p>
        </p:txBody>
      </p:sp>
    </p:spTree>
    <p:extLst>
      <p:ext uri="{BB962C8B-B14F-4D97-AF65-F5344CB8AC3E}">
        <p14:creationId xmlns:p14="http://schemas.microsoft.com/office/powerpoint/2010/main" val="2325338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F6836E-8BE3-E05D-5868-FB0CDE9C9D01}"/>
              </a:ext>
            </a:extLst>
          </p:cNvPr>
          <p:cNvSpPr/>
          <p:nvPr/>
        </p:nvSpPr>
        <p:spPr>
          <a:xfrm>
            <a:off x="609600" y="571500"/>
            <a:ext cx="17221200" cy="9296400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01AB94-2213-ACB2-DC31-8E1B189D0280}"/>
              </a:ext>
            </a:extLst>
          </p:cNvPr>
          <p:cNvGrpSpPr/>
          <p:nvPr/>
        </p:nvGrpSpPr>
        <p:grpSpPr>
          <a:xfrm>
            <a:off x="742363" y="659926"/>
            <a:ext cx="16212137" cy="1587974"/>
            <a:chOff x="742363" y="659926"/>
            <a:chExt cx="16212137" cy="15879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CE585A-0D26-4447-C597-E4C73B01FD44}"/>
                </a:ext>
              </a:extLst>
            </p:cNvPr>
            <p:cNvSpPr/>
            <p:nvPr/>
          </p:nvSpPr>
          <p:spPr>
            <a:xfrm>
              <a:off x="1485900" y="1028700"/>
              <a:ext cx="15468600" cy="1219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 thông tin dưới đây về quyền của trẻ em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2174BA-EF18-99EE-9282-66AA0A0A9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363" y="659926"/>
              <a:ext cx="1482501" cy="12192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DD2BFE-0382-F995-B92D-41C2B7C85091}"/>
              </a:ext>
            </a:extLst>
          </p:cNvPr>
          <p:cNvSpPr txBox="1"/>
          <p:nvPr/>
        </p:nvSpPr>
        <p:spPr>
          <a:xfrm>
            <a:off x="1489881" y="2723365"/>
            <a:ext cx="15468600" cy="655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quyền của trẻ em được quy định trong Luật Trẻ em: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được chăm sóc sức khỏe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được giáo dục, học tập và phát triển năng khiếu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vui chơi, giải trí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bí mật đời sống riêng tư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được sống chung với cha, mẹ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Quyền được bày tỏ ý kiến và hội họp</a:t>
            </a:r>
          </a:p>
        </p:txBody>
      </p:sp>
    </p:spTree>
    <p:extLst>
      <p:ext uri="{BB962C8B-B14F-4D97-AF65-F5344CB8AC3E}">
        <p14:creationId xmlns:p14="http://schemas.microsoft.com/office/powerpoint/2010/main" val="381848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5137805" y="2225795"/>
            <a:ext cx="7446114" cy="55378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2282199" y="1814875"/>
            <a:ext cx="3421883" cy="2552852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1005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</a:t>
              </a:r>
              <a:r>
                <a:rPr lang="vi-VN" sz="4800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</a:t>
              </a:r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029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12565357" y="2610441"/>
            <a:ext cx="3893373" cy="2790927"/>
            <a:chOff x="9584387" y="3211126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584387" y="3211126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965579" y="3675973"/>
              <a:ext cx="2015413" cy="141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</a:t>
              </a:r>
            </a:p>
            <a:p>
              <a:pPr algn="ctr" defTabSz="1371600">
                <a:defRPr/>
              </a:pPr>
              <a:r>
                <a:rPr lang="vi-VN" sz="4800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câu hỏi:</a:t>
              </a:r>
              <a:endPara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6B53E-30AB-4DD6-2EF9-31851CF94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85" b="97432" l="36462" r="98769">
                        <a14:foregroundMark x1="45059" y1="55385" x2="46000" y2="55993"/>
                        <a14:foregroundMark x1="46000" y1="55993" x2="46000" y2="55993"/>
                        <a14:foregroundMark x1="52824" y1="46377" x2="52769" y2="47432"/>
                        <a14:foregroundMark x1="50462" y1="97432" x2="51385" y2="93664"/>
                        <a14:foregroundMark x1="93077" y1="74486" x2="98769" y2="75685"/>
                        <a14:backgroundMark x1="48615" y1="40582" x2="59692" y2="40240"/>
                        <a14:backgroundMark x1="40308" y1="50342" x2="38923" y2="58219"/>
                        <a14:backgroundMark x1="38308" y1="47089" x2="36615" y2="57877"/>
                        <a14:backgroundMark x1="40462" y1="48116" x2="41231" y2="56678"/>
                        <a14:backgroundMark x1="49077" y1="41952" x2="57692" y2="43151"/>
                        <a14:backgroundMark x1="41077" y1="47945" x2="40769" y2="5650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822" t="38536"/>
          <a:stretch/>
        </p:blipFill>
        <p:spPr>
          <a:xfrm rot="1552963">
            <a:off x="6677738" y="6636754"/>
            <a:ext cx="905457" cy="85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2CE5-D27F-D232-736E-19DFF6AC7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85" b="97432" l="36462" r="98769">
                        <a14:foregroundMark x1="45059" y1="55385" x2="46000" y2="55993"/>
                        <a14:foregroundMark x1="46000" y1="55993" x2="46000" y2="55993"/>
                        <a14:foregroundMark x1="52824" y1="46377" x2="52769" y2="47432"/>
                        <a14:foregroundMark x1="50462" y1="97432" x2="51385" y2="93664"/>
                        <a14:foregroundMark x1="93077" y1="74486" x2="98769" y2="75685"/>
                        <a14:backgroundMark x1="48615" y1="40582" x2="59692" y2="40240"/>
                        <a14:backgroundMark x1="40308" y1="50342" x2="38923" y2="58219"/>
                        <a14:backgroundMark x1="38308" y1="47089" x2="36615" y2="57877"/>
                        <a14:backgroundMark x1="40462" y1="48116" x2="41231" y2="56678"/>
                        <a14:backgroundMark x1="49077" y1="41952" x2="57692" y2="43151"/>
                        <a14:backgroundMark x1="41077" y1="47945" x2="40769" y2="5650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822" t="38536"/>
          <a:stretch/>
        </p:blipFill>
        <p:spPr>
          <a:xfrm rot="2322588">
            <a:off x="11304713" y="6658483"/>
            <a:ext cx="905457" cy="85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FA340-9027-2876-EABA-D7234B0B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714" y="-83712"/>
            <a:ext cx="12878099" cy="2211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928607-83AB-08B7-C6CE-4B20CBC424F2}"/>
              </a:ext>
            </a:extLst>
          </p:cNvPr>
          <p:cNvGrpSpPr/>
          <p:nvPr/>
        </p:nvGrpSpPr>
        <p:grpSpPr>
          <a:xfrm>
            <a:off x="5257800" y="7635504"/>
            <a:ext cx="7943420" cy="2078561"/>
            <a:chOff x="-470778" y="2919158"/>
            <a:chExt cx="4421437" cy="2841563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A716B59-1104-6D3E-D0B4-A9889260570B}"/>
                </a:ext>
              </a:extLst>
            </p:cNvPr>
            <p:cNvSpPr/>
            <p:nvPr/>
          </p:nvSpPr>
          <p:spPr>
            <a:xfrm>
              <a:off x="-470778" y="2919158"/>
              <a:ext cx="4421437" cy="2841563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A5557F-BF0C-F144-718C-52699FB8C060}"/>
                </a:ext>
              </a:extLst>
            </p:cNvPr>
            <p:cNvSpPr txBox="1"/>
            <p:nvPr/>
          </p:nvSpPr>
          <p:spPr>
            <a:xfrm>
              <a:off x="-327801" y="3447971"/>
              <a:ext cx="4059465" cy="2145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4800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quyền ở bài 1 được hiểu như thế nào?</a:t>
              </a:r>
              <a:endParaRPr lang="en-029" sz="4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420</Words>
  <Application>Microsoft Office PowerPoint</Application>
  <PresentationFormat>Custom</PresentationFormat>
  <Paragraphs>49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#9Slide07 Crocante</vt:lpstr>
      <vt:lpstr>Arial</vt:lpstr>
      <vt:lpstr>Cambria</vt:lpstr>
      <vt:lpstr>#9Slide03 AllRoundGothic</vt:lpstr>
      <vt:lpstr>Calibri</vt:lpstr>
      <vt:lpstr>Times New Roman</vt:lpstr>
      <vt:lpstr>#9Slide07 Deepika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tp</cp:lastModifiedBy>
  <cp:revision>52</cp:revision>
  <dcterms:created xsi:type="dcterms:W3CDTF">2006-08-16T00:00:00Z</dcterms:created>
  <dcterms:modified xsi:type="dcterms:W3CDTF">2024-08-27T06:23:46Z</dcterms:modified>
  <dc:identifier>DAGM-Zkbr5Y</dc:identifier>
</cp:coreProperties>
</file>