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Lst>
  <p:notesMasterIdLst>
    <p:notesMasterId r:id="rId31"/>
  </p:notesMasterIdLst>
  <p:sldIdLst>
    <p:sldId id="257" r:id="rId4"/>
    <p:sldId id="293" r:id="rId5"/>
    <p:sldId id="283" r:id="rId6"/>
    <p:sldId id="335" r:id="rId7"/>
    <p:sldId id="287" r:id="rId8"/>
    <p:sldId id="260" r:id="rId9"/>
    <p:sldId id="294" r:id="rId10"/>
    <p:sldId id="339" r:id="rId11"/>
    <p:sldId id="355" r:id="rId12"/>
    <p:sldId id="337" r:id="rId13"/>
    <p:sldId id="344" r:id="rId14"/>
    <p:sldId id="268" r:id="rId15"/>
    <p:sldId id="345" r:id="rId16"/>
    <p:sldId id="346" r:id="rId17"/>
    <p:sldId id="286" r:id="rId18"/>
    <p:sldId id="342" r:id="rId19"/>
    <p:sldId id="343" r:id="rId20"/>
    <p:sldId id="341" r:id="rId21"/>
    <p:sldId id="315" r:id="rId22"/>
    <p:sldId id="324" r:id="rId23"/>
    <p:sldId id="349" r:id="rId24"/>
    <p:sldId id="353" r:id="rId25"/>
    <p:sldId id="352" r:id="rId26"/>
    <p:sldId id="351" r:id="rId27"/>
    <p:sldId id="350" r:id="rId28"/>
    <p:sldId id="317" r:id="rId29"/>
    <p:sldId id="280" r:id="rId30"/>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0000FF"/>
    <a:srgbClr val="69D8FF"/>
    <a:srgbClr val="FF3399"/>
    <a:srgbClr val="79DCFF"/>
    <a:srgbClr val="B3EBFF"/>
    <a:srgbClr val="D1F3FF"/>
    <a:srgbClr val="CCFF66"/>
    <a:srgbClr val="FFFFFF"/>
    <a:srgbClr val="E1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5" autoAdjust="0"/>
    <p:restoredTop sz="94747" autoAdjust="0"/>
  </p:normalViewPr>
  <p:slideViewPr>
    <p:cSldViewPr snapToGrid="0" showGuides="1">
      <p:cViewPr>
        <p:scale>
          <a:sx n="90" d="100"/>
          <a:sy n="90" d="100"/>
        </p:scale>
        <p:origin x="-732" y="-144"/>
      </p:cViewPr>
      <p:guideLst>
        <p:guide orient="horz" pos="1643"/>
        <p:guide orient="horz" pos="259"/>
        <p:guide orient="horz" pos="2981"/>
        <p:guide orient="horz" pos="316"/>
        <p:guide orient="horz" pos="430"/>
        <p:guide pos="2880"/>
        <p:guide pos="385"/>
        <p:guide pos="537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10/31/2023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2023/10/31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2023/10/31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2023/10/31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2023/10/31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2023/10/31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2023/10/31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2023/10/31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2023/10/31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2023/10/31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2023/10/31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2023/10/31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2023/10/31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2023/10/31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2023/10/31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2023/10/31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10/31/2023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10/31/2023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10/31/2023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10/31/2023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10/31/2023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10/31/2023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10/31/2023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2023/10/31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10/31/2023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10/31/2023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10/31/2023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10/31/2023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2023/10/31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2023/10/31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2023/10/31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2023/10/31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2023/10/31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2023/10/31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2023/10/31</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2023/10/31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10/31/2023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6.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0.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media/image17.emf"/><Relationship Id="rId7" Type="http://schemas.openxmlformats.org/officeDocument/2006/relationships/slide" Target="slide22.xml"/><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slide" Target="slide24.xml"/><Relationship Id="rId4" Type="http://schemas.openxmlformats.org/officeDocument/2006/relationships/image" Target="../media/image18.emf"/><Relationship Id="rId9" Type="http://schemas.openxmlformats.org/officeDocument/2006/relationships/slide" Target="slide25.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1338981">
            <a:off x="236543" y="819465"/>
            <a:ext cx="8443764" cy="1384958"/>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a:t>
            </a:r>
            <a:r>
              <a:rPr lang="en-US" altLang="zh-CN" sz="2800" b="1" dirty="0" smtClean="0">
                <a:solidFill>
                  <a:schemeClr val="bg1"/>
                </a:solidFill>
                <a:latin typeface="Segoe Print" pitchFamily="2" charset="0"/>
                <a:ea typeface="微软雅黑" panose="020B0503020204020204" pitchFamily="34" charset="-122"/>
              </a:rPr>
              <a:t>HỘI GIẢNG </a:t>
            </a:r>
            <a:r>
              <a:rPr lang="en-US" altLang="zh-CN" sz="2800" b="1" dirty="0">
                <a:solidFill>
                  <a:schemeClr val="bg1"/>
                </a:solidFill>
                <a:latin typeface="Segoe Print" pitchFamily="2" charset="0"/>
                <a:ea typeface="微软雅黑" panose="020B0503020204020204" pitchFamily="34" charset="-122"/>
              </a:rPr>
              <a:t>MÔN TIN HỌC LỚP 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31354" y="-375705"/>
            <a:ext cx="6026227" cy="5382153"/>
          </a:xfrm>
          <a:prstGeom prst="rect">
            <a:avLst/>
          </a:prstGeom>
        </p:spPr>
      </p:pic>
      <p:sp>
        <p:nvSpPr>
          <p:cNvPr id="11" name="Text Box 18"/>
          <p:cNvSpPr txBox="1">
            <a:spLocks noChangeArrowheads="1"/>
          </p:cNvSpPr>
          <p:nvPr/>
        </p:nvSpPr>
        <p:spPr bwMode="auto">
          <a:xfrm>
            <a:off x="1101688" y="1700722"/>
            <a:ext cx="4065223" cy="1815870"/>
          </a:xfrm>
          <a:prstGeom prst="rect">
            <a:avLst/>
          </a:prstGeom>
          <a:noFill/>
          <a:ln w="9525">
            <a:noFill/>
            <a:miter lim="800000"/>
            <a:headEnd/>
            <a:tailEnd/>
          </a:ln>
        </p:spPr>
        <p:txBody>
          <a:bodyPr wrap="square" lIns="91427" tIns="45714" rIns="91427" bIns="45714">
            <a:spAutoFit/>
          </a:bodyPr>
          <a:lstStyle/>
          <a:p>
            <a:pPr algn="just"/>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mềm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tệp</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dải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lệnh</a:t>
            </a:r>
            <a:r>
              <a:rPr lang="en-US" sz="2800" i="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Home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đổi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tệp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lệnh</a:t>
            </a:r>
            <a:r>
              <a:rPr lang="en-US" sz="2800" i="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Rename.</a:t>
            </a:r>
            <a:endParaRPr lang="en-US" sz="2800" dirty="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7490" y="1993616"/>
            <a:ext cx="4729192"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303044" y="1980301"/>
              <a:ext cx="2605127" cy="400110"/>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Xoá th</a:t>
              </a:r>
              <a:r>
                <a:rPr lang="vi-VN" altLang="zh-CN" sz="2000" b="1" i="1">
                  <a:solidFill>
                    <a:schemeClr val="bg1"/>
                  </a:solidFill>
                  <a:latin typeface="Times New Roman" pitchFamily="18" charset="0"/>
                  <a:ea typeface="微软雅黑" panose="020B0503020204020204" pitchFamily="34" charset="-122"/>
                  <a:cs typeface="Times New Roman" pitchFamily="18" charset="0"/>
                </a:rPr>
                <a:t>ư</a:t>
              </a:r>
              <a:r>
                <a:rPr lang="en-US" altLang="zh-CN" sz="2000" b="1" i="1">
                  <a:solidFill>
                    <a:schemeClr val="bg1"/>
                  </a:solidFill>
                  <a:latin typeface="Times New Roman" pitchFamily="18" charset="0"/>
                  <a:ea typeface="微软雅黑" panose="020B0503020204020204" pitchFamily="34" charset="-122"/>
                  <a:cs typeface="Times New Roman" pitchFamily="18" charset="0"/>
                </a:rPr>
                <a:t> mục, tệp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2</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2590371751"/>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39" name="文本框 10247"/>
          <p:cNvSpPr txBox="1"/>
          <p:nvPr/>
        </p:nvSpPr>
        <p:spPr>
          <a:xfrm>
            <a:off x="523366" y="1862439"/>
            <a:ext cx="3478479" cy="958179"/>
          </a:xfrm>
          <a:prstGeom prst="rect">
            <a:avLst/>
          </a:prstGeom>
          <a:noFill/>
          <a:ln w="9525">
            <a:noFill/>
          </a:ln>
        </p:spPr>
        <p:txBody>
          <a:bodyPr wrap="square" lIns="49753" tIns="24876" rIns="49753" bIns="24876">
            <a:spAutoFit/>
          </a:bodyPr>
          <a:lstStyle/>
          <a:p>
            <a:pPr algn="just"/>
            <a:r>
              <a:rPr lang="en-US" sz="2000" b="1" i="1">
                <a:solidFill>
                  <a:srgbClr val="0070C0"/>
                </a:solidFill>
                <a:latin typeface="Times New Roman" pitchFamily="18" charset="0"/>
                <a:cs typeface="Times New Roman" pitchFamily="18" charset="0"/>
              </a:rPr>
              <a:t>1) </a:t>
            </a:r>
            <a:r>
              <a:rPr lang="pt-BR" sz="1900" b="1" i="1">
                <a:latin typeface="Times New Roman" panose="02020603050405020304" pitchFamily="18" charset="0"/>
                <a:cs typeface="Times New Roman" panose="02020603050405020304" pitchFamily="18" charset="0"/>
              </a:rPr>
              <a:t>Trong thư mục TinHoc4 còn có tệp ChuDeA_Bai1 không?</a:t>
            </a:r>
            <a:endParaRPr lang="en-US" sz="1900" b="1">
              <a:latin typeface="Times New Roman" panose="02020603050405020304" pitchFamily="18" charset="0"/>
              <a:cs typeface="Times New Roman" panose="02020603050405020304" pitchFamily="18" charset="0"/>
            </a:endParaRPr>
          </a:p>
          <a:p>
            <a:pPr algn="just"/>
            <a:endParaRPr lang="en-US" sz="2000" b="1" i="1" dirty="0">
              <a:solidFill>
                <a:srgbClr val="0070C0"/>
              </a:solidFill>
              <a:latin typeface="Times New Roman" pitchFamily="18" charset="0"/>
              <a:cs typeface="Times New Roman" pitchFamily="18" charset="0"/>
            </a:endParaRPr>
          </a:p>
        </p:txBody>
      </p:sp>
      <p:sp>
        <p:nvSpPr>
          <p:cNvPr id="40" name="文本框 10248"/>
          <p:cNvSpPr txBox="1"/>
          <p:nvPr/>
        </p:nvSpPr>
        <p:spPr>
          <a:xfrm>
            <a:off x="5089663" y="1183295"/>
            <a:ext cx="2668176" cy="1158233"/>
          </a:xfrm>
          <a:prstGeom prst="rect">
            <a:avLst/>
          </a:prstGeom>
          <a:noFill/>
          <a:ln w="9525">
            <a:noFill/>
          </a:ln>
        </p:spPr>
        <p:txBody>
          <a:bodyPr wrap="square" lIns="49753" tIns="24876" rIns="49753" bIns="24876">
            <a:spAutoFit/>
          </a:bodyPr>
          <a:lstStyle/>
          <a:p>
            <a:pP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đôi</a:t>
            </a:r>
            <a:endParaRPr lang="en-US" altLang="zh-CN" sz="3600" dirty="0">
              <a:solidFill>
                <a:schemeClr val="bg1"/>
              </a:solidFill>
              <a:latin typeface="Segoe Print" pitchFamily="2"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64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28"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39" name="文本框 10247"/>
          <p:cNvSpPr txBox="1"/>
          <p:nvPr/>
        </p:nvSpPr>
        <p:spPr>
          <a:xfrm>
            <a:off x="523366" y="1862439"/>
            <a:ext cx="3478479" cy="973568"/>
          </a:xfrm>
          <a:prstGeom prst="rect">
            <a:avLst/>
          </a:prstGeom>
          <a:noFill/>
          <a:ln w="9525">
            <a:noFill/>
          </a:ln>
        </p:spPr>
        <p:txBody>
          <a:bodyPr wrap="square" lIns="49753" tIns="24876" rIns="49753" bIns="24876">
            <a:spAutoFit/>
          </a:bodyPr>
          <a:lstStyle/>
          <a:p>
            <a:r>
              <a:rPr lang="en-US" sz="2000" b="1" i="1">
                <a:solidFill>
                  <a:srgbClr val="0070C0"/>
                </a:solidFill>
                <a:latin typeface="Times New Roman" pitchFamily="18" charset="0"/>
                <a:cs typeface="Times New Roman" pitchFamily="18" charset="0"/>
              </a:rPr>
              <a:t>2) </a:t>
            </a:r>
            <a:r>
              <a:rPr lang="pt-BR" sz="2000" i="1">
                <a:latin typeface="Times New Roman" panose="02020603050405020304" pitchFamily="18" charset="0"/>
                <a:cs typeface="Times New Roman" panose="02020603050405020304" pitchFamily="18" charset="0"/>
              </a:rPr>
              <a:t>Tệp </a:t>
            </a:r>
            <a:r>
              <a:rPr lang="pt-BR" sz="2000" b="1" i="1">
                <a:latin typeface="Times New Roman" panose="02020603050405020304" pitchFamily="18" charset="0"/>
                <a:cs typeface="Times New Roman" panose="02020603050405020304" pitchFamily="18" charset="0"/>
              </a:rPr>
              <a:t>ChuDeA_Bai1</a:t>
            </a:r>
            <a:r>
              <a:rPr lang="pt-BR" sz="2000" i="1">
                <a:latin typeface="Times New Roman" panose="02020603050405020304" pitchFamily="18" charset="0"/>
                <a:cs typeface="Times New Roman" panose="02020603050405020304" pitchFamily="18" charset="0"/>
              </a:rPr>
              <a:t> có thể mở được nữa không?</a:t>
            </a:r>
            <a:endParaRPr lang="en-US" sz="2000">
              <a:latin typeface="Times New Roman" panose="02020603050405020304" pitchFamily="18" charset="0"/>
              <a:cs typeface="Times New Roman" panose="02020603050405020304" pitchFamily="18" charset="0"/>
            </a:endParaRPr>
          </a:p>
          <a:p>
            <a:pPr algn="just"/>
            <a:endParaRPr lang="en-US" sz="2000" b="1" i="1" dirty="0">
              <a:solidFill>
                <a:srgbClr val="0070C0"/>
              </a:solidFill>
              <a:latin typeface="Times New Roman" pitchFamily="18" charset="0"/>
              <a:cs typeface="Times New Roman" pitchFamily="18" charset="0"/>
            </a:endParaRPr>
          </a:p>
        </p:txBody>
      </p:sp>
      <p:sp>
        <p:nvSpPr>
          <p:cNvPr id="40" name="文本框 10248"/>
          <p:cNvSpPr txBox="1"/>
          <p:nvPr/>
        </p:nvSpPr>
        <p:spPr>
          <a:xfrm>
            <a:off x="5089663" y="1283322"/>
            <a:ext cx="2668176" cy="1158233"/>
          </a:xfrm>
          <a:prstGeom prst="rect">
            <a:avLst/>
          </a:prstGeom>
          <a:noFill/>
          <a:ln w="9525">
            <a:noFill/>
          </a:ln>
        </p:spPr>
        <p:txBody>
          <a:bodyPr wrap="square" lIns="49753" tIns="24876" rIns="49753" bIns="24876">
            <a:spAutoFit/>
          </a:bodyPr>
          <a:lstStyle/>
          <a:p>
            <a:pP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đôi</a:t>
            </a:r>
            <a:endParaRPr lang="en-US" altLang="zh-CN" sz="36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209897796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64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28"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4"/>
          <a:stretch>
            <a:fillRect/>
          </a:stretch>
        </p:blipFill>
        <p:spPr>
          <a:xfrm>
            <a:off x="185187" y="349607"/>
            <a:ext cx="4144442" cy="3619965"/>
          </a:xfrm>
          <a:prstGeom prst="rect">
            <a:avLst/>
          </a:prstGeom>
          <a:noFill/>
          <a:ln w="9525">
            <a:noFill/>
          </a:ln>
        </p:spPr>
      </p:pic>
      <p:pic>
        <p:nvPicPr>
          <p:cNvPr id="38" name="图片 10244" descr="23"/>
          <p:cNvPicPr>
            <a:picLocks noChangeAspect="1"/>
          </p:cNvPicPr>
          <p:nvPr/>
        </p:nvPicPr>
        <p:blipFill>
          <a:blip r:embed="rId5"/>
          <a:stretch>
            <a:fillRect/>
          </a:stretch>
        </p:blipFill>
        <p:spPr>
          <a:xfrm>
            <a:off x="4230477" y="-2583"/>
            <a:ext cx="4913528" cy="5146085"/>
          </a:xfrm>
          <a:prstGeom prst="rect">
            <a:avLst/>
          </a:prstGeom>
          <a:noFill/>
          <a:ln w="9525">
            <a:noFill/>
          </a:ln>
        </p:spPr>
      </p:pic>
      <p:sp>
        <p:nvSpPr>
          <p:cNvPr id="39" name="文本框 10247"/>
          <p:cNvSpPr txBox="1"/>
          <p:nvPr/>
        </p:nvSpPr>
        <p:spPr>
          <a:xfrm>
            <a:off x="523366" y="1862439"/>
            <a:ext cx="3478479" cy="973568"/>
          </a:xfrm>
          <a:prstGeom prst="rect">
            <a:avLst/>
          </a:prstGeom>
          <a:noFill/>
          <a:ln w="9525">
            <a:noFill/>
          </a:ln>
        </p:spPr>
        <p:txBody>
          <a:bodyPr wrap="square" lIns="49753" tIns="24876" rIns="49753" bIns="24876">
            <a:spAutoFit/>
          </a:bodyPr>
          <a:lstStyle/>
          <a:p>
            <a:pPr algn="just"/>
            <a:r>
              <a:rPr lang="en-US" sz="2000" b="1" i="1">
                <a:solidFill>
                  <a:srgbClr val="0070C0"/>
                </a:solidFill>
                <a:latin typeface="Times New Roman" pitchFamily="18" charset="0"/>
                <a:cs typeface="Times New Roman" pitchFamily="18" charset="0"/>
              </a:rPr>
              <a:t>3) </a:t>
            </a:r>
            <a:r>
              <a:rPr lang="pt-BR" sz="2000" b="1" i="1">
                <a:latin typeface="Times New Roman" panose="02020603050405020304" pitchFamily="18" charset="0"/>
                <a:cs typeface="Times New Roman" panose="02020603050405020304" pitchFamily="18" charset="0"/>
              </a:rPr>
              <a:t>Để xoá thư mục em có thể dùng lệnh nào?</a:t>
            </a:r>
            <a:endParaRPr lang="en-US" sz="2000" b="1">
              <a:latin typeface="Times New Roman" panose="02020603050405020304" pitchFamily="18" charset="0"/>
              <a:cs typeface="Times New Roman" panose="02020603050405020304" pitchFamily="18" charset="0"/>
            </a:endParaRPr>
          </a:p>
          <a:p>
            <a:pPr algn="just"/>
            <a:endParaRPr lang="en-US" sz="2000" b="1" i="1" dirty="0">
              <a:solidFill>
                <a:srgbClr val="0070C0"/>
              </a:solidFill>
              <a:latin typeface="Times New Roman" pitchFamily="18" charset="0"/>
              <a:cs typeface="Times New Roman" pitchFamily="18" charset="0"/>
            </a:endParaRPr>
          </a:p>
        </p:txBody>
      </p:sp>
      <p:sp>
        <p:nvSpPr>
          <p:cNvPr id="40" name="文本框 10248"/>
          <p:cNvSpPr txBox="1"/>
          <p:nvPr/>
        </p:nvSpPr>
        <p:spPr>
          <a:xfrm>
            <a:off x="5089663" y="1283322"/>
            <a:ext cx="2668176" cy="1158233"/>
          </a:xfrm>
          <a:prstGeom prst="rect">
            <a:avLst/>
          </a:prstGeom>
          <a:noFill/>
          <a:ln w="9525">
            <a:noFill/>
          </a:ln>
        </p:spPr>
        <p:txBody>
          <a:bodyPr wrap="square" lIns="49753" tIns="24876" rIns="49753" bIns="24876">
            <a:spAutoFit/>
          </a:bodyPr>
          <a:lstStyle/>
          <a:p>
            <a:pP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luận</a:t>
            </a:r>
            <a:r>
              <a:rPr lang="en-US" altLang="zh-CN" sz="3600" dirty="0">
                <a:solidFill>
                  <a:schemeClr val="bg1"/>
                </a:solidFill>
                <a:latin typeface="Segoe Print" pitchFamily="2" charset="0"/>
                <a:ea typeface="宋体" panose="02010600030101010101" pitchFamily="2" charset="-122"/>
              </a:rPr>
              <a:t> </a:t>
            </a:r>
            <a:r>
              <a:rPr lang="en-US" altLang="zh-CN" sz="3600" dirty="0" err="1">
                <a:solidFill>
                  <a:schemeClr val="bg1"/>
                </a:solidFill>
                <a:latin typeface="Segoe Print" pitchFamily="2" charset="0"/>
                <a:ea typeface="宋体" panose="02010600030101010101" pitchFamily="2" charset="-122"/>
              </a:rPr>
              <a:t>nhóm</a:t>
            </a:r>
            <a:r>
              <a:rPr lang="en-US" altLang="zh-CN" sz="3600" dirty="0">
                <a:solidFill>
                  <a:schemeClr val="bg1"/>
                </a:solidFill>
                <a:latin typeface="Segoe Print" pitchFamily="2" charset="0"/>
                <a:ea typeface="宋体" panose="02010600030101010101" pitchFamily="2" charset="-122"/>
              </a:rPr>
              <a:t> </a:t>
            </a:r>
            <a:r>
              <a:rPr lang="en-US" altLang="zh-CN" sz="3600" dirty="0" err="1" smtClean="0">
                <a:solidFill>
                  <a:schemeClr val="bg1"/>
                </a:solidFill>
                <a:latin typeface="Segoe Print" pitchFamily="2" charset="0"/>
                <a:ea typeface="宋体" panose="02010600030101010101" pitchFamily="2" charset="-122"/>
              </a:rPr>
              <a:t>đôi</a:t>
            </a:r>
            <a:endParaRPr lang="en-US" altLang="zh-CN" sz="36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331034446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64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28"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矩形 20"/>
          <p:cNvSpPr/>
          <p:nvPr/>
        </p:nvSpPr>
        <p:spPr>
          <a:xfrm>
            <a:off x="3602517" y="3473085"/>
            <a:ext cx="5541483" cy="1454218"/>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pt-BR" sz="1800" b="1">
                <a:latin typeface="Times New Roman" panose="02020603050405020304" pitchFamily="18" charset="0"/>
                <a:cs typeface="Times New Roman" panose="02020603050405020304" pitchFamily="18" charset="0"/>
              </a:rPr>
              <a:t>Bài 1:</a:t>
            </a:r>
            <a:r>
              <a:rPr lang="pt-BR" sz="1800">
                <a:latin typeface="Times New Roman" panose="02020603050405020304" pitchFamily="18" charset="0"/>
                <a:cs typeface="Times New Roman" panose="02020603050405020304" pitchFamily="18" charset="0"/>
              </a:rPr>
              <a:t> </a:t>
            </a:r>
            <a:r>
              <a:rPr lang="pt-BR" sz="1800" b="1">
                <a:latin typeface="Times New Roman" panose="02020603050405020304" pitchFamily="18" charset="0"/>
                <a:cs typeface="Times New Roman" panose="02020603050405020304" pitchFamily="18" charset="0"/>
              </a:rPr>
              <a:t>Để đổi tên thư mục em dùng lệnh nào sau đây?</a:t>
            </a:r>
            <a:endParaRPr lang="en-US" sz="1800">
              <a:latin typeface="Times New Roman" panose="02020603050405020304" pitchFamily="18" charset="0"/>
              <a:cs typeface="Times New Roman" panose="02020603050405020304" pitchFamily="18" charset="0"/>
            </a:endParaRPr>
          </a:p>
          <a:p>
            <a:r>
              <a:rPr lang="pt-BR" sz="1800" b="1">
                <a:latin typeface="Times New Roman" panose="02020603050405020304" pitchFamily="18" charset="0"/>
                <a:cs typeface="Times New Roman" panose="02020603050405020304" pitchFamily="18" charset="0"/>
              </a:rPr>
              <a:t>A.</a:t>
            </a:r>
            <a:r>
              <a:rPr lang="pt-BR" sz="1800">
                <a:latin typeface="Times New Roman" panose="02020603050405020304" pitchFamily="18" charset="0"/>
                <a:cs typeface="Times New Roman" panose="02020603050405020304" pitchFamily="18" charset="0"/>
              </a:rPr>
              <a:t> Rename</a:t>
            </a:r>
            <a:endParaRPr lang="en-US" sz="1800">
              <a:latin typeface="Times New Roman" panose="02020603050405020304" pitchFamily="18" charset="0"/>
              <a:cs typeface="Times New Roman" panose="02020603050405020304" pitchFamily="18" charset="0"/>
            </a:endParaRPr>
          </a:p>
          <a:p>
            <a:r>
              <a:rPr lang="pt-BR" sz="1800" b="1">
                <a:latin typeface="Times New Roman" panose="02020603050405020304" pitchFamily="18" charset="0"/>
                <a:cs typeface="Times New Roman" panose="02020603050405020304" pitchFamily="18" charset="0"/>
              </a:rPr>
              <a:t>B.</a:t>
            </a:r>
            <a:r>
              <a:rPr lang="pt-BR" sz="1800">
                <a:latin typeface="Times New Roman" panose="02020603050405020304" pitchFamily="18" charset="0"/>
                <a:cs typeface="Times New Roman" panose="02020603050405020304" pitchFamily="18" charset="0"/>
              </a:rPr>
              <a:t> Copy to</a:t>
            </a:r>
            <a:endParaRPr lang="en-US" sz="1800">
              <a:latin typeface="Times New Roman" panose="02020603050405020304" pitchFamily="18" charset="0"/>
              <a:cs typeface="Times New Roman" panose="02020603050405020304" pitchFamily="18" charset="0"/>
            </a:endParaRPr>
          </a:p>
          <a:p>
            <a:r>
              <a:rPr lang="pt-BR" sz="1800" b="1">
                <a:latin typeface="Times New Roman" panose="02020603050405020304" pitchFamily="18" charset="0"/>
                <a:cs typeface="Times New Roman" panose="02020603050405020304" pitchFamily="18" charset="0"/>
              </a:rPr>
              <a:t>C.</a:t>
            </a:r>
            <a:r>
              <a:rPr lang="pt-BR" sz="1800">
                <a:latin typeface="Times New Roman" panose="02020603050405020304" pitchFamily="18" charset="0"/>
                <a:cs typeface="Times New Roman" panose="02020603050405020304" pitchFamily="18" charset="0"/>
              </a:rPr>
              <a:t> Delete</a:t>
            </a:r>
            <a:endParaRPr lang="en-US" sz="1800">
              <a:latin typeface="Times New Roman" panose="02020603050405020304" pitchFamily="18" charset="0"/>
              <a:cs typeface="Times New Roman" panose="02020603050405020304" pitchFamily="18" charset="0"/>
            </a:endParaRPr>
          </a:p>
          <a:p>
            <a:r>
              <a:rPr lang="pt-BR" sz="1800" b="1">
                <a:latin typeface="Times New Roman" panose="02020603050405020304" pitchFamily="18" charset="0"/>
                <a:cs typeface="Times New Roman" panose="02020603050405020304" pitchFamily="18" charset="0"/>
              </a:rPr>
              <a:t>D.</a:t>
            </a:r>
            <a:r>
              <a:rPr lang="pt-BR" sz="1800">
                <a:latin typeface="Times New Roman" panose="02020603050405020304" pitchFamily="18" charset="0"/>
                <a:cs typeface="Times New Roman" panose="02020603050405020304" pitchFamily="18" charset="0"/>
              </a:rPr>
              <a:t> Move to</a:t>
            </a:r>
            <a:endParaRPr lang="en-US" sz="1800">
              <a:latin typeface="Times New Roman" panose="02020603050405020304" pitchFamily="18" charset="0"/>
              <a:cs typeface="Times New Roman" panose="02020603050405020304" pitchFamily="18" charset="0"/>
            </a:endParaRPr>
          </a:p>
        </p:txBody>
      </p:sp>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a:solidFill>
                    <a:prstClr val="white"/>
                  </a:solidFill>
                  <a:latin typeface="Times New Roman" pitchFamily="18" charset="0"/>
                  <a:cs typeface="Times New Roman" pitchFamily="18" charset="0"/>
                </a:rPr>
                <a:t>BẮT ĐẦU </a:t>
              </a:r>
            </a:p>
            <a:p>
              <a:pPr algn="ctr" defTabSz="685716"/>
              <a:r>
                <a:rPr lang="en-GB" sz="1900" b="1">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pic>
        <p:nvPicPr>
          <p:cNvPr id="1026" name="Picture 1">
            <a:extLst>
              <a:ext uri="{FF2B5EF4-FFF2-40B4-BE49-F238E27FC236}">
                <a16:creationId xmlns="" xmlns:a16="http://schemas.microsoft.com/office/drawing/2014/main" id="{7834C644-0E24-41CD-846F-08CC609C78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0"/>
            <a:ext cx="4799337" cy="336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339018"/>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56"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矩形 20"/>
          <p:cNvSpPr/>
          <p:nvPr/>
        </p:nvSpPr>
        <p:spPr>
          <a:xfrm>
            <a:off x="3602517" y="2858284"/>
            <a:ext cx="5541483" cy="2285215"/>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pt-BR" sz="1600" b="1">
                <a:latin typeface="Times New Roman" panose="02020603050405020304" pitchFamily="18" charset="0"/>
                <a:cs typeface="Times New Roman" panose="02020603050405020304" pitchFamily="18" charset="0"/>
              </a:rPr>
              <a:t>Bài 2: </a:t>
            </a:r>
            <a:r>
              <a:rPr lang="en-US" sz="1600" b="1">
                <a:latin typeface="Times New Roman" panose="02020603050405020304" pitchFamily="18" charset="0"/>
                <a:cs typeface="Times New Roman" panose="02020603050405020304" pitchFamily="18" charset="0"/>
              </a:rPr>
              <a:t>Nếu xoá thư mục </a:t>
            </a:r>
            <a:r>
              <a:rPr lang="en-US" sz="1600" b="1" i="1">
                <a:latin typeface="Times New Roman" panose="02020603050405020304" pitchFamily="18" charset="0"/>
                <a:cs typeface="Times New Roman" panose="02020603050405020304" pitchFamily="18" charset="0"/>
              </a:rPr>
              <a:t>Lop4</a:t>
            </a:r>
            <a:r>
              <a:rPr lang="en-US" sz="1600" b="1">
                <a:latin typeface="Times New Roman" panose="02020603050405020304" pitchFamily="18" charset="0"/>
                <a:cs typeface="Times New Roman" panose="02020603050405020304" pitchFamily="18" charset="0"/>
              </a:rPr>
              <a:t> ở Hình 2 thì các thư mục, tệp nào bị xóa?</a:t>
            </a:r>
            <a:endParaRPr lang="en-US" sz="1600">
              <a:latin typeface="Times New Roman" panose="02020603050405020304" pitchFamily="18" charset="0"/>
              <a:cs typeface="Times New Roman" panose="02020603050405020304" pitchFamily="18" charset="0"/>
            </a:endParaRPr>
          </a:p>
          <a:p>
            <a:r>
              <a:rPr lang="en-US" sz="1600" b="1">
                <a:latin typeface="Times New Roman" panose="02020603050405020304" pitchFamily="18" charset="0"/>
                <a:cs typeface="Times New Roman" panose="02020603050405020304" pitchFamily="18" charset="0"/>
              </a:rPr>
              <a:t>A.</a:t>
            </a:r>
            <a:r>
              <a:rPr lang="en-US" sz="1600">
                <a:latin typeface="Times New Roman" panose="02020603050405020304" pitchFamily="18" charset="0"/>
                <a:cs typeface="Times New Roman" panose="02020603050405020304" pitchFamily="18" charset="0"/>
              </a:rPr>
              <a:t> Chỉ xóa thư mục </a:t>
            </a:r>
            <a:r>
              <a:rPr lang="en-US" sz="1600" i="1">
                <a:latin typeface="Times New Roman" panose="02020603050405020304" pitchFamily="18" charset="0"/>
                <a:cs typeface="Times New Roman" panose="02020603050405020304" pitchFamily="18" charset="0"/>
              </a:rPr>
              <a:t>Lop4</a:t>
            </a:r>
            <a:r>
              <a:rPr lang="en-US" sz="1600">
                <a:latin typeface="Times New Roman" panose="02020603050405020304" pitchFamily="18" charset="0"/>
                <a:cs typeface="Times New Roman" panose="02020603050405020304" pitchFamily="18" charset="0"/>
              </a:rPr>
              <a:t>, các thư mục, tệp nằm trong </a:t>
            </a:r>
            <a:r>
              <a:rPr lang="en-US" sz="1600" i="1">
                <a:latin typeface="Times New Roman" panose="02020603050405020304" pitchFamily="18" charset="0"/>
                <a:cs typeface="Times New Roman" panose="02020603050405020304" pitchFamily="18" charset="0"/>
              </a:rPr>
              <a:t>Lop4</a:t>
            </a:r>
            <a:r>
              <a:rPr lang="en-US" sz="1600">
                <a:latin typeface="Times New Roman" panose="02020603050405020304" pitchFamily="18" charset="0"/>
                <a:cs typeface="Times New Roman" panose="02020603050405020304" pitchFamily="18" charset="0"/>
              </a:rPr>
              <a:t> không bị xoá.</a:t>
            </a:r>
          </a:p>
          <a:p>
            <a:r>
              <a:rPr lang="en-US" sz="1600" b="1">
                <a:latin typeface="Times New Roman" panose="02020603050405020304" pitchFamily="18" charset="0"/>
                <a:cs typeface="Times New Roman" panose="02020603050405020304" pitchFamily="18" charset="0"/>
              </a:rPr>
              <a:t>B.</a:t>
            </a:r>
            <a:r>
              <a:rPr lang="en-US" sz="1600">
                <a:latin typeface="Times New Roman" panose="02020603050405020304" pitchFamily="18" charset="0"/>
                <a:cs typeface="Times New Roman" panose="02020603050405020304" pitchFamily="18" charset="0"/>
              </a:rPr>
              <a:t> Chỉ xoá các thư mục </a:t>
            </a:r>
            <a:r>
              <a:rPr lang="en-US" sz="1600" i="1">
                <a:latin typeface="Times New Roman" panose="02020603050405020304" pitchFamily="18" charset="0"/>
                <a:cs typeface="Times New Roman" panose="02020603050405020304" pitchFamily="18" charset="0"/>
              </a:rPr>
              <a:t>To1, To2, To3, To4</a:t>
            </a:r>
            <a:r>
              <a:rPr lang="en-US" sz="1600">
                <a:latin typeface="Times New Roman" panose="02020603050405020304" pitchFamily="18" charset="0"/>
                <a:cs typeface="Times New Roman" panose="02020603050405020304" pitchFamily="18" charset="0"/>
              </a:rPr>
              <a:t> và tệp </a:t>
            </a:r>
            <a:r>
              <a:rPr lang="en-US" sz="1600" i="1">
                <a:latin typeface="Times New Roman" panose="02020603050405020304" pitchFamily="18" charset="0"/>
                <a:cs typeface="Times New Roman" panose="02020603050405020304" pitchFamily="18" charset="0"/>
              </a:rPr>
              <a:t>GioiThieuTo1.</a:t>
            </a:r>
            <a:endParaRPr lang="en-US" sz="1600">
              <a:latin typeface="Times New Roman" panose="02020603050405020304" pitchFamily="18" charset="0"/>
              <a:cs typeface="Times New Roman" panose="02020603050405020304" pitchFamily="18" charset="0"/>
            </a:endParaRPr>
          </a:p>
          <a:p>
            <a:r>
              <a:rPr lang="en-US" sz="1600" b="1">
                <a:latin typeface="Times New Roman" panose="02020603050405020304" pitchFamily="18" charset="0"/>
                <a:cs typeface="Times New Roman" panose="02020603050405020304" pitchFamily="18" charset="0"/>
              </a:rPr>
              <a:t>C.</a:t>
            </a:r>
            <a:r>
              <a:rPr lang="en-US" sz="1600">
                <a:latin typeface="Times New Roman" panose="02020603050405020304" pitchFamily="18" charset="0"/>
                <a:cs typeface="Times New Roman" panose="02020603050405020304" pitchFamily="18" charset="0"/>
              </a:rPr>
              <a:t> Xoá cả thư mục </a:t>
            </a:r>
            <a:r>
              <a:rPr lang="en-US" sz="1600" i="1">
                <a:latin typeface="Times New Roman" panose="02020603050405020304" pitchFamily="18" charset="0"/>
                <a:cs typeface="Times New Roman" panose="02020603050405020304" pitchFamily="18" charset="0"/>
              </a:rPr>
              <a:t>Lop4</a:t>
            </a:r>
            <a:r>
              <a:rPr lang="en-US" sz="1600">
                <a:latin typeface="Times New Roman" panose="02020603050405020304" pitchFamily="18" charset="0"/>
                <a:cs typeface="Times New Roman" panose="02020603050405020304" pitchFamily="18" charset="0"/>
              </a:rPr>
              <a:t> và các thư mục </a:t>
            </a:r>
            <a:r>
              <a:rPr lang="en-US" sz="1600" i="1">
                <a:latin typeface="Times New Roman" panose="02020603050405020304" pitchFamily="18" charset="0"/>
                <a:cs typeface="Times New Roman" panose="02020603050405020304" pitchFamily="18" charset="0"/>
              </a:rPr>
              <a:t>To1, To2, To3, To4</a:t>
            </a:r>
            <a:r>
              <a:rPr lang="en-US" sz="1600">
                <a:latin typeface="Times New Roman" panose="02020603050405020304" pitchFamily="18" charset="0"/>
                <a:cs typeface="Times New Roman" panose="02020603050405020304" pitchFamily="18" charset="0"/>
              </a:rPr>
              <a:t> và tệp </a:t>
            </a:r>
            <a:r>
              <a:rPr lang="en-US" sz="1600" i="1">
                <a:latin typeface="Times New Roman" panose="02020603050405020304" pitchFamily="18" charset="0"/>
                <a:cs typeface="Times New Roman" panose="02020603050405020304" pitchFamily="18" charset="0"/>
              </a:rPr>
              <a:t>GioiThieuTo1.</a:t>
            </a:r>
            <a:endParaRPr lang="en-US" sz="1600">
              <a:latin typeface="Times New Roman" panose="02020603050405020304" pitchFamily="18" charset="0"/>
              <a:cs typeface="Times New Roman" panose="02020603050405020304" pitchFamily="18" charset="0"/>
            </a:endParaRPr>
          </a:p>
          <a:p>
            <a:r>
              <a:rPr lang="en-US" sz="1600" b="1">
                <a:latin typeface="Times New Roman" panose="02020603050405020304" pitchFamily="18" charset="0"/>
                <a:cs typeface="Times New Roman" panose="02020603050405020304" pitchFamily="18" charset="0"/>
              </a:rPr>
              <a:t>D.</a:t>
            </a:r>
            <a:r>
              <a:rPr lang="en-US" sz="1600">
                <a:latin typeface="Times New Roman" panose="02020603050405020304" pitchFamily="18" charset="0"/>
                <a:cs typeface="Times New Roman" panose="02020603050405020304" pitchFamily="18" charset="0"/>
              </a:rPr>
              <a:t> Xóa thư mục </a:t>
            </a:r>
            <a:r>
              <a:rPr lang="en-US" sz="1600" i="1">
                <a:latin typeface="Times New Roman" panose="02020603050405020304" pitchFamily="18" charset="0"/>
                <a:cs typeface="Times New Roman" panose="02020603050405020304" pitchFamily="18" charset="0"/>
              </a:rPr>
              <a:t>Lop4</a:t>
            </a:r>
            <a:r>
              <a:rPr lang="en-US" sz="1600">
                <a:latin typeface="Times New Roman" panose="02020603050405020304" pitchFamily="18" charset="0"/>
                <a:cs typeface="Times New Roman" panose="02020603050405020304" pitchFamily="18" charset="0"/>
              </a:rPr>
              <a:t> và tệp </a:t>
            </a:r>
            <a:r>
              <a:rPr lang="en-US" sz="1600" i="1">
                <a:latin typeface="Times New Roman" panose="02020603050405020304" pitchFamily="18" charset="0"/>
                <a:cs typeface="Times New Roman" panose="02020603050405020304" pitchFamily="18" charset="0"/>
              </a:rPr>
              <a:t>GioiThieuTo1.</a:t>
            </a:r>
            <a:endParaRPr lang="en-US" sz="1600">
              <a:latin typeface="Times New Roman" panose="02020603050405020304" pitchFamily="18" charset="0"/>
              <a:cs typeface="Times New Roman" panose="02020603050405020304" pitchFamily="18" charset="0"/>
            </a:endParaRPr>
          </a:p>
          <a:p>
            <a:endParaRPr lang="en-US" sz="1600">
              <a:latin typeface="Times New Roman" panose="02020603050405020304" pitchFamily="18" charset="0"/>
              <a:cs typeface="Times New Roman" panose="02020603050405020304" pitchFamily="18" charset="0"/>
            </a:endParaRPr>
          </a:p>
        </p:txBody>
      </p:sp>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a:solidFill>
                    <a:prstClr val="white"/>
                  </a:solidFill>
                  <a:latin typeface="Times New Roman" pitchFamily="18" charset="0"/>
                  <a:cs typeface="Times New Roman" pitchFamily="18" charset="0"/>
                </a:rPr>
                <a:t>BẮT ĐẦU </a:t>
              </a:r>
            </a:p>
            <a:p>
              <a:pPr algn="ctr" defTabSz="685716"/>
              <a:r>
                <a:rPr lang="en-GB" sz="1900" b="1">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pic>
        <p:nvPicPr>
          <p:cNvPr id="1026" name="Picture 1">
            <a:extLst>
              <a:ext uri="{FF2B5EF4-FFF2-40B4-BE49-F238E27FC236}">
                <a16:creationId xmlns="" xmlns:a16="http://schemas.microsoft.com/office/drawing/2014/main" id="{7834C644-0E24-41CD-846F-08CC609C78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2700" y="1"/>
            <a:ext cx="4799337" cy="272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635512"/>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56"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矩形 20"/>
          <p:cNvSpPr/>
          <p:nvPr/>
        </p:nvSpPr>
        <p:spPr>
          <a:xfrm>
            <a:off x="3503457" y="825797"/>
            <a:ext cx="5541483" cy="99255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sz="2000" b="1">
                <a:latin typeface="Times New Roman" panose="02020603050405020304" pitchFamily="18" charset="0"/>
                <a:cs typeface="Times New Roman" panose="02020603050405020304" pitchFamily="18" charset="0"/>
              </a:rPr>
              <a:t>Bài 3. Em hãy cho biết điểm khác nhau giữa lệnh </a:t>
            </a:r>
            <a:r>
              <a:rPr lang="en-US" sz="2000" b="1" i="1">
                <a:latin typeface="Times New Roman" panose="02020603050405020304" pitchFamily="18" charset="0"/>
                <a:cs typeface="Times New Roman" panose="02020603050405020304" pitchFamily="18" charset="0"/>
              </a:rPr>
              <a:t>Move</a:t>
            </a:r>
            <a:r>
              <a:rPr lang="en-US" sz="2000" b="1">
                <a:latin typeface="Times New Roman" panose="02020603050405020304" pitchFamily="18" charset="0"/>
                <a:cs typeface="Times New Roman" panose="02020603050405020304" pitchFamily="18" charset="0"/>
              </a:rPr>
              <a:t> to và lệnh </a:t>
            </a:r>
            <a:r>
              <a:rPr lang="en-US" sz="2000" b="1" i="1">
                <a:latin typeface="Times New Roman" panose="02020603050405020304" pitchFamily="18" charset="0"/>
                <a:cs typeface="Times New Roman" panose="02020603050405020304" pitchFamily="18" charset="0"/>
              </a:rPr>
              <a:t>Copy to.</a:t>
            </a:r>
            <a:endParaRPr lang="en-US" sz="2000">
              <a:latin typeface="Times New Roman" panose="02020603050405020304" pitchFamily="18" charset="0"/>
              <a:cs typeface="Times New Roman" panose="02020603050405020304" pitchFamily="18" charset="0"/>
            </a:endParaRPr>
          </a:p>
          <a:p>
            <a:endParaRPr lang="en-US" sz="2000">
              <a:latin typeface="Times New Roman" panose="02020603050405020304" pitchFamily="18" charset="0"/>
              <a:cs typeface="Times New Roman" panose="02020603050405020304" pitchFamily="18" charset="0"/>
            </a:endParaRPr>
          </a:p>
        </p:txBody>
      </p:sp>
      <p:sp>
        <p:nvSpPr>
          <p:cNvPr id="9" name="AutoShape 3"/>
          <p:cNvSpPr>
            <a:spLocks noChangeAspect="1" noChangeArrowheads="1" noTextEdit="1"/>
          </p:cNvSpPr>
          <p:nvPr/>
        </p:nvSpPr>
        <p:spPr bwMode="auto">
          <a:xfrm>
            <a:off x="992984" y="1085854"/>
            <a:ext cx="2264569"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0" name="Freeform 9"/>
          <p:cNvSpPr>
            <a:spLocks/>
          </p:cNvSpPr>
          <p:nvPr/>
        </p:nvSpPr>
        <p:spPr bwMode="auto">
          <a:xfrm>
            <a:off x="1140620" y="1301354"/>
            <a:ext cx="1971675" cy="3286125"/>
          </a:xfrm>
          <a:custGeom>
            <a:avLst/>
            <a:gdLst>
              <a:gd name="T0" fmla="*/ 1131 w 1131"/>
              <a:gd name="T1" fmla="*/ 0 h 1887"/>
              <a:gd name="T2" fmla="*/ 0 w 1131"/>
              <a:gd name="T3" fmla="*/ 0 h 1887"/>
              <a:gd name="T4" fmla="*/ 0 w 1131"/>
              <a:gd name="T5" fmla="*/ 194 h 1887"/>
              <a:gd name="T6" fmla="*/ 460 w 1131"/>
              <a:gd name="T7" fmla="*/ 934 h 1887"/>
              <a:gd name="T8" fmla="*/ 460 w 1131"/>
              <a:gd name="T9" fmla="*/ 954 h 1887"/>
              <a:gd name="T10" fmla="*/ 0 w 1131"/>
              <a:gd name="T11" fmla="*/ 1694 h 1887"/>
              <a:gd name="T12" fmla="*/ 0 w 1131"/>
              <a:gd name="T13" fmla="*/ 1887 h 1887"/>
              <a:gd name="T14" fmla="*/ 1131 w 1131"/>
              <a:gd name="T15" fmla="*/ 1887 h 1887"/>
              <a:gd name="T16" fmla="*/ 1131 w 1131"/>
              <a:gd name="T17" fmla="*/ 1694 h 1887"/>
              <a:gd name="T18" fmla="*/ 671 w 1131"/>
              <a:gd name="T19" fmla="*/ 954 h 1887"/>
              <a:gd name="T20" fmla="*/ 671 w 1131"/>
              <a:gd name="T21" fmla="*/ 934 h 1887"/>
              <a:gd name="T22" fmla="*/ 1131 w 1131"/>
              <a:gd name="T23" fmla="*/ 194 h 1887"/>
              <a:gd name="T24" fmla="*/ 1131 w 1131"/>
              <a:gd name="T25"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1" h="1887">
                <a:moveTo>
                  <a:pt x="1131" y="0"/>
                </a:moveTo>
                <a:cubicBezTo>
                  <a:pt x="0" y="0"/>
                  <a:pt x="0" y="0"/>
                  <a:pt x="0" y="0"/>
                </a:cubicBezTo>
                <a:cubicBezTo>
                  <a:pt x="0" y="194"/>
                  <a:pt x="0" y="194"/>
                  <a:pt x="0" y="194"/>
                </a:cubicBezTo>
                <a:cubicBezTo>
                  <a:pt x="0" y="675"/>
                  <a:pt x="297" y="865"/>
                  <a:pt x="460" y="934"/>
                </a:cubicBezTo>
                <a:cubicBezTo>
                  <a:pt x="469" y="937"/>
                  <a:pt x="469" y="950"/>
                  <a:pt x="460" y="954"/>
                </a:cubicBezTo>
                <a:cubicBezTo>
                  <a:pt x="297" y="1022"/>
                  <a:pt x="0" y="1212"/>
                  <a:pt x="0" y="1694"/>
                </a:cubicBezTo>
                <a:cubicBezTo>
                  <a:pt x="0" y="1887"/>
                  <a:pt x="0" y="1887"/>
                  <a:pt x="0" y="1887"/>
                </a:cubicBezTo>
                <a:cubicBezTo>
                  <a:pt x="1131" y="1887"/>
                  <a:pt x="1131" y="1887"/>
                  <a:pt x="1131" y="1887"/>
                </a:cubicBezTo>
                <a:cubicBezTo>
                  <a:pt x="1131" y="1694"/>
                  <a:pt x="1131" y="1694"/>
                  <a:pt x="1131" y="1694"/>
                </a:cubicBezTo>
                <a:cubicBezTo>
                  <a:pt x="1131" y="1212"/>
                  <a:pt x="834" y="1022"/>
                  <a:pt x="671" y="954"/>
                </a:cubicBezTo>
                <a:cubicBezTo>
                  <a:pt x="661" y="950"/>
                  <a:pt x="661" y="937"/>
                  <a:pt x="671" y="934"/>
                </a:cubicBezTo>
                <a:cubicBezTo>
                  <a:pt x="834" y="865"/>
                  <a:pt x="1131" y="675"/>
                  <a:pt x="1131" y="194"/>
                </a:cubicBezTo>
                <a:cubicBezTo>
                  <a:pt x="1131" y="0"/>
                  <a:pt x="1131" y="0"/>
                  <a:pt x="1131" y="0"/>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1" name="Freeform 10"/>
          <p:cNvSpPr>
            <a:spLocks/>
          </p:cNvSpPr>
          <p:nvPr/>
        </p:nvSpPr>
        <p:spPr bwMode="auto">
          <a:xfrm>
            <a:off x="994177" y="1087045"/>
            <a:ext cx="2264569" cy="214313"/>
          </a:xfrm>
          <a:custGeom>
            <a:avLst/>
            <a:gdLst>
              <a:gd name="T0" fmla="*/ 1262 w 1299"/>
              <a:gd name="T1" fmla="*/ 0 h 123"/>
              <a:gd name="T2" fmla="*/ 36 w 1299"/>
              <a:gd name="T3" fmla="*/ 0 h 123"/>
              <a:gd name="T4" fmla="*/ 0 w 1299"/>
              <a:gd name="T5" fmla="*/ 36 h 123"/>
              <a:gd name="T6" fmla="*/ 0 w 1299"/>
              <a:gd name="T7" fmla="*/ 86 h 123"/>
              <a:gd name="T8" fmla="*/ 36 w 1299"/>
              <a:gd name="T9" fmla="*/ 123 h 123"/>
              <a:gd name="T10" fmla="*/ 1262 w 1299"/>
              <a:gd name="T11" fmla="*/ 123 h 123"/>
              <a:gd name="T12" fmla="*/ 1299 w 1299"/>
              <a:gd name="T13" fmla="*/ 86 h 123"/>
              <a:gd name="T14" fmla="*/ 1299 w 1299"/>
              <a:gd name="T15" fmla="*/ 36 h 123"/>
              <a:gd name="T16" fmla="*/ 1262 w 1299"/>
              <a:gd name="T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3">
                <a:moveTo>
                  <a:pt x="1262" y="0"/>
                </a:moveTo>
                <a:cubicBezTo>
                  <a:pt x="36" y="0"/>
                  <a:pt x="36" y="0"/>
                  <a:pt x="36" y="0"/>
                </a:cubicBezTo>
                <a:cubicBezTo>
                  <a:pt x="16" y="0"/>
                  <a:pt x="0" y="16"/>
                  <a:pt x="0" y="36"/>
                </a:cubicBezTo>
                <a:cubicBezTo>
                  <a:pt x="0" y="86"/>
                  <a:pt x="0" y="86"/>
                  <a:pt x="0" y="86"/>
                </a:cubicBezTo>
                <a:cubicBezTo>
                  <a:pt x="0" y="107"/>
                  <a:pt x="16" y="123"/>
                  <a:pt x="36" y="123"/>
                </a:cubicBezTo>
                <a:cubicBezTo>
                  <a:pt x="1262" y="123"/>
                  <a:pt x="1262" y="123"/>
                  <a:pt x="1262" y="123"/>
                </a:cubicBezTo>
                <a:cubicBezTo>
                  <a:pt x="1283" y="123"/>
                  <a:pt x="1299" y="107"/>
                  <a:pt x="1299" y="86"/>
                </a:cubicBezTo>
                <a:cubicBezTo>
                  <a:pt x="1299" y="36"/>
                  <a:pt x="1299" y="36"/>
                  <a:pt x="1299" y="36"/>
                </a:cubicBezTo>
                <a:cubicBezTo>
                  <a:pt x="1299" y="16"/>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sz="2100">
              <a:solidFill>
                <a:prstClr val="black"/>
              </a:solidFill>
              <a:latin typeface="Arial" panose="020B0604020202020204" pitchFamily="34" charset="0"/>
              <a:cs typeface="Arial" panose="020B0604020202020204" pitchFamily="34" charset="0"/>
            </a:endParaRPr>
          </a:p>
        </p:txBody>
      </p:sp>
      <p:sp>
        <p:nvSpPr>
          <p:cNvPr id="12" name="Freeform 11"/>
          <p:cNvSpPr>
            <a:spLocks/>
          </p:cNvSpPr>
          <p:nvPr/>
        </p:nvSpPr>
        <p:spPr bwMode="auto">
          <a:xfrm>
            <a:off x="994177" y="4587480"/>
            <a:ext cx="2264569" cy="216694"/>
          </a:xfrm>
          <a:custGeom>
            <a:avLst/>
            <a:gdLst>
              <a:gd name="T0" fmla="*/ 1262 w 1299"/>
              <a:gd name="T1" fmla="*/ 0 h 124"/>
              <a:gd name="T2" fmla="*/ 36 w 1299"/>
              <a:gd name="T3" fmla="*/ 0 h 124"/>
              <a:gd name="T4" fmla="*/ 0 w 1299"/>
              <a:gd name="T5" fmla="*/ 37 h 124"/>
              <a:gd name="T6" fmla="*/ 0 w 1299"/>
              <a:gd name="T7" fmla="*/ 87 h 124"/>
              <a:gd name="T8" fmla="*/ 36 w 1299"/>
              <a:gd name="T9" fmla="*/ 124 h 124"/>
              <a:gd name="T10" fmla="*/ 1262 w 1299"/>
              <a:gd name="T11" fmla="*/ 124 h 124"/>
              <a:gd name="T12" fmla="*/ 1299 w 1299"/>
              <a:gd name="T13" fmla="*/ 87 h 124"/>
              <a:gd name="T14" fmla="*/ 1299 w 1299"/>
              <a:gd name="T15" fmla="*/ 37 h 124"/>
              <a:gd name="T16" fmla="*/ 1262 w 1299"/>
              <a:gd name="T1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124">
                <a:moveTo>
                  <a:pt x="1262" y="0"/>
                </a:moveTo>
                <a:cubicBezTo>
                  <a:pt x="36" y="0"/>
                  <a:pt x="36" y="0"/>
                  <a:pt x="36" y="0"/>
                </a:cubicBezTo>
                <a:cubicBezTo>
                  <a:pt x="16" y="0"/>
                  <a:pt x="0" y="17"/>
                  <a:pt x="0" y="37"/>
                </a:cubicBezTo>
                <a:cubicBezTo>
                  <a:pt x="0" y="87"/>
                  <a:pt x="0" y="87"/>
                  <a:pt x="0" y="87"/>
                </a:cubicBezTo>
                <a:cubicBezTo>
                  <a:pt x="0" y="107"/>
                  <a:pt x="16" y="124"/>
                  <a:pt x="36" y="124"/>
                </a:cubicBezTo>
                <a:cubicBezTo>
                  <a:pt x="1262" y="124"/>
                  <a:pt x="1262" y="124"/>
                  <a:pt x="1262" y="124"/>
                </a:cubicBezTo>
                <a:cubicBezTo>
                  <a:pt x="1283" y="124"/>
                  <a:pt x="1299" y="107"/>
                  <a:pt x="1299" y="87"/>
                </a:cubicBezTo>
                <a:cubicBezTo>
                  <a:pt x="1299" y="37"/>
                  <a:pt x="1299" y="37"/>
                  <a:pt x="1299" y="37"/>
                </a:cubicBezTo>
                <a:cubicBezTo>
                  <a:pt x="1299" y="17"/>
                  <a:pt x="1283" y="0"/>
                  <a:pt x="1262" y="0"/>
                </a:cubicBezTo>
                <a:close/>
              </a:path>
            </a:pathLst>
          </a:custGeom>
          <a:solidFill>
            <a:srgbClr val="8C62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3" name="Freeform 12"/>
          <p:cNvSpPr>
            <a:spLocks/>
          </p:cNvSpPr>
          <p:nvPr/>
        </p:nvSpPr>
        <p:spPr bwMode="auto">
          <a:xfrm>
            <a:off x="994177" y="4674395"/>
            <a:ext cx="2264569" cy="129779"/>
          </a:xfrm>
          <a:custGeom>
            <a:avLst/>
            <a:gdLst>
              <a:gd name="T0" fmla="*/ 1262 w 1299"/>
              <a:gd name="T1" fmla="*/ 36 h 74"/>
              <a:gd name="T2" fmla="*/ 36 w 1299"/>
              <a:gd name="T3" fmla="*/ 36 h 74"/>
              <a:gd name="T4" fmla="*/ 0 w 1299"/>
              <a:gd name="T5" fmla="*/ 0 h 74"/>
              <a:gd name="T6" fmla="*/ 0 w 1299"/>
              <a:gd name="T7" fmla="*/ 37 h 74"/>
              <a:gd name="T8" fmla="*/ 36 w 1299"/>
              <a:gd name="T9" fmla="*/ 74 h 74"/>
              <a:gd name="T10" fmla="*/ 1262 w 1299"/>
              <a:gd name="T11" fmla="*/ 74 h 74"/>
              <a:gd name="T12" fmla="*/ 1299 w 1299"/>
              <a:gd name="T13" fmla="*/ 37 h 74"/>
              <a:gd name="T14" fmla="*/ 1299 w 1299"/>
              <a:gd name="T15" fmla="*/ 0 h 74"/>
              <a:gd name="T16" fmla="*/ 1262 w 1299"/>
              <a:gd name="T17"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9" h="74">
                <a:moveTo>
                  <a:pt x="1262" y="36"/>
                </a:moveTo>
                <a:cubicBezTo>
                  <a:pt x="36" y="36"/>
                  <a:pt x="36" y="36"/>
                  <a:pt x="36" y="36"/>
                </a:cubicBezTo>
                <a:cubicBezTo>
                  <a:pt x="16" y="36"/>
                  <a:pt x="0" y="20"/>
                  <a:pt x="0" y="0"/>
                </a:cubicBezTo>
                <a:cubicBezTo>
                  <a:pt x="0" y="37"/>
                  <a:pt x="0" y="37"/>
                  <a:pt x="0" y="37"/>
                </a:cubicBezTo>
                <a:cubicBezTo>
                  <a:pt x="0" y="57"/>
                  <a:pt x="16" y="74"/>
                  <a:pt x="36" y="74"/>
                </a:cubicBezTo>
                <a:cubicBezTo>
                  <a:pt x="1262" y="74"/>
                  <a:pt x="1262" y="74"/>
                  <a:pt x="1262" y="74"/>
                </a:cubicBezTo>
                <a:cubicBezTo>
                  <a:pt x="1283" y="74"/>
                  <a:pt x="1299" y="57"/>
                  <a:pt x="1299" y="37"/>
                </a:cubicBezTo>
                <a:cubicBezTo>
                  <a:pt x="1299" y="0"/>
                  <a:pt x="1299" y="0"/>
                  <a:pt x="1299" y="0"/>
                </a:cubicBezTo>
                <a:cubicBezTo>
                  <a:pt x="1299" y="20"/>
                  <a:pt x="1283" y="36"/>
                  <a:pt x="1262" y="36"/>
                </a:cubicBezTo>
                <a:close/>
              </a:path>
            </a:pathLst>
          </a:custGeom>
          <a:solidFill>
            <a:srgbClr val="855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4" name="top sand"/>
          <p:cNvSpPr>
            <a:spLocks/>
          </p:cNvSpPr>
          <p:nvPr/>
        </p:nvSpPr>
        <p:spPr bwMode="auto">
          <a:xfrm>
            <a:off x="1228726" y="1787133"/>
            <a:ext cx="1796654" cy="1121569"/>
          </a:xfrm>
          <a:custGeom>
            <a:avLst/>
            <a:gdLst>
              <a:gd name="T0" fmla="*/ 22 w 1031"/>
              <a:gd name="T1" fmla="*/ 4 h 644"/>
              <a:gd name="T2" fmla="*/ 1 w 1031"/>
              <a:gd name="T3" fmla="*/ 21 h 644"/>
              <a:gd name="T4" fmla="*/ 78 w 1031"/>
              <a:gd name="T5" fmla="*/ 295 h 644"/>
              <a:gd name="T6" fmla="*/ 259 w 1031"/>
              <a:gd name="T7" fmla="*/ 515 h 644"/>
              <a:gd name="T8" fmla="*/ 516 w 1031"/>
              <a:gd name="T9" fmla="*/ 644 h 644"/>
              <a:gd name="T10" fmla="*/ 769 w 1031"/>
              <a:gd name="T11" fmla="*/ 518 h 644"/>
              <a:gd name="T12" fmla="*/ 952 w 1031"/>
              <a:gd name="T13" fmla="*/ 297 h 644"/>
              <a:gd name="T14" fmla="*/ 1030 w 1031"/>
              <a:gd name="T15" fmla="*/ 21 h 644"/>
              <a:gd name="T16" fmla="*/ 1009 w 1031"/>
              <a:gd name="T17" fmla="*/ 4 h 644"/>
              <a:gd name="T18" fmla="*/ 661 w 1031"/>
              <a:gd name="T19" fmla="*/ 118 h 644"/>
              <a:gd name="T20" fmla="*/ 370 w 1031"/>
              <a:gd name="T21" fmla="*/ 118 h 644"/>
              <a:gd name="T22" fmla="*/ 22 w 1031"/>
              <a:gd name="T23" fmla="*/ 4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1" h="644">
                <a:moveTo>
                  <a:pt x="22" y="4"/>
                </a:moveTo>
                <a:cubicBezTo>
                  <a:pt x="11" y="0"/>
                  <a:pt x="0" y="10"/>
                  <a:pt x="1" y="21"/>
                </a:cubicBezTo>
                <a:cubicBezTo>
                  <a:pt x="11" y="122"/>
                  <a:pt x="37" y="214"/>
                  <a:pt x="78" y="295"/>
                </a:cubicBezTo>
                <a:cubicBezTo>
                  <a:pt x="122" y="381"/>
                  <a:pt x="182" y="455"/>
                  <a:pt x="259" y="515"/>
                </a:cubicBezTo>
                <a:cubicBezTo>
                  <a:pt x="370" y="603"/>
                  <a:pt x="483" y="636"/>
                  <a:pt x="516" y="644"/>
                </a:cubicBezTo>
                <a:cubicBezTo>
                  <a:pt x="548" y="636"/>
                  <a:pt x="658" y="604"/>
                  <a:pt x="769" y="518"/>
                </a:cubicBezTo>
                <a:cubicBezTo>
                  <a:pt x="846" y="458"/>
                  <a:pt x="908" y="384"/>
                  <a:pt x="952" y="297"/>
                </a:cubicBezTo>
                <a:cubicBezTo>
                  <a:pt x="993" y="216"/>
                  <a:pt x="1019" y="123"/>
                  <a:pt x="1030" y="21"/>
                </a:cubicBezTo>
                <a:cubicBezTo>
                  <a:pt x="1031" y="10"/>
                  <a:pt x="1020" y="0"/>
                  <a:pt x="1009" y="4"/>
                </a:cubicBezTo>
                <a:cubicBezTo>
                  <a:pt x="661" y="118"/>
                  <a:pt x="661" y="118"/>
                  <a:pt x="661" y="118"/>
                </a:cubicBezTo>
                <a:cubicBezTo>
                  <a:pt x="566" y="149"/>
                  <a:pt x="465" y="149"/>
                  <a:pt x="370" y="118"/>
                </a:cubicBezTo>
                <a:lnTo>
                  <a:pt x="22" y="4"/>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5" name="bottom sand"/>
          <p:cNvSpPr>
            <a:spLocks/>
          </p:cNvSpPr>
          <p:nvPr/>
        </p:nvSpPr>
        <p:spPr bwMode="auto">
          <a:xfrm>
            <a:off x="1219201" y="3793336"/>
            <a:ext cx="1813322" cy="794147"/>
          </a:xfrm>
          <a:custGeom>
            <a:avLst/>
            <a:gdLst>
              <a:gd name="T0" fmla="*/ 0 w 1523"/>
              <a:gd name="T1" fmla="*/ 667 h 667"/>
              <a:gd name="T2" fmla="*/ 763 w 1523"/>
              <a:gd name="T3" fmla="*/ 0 h 667"/>
              <a:gd name="T4" fmla="*/ 1523 w 1523"/>
              <a:gd name="T5" fmla="*/ 667 h 667"/>
              <a:gd name="T6" fmla="*/ 0 w 1523"/>
              <a:gd name="T7" fmla="*/ 667 h 667"/>
            </a:gdLst>
            <a:ahLst/>
            <a:cxnLst>
              <a:cxn ang="0">
                <a:pos x="T0" y="T1"/>
              </a:cxn>
              <a:cxn ang="0">
                <a:pos x="T2" y="T3"/>
              </a:cxn>
              <a:cxn ang="0">
                <a:pos x="T4" y="T5"/>
              </a:cxn>
              <a:cxn ang="0">
                <a:pos x="T6" y="T7"/>
              </a:cxn>
            </a:cxnLst>
            <a:rect l="0" t="0" r="r" b="b"/>
            <a:pathLst>
              <a:path w="1523" h="667">
                <a:moveTo>
                  <a:pt x="0" y="667"/>
                </a:moveTo>
                <a:lnTo>
                  <a:pt x="763" y="0"/>
                </a:lnTo>
                <a:lnTo>
                  <a:pt x="1523" y="667"/>
                </a:lnTo>
                <a:lnTo>
                  <a:pt x="0" y="667"/>
                </a:lnTo>
                <a:close/>
              </a:path>
            </a:pathLst>
          </a:custGeom>
          <a:solidFill>
            <a:srgbClr val="EDCD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sp>
        <p:nvSpPr>
          <p:cNvPr id="16" name="straight connector"/>
          <p:cNvSpPr>
            <a:spLocks noChangeArrowheads="1"/>
          </p:cNvSpPr>
          <p:nvPr/>
        </p:nvSpPr>
        <p:spPr bwMode="auto">
          <a:xfrm>
            <a:off x="2094312" y="2891437"/>
            <a:ext cx="65485" cy="1694855"/>
          </a:xfrm>
          <a:prstGeom prst="rect">
            <a:avLst/>
          </a:prstGeom>
          <a:solidFill>
            <a:srgbClr val="EDCD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3" tIns="34286" rIns="68573" bIns="34286" numCol="1" anchor="t" anchorCtr="0" compatLnSpc="1">
            <a:prstTxWarp prst="textNoShape">
              <a:avLst/>
            </a:prstTxWarp>
          </a:bodyPr>
          <a:lstStyle/>
          <a:p>
            <a:pPr defTabSz="685716"/>
            <a:endParaRPr lang="en-GB">
              <a:solidFill>
                <a:prstClr val="black"/>
              </a:solidFill>
            </a:endParaRPr>
          </a:p>
        </p:txBody>
      </p:sp>
      <p:grpSp>
        <p:nvGrpSpPr>
          <p:cNvPr id="17" name="button: start timer"/>
          <p:cNvGrpSpPr/>
          <p:nvPr/>
        </p:nvGrpSpPr>
        <p:grpSpPr>
          <a:xfrm>
            <a:off x="1134004" y="139395"/>
            <a:ext cx="1977629" cy="599972"/>
            <a:chOff x="1332706" y="185859"/>
            <a:chExt cx="2636838" cy="799962"/>
          </a:xfrm>
        </p:grpSpPr>
        <p:sp>
          <p:nvSpPr>
            <p:cNvPr id="18" name="Rounded Rectangle 17"/>
            <p:cNvSpPr/>
            <p:nvPr/>
          </p:nvSpPr>
          <p:spPr>
            <a:xfrm>
              <a:off x="1332706" y="288262"/>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19" name="Rounded Rectangle 18"/>
            <p:cNvSpPr/>
            <p:nvPr/>
          </p:nvSpPr>
          <p:spPr>
            <a:xfrm>
              <a:off x="1332706" y="185859"/>
              <a:ext cx="2636838" cy="6975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1900" b="1">
                  <a:solidFill>
                    <a:prstClr val="white"/>
                  </a:solidFill>
                  <a:latin typeface="Times New Roman" pitchFamily="18" charset="0"/>
                  <a:cs typeface="Times New Roman" pitchFamily="18" charset="0"/>
                </a:rPr>
                <a:t>BẮT ĐẦU </a:t>
              </a:r>
            </a:p>
            <a:p>
              <a:pPr algn="ctr" defTabSz="685716"/>
              <a:r>
                <a:rPr lang="en-GB" sz="1900" b="1">
                  <a:solidFill>
                    <a:prstClr val="white"/>
                  </a:solidFill>
                  <a:latin typeface="Times New Roman" pitchFamily="18" charset="0"/>
                  <a:cs typeface="Times New Roman" pitchFamily="18" charset="0"/>
                </a:rPr>
                <a:t>TÍNH GIỜ</a:t>
              </a:r>
              <a:endParaRPr lang="en-GB" sz="1900" b="1" dirty="0">
                <a:solidFill>
                  <a:prstClr val="white"/>
                </a:solidFill>
                <a:latin typeface="Times New Roman" pitchFamily="18" charset="0"/>
                <a:cs typeface="Times New Roman" pitchFamily="18" charset="0"/>
              </a:endParaRPr>
            </a:p>
          </p:txBody>
        </p:sp>
      </p:grpSp>
      <p:grpSp>
        <p:nvGrpSpPr>
          <p:cNvPr id="20" name="times up"/>
          <p:cNvGrpSpPr/>
          <p:nvPr/>
        </p:nvGrpSpPr>
        <p:grpSpPr>
          <a:xfrm>
            <a:off x="1134002" y="124556"/>
            <a:ext cx="1984246" cy="586032"/>
            <a:chOff x="8529725" y="1845819"/>
            <a:chExt cx="2645661" cy="781376"/>
          </a:xfrm>
        </p:grpSpPr>
        <p:sp>
          <p:nvSpPr>
            <p:cNvPr id="21" name="Rounded Rectangle 20"/>
            <p:cNvSpPr/>
            <p:nvPr/>
          </p:nvSpPr>
          <p:spPr>
            <a:xfrm>
              <a:off x="8538548" y="1929636"/>
              <a:ext cx="2636838" cy="6975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endParaRPr lang="en-GB" sz="2100" dirty="0">
                <a:solidFill>
                  <a:prstClr val="white"/>
                </a:solidFill>
                <a:latin typeface="Arial" panose="020B0604020202020204" pitchFamily="34" charset="0"/>
                <a:cs typeface="Arial" panose="020B0604020202020204" pitchFamily="34" charset="0"/>
              </a:endParaRPr>
            </a:p>
          </p:txBody>
        </p:sp>
        <p:sp>
          <p:nvSpPr>
            <p:cNvPr id="22" name="Rounded Rectangle 21"/>
            <p:cNvSpPr/>
            <p:nvPr/>
          </p:nvSpPr>
          <p:spPr>
            <a:xfrm>
              <a:off x="8529725" y="1845819"/>
              <a:ext cx="2636838" cy="6975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6"/>
              <a:r>
                <a:rPr lang="en-GB" sz="2100" b="1">
                  <a:solidFill>
                    <a:prstClr val="white"/>
                  </a:solidFill>
                  <a:latin typeface="Times New Roman" pitchFamily="18" charset="0"/>
                  <a:cs typeface="Times New Roman" pitchFamily="18" charset="0"/>
                </a:rPr>
                <a:t>HẾT GIỜ RỒI</a:t>
              </a:r>
              <a:endParaRPr lang="en-GB" sz="2100" b="1" dirty="0">
                <a:solidFill>
                  <a:prstClr val="white"/>
                </a:solidFill>
                <a:latin typeface="Times New Roman" pitchFamily="18" charset="0"/>
                <a:cs typeface="Times New Roman" pitchFamily="18" charset="0"/>
              </a:endParaRPr>
            </a:p>
          </p:txBody>
        </p:sp>
      </p:grpSp>
      <p:pic>
        <p:nvPicPr>
          <p:cNvPr id="2" name="Dong-ho-dem-nguoc-2-phu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6043" y="216197"/>
            <a:ext cx="609600" cy="609600"/>
          </a:xfrm>
          <a:prstGeom prst="rect">
            <a:avLst/>
          </a:prstGeom>
        </p:spPr>
      </p:pic>
    </p:spTree>
    <p:extLst>
      <p:ext uri="{BB962C8B-B14F-4D97-AF65-F5344CB8AC3E}">
        <p14:creationId xmlns:p14="http://schemas.microsoft.com/office/powerpoint/2010/main" val="2250337792"/>
      </p:ext>
    </p:extLst>
  </p:cSld>
  <p:clrMapOvr>
    <a:masterClrMapping/>
  </p:clrMapOvr>
  <p:transition spd="med">
    <p:push dir="r"/>
  </p:transition>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2" presetClass="exit" presetSubtype="1" fill="hold" grpId="0" nodeType="withEffect">
                                  <p:stCondLst>
                                    <p:cond delay="0"/>
                                  </p:stCondLst>
                                  <p:childTnLst>
                                    <p:animEffect transition="out" filter="wipe(up)">
                                      <p:cBhvr>
                                        <p:cTn id="9" dur="120000"/>
                                        <p:tgtEl>
                                          <p:spTgt spid="14"/>
                                        </p:tgtEl>
                                      </p:cBhvr>
                                    </p:animEffect>
                                    <p:set>
                                      <p:cBhvr>
                                        <p:cTn id="10" dur="1" fill="hold">
                                          <p:stCondLst>
                                            <p:cond delay="119999"/>
                                          </p:stCondLst>
                                        </p:cTn>
                                        <p:tgtEl>
                                          <p:spTgt spid="14"/>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20000"/>
                                        <p:tgtEl>
                                          <p:spTgt spid="15"/>
                                        </p:tgtEl>
                                      </p:cBhvr>
                                    </p:animEffect>
                                  </p:childTnLst>
                                </p:cTn>
                              </p:par>
                            </p:childTnLst>
                          </p:cTn>
                        </p:par>
                        <p:par>
                          <p:cTn id="14" fill="hold">
                            <p:stCondLst>
                              <p:cond delay="120000"/>
                            </p:stCondLst>
                            <p:childTnLst>
                              <p:par>
                                <p:cTn id="15" presetID="22" presetClass="exit" presetSubtype="1" fill="hold" grpId="1" nodeType="afterEffect">
                                  <p:stCondLst>
                                    <p:cond delay="0"/>
                                  </p:stCondLst>
                                  <p:childTnLst>
                                    <p:animEffect transition="out" filter="wipe(up)">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par>
                          <p:cTn id="23" fill="hold">
                            <p:stCondLst>
                              <p:cond delay="1205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9656" fill="hold"/>
                                        <p:tgtEl>
                                          <p:spTgt spid="2"/>
                                        </p:tgtEl>
                                      </p:cBhvr>
                                    </p:cmd>
                                  </p:childTnLst>
                                </p:cTn>
                              </p:par>
                            </p:childTnLst>
                          </p:cTn>
                        </p:par>
                      </p:childTnLst>
                    </p:cTn>
                  </p:par>
                </p:childTnLst>
              </p:cTn>
              <p:nextCondLst>
                <p:cond evt="onClick" delay="0">
                  <p:tgtEl>
                    <p:spTgt spid="2"/>
                  </p:tgtEl>
                </p:cond>
              </p:nextCondLst>
            </p:seq>
            <p:audio>
              <p:cMediaNode vol="80000">
                <p:cTn id="31" fill="hold" display="0">
                  <p:stCondLst>
                    <p:cond delay="indefinite"/>
                  </p:stCondLst>
                  <p:endCondLst>
                    <p:cond evt="onStopAudio" delay="0">
                      <p:tgtEl>
                        <p:sldTgt/>
                      </p:tgtEl>
                    </p:cond>
                  </p:endCondLst>
                </p:cTn>
                <p:tgtEl>
                  <p:spTgt spid="2"/>
                </p:tgtEl>
              </p:cMediaNode>
            </p:audio>
          </p:childTnLst>
        </p:cTn>
      </p:par>
    </p:tnLst>
    <p:bldLst>
      <p:bldP spid="14" grpId="0" animBg="1"/>
      <p:bldP spid="15" grpId="0" animBg="1"/>
      <p:bldP spid="16" grpId="0" animBg="1"/>
      <p:bldP spid="1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10245" descr="22"/>
          <p:cNvPicPr>
            <a:picLocks noChangeAspect="1"/>
          </p:cNvPicPr>
          <p:nvPr/>
        </p:nvPicPr>
        <p:blipFill>
          <a:blip r:embed="rId2"/>
          <a:stretch>
            <a:fillRect/>
          </a:stretch>
        </p:blipFill>
        <p:spPr>
          <a:xfrm>
            <a:off x="185186" y="253522"/>
            <a:ext cx="4144442" cy="4633873"/>
          </a:xfrm>
          <a:prstGeom prst="rect">
            <a:avLst/>
          </a:prstGeom>
          <a:noFill/>
          <a:ln w="9525">
            <a:noFill/>
          </a:ln>
        </p:spPr>
      </p:pic>
      <p:pic>
        <p:nvPicPr>
          <p:cNvPr id="38" name="图片 10244" descr="23"/>
          <p:cNvPicPr>
            <a:picLocks noChangeAspect="1"/>
          </p:cNvPicPr>
          <p:nvPr/>
        </p:nvPicPr>
        <p:blipFill>
          <a:blip r:embed="rId3"/>
          <a:stretch>
            <a:fillRect/>
          </a:stretch>
        </p:blipFill>
        <p:spPr>
          <a:xfrm>
            <a:off x="4230477" y="-2583"/>
            <a:ext cx="4913528" cy="5146085"/>
          </a:xfrm>
          <a:prstGeom prst="rect">
            <a:avLst/>
          </a:prstGeom>
          <a:noFill/>
          <a:ln w="9525">
            <a:noFill/>
          </a:ln>
        </p:spPr>
      </p:pic>
      <p:sp>
        <p:nvSpPr>
          <p:cNvPr id="39" name="文本框 10247"/>
          <p:cNvSpPr txBox="1"/>
          <p:nvPr/>
        </p:nvSpPr>
        <p:spPr>
          <a:xfrm>
            <a:off x="518168" y="1473781"/>
            <a:ext cx="3478479" cy="3097226"/>
          </a:xfrm>
          <a:prstGeom prst="rect">
            <a:avLst/>
          </a:prstGeom>
          <a:noFill/>
          <a:ln w="9525">
            <a:noFill/>
          </a:ln>
        </p:spPr>
        <p:txBody>
          <a:bodyPr wrap="square" lIns="49753" tIns="24876" rIns="49753" bIns="24876">
            <a:spAutoFit/>
          </a:bodyPr>
          <a:lstStyle/>
          <a:p>
            <a:pPr algn="just"/>
            <a:r>
              <a:rPr lang="en-US" sz="1800" i="1">
                <a:latin typeface="Times New Roman" pitchFamily="18" charset="0"/>
                <a:cs typeface="Times New Roman" pitchFamily="18" charset="0"/>
              </a:rPr>
              <a:t>- </a:t>
            </a:r>
            <a:r>
              <a:rPr lang="pt-BR" sz="1800" i="1">
                <a:latin typeface="Times New Roman" panose="02020603050405020304" pitchFamily="18" charset="0"/>
                <a:cs typeface="Times New Roman" panose="02020603050405020304" pitchFamily="18" charset="0"/>
              </a:rPr>
              <a:t>Trong phần mềm quản lí tệp, ở dải lệnh Home, em có thể xoá thư mục hoặc tệp bằng lệnh </a:t>
            </a:r>
            <a:r>
              <a:rPr lang="pt-BR" sz="1800" b="1" i="1">
                <a:latin typeface="Times New Roman" panose="02020603050405020304" pitchFamily="18" charset="0"/>
                <a:cs typeface="Times New Roman" panose="02020603050405020304" pitchFamily="18" charset="0"/>
              </a:rPr>
              <a:t>Detete.</a:t>
            </a:r>
            <a:endParaRPr lang="en-US" sz="1800">
              <a:latin typeface="Times New Roman" panose="02020603050405020304" pitchFamily="18" charset="0"/>
              <a:cs typeface="Times New Roman" panose="02020603050405020304" pitchFamily="18" charset="0"/>
            </a:endParaRPr>
          </a:p>
          <a:p>
            <a:pPr algn="just"/>
            <a:r>
              <a:rPr lang="pt-BR" sz="1800" i="1">
                <a:latin typeface="Times New Roman" panose="02020603050405020304" pitchFamily="18" charset="0"/>
                <a:cs typeface="Times New Roman" panose="02020603050405020304" pitchFamily="18" charset="0"/>
              </a:rPr>
              <a:t>- Em sẽ không nhìn thấy tệp, thư mục bị xoá từ thư mục chứa nó nữa. Các thông tin trong thư mục, tệp sẽ bị mất, xoá nhầm có thể làm cho em bị mất thông tin hoặc máy tính không hoạt động được. Vì vậy, em hãy kiểm tra cẩn thận tệp, thư mục trước khi xoá để tránh xoá nhầm.</a:t>
            </a:r>
            <a:endParaRPr lang="en-US" sz="1800" b="1" i="1" dirty="0">
              <a:latin typeface="Times New Roman" pitchFamily="18" charset="0"/>
              <a:cs typeface="Times New Roman" pitchFamily="18" charset="0"/>
            </a:endParaRPr>
          </a:p>
        </p:txBody>
      </p:sp>
      <p:sp>
        <p:nvSpPr>
          <p:cNvPr id="40" name="文本框 10248"/>
          <p:cNvSpPr txBox="1"/>
          <p:nvPr/>
        </p:nvSpPr>
        <p:spPr>
          <a:xfrm>
            <a:off x="5373762" y="1529557"/>
            <a:ext cx="2668176" cy="604236"/>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a:solidFill>
                  <a:schemeClr val="bg1"/>
                </a:solidFill>
                <a:latin typeface="Palatino Linotype" panose="02040502050505030304" pitchFamily="18" charset="0"/>
                <a:ea typeface="宋体" panose="02010600030101010101" pitchFamily="2" charset="-122"/>
              </a:rPr>
              <a:t>Kết luận</a:t>
            </a:r>
            <a:endParaRPr lang="zh-CN" altLang="en-US" sz="2800" dirty="0">
              <a:solidFill>
                <a:schemeClr val="bg1"/>
              </a:solidFill>
              <a:latin typeface="Palatino Linotype" panose="02040502050505030304" pitchFamily="18" charset="0"/>
              <a:ea typeface="宋体" panose="02010600030101010101" pitchFamily="2" charset="-122"/>
            </a:endParaRPr>
          </a:p>
        </p:txBody>
      </p:sp>
    </p:spTree>
    <p:extLst>
      <p:ext uri="{BB962C8B-B14F-4D97-AF65-F5344CB8AC3E}">
        <p14:creationId xmlns:p14="http://schemas.microsoft.com/office/powerpoint/2010/main" val="42715121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5"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40">
                                            <p:txEl>
                                              <p:pRg st="0" end="0"/>
                                            </p:txEl>
                                          </p:spTgt>
                                        </p:tgtEl>
                                        <p:attrNameLst>
                                          <p:attrName>style.visibility</p:attrName>
                                        </p:attrNameLst>
                                      </p:cBhvr>
                                      <p:to>
                                        <p:strVal val="visible"/>
                                      </p:to>
                                    </p:set>
                                    <p:anim calcmode="discrete" valueType="clr">
                                      <p:cBhvr override="childStyle">
                                        <p:cTn id="15" dur="80"/>
                                        <p:tgtEl>
                                          <p:spTgt spid="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0">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0">
                                            <p:txEl>
                                              <p:pRg st="0" end="0"/>
                                            </p:txEl>
                                          </p:spTgt>
                                        </p:tgtEl>
                                        <p:attrNameLst>
                                          <p:attrName>fill.type</p:attrName>
                                        </p:attrNameLst>
                                      </p:cBhvr>
                                      <p:to>
                                        <p:strVal val="solid"/>
                                      </p:to>
                                    </p:set>
                                  </p:childTnLst>
                                </p:cTn>
                              </p:par>
                            </p:childTnLst>
                          </p:cTn>
                        </p:par>
                        <p:par>
                          <p:cTn id="18" fill="hold">
                            <p:stCondLst>
                              <p:cond delay="32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9">
                                            <p:txEl>
                                              <p:pRg st="0" end="0"/>
                                            </p:txEl>
                                          </p:spTgt>
                                        </p:tgtEl>
                                        <p:attrNameLst>
                                          <p:attrName>style.visibility</p:attrName>
                                        </p:attrNameLst>
                                      </p:cBhvr>
                                      <p:to>
                                        <p:strVal val="visible"/>
                                      </p:to>
                                    </p:set>
                                    <p:anim calcmode="discrete" valueType="clr">
                                      <p:cBhvr override="childStyle">
                                        <p:cTn id="28" dur="80"/>
                                        <p:tgtEl>
                                          <p:spTgt spid="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9">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39">
                                            <p:txEl>
                                              <p:pRg st="0" end="0"/>
                                            </p:txEl>
                                          </p:spTgt>
                                        </p:tgtEl>
                                        <p:attrNameLst>
                                          <p:attrName>fill.type</p:attrName>
                                        </p:attrNameLst>
                                      </p:cBhvr>
                                      <p:to>
                                        <p:strVal val="solid"/>
                                      </p:to>
                                    </p:set>
                                  </p:childTnLst>
                                </p:cTn>
                              </p:par>
                              <p:par>
                                <p:cTn id="31" presetID="27" presetClass="entr" presetSubtype="0" fill="hold" grpId="0" nodeType="withEffect">
                                  <p:stCondLst>
                                    <p:cond delay="0"/>
                                  </p:stCondLst>
                                  <p:iterate type="lt">
                                    <p:tmPct val="50000"/>
                                  </p:iterate>
                                  <p:childTnLst>
                                    <p:set>
                                      <p:cBhvr>
                                        <p:cTn id="32" dur="1" fill="hold">
                                          <p:stCondLst>
                                            <p:cond delay="0"/>
                                          </p:stCondLst>
                                        </p:cTn>
                                        <p:tgtEl>
                                          <p:spTgt spid="39">
                                            <p:txEl>
                                              <p:pRg st="1" end="1"/>
                                            </p:txEl>
                                          </p:spTgt>
                                        </p:tgtEl>
                                        <p:attrNameLst>
                                          <p:attrName>style.visibility</p:attrName>
                                        </p:attrNameLst>
                                      </p:cBhvr>
                                      <p:to>
                                        <p:strVal val="visible"/>
                                      </p:to>
                                    </p:set>
                                    <p:anim calcmode="discrete" valueType="clr">
                                      <p:cBhvr override="childStyle">
                                        <p:cTn id="33" dur="80"/>
                                        <p:tgtEl>
                                          <p:spTgt spid="3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9">
                                            <p:txEl>
                                              <p:pRg st="1" end="1"/>
                                            </p:txEl>
                                          </p:spTgt>
                                        </p:tgtEl>
                                        <p:attrNameLst>
                                          <p:attrName>fillcolor</p:attrName>
                                        </p:attrNameLst>
                                      </p:cBhvr>
                                      <p:tavLst>
                                        <p:tav tm="0">
                                          <p:val>
                                            <p:clrVal>
                                              <a:schemeClr val="accent2"/>
                                            </p:clrVal>
                                          </p:val>
                                        </p:tav>
                                        <p:tav tm="50000">
                                          <p:val>
                                            <p:clrVal>
                                              <a:schemeClr val="hlink"/>
                                            </p:clrVal>
                                          </p:val>
                                        </p:tav>
                                      </p:tavLst>
                                    </p:anim>
                                    <p:set>
                                      <p:cBhvr>
                                        <p:cTn id="35" dur="80"/>
                                        <p:tgtEl>
                                          <p:spTgt spid="3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0"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3"/>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856129" y="1306015"/>
            <a:ext cx="7777779" cy="3046976"/>
          </a:xfrm>
          <a:prstGeom prst="rect">
            <a:avLst/>
          </a:prstGeom>
        </p:spPr>
        <p:txBody>
          <a:bodyPr wrap="square" lIns="91425" tIns="45714" rIns="91425" bIns="45714">
            <a:spAutoFit/>
          </a:bodyPr>
          <a:lstStyle/>
          <a:p>
            <a:pPr algn="just"/>
            <a:r>
              <a:rPr lang="en-US" sz="2400">
                <a:latin typeface="Times New Roman" pitchFamily="18" charset="0"/>
                <a:cs typeface="Times New Roman" pitchFamily="18" charset="0"/>
              </a:rPr>
              <a:t>      - </a:t>
            </a:r>
            <a:r>
              <a:rPr lang="vi-VN" sz="2400">
                <a:latin typeface="Times New Roman" panose="02020603050405020304" pitchFamily="18" charset="0"/>
                <a:cs typeface="Times New Roman" panose="02020603050405020304" pitchFamily="18" charset="0"/>
              </a:rPr>
              <a:t>Trong phần mềm quản lí tập, ở dải lệnh </a:t>
            </a:r>
            <a:r>
              <a:rPr lang="vi-VN" sz="2400" b="1">
                <a:solidFill>
                  <a:srgbClr val="0000FF"/>
                </a:solidFill>
                <a:latin typeface="Times New Roman" panose="02020603050405020304" pitchFamily="18" charset="0"/>
                <a:cs typeface="Times New Roman" panose="02020603050405020304" pitchFamily="18" charset="0"/>
              </a:rPr>
              <a:t>Home</a:t>
            </a:r>
            <a:r>
              <a:rPr lang="vi-VN" sz="2400">
                <a:latin typeface="Times New Roman" panose="02020603050405020304" pitchFamily="18" charset="0"/>
                <a:cs typeface="Times New Roman" panose="02020603050405020304" pitchFamily="18" charset="0"/>
              </a:rPr>
              <a:t>, em có thể đổi tên tập bằng lệnh </a:t>
            </a:r>
            <a:r>
              <a:rPr lang="vi-VN" sz="2400" b="1">
                <a:solidFill>
                  <a:srgbClr val="0000FF"/>
                </a:solidFill>
                <a:latin typeface="Times New Roman" panose="02020603050405020304" pitchFamily="18" charset="0"/>
                <a:cs typeface="Times New Roman" panose="02020603050405020304" pitchFamily="18" charset="0"/>
              </a:rPr>
              <a:t>Rename</a:t>
            </a:r>
            <a:r>
              <a:rPr lang="vi-VN" sz="2400">
                <a:latin typeface="Times New Roman" panose="02020603050405020304" pitchFamily="18" charset="0"/>
                <a:cs typeface="Times New Roman" panose="02020603050405020304" pitchFamily="18" charset="0"/>
              </a:rPr>
              <a:t>; xoá thư mục, tệp bằng lệnh </a:t>
            </a:r>
            <a:r>
              <a:rPr lang="vi-VN" sz="2400" b="1">
                <a:solidFill>
                  <a:srgbClr val="0000FF"/>
                </a:solidFill>
                <a:latin typeface="Times New Roman" panose="02020603050405020304" pitchFamily="18" charset="0"/>
                <a:cs typeface="Times New Roman" panose="02020603050405020304" pitchFamily="18" charset="0"/>
              </a:rPr>
              <a:t>Delete.</a:t>
            </a:r>
          </a:p>
          <a:p>
            <a:pPr algn="just"/>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Em cần kiểm tra lại tên thư mục, tệp trước khi xoá. Xoá nhầm làm mất thông tin hoặc máy tính không hoạt động được.</a:t>
            </a:r>
          </a:p>
          <a:p>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382929196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xEl>
                                              <p:pRg st="1" end="1"/>
                                            </p:txEl>
                                          </p:spTgt>
                                        </p:tgtEl>
                                        <p:attrNameLst>
                                          <p:attrName>style.visibility</p:attrName>
                                        </p:attrNameLst>
                                      </p:cBhvr>
                                      <p:to>
                                        <p:strVal val="visible"/>
                                      </p:to>
                                    </p:set>
                                    <p:animEffect transition="in" filter="fade">
                                      <p:cBhvr>
                                        <p:cTn id="19" dur="1000"/>
                                        <p:tgtEl>
                                          <p:spTgt spid="33">
                                            <p:txEl>
                                              <p:pRg st="1" end="1"/>
                                            </p:txEl>
                                          </p:spTgt>
                                        </p:tgtEl>
                                      </p:cBhvr>
                                    </p:animEffect>
                                    <p:anim calcmode="lin" valueType="num">
                                      <p:cBhvr>
                                        <p:cTn id="20"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xEl>
                                              <p:pRg st="2" end="2"/>
                                            </p:txEl>
                                          </p:spTgt>
                                        </p:tgtEl>
                                        <p:attrNameLst>
                                          <p:attrName>style.visibility</p:attrName>
                                        </p:attrNameLst>
                                      </p:cBhvr>
                                      <p:to>
                                        <p:strVal val="visible"/>
                                      </p:to>
                                    </p:set>
                                    <p:animEffect transition="in" filter="fade">
                                      <p:cBhvr>
                                        <p:cTn id="26" dur="1000"/>
                                        <p:tgtEl>
                                          <p:spTgt spid="33">
                                            <p:txEl>
                                              <p:pRg st="2" end="2"/>
                                            </p:txEl>
                                          </p:spTgt>
                                        </p:tgtEl>
                                      </p:cBhvr>
                                    </p:animEffect>
                                    <p:anim calcmode="lin" valueType="num">
                                      <p:cBhvr>
                                        <p:cTn id="27"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42370" y="-462707"/>
            <a:ext cx="7480452" cy="5606207"/>
          </a:xfrm>
          <a:prstGeom prst="rect">
            <a:avLst/>
          </a:prstGeom>
        </p:spPr>
      </p:pic>
      <p:sp>
        <p:nvSpPr>
          <p:cNvPr id="11" name="Text Box 18"/>
          <p:cNvSpPr txBox="1">
            <a:spLocks noChangeArrowheads="1"/>
          </p:cNvSpPr>
          <p:nvPr/>
        </p:nvSpPr>
        <p:spPr bwMode="auto">
          <a:xfrm>
            <a:off x="936434" y="1207380"/>
            <a:ext cx="4946574" cy="3293197"/>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000" b="1" kern="0" dirty="0" err="1">
                <a:solidFill>
                  <a:schemeClr val="accent5">
                    <a:lumMod val="75000"/>
                  </a:schemeClr>
                </a:solidFill>
                <a:latin typeface="Times New Roman" pitchFamily="18" charset="0"/>
                <a:cs typeface="Times New Roman" pitchFamily="18" charset="0"/>
              </a:rPr>
              <a:t>Cách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chơi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tôi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là</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thành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phần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của</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máy</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tính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giấu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dưới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smtClean="0">
                <a:solidFill>
                  <a:schemeClr val="accent5">
                    <a:lumMod val="75000"/>
                  </a:schemeClr>
                </a:solidFill>
                <a:latin typeface="Times New Roman" pitchFamily="18" charset="0"/>
                <a:cs typeface="Times New Roman" pitchFamily="18" charset="0"/>
              </a:rPr>
              <a:t>4 </a:t>
            </a:r>
            <a:r>
              <a:rPr lang="en-US" altLang="zh-CN" sz="2000" b="1" kern="0" dirty="0">
                <a:solidFill>
                  <a:schemeClr val="accent5">
                    <a:lumMod val="75000"/>
                  </a:schemeClr>
                </a:solidFill>
                <a:latin typeface="Times New Roman" pitchFamily="18" charset="0"/>
                <a:cs typeface="Times New Roman" pitchFamily="18" charset="0"/>
              </a:rPr>
              <a:t>ô </a:t>
            </a:r>
            <a:r>
              <a:rPr lang="en-US" altLang="zh-CN" sz="2000" b="1" kern="0" dirty="0" err="1">
                <a:solidFill>
                  <a:schemeClr val="accent5">
                    <a:lumMod val="75000"/>
                  </a:schemeClr>
                </a:solidFill>
                <a:latin typeface="Times New Roman" pitchFamily="18" charset="0"/>
                <a:cs typeface="Times New Roman" pitchFamily="18" charset="0"/>
              </a:rPr>
              <a:t>số</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học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sinh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cùng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tìm</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ra</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tôi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dựa</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trên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gợi</a:t>
            </a:r>
            <a:r>
              <a:rPr lang="en-US" altLang="zh-CN" sz="2000" b="1" kern="0" dirty="0">
                <a:solidFill>
                  <a:schemeClr val="accent5">
                    <a:lumMod val="75000"/>
                  </a:schemeClr>
                </a:solidFill>
                <a:latin typeface="Times New Roman" pitchFamily="18" charset="0"/>
                <a:cs typeface="Times New Roman" pitchFamily="18" charset="0"/>
              </a:rPr>
              <a:t> ý </a:t>
            </a:r>
            <a:r>
              <a:rPr lang="en-US" altLang="zh-CN" sz="2000" b="1" kern="0" dirty="0" err="1">
                <a:solidFill>
                  <a:schemeClr val="accent5">
                    <a:lumMod val="75000"/>
                  </a:schemeClr>
                </a:solidFill>
                <a:latin typeface="Times New Roman" pitchFamily="18" charset="0"/>
                <a:cs typeface="Times New Roman" pitchFamily="18" charset="0"/>
              </a:rPr>
              <a:t>có</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trong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ô </a:t>
            </a:r>
            <a:r>
              <a:rPr lang="en-US" altLang="zh-CN" sz="2000" b="1" kern="0" dirty="0" err="1">
                <a:solidFill>
                  <a:schemeClr val="accent5">
                    <a:lumMod val="75000"/>
                  </a:schemeClr>
                </a:solidFill>
                <a:latin typeface="Times New Roman" pitchFamily="18" charset="0"/>
                <a:cs typeface="Times New Roman" pitchFamily="18" charset="0"/>
              </a:rPr>
              <a:t>số</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nào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giơ</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tay</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nhanh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nhất</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quyền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chọn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lựa</a:t>
            </a:r>
            <a:r>
              <a:rPr lang="en-US" altLang="zh-CN" sz="2000" b="1" kern="0" dirty="0">
                <a:solidFill>
                  <a:schemeClr val="accent5">
                    <a:lumMod val="75000"/>
                  </a:schemeClr>
                </a:solidFill>
                <a:latin typeface="Times New Roman" pitchFamily="18" charset="0"/>
                <a:cs typeface="Times New Roman" pitchFamily="18" charset="0"/>
              </a:rPr>
              <a:t> ô </a:t>
            </a:r>
            <a:r>
              <a:rPr lang="en-US" altLang="zh-CN" sz="2000" b="1" kern="0" dirty="0" err="1">
                <a:solidFill>
                  <a:schemeClr val="accent5">
                    <a:lumMod val="75000"/>
                  </a:schemeClr>
                </a:solidFill>
                <a:latin typeface="Times New Roman" pitchFamily="18" charset="0"/>
                <a:cs typeface="Times New Roman" pitchFamily="18" charset="0"/>
              </a:rPr>
              <a:t>số</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muốn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mở</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nếu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đúng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1 </a:t>
            </a:r>
            <a:r>
              <a:rPr lang="en-US" altLang="zh-CN" sz="2000" b="1" kern="0" dirty="0" err="1">
                <a:solidFill>
                  <a:schemeClr val="accent5">
                    <a:lumMod val="75000"/>
                  </a:schemeClr>
                </a:solidFill>
                <a:latin typeface="Times New Roman" pitchFamily="18" charset="0"/>
                <a:cs typeface="Times New Roman" pitchFamily="18" charset="0"/>
              </a:rPr>
              <a:t>phần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thưởng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nếu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sai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quyền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còn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lại</a:t>
            </a:r>
            <a:r>
              <a:rPr lang="en-US" altLang="zh-CN" sz="2000" b="1" kern="0" dirty="0">
                <a:solidFill>
                  <a:schemeClr val="accent5">
                    <a:lumMod val="75000"/>
                  </a:schemeClr>
                </a:solidFill>
                <a:latin typeface="Times New Roman" pitchFamily="18" charset="0"/>
                <a:cs typeface="Times New Roman" pitchFamily="18" charset="0"/>
              </a:rPr>
              <a:t>.</a:t>
            </a:r>
          </a:p>
        </p:txBody>
      </p:sp>
      <p:pic>
        <p:nvPicPr>
          <p:cNvPr id="12" name="图片 5" descr="未标题-2.png"/>
          <p:cNvPicPr>
            <a:picLocks noChangeAspect="1"/>
          </p:cNvPicPr>
          <p:nvPr/>
        </p:nvPicPr>
        <p:blipFill>
          <a:blip r:embed="rId5" cstate="print"/>
          <a:stretch>
            <a:fillRect/>
          </a:stretch>
        </p:blipFill>
        <p:spPr>
          <a:xfrm>
            <a:off x="6344538" y="1016383"/>
            <a:ext cx="2428892" cy="3237381"/>
          </a:xfrm>
          <a:prstGeom prst="rect">
            <a:avLst/>
          </a:prstGeom>
        </p:spPr>
      </p:pic>
    </p:spTree>
    <p:extLst>
      <p:ext uri="{BB962C8B-B14F-4D97-AF65-F5344CB8AC3E}">
        <p14:creationId xmlns:p14="http://schemas.microsoft.com/office/powerpoint/2010/main" val="3997411110"/>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1034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114092" y="156471"/>
            <a:ext cx="3879148" cy="3958330"/>
          </a:xfrm>
          <a:prstGeom prst="rect">
            <a:avLst/>
          </a:prstGeom>
          <a:noFill/>
        </p:spPr>
      </p:pic>
      <p:sp>
        <p:nvSpPr>
          <p:cNvPr id="38" name="文本框 3"/>
          <p:cNvSpPr txBox="1"/>
          <p:nvPr/>
        </p:nvSpPr>
        <p:spPr>
          <a:xfrm>
            <a:off x="1366654" y="1858655"/>
            <a:ext cx="2366285" cy="553961"/>
          </a:xfrm>
          <a:prstGeom prst="rect">
            <a:avLst/>
          </a:prstGeom>
          <a:noFill/>
        </p:spPr>
        <p:txBody>
          <a:bodyPr wrap="square" lIns="91401" tIns="45702" rIns="91401" bIns="45702" rtlCol="0">
            <a:spAutoFit/>
          </a:bodyPr>
          <a:lstStyle/>
          <a:p>
            <a:pPr algn="ctr"/>
            <a:r>
              <a:rPr lang="en-US" altLang="zh-CN" sz="3000" b="1" dirty="0" err="1" smtClean="0">
                <a:solidFill>
                  <a:srgbClr val="FFFF00"/>
                </a:solidFill>
                <a:latin typeface="Segoe Print" pitchFamily="2" charset="0"/>
                <a:ea typeface="微软雅黑" panose="020B0503020204020204" pitchFamily="34" charset="-122"/>
              </a:rPr>
              <a:t>Trò</a:t>
            </a:r>
            <a:r>
              <a:rPr lang="en-US" altLang="zh-CN" sz="3000" b="1" dirty="0" smtClean="0">
                <a:solidFill>
                  <a:srgbClr val="FFFF00"/>
                </a:solidFill>
                <a:latin typeface="Segoe Print" pitchFamily="2" charset="0"/>
                <a:ea typeface="微软雅黑" panose="020B0503020204020204" pitchFamily="34" charset="-122"/>
              </a:rPr>
              <a:t> </a:t>
            </a:r>
            <a:r>
              <a:rPr lang="en-US" altLang="zh-CN" sz="3000" b="1" dirty="0" err="1" smtClean="0">
                <a:solidFill>
                  <a:srgbClr val="FFFF00"/>
                </a:solidFill>
                <a:latin typeface="Segoe Print" pitchFamily="2" charset="0"/>
                <a:ea typeface="微软雅黑" panose="020B0503020204020204" pitchFamily="34" charset="-122"/>
              </a:rPr>
              <a:t>chơi</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3804306" y="187633"/>
            <a:ext cx="4729192"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874571" y="2008758"/>
              <a:ext cx="1794082" cy="400110"/>
            </a:xfrm>
            <a:prstGeom prst="rect">
              <a:avLst/>
            </a:prstGeom>
            <a:noFill/>
          </p:spPr>
          <p:txBody>
            <a:bodyPr wrap="none" rtlCol="0">
              <a:spAutoFit/>
            </a:bodyPr>
            <a:lstStyle/>
            <a:p>
              <a:pPr algn="ct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Lật</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mảnh</a:t>
              </a:r>
              <a:r>
                <a:rPr lang="en-US" altLang="zh-CN" sz="2000" b="1" i="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smtClean="0">
                  <a:solidFill>
                    <a:schemeClr val="bg1"/>
                  </a:solidFill>
                  <a:latin typeface="Times New Roman" pitchFamily="18" charset="0"/>
                  <a:ea typeface="微软雅黑" panose="020B0503020204020204" pitchFamily="34" charset="-122"/>
                  <a:cs typeface="Times New Roman" pitchFamily="18" charset="0"/>
                </a:rPr>
                <a:t>ghép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306388" y="2008799"/>
              <a:ext cx="184730" cy="461665"/>
            </a:xfrm>
            <a:prstGeom prst="rect">
              <a:avLst/>
            </a:prstGeom>
            <a:noFill/>
          </p:spPr>
          <p:txBody>
            <a:bodyPr wrap="none" rtlCol="0">
              <a:spAutoFit/>
            </a:bodyPr>
            <a:lstStyle/>
            <a:p>
              <a:pPr algn="ctr"/>
              <a:endParaRPr lang="zh-CN" altLang="en-US" sz="2400" b="1" dirty="0">
                <a:solidFill>
                  <a:srgbClr val="FF3399"/>
                </a:solidFill>
                <a:latin typeface="Segoe Print" pitchFamily="2" charset="0"/>
                <a:ea typeface="微软雅黑" panose="020B0503020204020204" pitchFamily="34" charset="-122"/>
              </a:endParaRP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702" y="1436304"/>
            <a:ext cx="2177535" cy="85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558" y="1139846"/>
            <a:ext cx="1345493" cy="1569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3156" y="3075702"/>
            <a:ext cx="1406428" cy="155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descr="C:\Users\RedStar\Desktop\màn hìn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7247" y="2897448"/>
            <a:ext cx="1884784" cy="1835119"/>
          </a:xfrm>
          <a:prstGeom prst="rect">
            <a:avLst/>
          </a:prstGeom>
          <a:noFill/>
          <a:extLst>
            <a:ext uri="{909E8E84-426E-40DD-AFC4-6F175D3DCCD1}">
              <a14:hiddenFill xmlns:a14="http://schemas.microsoft.com/office/drawing/2010/main">
                <a:solidFill>
                  <a:srgbClr val="FFFFFF"/>
                </a:solidFill>
              </a14:hiddenFill>
            </a:ext>
          </a:extLst>
        </p:spPr>
      </p:pic>
      <p:sp>
        <p:nvSpPr>
          <p:cNvPr id="3" name="Folded Corner 2"/>
          <p:cNvSpPr/>
          <p:nvPr/>
        </p:nvSpPr>
        <p:spPr>
          <a:xfrm>
            <a:off x="3878017" y="912638"/>
            <a:ext cx="2575511" cy="1824428"/>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7200" dirty="0" smtClean="0">
                <a:solidFill>
                  <a:srgbClr val="FF0000"/>
                </a:solidFill>
                <a:hlinkClick r:id="rId7" action="ppaction://hlinksldjump"/>
              </a:rPr>
              <a:t>1</a:t>
            </a:r>
            <a:endParaRPr lang="en-US" sz="7200" dirty="0">
              <a:solidFill>
                <a:srgbClr val="FF0000"/>
              </a:solidFill>
            </a:endParaRPr>
          </a:p>
        </p:txBody>
      </p:sp>
      <p:sp>
        <p:nvSpPr>
          <p:cNvPr id="16" name="Folded Corner 15"/>
          <p:cNvSpPr/>
          <p:nvPr/>
        </p:nvSpPr>
        <p:spPr>
          <a:xfrm>
            <a:off x="6442895" y="917596"/>
            <a:ext cx="2575511" cy="1824428"/>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7200" dirty="0">
                <a:solidFill>
                  <a:srgbClr val="FF0000"/>
                </a:solidFill>
                <a:hlinkClick r:id="rId8" action="ppaction://hlinksldjump"/>
              </a:rPr>
              <a:t>2</a:t>
            </a:r>
            <a:endParaRPr lang="en-US" sz="7200" dirty="0">
              <a:solidFill>
                <a:srgbClr val="FF0000"/>
              </a:solidFill>
            </a:endParaRPr>
          </a:p>
        </p:txBody>
      </p:sp>
      <p:sp>
        <p:nvSpPr>
          <p:cNvPr id="17" name="Folded Corner 16"/>
          <p:cNvSpPr/>
          <p:nvPr/>
        </p:nvSpPr>
        <p:spPr>
          <a:xfrm>
            <a:off x="6453528" y="2720758"/>
            <a:ext cx="2575511" cy="1824428"/>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7200" dirty="0">
                <a:solidFill>
                  <a:srgbClr val="FF0000"/>
                </a:solidFill>
                <a:hlinkClick r:id="rId9" action="ppaction://hlinksldjump"/>
              </a:rPr>
              <a:t>4</a:t>
            </a:r>
            <a:endParaRPr lang="en-US" sz="7200" dirty="0">
              <a:solidFill>
                <a:srgbClr val="FF0000"/>
              </a:solidFill>
            </a:endParaRPr>
          </a:p>
        </p:txBody>
      </p:sp>
      <p:sp>
        <p:nvSpPr>
          <p:cNvPr id="18" name="Folded Corner 17"/>
          <p:cNvSpPr/>
          <p:nvPr/>
        </p:nvSpPr>
        <p:spPr>
          <a:xfrm>
            <a:off x="3878016" y="2737066"/>
            <a:ext cx="2575511" cy="1824428"/>
          </a:xfrm>
          <a:prstGeom prst="foldedCorne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7200" dirty="0">
                <a:solidFill>
                  <a:srgbClr val="FF0000"/>
                </a:solidFill>
                <a:hlinkClick r:id="rId10" action="ppaction://hlinksldjump"/>
              </a:rPr>
              <a:t>3</a:t>
            </a:r>
            <a:endParaRPr lang="en-US" sz="7200" dirty="0">
              <a:solidFill>
                <a:srgbClr val="FF0000"/>
              </a:solidFill>
            </a:endParaRPr>
          </a:p>
        </p:txBody>
      </p:sp>
    </p:spTree>
    <p:extLst>
      <p:ext uri="{BB962C8B-B14F-4D97-AF65-F5344CB8AC3E}">
        <p14:creationId xmlns:p14="http://schemas.microsoft.com/office/powerpoint/2010/main" val="4474572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1000"/>
                                        <p:tgtEl>
                                          <p:spTgt spid="16"/>
                                        </p:tgtEl>
                                      </p:cBhvr>
                                    </p:animEffect>
                                    <p:set>
                                      <p:cBhvr>
                                        <p:cTn id="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22" presetClass="exit" presetSubtype="4" fill="hold" grpId="0" nodeType="clickEffect">
                                  <p:stCondLst>
                                    <p:cond delay="0"/>
                                  </p:stCondLst>
                                  <p:childTnLst>
                                    <p:animEffect transition="out" filter="wipe(down)">
                                      <p:cBhvr>
                                        <p:cTn id="32" dur="1000"/>
                                        <p:tgtEl>
                                          <p:spTgt spid="3"/>
                                        </p:tgtEl>
                                      </p:cBhvr>
                                    </p:animEffect>
                                    <p:set>
                                      <p:cBhvr>
                                        <p:cTn id="33"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22" presetClass="exit" presetSubtype="4" fill="hold" grpId="0" nodeType="clickEffect">
                                  <p:stCondLst>
                                    <p:cond delay="0"/>
                                  </p:stCondLst>
                                  <p:childTnLst>
                                    <p:animEffect transition="out" filter="wipe(down)">
                                      <p:cBhvr>
                                        <p:cTn id="38" dur="1000"/>
                                        <p:tgtEl>
                                          <p:spTgt spid="18"/>
                                        </p:tgtEl>
                                      </p:cBhvr>
                                    </p:animEffect>
                                    <p:set>
                                      <p:cBhvr>
                                        <p:cTn id="39"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22" presetClass="exit" presetSubtype="4" fill="hold" grpId="0" nodeType="clickEffect">
                                  <p:stCondLst>
                                    <p:cond delay="0"/>
                                  </p:stCondLst>
                                  <p:childTnLst>
                                    <p:animEffect transition="out" filter="wipe(down)">
                                      <p:cBhvr>
                                        <p:cTn id="44" dur="1000"/>
                                        <p:tgtEl>
                                          <p:spTgt spid="17"/>
                                        </p:tgtEl>
                                      </p:cBhvr>
                                    </p:animEffect>
                                    <p:set>
                                      <p:cBhvr>
                                        <p:cTn id="4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38" grpId="0"/>
      <p:bldP spid="3"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lc="http://schemas.openxmlformats.org/drawingml/2006/lockedCanvas" xmlns:a16="http://schemas.microsoft.com/office/drawing/2014/main" xmlns="" id="{AEE7FAAD-C379-4D0A-AA72-B7A3B314C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0" y="0"/>
            <a:ext cx="9165080" cy="5143501"/>
          </a:xfrm>
          <a:prstGeom prst="rect">
            <a:avLst/>
          </a:prstGeom>
        </p:spPr>
      </p:pic>
      <p:sp>
        <p:nvSpPr>
          <p:cNvPr id="3" name="TextBox 2"/>
          <p:cNvSpPr txBox="1"/>
          <p:nvPr/>
        </p:nvSpPr>
        <p:spPr>
          <a:xfrm>
            <a:off x="1446027" y="1690577"/>
            <a:ext cx="6018028" cy="1200329"/>
          </a:xfrm>
          <a:prstGeom prst="rect">
            <a:avLst/>
          </a:prstGeom>
          <a:noFill/>
        </p:spPr>
        <p:txBody>
          <a:bodyPr wrap="square" rtlCol="0">
            <a:spAutoFit/>
          </a:bodyPr>
          <a:lstStyle/>
          <a:p>
            <a:pPr algn="ctr"/>
            <a:r>
              <a:rPr lang="en-US" sz="3600" dirty="0" err="1" smtClean="0">
                <a:solidFill>
                  <a:srgbClr val="7030A0"/>
                </a:solidFill>
                <a:latin typeface="Arial" pitchFamily="34" charset="0"/>
                <a:cs typeface="Arial" pitchFamily="34" charset="0"/>
              </a:rPr>
              <a:t>Đây</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là</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một</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bộ</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phận</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dùng</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để</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gõ</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chữ</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vào</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máy</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tính</a:t>
            </a:r>
            <a:r>
              <a:rPr lang="en-US" sz="3600" dirty="0" smtClean="0">
                <a:solidFill>
                  <a:srgbClr val="7030A0"/>
                </a:solidFill>
                <a:latin typeface="Arial" pitchFamily="34" charset="0"/>
                <a:cs typeface="Arial" pitchFamily="34" charset="0"/>
              </a:rPr>
              <a:t>?</a:t>
            </a:r>
            <a:endParaRPr lang="en-US" sz="3600" dirty="0">
              <a:solidFill>
                <a:srgbClr val="7030A0"/>
              </a:solidFill>
              <a:latin typeface="Arial" pitchFamily="34" charset="0"/>
              <a:cs typeface="Arial" pitchFamily="34" charset="0"/>
            </a:endParaRPr>
          </a:p>
        </p:txBody>
      </p:sp>
      <p:sp>
        <p:nvSpPr>
          <p:cNvPr id="5" name="Right Arrow 4">
            <a:hlinkClick r:id="rId3" action="ppaction://hlinksldjump"/>
          </p:cNvPr>
          <p:cNvSpPr/>
          <p:nvPr/>
        </p:nvSpPr>
        <p:spPr>
          <a:xfrm>
            <a:off x="8123274" y="4433777"/>
            <a:ext cx="925033" cy="3827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913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lc="http://schemas.openxmlformats.org/drawingml/2006/lockedCanvas" xmlns:a16="http://schemas.microsoft.com/office/drawing/2014/main" xmlns="" id="{AEE7FAAD-C379-4D0A-AA72-B7A3B314C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0" y="0"/>
            <a:ext cx="9165080" cy="5143501"/>
          </a:xfrm>
          <a:prstGeom prst="rect">
            <a:avLst/>
          </a:prstGeom>
        </p:spPr>
      </p:pic>
      <p:sp>
        <p:nvSpPr>
          <p:cNvPr id="3" name="TextBox 2"/>
          <p:cNvSpPr txBox="1"/>
          <p:nvPr/>
        </p:nvSpPr>
        <p:spPr>
          <a:xfrm>
            <a:off x="1127051" y="1690577"/>
            <a:ext cx="7123814" cy="1200329"/>
          </a:xfrm>
          <a:prstGeom prst="rect">
            <a:avLst/>
          </a:prstGeom>
          <a:noFill/>
        </p:spPr>
        <p:txBody>
          <a:bodyPr wrap="square" rtlCol="0">
            <a:spAutoFit/>
          </a:bodyPr>
          <a:lstStyle/>
          <a:p>
            <a:pPr algn="ctr"/>
            <a:r>
              <a:rPr lang="en-US" sz="3600" dirty="0" err="1" smtClean="0">
                <a:solidFill>
                  <a:srgbClr val="7030A0"/>
                </a:solidFill>
                <a:latin typeface="Arial" pitchFamily="34" charset="0"/>
                <a:cs typeface="Arial" pitchFamily="34" charset="0"/>
              </a:rPr>
              <a:t>Đây</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là</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một</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bộ</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phận</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dùng</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để</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điều</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khiển</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máy</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tính</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dễ</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dàng</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hơn</a:t>
            </a:r>
            <a:r>
              <a:rPr lang="en-US" sz="3600" dirty="0" smtClean="0">
                <a:solidFill>
                  <a:srgbClr val="7030A0"/>
                </a:solidFill>
                <a:latin typeface="Arial" pitchFamily="34" charset="0"/>
                <a:cs typeface="Arial" pitchFamily="34" charset="0"/>
              </a:rPr>
              <a:t>?</a:t>
            </a:r>
            <a:endParaRPr lang="en-US" sz="3600" dirty="0">
              <a:solidFill>
                <a:srgbClr val="7030A0"/>
              </a:solidFill>
              <a:latin typeface="Arial" pitchFamily="34" charset="0"/>
              <a:cs typeface="Arial" pitchFamily="34" charset="0"/>
            </a:endParaRPr>
          </a:p>
        </p:txBody>
      </p:sp>
      <p:sp>
        <p:nvSpPr>
          <p:cNvPr id="6" name="Right Arrow 5">
            <a:hlinkClick r:id="rId3" action="ppaction://hlinksldjump"/>
          </p:cNvPr>
          <p:cNvSpPr/>
          <p:nvPr/>
        </p:nvSpPr>
        <p:spPr>
          <a:xfrm>
            <a:off x="8123274" y="4433777"/>
            <a:ext cx="925033" cy="3827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913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lc="http://schemas.openxmlformats.org/drawingml/2006/lockedCanvas" xmlns:a16="http://schemas.microsoft.com/office/drawing/2014/main" xmlns="" id="{AEE7FAAD-C379-4D0A-AA72-B7A3B314C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65080" cy="5143501"/>
          </a:xfrm>
          <a:prstGeom prst="rect">
            <a:avLst/>
          </a:prstGeom>
        </p:spPr>
      </p:pic>
      <p:sp>
        <p:nvSpPr>
          <p:cNvPr id="3" name="TextBox 2"/>
          <p:cNvSpPr txBox="1"/>
          <p:nvPr/>
        </p:nvSpPr>
        <p:spPr>
          <a:xfrm>
            <a:off x="1446027" y="1690577"/>
            <a:ext cx="6018028" cy="1754326"/>
          </a:xfrm>
          <a:prstGeom prst="rect">
            <a:avLst/>
          </a:prstGeom>
          <a:noFill/>
        </p:spPr>
        <p:txBody>
          <a:bodyPr wrap="square" rtlCol="0">
            <a:spAutoFit/>
          </a:bodyPr>
          <a:lstStyle/>
          <a:p>
            <a:pPr algn="ctr"/>
            <a:r>
              <a:rPr lang="en-US" sz="3600" dirty="0" err="1" smtClean="0">
                <a:solidFill>
                  <a:srgbClr val="7030A0"/>
                </a:solidFill>
                <a:latin typeface="Arial" pitchFamily="34" charset="0"/>
                <a:cs typeface="Arial" pitchFamily="34" charset="0"/>
              </a:rPr>
              <a:t>Bộ</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phận</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này</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giúp</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chúng</a:t>
            </a:r>
            <a:r>
              <a:rPr lang="en-US" sz="3600" dirty="0" smtClean="0">
                <a:solidFill>
                  <a:srgbClr val="7030A0"/>
                </a:solidFill>
                <a:latin typeface="Arial" pitchFamily="34" charset="0"/>
                <a:cs typeface="Arial" pitchFamily="34" charset="0"/>
              </a:rPr>
              <a:t> ta </a:t>
            </a:r>
            <a:r>
              <a:rPr lang="en-US" sz="3600" dirty="0" err="1" smtClean="0">
                <a:solidFill>
                  <a:srgbClr val="7030A0"/>
                </a:solidFill>
                <a:latin typeface="Arial" pitchFamily="34" charset="0"/>
                <a:cs typeface="Arial" pitchFamily="34" charset="0"/>
              </a:rPr>
              <a:t>có</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thể</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biết</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rõ</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máy</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tính</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đang</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làm</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gì</a:t>
            </a:r>
            <a:r>
              <a:rPr lang="en-US" sz="3600" dirty="0" smtClean="0">
                <a:solidFill>
                  <a:srgbClr val="7030A0"/>
                </a:solidFill>
                <a:latin typeface="Arial" pitchFamily="34" charset="0"/>
                <a:cs typeface="Arial" pitchFamily="34" charset="0"/>
              </a:rPr>
              <a:t>?</a:t>
            </a:r>
            <a:endParaRPr lang="en-US" sz="3600" dirty="0">
              <a:solidFill>
                <a:srgbClr val="7030A0"/>
              </a:solidFill>
              <a:latin typeface="Arial" pitchFamily="34" charset="0"/>
              <a:cs typeface="Arial" pitchFamily="34" charset="0"/>
            </a:endParaRPr>
          </a:p>
        </p:txBody>
      </p:sp>
      <p:sp>
        <p:nvSpPr>
          <p:cNvPr id="4" name="Right Arrow 3">
            <a:hlinkClick r:id="rId3" action="ppaction://hlinksldjump"/>
          </p:cNvPr>
          <p:cNvSpPr/>
          <p:nvPr/>
        </p:nvSpPr>
        <p:spPr>
          <a:xfrm>
            <a:off x="8123274" y="4433777"/>
            <a:ext cx="925033" cy="3827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913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lc="http://schemas.openxmlformats.org/drawingml/2006/lockedCanvas" xmlns:a16="http://schemas.microsoft.com/office/drawing/2014/main" xmlns="" id="{AEE7FAAD-C379-4D0A-AA72-B7A3B314C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9165080" cy="5143501"/>
          </a:xfrm>
          <a:prstGeom prst="rect">
            <a:avLst/>
          </a:prstGeom>
        </p:spPr>
      </p:pic>
      <p:sp>
        <p:nvSpPr>
          <p:cNvPr id="3" name="TextBox 2"/>
          <p:cNvSpPr txBox="1"/>
          <p:nvPr/>
        </p:nvSpPr>
        <p:spPr>
          <a:xfrm>
            <a:off x="1031357" y="1265275"/>
            <a:ext cx="7187609" cy="2308324"/>
          </a:xfrm>
          <a:prstGeom prst="rect">
            <a:avLst/>
          </a:prstGeom>
          <a:noFill/>
        </p:spPr>
        <p:txBody>
          <a:bodyPr wrap="square" rtlCol="0">
            <a:spAutoFit/>
          </a:bodyPr>
          <a:lstStyle/>
          <a:p>
            <a:pPr algn="ctr"/>
            <a:r>
              <a:rPr lang="en-US" sz="3600" dirty="0" smtClean="0">
                <a:solidFill>
                  <a:srgbClr val="7030A0"/>
                </a:solidFill>
                <a:latin typeface="Arial" pitchFamily="34" charset="0"/>
                <a:cs typeface="Arial" pitchFamily="34" charset="0"/>
              </a:rPr>
              <a:t>“</a:t>
            </a:r>
            <a:r>
              <a:rPr lang="en-US" sz="3600" dirty="0" err="1" smtClean="0">
                <a:solidFill>
                  <a:srgbClr val="7030A0"/>
                </a:solidFill>
                <a:latin typeface="Arial" pitchFamily="34" charset="0"/>
                <a:cs typeface="Arial" pitchFamily="34" charset="0"/>
              </a:rPr>
              <a:t>Nó</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được</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ví</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như</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bộ</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não</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của</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máy</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tính</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thực</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hiện</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tất</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cả</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các</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thao</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tác</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tính</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toán</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và</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điều</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khiển</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toàn</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bộ</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các</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thiết</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bị</a:t>
            </a:r>
            <a:r>
              <a:rPr lang="en-US" sz="3600" dirty="0" smtClean="0">
                <a:solidFill>
                  <a:srgbClr val="7030A0"/>
                </a:solidFill>
                <a:latin typeface="Arial" pitchFamily="34" charset="0"/>
                <a:cs typeface="Arial" pitchFamily="34" charset="0"/>
              </a:rPr>
              <a:t> </a:t>
            </a:r>
            <a:r>
              <a:rPr lang="en-US" sz="3600" dirty="0" err="1" smtClean="0">
                <a:solidFill>
                  <a:srgbClr val="7030A0"/>
                </a:solidFill>
                <a:latin typeface="Arial" pitchFamily="34" charset="0"/>
                <a:cs typeface="Arial" pitchFamily="34" charset="0"/>
              </a:rPr>
              <a:t>khác</a:t>
            </a:r>
            <a:r>
              <a:rPr lang="en-US" sz="3600" dirty="0" smtClean="0">
                <a:solidFill>
                  <a:srgbClr val="7030A0"/>
                </a:solidFill>
                <a:latin typeface="Arial" pitchFamily="34" charset="0"/>
                <a:cs typeface="Arial" pitchFamily="34" charset="0"/>
              </a:rPr>
              <a:t>?</a:t>
            </a:r>
            <a:endParaRPr lang="en-US" sz="3600" dirty="0">
              <a:solidFill>
                <a:srgbClr val="7030A0"/>
              </a:solidFill>
              <a:latin typeface="Arial" pitchFamily="34" charset="0"/>
              <a:cs typeface="Arial" pitchFamily="34" charset="0"/>
            </a:endParaRPr>
          </a:p>
        </p:txBody>
      </p:sp>
      <p:sp>
        <p:nvSpPr>
          <p:cNvPr id="4" name="Right Arrow 3">
            <a:hlinkClick r:id="rId3" action="ppaction://hlinksldjump"/>
          </p:cNvPr>
          <p:cNvSpPr/>
          <p:nvPr/>
        </p:nvSpPr>
        <p:spPr>
          <a:xfrm>
            <a:off x="8123274" y="4433777"/>
            <a:ext cx="925033" cy="3827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695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535727" y="2277579"/>
            <a:ext cx="2247664" cy="738633"/>
          </a:xfrm>
          <a:prstGeom prst="rect">
            <a:avLst/>
          </a:prstGeom>
          <a:noFill/>
        </p:spPr>
        <p:txBody>
          <a:bodyPr wrap="none" lIns="91401" tIns="45702" rIns="91401" bIns="45702" rtlCol="0">
            <a:spAutoFit/>
          </a:bodyPr>
          <a:lstStyle/>
          <a:p>
            <a:pPr algn="ctr">
              <a:lnSpc>
                <a:spcPct val="150000"/>
              </a:lnSpc>
            </a:pPr>
            <a:r>
              <a:rPr lang="en-US" altLang="zh-CN" sz="2800" b="1" dirty="0">
                <a:solidFill>
                  <a:srgbClr val="00B0F0"/>
                </a:solidFill>
                <a:latin typeface="Segoe Print" pitchFamily="2" charset="0"/>
                <a:ea typeface="微软雅黑" panose="020B0503020204020204" pitchFamily="34" charset="-122"/>
              </a:rPr>
              <a:t>VẬN DỤNG</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367615840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VÀ CÁC EM HỌC SINH</a:t>
            </a:r>
          </a:p>
        </p:txBody>
      </p:sp>
    </p:spTree>
  </p:cSld>
  <p:clrMapOvr>
    <a:masterClrMapping/>
  </p:clrMapOvr>
  <p:transition spd="med">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a:solidFill>
                  <a:schemeClr val="accent5">
                    <a:lumMod val="75000"/>
                  </a:schemeClr>
                </a:solidFill>
                <a:latin typeface="Segoe Print" pitchFamily="2" charset="0"/>
              </a:rPr>
              <a:t>AI NHANH, AI ĐÚNG</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231354" y="559478"/>
            <a:ext cx="6026227" cy="3908614"/>
          </a:xfrm>
          <a:prstGeom prst="rect">
            <a:avLst/>
          </a:prstGeom>
        </p:spPr>
      </p:pic>
      <p:sp>
        <p:nvSpPr>
          <p:cNvPr id="11" name="Text Box 18"/>
          <p:cNvSpPr txBox="1">
            <a:spLocks noChangeArrowheads="1"/>
          </p:cNvSpPr>
          <p:nvPr/>
        </p:nvSpPr>
        <p:spPr bwMode="auto">
          <a:xfrm>
            <a:off x="1332665" y="2315704"/>
            <a:ext cx="3823603" cy="707874"/>
          </a:xfrm>
          <a:prstGeom prst="rect">
            <a:avLst/>
          </a:prstGeom>
          <a:noFill/>
          <a:ln w="9525">
            <a:noFill/>
            <a:miter lim="800000"/>
            <a:headEnd/>
            <a:tailEnd/>
          </a:ln>
        </p:spPr>
        <p:txBody>
          <a:bodyPr wrap="square" lIns="91427" tIns="45714" rIns="91427" bIns="45714">
            <a:spAutoFit/>
          </a:bodyPr>
          <a:lstStyle/>
          <a:p>
            <a:pPr algn="just"/>
            <a:r>
              <a:rPr lang="nl-NL" sz="2000">
                <a:latin typeface="Times New Roman" panose="02020603050405020304" pitchFamily="18" charset="0"/>
                <a:cs typeface="Times New Roman" panose="02020603050405020304" pitchFamily="18" charset="0"/>
              </a:rPr>
              <a:t>Em hãy tạo thêm thư mục con </a:t>
            </a:r>
            <a:r>
              <a:rPr lang="nl-NL" sz="2000" b="1" i="1">
                <a:latin typeface="Times New Roman" panose="02020603050405020304" pitchFamily="18" charset="0"/>
                <a:cs typeface="Times New Roman" panose="02020603050405020304" pitchFamily="18" charset="0"/>
              </a:rPr>
              <a:t>ChuDeD</a:t>
            </a:r>
            <a:r>
              <a:rPr lang="nl-NL" sz="2000">
                <a:latin typeface="Times New Roman" panose="02020603050405020304" pitchFamily="18" charset="0"/>
                <a:cs typeface="Times New Roman" panose="02020603050405020304" pitchFamily="18" charset="0"/>
              </a:rPr>
              <a:t> trong thư mục </a:t>
            </a:r>
            <a:r>
              <a:rPr lang="nl-NL" sz="2000" b="1" i="1">
                <a:latin typeface="Times New Roman" panose="02020603050405020304" pitchFamily="18" charset="0"/>
                <a:cs typeface="Times New Roman" panose="02020603050405020304" pitchFamily="18" charset="0"/>
              </a:rPr>
              <a:t>TinHoc4.</a:t>
            </a:r>
            <a:endParaRPr lang="en-US" sz="20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5" cstate="print"/>
          <a:stretch>
            <a:fillRect/>
          </a:stretch>
        </p:blipFill>
        <p:spPr>
          <a:xfrm>
            <a:off x="5593792" y="953059"/>
            <a:ext cx="2428892" cy="3237381"/>
          </a:xfrm>
          <a:prstGeom prst="rect">
            <a:avLst/>
          </a:prstGeom>
        </p:spPr>
      </p:pic>
    </p:spTree>
    <p:extLst>
      <p:ext uri="{BB962C8B-B14F-4D97-AF65-F5344CB8AC3E}">
        <p14:creationId xmlns:p14="http://schemas.microsoft.com/office/powerpoint/2010/main" val="3849661376"/>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43191"/>
            <a:ext cx="8458199" cy="1475746"/>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r>
              <a:rPr lang="en-US" sz="900" b="1" dirty="0">
                <a:solidFill>
                  <a:schemeClr val="accent6">
                    <a:lumMod val="50000"/>
                  </a:schemeClr>
                </a:solidFill>
                <a:latin typeface="Comic Sans MS" pitchFamily="66" charset="0"/>
              </a:rPr>
              <a:t/>
            </a:r>
            <a:br>
              <a:rPr lang="en-US" sz="900" b="1" dirty="0">
                <a:solidFill>
                  <a:schemeClr val="accent6">
                    <a:lumMod val="50000"/>
                  </a:schemeClr>
                </a:solidFill>
                <a:latin typeface="Comic Sans MS" pitchFamily="66" charset="0"/>
              </a:rPr>
            </a:br>
            <a:r>
              <a:rPr lang="en-US" sz="1600" b="1" dirty="0">
                <a:solidFill>
                  <a:srgbClr val="C00000"/>
                </a:solidFill>
                <a:latin typeface="Comic Sans MS" pitchFamily="66" charset="0"/>
                <a:cs typeface="Times New Roman" panose="02020603050405020304" pitchFamily="18" charset="0"/>
              </a:rPr>
              <a:t>CHỦ </a:t>
            </a:r>
            <a:r>
              <a:rPr lang="en-US" sz="1600" b="1">
                <a:solidFill>
                  <a:srgbClr val="C00000"/>
                </a:solidFill>
                <a:latin typeface="Comic Sans MS" pitchFamily="66" charset="0"/>
                <a:cs typeface="Times New Roman" panose="02020603050405020304" pitchFamily="18" charset="0"/>
              </a:rPr>
              <a:t>ĐỀ C: </a:t>
            </a:r>
            <a:r>
              <a:rPr lang="en-US" sz="1600" b="1" dirty="0">
                <a:solidFill>
                  <a:srgbClr val="C00000"/>
                </a:solidFill>
                <a:latin typeface="Comic Sans MS" pitchFamily="66" charset="0"/>
                <a:cs typeface="Times New Roman" panose="02020603050405020304" pitchFamily="18" charset="0"/>
              </a:rPr>
              <a:t>MÁY TÍNH VÀ EM</a:t>
            </a:r>
            <a:br>
              <a:rPr lang="en-US" sz="1600" b="1" dirty="0">
                <a:solidFill>
                  <a:srgbClr val="C00000"/>
                </a:solidFill>
                <a:latin typeface="Comic Sans MS" pitchFamily="66" charset="0"/>
                <a:cs typeface="Times New Roman" panose="02020603050405020304" pitchFamily="18" charset="0"/>
              </a:rPr>
            </a:br>
            <a:r>
              <a:rPr lang="en-US" sz="1600" b="1" dirty="0">
                <a:solidFill>
                  <a:srgbClr val="C00000"/>
                </a:solidFill>
                <a:latin typeface="Comic Sans MS" pitchFamily="66" charset="0"/>
                <a:cs typeface="Times New Roman" panose="02020603050405020304" pitchFamily="18" charset="0"/>
              </a:rPr>
              <a:t>CHỦ </a:t>
            </a:r>
            <a:r>
              <a:rPr lang="en-US" sz="1600" b="1">
                <a:solidFill>
                  <a:srgbClr val="C00000"/>
                </a:solidFill>
                <a:latin typeface="Comic Sans MS" pitchFamily="66" charset="0"/>
                <a:cs typeface="Times New Roman" panose="02020603050405020304" pitchFamily="18" charset="0"/>
              </a:rPr>
              <a:t>ĐỀ C2: TỔ CHỨC CÂY THƯ MỤC LƯU TRỮ THÔNG TIN TRONG MÁY TÍNH</a:t>
            </a:r>
            <a:r>
              <a:rPr lang="en-US" sz="1600" b="1" dirty="0">
                <a:solidFill>
                  <a:srgbClr val="C00000"/>
                </a:solidFill>
                <a:latin typeface="Comic Sans MS" pitchFamily="66" charset="0"/>
              </a:rPr>
              <a:t/>
            </a:r>
            <a:br>
              <a:rPr lang="en-US" sz="1600" b="1" dirty="0">
                <a:solidFill>
                  <a:srgbClr val="C00000"/>
                </a:solidFill>
                <a:latin typeface="Comic Sans MS" pitchFamily="66" charset="0"/>
              </a:rPr>
            </a:br>
            <a:r>
              <a:rPr lang="en-US" sz="2000" b="1" dirty="0" err="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Bài</a:t>
            </a:r>
            <a:r>
              <a:rPr lang="en-US" sz="2000" b="1" dirty="0">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1</a:t>
            </a:r>
            <a:r>
              <a:rPr lang="en-US" sz="2000" b="1">
                <a:solidFill>
                  <a:schemeClr val="accent6">
                    <a:lumMod val="75000"/>
                  </a:schemeClr>
                </a:solidFill>
                <a:latin typeface="Comic Sans MS" pitchFamily="66" charset="0"/>
                <a:ea typeface="Isadora" panose="02020500000000000000" pitchFamily="18" charset="0"/>
                <a:cs typeface="Times New Roman" panose="02020603050405020304" pitchFamily="18" charset="0"/>
              </a:rPr>
              <a:t>: Tạo và xoá thư mục, đổi tên và xoá tệp</a:t>
            </a:r>
            <a:r>
              <a:rPr lang="en-US" sz="900" b="1" dirty="0">
                <a:solidFill>
                  <a:schemeClr val="accent6">
                    <a:lumMod val="75000"/>
                  </a:schemeClr>
                </a:solidFill>
                <a:latin typeface="Comic Sans MS" pitchFamily="66" charset="0"/>
                <a:ea typeface="Isadora" panose="02020500000000000000" pitchFamily="18" charset="0"/>
                <a:cs typeface="Isadora" panose="02020500000000000000" pitchFamily="18" charset="0"/>
              </a:rPr>
              <a:t/>
            </a:r>
            <a:br>
              <a:rPr lang="en-US" sz="900" b="1" dirty="0">
                <a:solidFill>
                  <a:schemeClr val="accent6">
                    <a:lumMod val="75000"/>
                  </a:schemeClr>
                </a:solidFill>
                <a:latin typeface="Comic Sans MS" pitchFamily="66" charset="0"/>
                <a:ea typeface="Isadora" panose="02020500000000000000" pitchFamily="18" charset="0"/>
                <a:cs typeface="Isadora" panose="02020500000000000000" pitchFamily="18" charset="0"/>
              </a:rPr>
            </a:br>
            <a:endParaRPr lang="en-US" sz="900" b="1" dirty="0">
              <a:solidFill>
                <a:schemeClr val="accent6">
                  <a:lumMod val="50000"/>
                </a:schemeClr>
              </a:solidFill>
              <a:latin typeface="Comic Sans MS" pitchFamily="66" charset="0"/>
            </a:endParaRPr>
          </a:p>
        </p:txBody>
      </p:sp>
      <p:pic>
        <p:nvPicPr>
          <p:cNvPr id="4" name="Picture 3">
            <a:extLst>
              <a:ext uri="{FF2B5EF4-FFF2-40B4-BE49-F238E27FC236}">
                <a16:creationId xmlns="" xmlns:a16="http://schemas.microsoft.com/office/drawing/2014/main" id="{4F8B974B-4A34-C195-5230-E5BEC5625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61" y="1517513"/>
            <a:ext cx="4195920" cy="2295726"/>
          </a:xfrm>
          <a:prstGeom prst="rect">
            <a:avLst/>
          </a:prstGeom>
        </p:spPr>
      </p:pic>
    </p:spTree>
    <p:extLst>
      <p:ext uri="{BB962C8B-B14F-4D97-AF65-F5344CB8AC3E}">
        <p14:creationId xmlns:p14="http://schemas.microsoft.com/office/powerpoint/2010/main" val="68711478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4324" y="1220610"/>
            <a:ext cx="4729192"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638075" y="2008798"/>
              <a:ext cx="133722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Đổi tên tệp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126254" y="2144793"/>
            <a:ext cx="4838268" cy="601949"/>
            <a:chOff x="4942944" y="2222469"/>
            <a:chExt cx="4942957" cy="497503"/>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4942944" y="2319322"/>
              <a:ext cx="3589485" cy="330685"/>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Xoá th</a:t>
              </a:r>
              <a:r>
                <a:rPr lang="vi-VN" altLang="zh-CN" sz="2000" b="1" i="1">
                  <a:solidFill>
                    <a:schemeClr val="bg1"/>
                  </a:solidFill>
                  <a:latin typeface="Times New Roman" pitchFamily="18" charset="0"/>
                  <a:ea typeface="微软雅黑" panose="020B0503020204020204" pitchFamily="34" charset="-122"/>
                  <a:cs typeface="Times New Roman" pitchFamily="18" charset="0"/>
                </a:rPr>
                <a:t>ư</a:t>
              </a:r>
              <a:r>
                <a:rPr lang="en-US" altLang="zh-CN" sz="2000" b="1" i="1">
                  <a:solidFill>
                    <a:schemeClr val="bg1"/>
                  </a:solidFill>
                  <a:latin typeface="Times New Roman" pitchFamily="18" charset="0"/>
                  <a:ea typeface="微软雅黑" panose="020B0503020204020204" pitchFamily="34" charset="-122"/>
                  <a:cs typeface="Times New Roman" pitchFamily="18" charset="0"/>
                </a:rPr>
                <a:t> mục, tệp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7490" y="1993616"/>
            <a:ext cx="4729192"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636467" y="1980301"/>
              <a:ext cx="133722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Đổi tên tệp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157470" y="507716"/>
            <a:ext cx="4729192"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636467" y="1980301"/>
              <a:ext cx="133722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Đổi tên tệp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258330" y="2008799"/>
              <a:ext cx="28084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I</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10" name="组合 16">
            <a:extLst>
              <a:ext uri="{FF2B5EF4-FFF2-40B4-BE49-F238E27FC236}">
                <a16:creationId xmlns="" xmlns:a16="http://schemas.microsoft.com/office/drawing/2014/main" id="{3519505E-EDF2-424E-B181-E8654986D4DB}"/>
              </a:ext>
            </a:extLst>
          </p:cNvPr>
          <p:cNvGrpSpPr/>
          <p:nvPr/>
        </p:nvGrpSpPr>
        <p:grpSpPr>
          <a:xfrm>
            <a:off x="4157470" y="1535994"/>
            <a:ext cx="4729192" cy="779603"/>
            <a:chOff x="4100961" y="1950247"/>
            <a:chExt cx="4729192" cy="497503"/>
          </a:xfrm>
        </p:grpSpPr>
        <p:grpSp>
          <p:nvGrpSpPr>
            <p:cNvPr id="11" name="组合 13">
              <a:extLst>
                <a:ext uri="{FF2B5EF4-FFF2-40B4-BE49-F238E27FC236}">
                  <a16:creationId xmlns="" xmlns:a16="http://schemas.microsoft.com/office/drawing/2014/main" id="{60282AED-8DC6-4D1B-9456-F1A8C63E8C75}"/>
                </a:ext>
              </a:extLst>
            </p:cNvPr>
            <p:cNvGrpSpPr/>
            <p:nvPr/>
          </p:nvGrpSpPr>
          <p:grpSpPr>
            <a:xfrm>
              <a:off x="4100961" y="1950247"/>
              <a:ext cx="4729192" cy="497503"/>
              <a:chOff x="4100961" y="1950247"/>
              <a:chExt cx="4729192" cy="497503"/>
            </a:xfrm>
          </p:grpSpPr>
          <p:sp>
            <p:nvSpPr>
              <p:cNvPr id="14" name="五边形 10">
                <a:extLst>
                  <a:ext uri="{FF2B5EF4-FFF2-40B4-BE49-F238E27FC236}">
                    <a16:creationId xmlns="" xmlns:a16="http://schemas.microsoft.com/office/drawing/2014/main" id="{5D40CEE2-44B6-46C4-A3BB-9A7604C66A78}"/>
                  </a:ext>
                </a:extLst>
              </p:cNvPr>
              <p:cNvSpPr/>
              <p:nvPr/>
            </p:nvSpPr>
            <p:spPr>
              <a:xfrm flipH="1">
                <a:off x="4100961" y="1950247"/>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2">
                <a:extLst>
                  <a:ext uri="{FF2B5EF4-FFF2-40B4-BE49-F238E27FC236}">
                    <a16:creationId xmlns="" xmlns:a16="http://schemas.microsoft.com/office/drawing/2014/main" id="{7367CB30-D6D7-4F4B-8FD1-0996059FBBDA}"/>
                  </a:ext>
                </a:extLst>
              </p:cNvPr>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3">
              <a:extLst>
                <a:ext uri="{FF2B5EF4-FFF2-40B4-BE49-F238E27FC236}">
                  <a16:creationId xmlns="" xmlns:a16="http://schemas.microsoft.com/office/drawing/2014/main" id="{13E858BA-0F86-4C74-B3A1-1BD7923C68BB}"/>
                </a:ext>
              </a:extLst>
            </p:cNvPr>
            <p:cNvSpPr txBox="1"/>
            <p:nvPr/>
          </p:nvSpPr>
          <p:spPr>
            <a:xfrm>
              <a:off x="4636468" y="1980301"/>
              <a:ext cx="3948104" cy="432096"/>
            </a:xfrm>
            <a:prstGeom prst="rect">
              <a:avLst/>
            </a:prstGeom>
            <a:noFill/>
          </p:spPr>
          <p:txBody>
            <a:bodyPr wrap="square" rtlCol="0">
              <a:spAutoFit/>
            </a:bodyPr>
            <a:lstStyle/>
            <a:p>
              <a:r>
                <a:rPr lang="en-US" sz="1900" b="1" i="1" dirty="0" err="1">
                  <a:solidFill>
                    <a:srgbClr val="FFFF00"/>
                  </a:solidFill>
                  <a:latin typeface="Times New Roman" panose="02020603050405020304" pitchFamily="18" charset="0"/>
                  <a:cs typeface="Times New Roman" panose="02020603050405020304" pitchFamily="18" charset="0"/>
                </a:rPr>
                <a:t>Để</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có</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được</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tên</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tệp</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là</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ChuDeA_Bai</a:t>
              </a:r>
              <a:r>
                <a:rPr lang="en-US" sz="1900" b="1" i="1" dirty="0">
                  <a:solidFill>
                    <a:srgbClr val="FFFF00"/>
                  </a:solidFill>
                  <a:latin typeface="Times New Roman" panose="02020603050405020304" pitchFamily="18" charset="0"/>
                  <a:cs typeface="Times New Roman" panose="02020603050405020304" pitchFamily="18" charset="0"/>
                </a:rPr>
                <a:t> 1 </a:t>
              </a:r>
              <a:r>
                <a:rPr lang="en-US" sz="1900" b="1" i="1" dirty="0" err="1">
                  <a:solidFill>
                    <a:srgbClr val="FFFF00"/>
                  </a:solidFill>
                  <a:latin typeface="Times New Roman" panose="02020603050405020304" pitchFamily="18" charset="0"/>
                  <a:cs typeface="Times New Roman" panose="02020603050405020304" pitchFamily="18" charset="0"/>
                </a:rPr>
                <a:t>em</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phải</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làm</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gì</a:t>
              </a:r>
              <a:r>
                <a:rPr lang="en-US" sz="1900" b="1" i="1" dirty="0">
                  <a:solidFill>
                    <a:srgbClr val="FFFF00"/>
                  </a:solidFill>
                  <a:latin typeface="Times New Roman" panose="02020603050405020304" pitchFamily="18" charset="0"/>
                  <a:cs typeface="Times New Roman" panose="02020603050405020304" pitchFamily="18" charset="0"/>
                </a:rPr>
                <a:t>? </a:t>
              </a:r>
              <a:endParaRPr lang="en-US" sz="1900" b="1" dirty="0">
                <a:solidFill>
                  <a:srgbClr val="FFFF00"/>
                </a:solidFill>
                <a:latin typeface="Times New Roman" panose="02020603050405020304" pitchFamily="18" charset="0"/>
                <a:cs typeface="Times New Roman" panose="02020603050405020304" pitchFamily="18" charset="0"/>
              </a:endParaRPr>
            </a:p>
          </p:txBody>
        </p:sp>
        <p:sp>
          <p:nvSpPr>
            <p:cNvPr id="13" name="文本框 3">
              <a:extLst>
                <a:ext uri="{FF2B5EF4-FFF2-40B4-BE49-F238E27FC236}">
                  <a16:creationId xmlns="" xmlns:a16="http://schemas.microsoft.com/office/drawing/2014/main" id="{83F719D0-A587-491D-A086-DE3DD32BC21F}"/>
                </a:ext>
              </a:extLst>
            </p:cNvPr>
            <p:cNvSpPr txBox="1"/>
            <p:nvPr/>
          </p:nvSpPr>
          <p:spPr>
            <a:xfrm>
              <a:off x="4209450" y="2109082"/>
              <a:ext cx="409086" cy="294611"/>
            </a:xfrm>
            <a:prstGeom prst="rect">
              <a:avLst/>
            </a:prstGeom>
            <a:noFill/>
          </p:spPr>
          <p:txBody>
            <a:bodyPr wrap="none" rtlCol="0">
              <a:spAutoFit/>
            </a:bodyPr>
            <a:lstStyle/>
            <a:p>
              <a:pPr algn="ctr"/>
              <a:r>
                <a:rPr lang="en-US" altLang="zh-CN" sz="2400" b="1" dirty="0">
                  <a:solidFill>
                    <a:srgbClr val="FFCC99"/>
                  </a:solidFill>
                  <a:latin typeface="Segoe Print" pitchFamily="2" charset="0"/>
                  <a:ea typeface="微软雅黑" panose="020B0503020204020204" pitchFamily="34" charset="-122"/>
                </a:rPr>
                <a:t>1</a:t>
              </a:r>
              <a:endParaRPr lang="zh-CN" altLang="en-US" sz="2400" b="1" dirty="0">
                <a:solidFill>
                  <a:srgbClr val="FFCC99"/>
                </a:solidFill>
                <a:latin typeface="Segoe Print" pitchFamily="2" charset="0"/>
                <a:ea typeface="微软雅黑" panose="020B0503020204020204" pitchFamily="34" charset="-122"/>
              </a:endParaRPr>
            </a:p>
          </p:txBody>
        </p:sp>
      </p:grpSp>
      <p:grpSp>
        <p:nvGrpSpPr>
          <p:cNvPr id="16" name="组合 16">
            <a:extLst>
              <a:ext uri="{FF2B5EF4-FFF2-40B4-BE49-F238E27FC236}">
                <a16:creationId xmlns="" xmlns:a16="http://schemas.microsoft.com/office/drawing/2014/main" id="{03EE6BD3-D849-43EB-BED9-D73001A46F08}"/>
              </a:ext>
            </a:extLst>
          </p:cNvPr>
          <p:cNvGrpSpPr/>
          <p:nvPr/>
        </p:nvGrpSpPr>
        <p:grpSpPr>
          <a:xfrm>
            <a:off x="4157470" y="2791380"/>
            <a:ext cx="4836696" cy="689513"/>
            <a:chOff x="4085721" y="1971269"/>
            <a:chExt cx="4836696" cy="502010"/>
          </a:xfrm>
        </p:grpSpPr>
        <p:grpSp>
          <p:nvGrpSpPr>
            <p:cNvPr id="17" name="组合 13">
              <a:extLst>
                <a:ext uri="{FF2B5EF4-FFF2-40B4-BE49-F238E27FC236}">
                  <a16:creationId xmlns="" xmlns:a16="http://schemas.microsoft.com/office/drawing/2014/main" id="{99A8ED24-0E08-45C7-AC89-0A70B4173183}"/>
                </a:ext>
              </a:extLst>
            </p:cNvPr>
            <p:cNvGrpSpPr/>
            <p:nvPr/>
          </p:nvGrpSpPr>
          <p:grpSpPr>
            <a:xfrm>
              <a:off x="4085721" y="1971269"/>
              <a:ext cx="4729192" cy="497503"/>
              <a:chOff x="4085721" y="1971269"/>
              <a:chExt cx="4729192" cy="497503"/>
            </a:xfrm>
          </p:grpSpPr>
          <p:sp>
            <p:nvSpPr>
              <p:cNvPr id="20" name="五边形 10">
                <a:extLst>
                  <a:ext uri="{FF2B5EF4-FFF2-40B4-BE49-F238E27FC236}">
                    <a16:creationId xmlns="" xmlns:a16="http://schemas.microsoft.com/office/drawing/2014/main" id="{14F8690B-8EA8-4BDD-B5A8-D13FBDD2687B}"/>
                  </a:ext>
                </a:extLst>
              </p:cNvPr>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12">
                <a:extLst>
                  <a:ext uri="{FF2B5EF4-FFF2-40B4-BE49-F238E27FC236}">
                    <a16:creationId xmlns="" xmlns:a16="http://schemas.microsoft.com/office/drawing/2014/main" id="{3B18AE61-D462-436B-A77F-33DB40CBB089}"/>
                  </a:ext>
                </a:extLst>
              </p:cNvPr>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3">
              <a:extLst>
                <a:ext uri="{FF2B5EF4-FFF2-40B4-BE49-F238E27FC236}">
                  <a16:creationId xmlns="" xmlns:a16="http://schemas.microsoft.com/office/drawing/2014/main" id="{540DD737-7433-4E5B-82BF-BA25C5F8A751}"/>
                </a:ext>
              </a:extLst>
            </p:cNvPr>
            <p:cNvSpPr txBox="1"/>
            <p:nvPr/>
          </p:nvSpPr>
          <p:spPr>
            <a:xfrm>
              <a:off x="4589147" y="1980301"/>
              <a:ext cx="4333270" cy="492978"/>
            </a:xfrm>
            <a:prstGeom prst="rect">
              <a:avLst/>
            </a:prstGeom>
            <a:noFill/>
          </p:spPr>
          <p:txBody>
            <a:bodyPr wrap="square" rtlCol="0">
              <a:spAutoFit/>
            </a:bodyPr>
            <a:lstStyle/>
            <a:p>
              <a:pPr algn="ctr"/>
              <a:r>
                <a:rPr lang="en-US" sz="1900" b="1" i="1" dirty="0" err="1">
                  <a:solidFill>
                    <a:srgbClr val="FFFF00"/>
                  </a:solidFill>
                  <a:latin typeface="Times New Roman" panose="02020603050405020304" pitchFamily="18" charset="0"/>
                  <a:cs typeface="Times New Roman" panose="02020603050405020304" pitchFamily="18" charset="0"/>
                </a:rPr>
                <a:t>Để</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đổi</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được</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tên</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tệp</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cần</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thực</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hiện</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mấy</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bước</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Đó</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là</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những</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bước</a:t>
              </a:r>
              <a:r>
                <a:rPr lang="en-US" sz="1900" b="1" i="1" dirty="0">
                  <a:solidFill>
                    <a:srgbClr val="FFFF00"/>
                  </a:solidFill>
                  <a:latin typeface="Times New Roman" panose="02020603050405020304" pitchFamily="18" charset="0"/>
                  <a:cs typeface="Times New Roman" panose="02020603050405020304" pitchFamily="18" charset="0"/>
                </a:rPr>
                <a:t> </a:t>
              </a:r>
              <a:r>
                <a:rPr lang="en-US" sz="1900" b="1" i="1" dirty="0" err="1">
                  <a:solidFill>
                    <a:srgbClr val="FFFF00"/>
                  </a:solidFill>
                  <a:latin typeface="Times New Roman" panose="02020603050405020304" pitchFamily="18" charset="0"/>
                  <a:cs typeface="Times New Roman" panose="02020603050405020304" pitchFamily="18" charset="0"/>
                </a:rPr>
                <a:t>nào</a:t>
              </a:r>
              <a:r>
                <a:rPr lang="en-US" sz="1900" b="1" i="1" dirty="0">
                  <a:solidFill>
                    <a:srgbClr val="FFFF00"/>
                  </a:solidFill>
                  <a:latin typeface="Times New Roman" panose="02020603050405020304" pitchFamily="18" charset="0"/>
                  <a:cs typeface="Times New Roman" panose="02020603050405020304" pitchFamily="18" charset="0"/>
                </a:rPr>
                <a:t>?</a:t>
              </a:r>
              <a:endParaRPr lang="zh-CN" altLang="en-US" sz="1900" b="1" i="1" dirty="0">
                <a:solidFill>
                  <a:srgbClr val="FFFF00"/>
                </a:solidFill>
                <a:latin typeface="Times New Roman" panose="02020603050405020304" pitchFamily="18" charset="0"/>
                <a:ea typeface="微软雅黑" panose="020B0503020204020204" pitchFamily="34" charset="-122"/>
                <a:cs typeface="Times New Roman" pitchFamily="18" charset="0"/>
              </a:endParaRPr>
            </a:p>
          </p:txBody>
        </p:sp>
        <p:sp>
          <p:nvSpPr>
            <p:cNvPr id="19" name="文本框 3">
              <a:extLst>
                <a:ext uri="{FF2B5EF4-FFF2-40B4-BE49-F238E27FC236}">
                  <a16:creationId xmlns="" xmlns:a16="http://schemas.microsoft.com/office/drawing/2014/main" id="{622FCBEB-0571-4196-932B-E641A05BAFC0}"/>
                </a:ext>
              </a:extLst>
            </p:cNvPr>
            <p:cNvSpPr txBox="1"/>
            <p:nvPr/>
          </p:nvSpPr>
          <p:spPr>
            <a:xfrm>
              <a:off x="4178485" y="2075039"/>
              <a:ext cx="409086" cy="336122"/>
            </a:xfrm>
            <a:prstGeom prst="rect">
              <a:avLst/>
            </a:prstGeom>
            <a:noFill/>
          </p:spPr>
          <p:txBody>
            <a:bodyPr wrap="none" rtlCol="0">
              <a:spAutoFit/>
            </a:bodyPr>
            <a:lstStyle/>
            <a:p>
              <a:pPr algn="ctr"/>
              <a:r>
                <a:rPr lang="en-US" altLang="zh-CN" sz="2400" b="1" dirty="0">
                  <a:solidFill>
                    <a:srgbClr val="FFCC99"/>
                  </a:solidFill>
                  <a:latin typeface="Segoe Print" pitchFamily="2" charset="0"/>
                  <a:ea typeface="微软雅黑" panose="020B0503020204020204" pitchFamily="34" charset="-122"/>
                </a:rPr>
                <a:t>2</a:t>
              </a:r>
              <a:endParaRPr lang="zh-CN" altLang="en-US" sz="2400" b="1" dirty="0">
                <a:solidFill>
                  <a:srgbClr val="FFCC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2313488703"/>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129711" y="361743"/>
            <a:ext cx="3893629" cy="4164473"/>
          </a:xfrm>
          <a:prstGeom prst="rect">
            <a:avLst/>
          </a:prstGeom>
          <a:noFill/>
        </p:spPr>
      </p:pic>
      <p:sp>
        <p:nvSpPr>
          <p:cNvPr id="38" name="文本框 3"/>
          <p:cNvSpPr txBox="1"/>
          <p:nvPr/>
        </p:nvSpPr>
        <p:spPr>
          <a:xfrm>
            <a:off x="1171197" y="2000400"/>
            <a:ext cx="1861998" cy="707850"/>
          </a:xfrm>
          <a:prstGeom prst="rect">
            <a:avLst/>
          </a:prstGeom>
          <a:noFill/>
        </p:spPr>
        <p:txBody>
          <a:bodyPr wrap="square" lIns="91401" tIns="45702" rIns="91401" bIns="45702" rtlCol="0">
            <a:spAutoFit/>
          </a:bodyPr>
          <a:lstStyle/>
          <a:p>
            <a:pPr algn="ctr"/>
            <a:r>
              <a:rPr lang="en-US" altLang="zh-CN" sz="2000" b="1" dirty="0">
                <a:solidFill>
                  <a:srgbClr val="FFFF00"/>
                </a:solidFill>
                <a:latin typeface="Segoe Print" pitchFamily="2" charset="0"/>
                <a:ea typeface="微软雅黑" panose="020B0503020204020204" pitchFamily="34" charset="-122"/>
              </a:rPr>
              <a:t>NỘI DUNG BÀI HỌC</a:t>
            </a:r>
            <a:endParaRPr lang="zh-CN" altLang="en-US" sz="2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2860586" y="117832"/>
            <a:ext cx="4729192"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636467" y="1980301"/>
              <a:ext cx="1337226" cy="400110"/>
            </a:xfrm>
            <a:prstGeom prst="rect">
              <a:avLst/>
            </a:prstGeom>
            <a:noFill/>
          </p:spPr>
          <p:txBody>
            <a:bodyPr wrap="none" rtlCol="0">
              <a:spAutoFit/>
            </a:bodyPr>
            <a:lstStyle/>
            <a:p>
              <a:pPr algn="ctr"/>
              <a:r>
                <a:rPr lang="en-US" altLang="zh-CN" sz="2000" b="1" i="1" dirty="0" err="1">
                  <a:solidFill>
                    <a:schemeClr val="bg1"/>
                  </a:solidFill>
                  <a:latin typeface="Times New Roman" pitchFamily="18" charset="0"/>
                  <a:ea typeface="微软雅黑" panose="020B0503020204020204" pitchFamily="34" charset="-122"/>
                  <a:cs typeface="Times New Roman" pitchFamily="18" charset="0"/>
                </a:rPr>
                <a:t>Đổi</a:t>
              </a:r>
              <a:r>
                <a:rPr lang="en-US" altLang="zh-CN" sz="2000" b="1" i="1" dirty="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a:solidFill>
                    <a:schemeClr val="bg1"/>
                  </a:solidFill>
                  <a:latin typeface="Times New Roman" pitchFamily="18" charset="0"/>
                  <a:ea typeface="微软雅黑" panose="020B0503020204020204" pitchFamily="34" charset="-122"/>
                  <a:cs typeface="Times New Roman" pitchFamily="18" charset="0"/>
                </a:rPr>
                <a:t>tên</a:t>
              </a:r>
              <a:r>
                <a:rPr lang="en-US" altLang="zh-CN" sz="2000" b="1" i="1" dirty="0">
                  <a:solidFill>
                    <a:schemeClr val="bg1"/>
                  </a:solidFill>
                  <a:latin typeface="Times New Roman" pitchFamily="18" charset="0"/>
                  <a:ea typeface="微软雅黑" panose="020B0503020204020204" pitchFamily="34" charset="-122"/>
                  <a:cs typeface="Times New Roman" pitchFamily="18" charset="0"/>
                </a:rPr>
                <a:t> </a:t>
              </a:r>
              <a:r>
                <a:rPr lang="en-US" altLang="zh-CN" sz="2000" b="1" i="1" dirty="0" err="1">
                  <a:solidFill>
                    <a:schemeClr val="bg1"/>
                  </a:solidFill>
                  <a:latin typeface="Times New Roman" pitchFamily="18" charset="0"/>
                  <a:ea typeface="微软雅黑" panose="020B0503020204020204" pitchFamily="34" charset="-122"/>
                  <a:cs typeface="Times New Roman" pitchFamily="18" charset="0"/>
                </a:rPr>
                <a:t>tệp</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258330" y="2008799"/>
              <a:ext cx="28084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I</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16" name="组合 16">
            <a:extLst>
              <a:ext uri="{FF2B5EF4-FFF2-40B4-BE49-F238E27FC236}">
                <a16:creationId xmlns="" xmlns:a16="http://schemas.microsoft.com/office/drawing/2014/main" id="{03EE6BD3-D849-43EB-BED9-D73001A46F08}"/>
              </a:ext>
            </a:extLst>
          </p:cNvPr>
          <p:cNvGrpSpPr/>
          <p:nvPr/>
        </p:nvGrpSpPr>
        <p:grpSpPr>
          <a:xfrm>
            <a:off x="3488618" y="675843"/>
            <a:ext cx="5485261" cy="597180"/>
            <a:chOff x="4085721" y="1971269"/>
            <a:chExt cx="4819765" cy="497503"/>
          </a:xfrm>
        </p:grpSpPr>
        <p:grpSp>
          <p:nvGrpSpPr>
            <p:cNvPr id="17" name="组合 13">
              <a:extLst>
                <a:ext uri="{FF2B5EF4-FFF2-40B4-BE49-F238E27FC236}">
                  <a16:creationId xmlns="" xmlns:a16="http://schemas.microsoft.com/office/drawing/2014/main" id="{99A8ED24-0E08-45C7-AC89-0A70B4173183}"/>
                </a:ext>
              </a:extLst>
            </p:cNvPr>
            <p:cNvGrpSpPr/>
            <p:nvPr/>
          </p:nvGrpSpPr>
          <p:grpSpPr>
            <a:xfrm>
              <a:off x="4085721" y="1971269"/>
              <a:ext cx="4729192" cy="497503"/>
              <a:chOff x="4085721" y="1971269"/>
              <a:chExt cx="4729192" cy="497503"/>
            </a:xfrm>
          </p:grpSpPr>
          <p:sp>
            <p:nvSpPr>
              <p:cNvPr id="20" name="五边形 10">
                <a:extLst>
                  <a:ext uri="{FF2B5EF4-FFF2-40B4-BE49-F238E27FC236}">
                    <a16:creationId xmlns="" xmlns:a16="http://schemas.microsoft.com/office/drawing/2014/main" id="{14F8690B-8EA8-4BDD-B5A8-D13FBDD2687B}"/>
                  </a:ext>
                </a:extLst>
              </p:cNvPr>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12">
                <a:extLst>
                  <a:ext uri="{FF2B5EF4-FFF2-40B4-BE49-F238E27FC236}">
                    <a16:creationId xmlns="" xmlns:a16="http://schemas.microsoft.com/office/drawing/2014/main" id="{3B18AE61-D462-436B-A77F-33DB40CBB089}"/>
                  </a:ext>
                </a:extLst>
              </p:cNvPr>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3">
              <a:extLst>
                <a:ext uri="{FF2B5EF4-FFF2-40B4-BE49-F238E27FC236}">
                  <a16:creationId xmlns="" xmlns:a16="http://schemas.microsoft.com/office/drawing/2014/main" id="{540DD737-7433-4E5B-82BF-BA25C5F8A751}"/>
                </a:ext>
              </a:extLst>
            </p:cNvPr>
            <p:cNvSpPr txBox="1"/>
            <p:nvPr/>
          </p:nvSpPr>
          <p:spPr>
            <a:xfrm>
              <a:off x="4589147" y="1980301"/>
              <a:ext cx="4316339" cy="425754"/>
            </a:xfrm>
            <a:prstGeom prst="rect">
              <a:avLst/>
            </a:prstGeom>
            <a:noFill/>
          </p:spPr>
          <p:txBody>
            <a:bodyPr wrap="square" rtlCol="0">
              <a:spAutoFit/>
            </a:bodyPr>
            <a:lstStyle/>
            <a:p>
              <a:pPr algn="ctr"/>
              <a:r>
                <a:rPr lang="en-US" sz="1600" b="1" i="1" dirty="0" err="1">
                  <a:solidFill>
                    <a:srgbClr val="FFFF00"/>
                  </a:solidFill>
                  <a:latin typeface="Times New Roman" panose="02020603050405020304" pitchFamily="18" charset="0"/>
                  <a:cs typeface="Times New Roman" panose="02020603050405020304" pitchFamily="18" charset="0"/>
                </a:rPr>
                <a:t>Để</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đổi</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được</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tên</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tệp</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cần</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thực</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hiện</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mấy</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bước</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Đó</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là</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những</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bước</a:t>
              </a:r>
              <a:r>
                <a:rPr lang="en-US" sz="1600" b="1" i="1" dirty="0">
                  <a:solidFill>
                    <a:srgbClr val="FFFF00"/>
                  </a:solidFill>
                  <a:latin typeface="Times New Roman" panose="02020603050405020304" pitchFamily="18" charset="0"/>
                  <a:cs typeface="Times New Roman" panose="02020603050405020304" pitchFamily="18" charset="0"/>
                </a:rPr>
                <a:t> </a:t>
              </a:r>
              <a:r>
                <a:rPr lang="en-US" sz="1600" b="1" i="1" dirty="0" err="1">
                  <a:solidFill>
                    <a:srgbClr val="FFFF00"/>
                  </a:solidFill>
                  <a:latin typeface="Times New Roman" panose="02020603050405020304" pitchFamily="18" charset="0"/>
                  <a:cs typeface="Times New Roman" panose="02020603050405020304" pitchFamily="18" charset="0"/>
                </a:rPr>
                <a:t>nào</a:t>
              </a:r>
              <a:r>
                <a:rPr lang="en-US" sz="1600" b="1" i="1" dirty="0">
                  <a:solidFill>
                    <a:srgbClr val="FFFF00"/>
                  </a:solidFill>
                  <a:latin typeface="Times New Roman" panose="02020603050405020304" pitchFamily="18" charset="0"/>
                  <a:cs typeface="Times New Roman" panose="02020603050405020304" pitchFamily="18" charset="0"/>
                </a:rPr>
                <a:t>?</a:t>
              </a:r>
              <a:endParaRPr lang="zh-CN" altLang="en-US" sz="1600" b="1" i="1" dirty="0">
                <a:solidFill>
                  <a:srgbClr val="FFFF00"/>
                </a:solidFill>
                <a:latin typeface="Times New Roman" panose="02020603050405020304" pitchFamily="18" charset="0"/>
                <a:ea typeface="微软雅黑" panose="020B0503020204020204" pitchFamily="34" charset="-122"/>
                <a:cs typeface="Times New Roman" pitchFamily="18" charset="0"/>
              </a:endParaRPr>
            </a:p>
          </p:txBody>
        </p:sp>
        <p:sp>
          <p:nvSpPr>
            <p:cNvPr id="19" name="文本框 3">
              <a:extLst>
                <a:ext uri="{FF2B5EF4-FFF2-40B4-BE49-F238E27FC236}">
                  <a16:creationId xmlns="" xmlns:a16="http://schemas.microsoft.com/office/drawing/2014/main" id="{622FCBEB-0571-4196-932B-E641A05BAFC0}"/>
                </a:ext>
              </a:extLst>
            </p:cNvPr>
            <p:cNvSpPr txBox="1"/>
            <p:nvPr/>
          </p:nvSpPr>
          <p:spPr>
            <a:xfrm>
              <a:off x="4178485" y="2075039"/>
              <a:ext cx="409086" cy="336122"/>
            </a:xfrm>
            <a:prstGeom prst="rect">
              <a:avLst/>
            </a:prstGeom>
            <a:noFill/>
          </p:spPr>
          <p:txBody>
            <a:bodyPr wrap="none" rtlCol="0">
              <a:spAutoFit/>
            </a:bodyPr>
            <a:lstStyle/>
            <a:p>
              <a:pPr algn="ctr"/>
              <a:r>
                <a:rPr lang="en-US" altLang="zh-CN" sz="2400" b="1" dirty="0">
                  <a:solidFill>
                    <a:srgbClr val="FFCC99"/>
                  </a:solidFill>
                  <a:latin typeface="Segoe Print" pitchFamily="2" charset="0"/>
                  <a:ea typeface="微软雅黑" panose="020B0503020204020204" pitchFamily="34" charset="-122"/>
                </a:rPr>
                <a:t>2</a:t>
              </a:r>
              <a:endParaRPr lang="zh-CN" altLang="en-US" sz="2400" b="1" dirty="0">
                <a:solidFill>
                  <a:srgbClr val="FFCC99"/>
                </a:solidFill>
                <a:latin typeface="Segoe Print" pitchFamily="2" charset="0"/>
                <a:ea typeface="微软雅黑" panose="020B0503020204020204" pitchFamily="34" charset="-122"/>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042" y="1049201"/>
            <a:ext cx="6250277" cy="4128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95554" y="2443979"/>
            <a:ext cx="4146698" cy="1631216"/>
          </a:xfrm>
          <a:prstGeom prst="rect">
            <a:avLst/>
          </a:prstGeom>
          <a:noFill/>
        </p:spPr>
        <p:txBody>
          <a:bodyPr wrap="square" rtlCol="0">
            <a:spAutoFit/>
          </a:bodyPr>
          <a:lstStyle/>
          <a:p>
            <a:r>
              <a:rPr lang="vi-VN" sz="2000" dirty="0" smtClean="0"/>
              <a:t>Bướ</a:t>
            </a:r>
            <a:r>
              <a:rPr lang="en-US" sz="2000" dirty="0" smtClean="0"/>
              <a:t>c 1: </a:t>
            </a:r>
            <a:r>
              <a:rPr lang="en-US" sz="2000" dirty="0" err="1" smtClean="0"/>
              <a:t>Chọn</a:t>
            </a:r>
            <a:r>
              <a:rPr lang="en-US" sz="2000" dirty="0" smtClean="0"/>
              <a:t> </a:t>
            </a:r>
            <a:r>
              <a:rPr lang="en-US" sz="2000" dirty="0" err="1" smtClean="0"/>
              <a:t>tệp</a:t>
            </a:r>
            <a:r>
              <a:rPr lang="en-US" sz="2000" dirty="0" smtClean="0"/>
              <a:t> BaiA_1</a:t>
            </a:r>
            <a:endParaRPr lang="en-US" sz="2000" dirty="0"/>
          </a:p>
          <a:p>
            <a:r>
              <a:rPr lang="en-US" sz="2000" dirty="0" err="1" smtClean="0"/>
              <a:t>Bước</a:t>
            </a:r>
            <a:r>
              <a:rPr lang="en-US" sz="2000" dirty="0" smtClean="0"/>
              <a:t> 2: </a:t>
            </a:r>
            <a:r>
              <a:rPr lang="en-US" sz="2000" dirty="0" err="1" smtClean="0"/>
              <a:t>Nháy</a:t>
            </a:r>
            <a:r>
              <a:rPr lang="en-US" sz="2000" dirty="0" smtClean="0"/>
              <a:t> </a:t>
            </a:r>
            <a:r>
              <a:rPr lang="en-US" sz="2000" dirty="0" err="1" smtClean="0"/>
              <a:t>chuột</a:t>
            </a:r>
            <a:r>
              <a:rPr lang="en-US" sz="2000" dirty="0" smtClean="0"/>
              <a:t> </a:t>
            </a:r>
            <a:r>
              <a:rPr lang="en-US" sz="2000" dirty="0" err="1" smtClean="0"/>
              <a:t>vào</a:t>
            </a:r>
            <a:r>
              <a:rPr lang="en-US" sz="2000" dirty="0" smtClean="0"/>
              <a:t> </a:t>
            </a:r>
            <a:r>
              <a:rPr lang="en-US" sz="2000" dirty="0" err="1" smtClean="0"/>
              <a:t>lệnh</a:t>
            </a:r>
            <a:r>
              <a:rPr lang="en-US" sz="2000" dirty="0" smtClean="0"/>
              <a:t> </a:t>
            </a:r>
            <a:r>
              <a:rPr lang="en-US" sz="2000" b="1" dirty="0" smtClean="0"/>
              <a:t>Rename</a:t>
            </a:r>
            <a:r>
              <a:rPr lang="en-US" sz="2000" dirty="0" smtClean="0"/>
              <a:t> ở </a:t>
            </a:r>
            <a:r>
              <a:rPr lang="en-US" sz="2000" dirty="0" err="1" smtClean="0"/>
              <a:t>dải</a:t>
            </a:r>
            <a:r>
              <a:rPr lang="en-US" sz="2000" dirty="0" smtClean="0"/>
              <a:t> </a:t>
            </a:r>
            <a:r>
              <a:rPr lang="en-US" sz="2000" dirty="0" err="1" smtClean="0"/>
              <a:t>lệnh</a:t>
            </a:r>
            <a:r>
              <a:rPr lang="en-US" sz="2000" dirty="0" smtClean="0"/>
              <a:t> </a:t>
            </a:r>
            <a:r>
              <a:rPr lang="en-US" sz="2000" b="1" dirty="0" smtClean="0"/>
              <a:t>Home</a:t>
            </a:r>
          </a:p>
          <a:p>
            <a:r>
              <a:rPr lang="en-US" sz="2000" dirty="0" err="1" smtClean="0"/>
              <a:t>Bước</a:t>
            </a:r>
            <a:r>
              <a:rPr lang="en-US" sz="2000" dirty="0" smtClean="0"/>
              <a:t> 3: </a:t>
            </a:r>
            <a:r>
              <a:rPr lang="en-US" sz="2000" dirty="0" err="1" smtClean="0"/>
              <a:t>Gõ</a:t>
            </a:r>
            <a:r>
              <a:rPr lang="en-US" sz="2000" dirty="0" smtClean="0"/>
              <a:t> </a:t>
            </a:r>
            <a:r>
              <a:rPr lang="en-US" sz="2000" dirty="0" err="1" smtClean="0"/>
              <a:t>tên</a:t>
            </a:r>
            <a:r>
              <a:rPr lang="en-US" sz="2000" dirty="0" smtClean="0"/>
              <a:t> </a:t>
            </a:r>
            <a:r>
              <a:rPr lang="en-US" sz="2000" dirty="0" err="1" smtClean="0"/>
              <a:t>mới</a:t>
            </a:r>
            <a:r>
              <a:rPr lang="en-US" sz="2000" dirty="0" smtClean="0"/>
              <a:t> ChuDeA_Bai1 </a:t>
            </a:r>
            <a:r>
              <a:rPr lang="en-US" sz="2000" dirty="0" err="1" smtClean="0"/>
              <a:t>và</a:t>
            </a:r>
            <a:r>
              <a:rPr lang="en-US" sz="2000" dirty="0" smtClean="0"/>
              <a:t> </a:t>
            </a:r>
            <a:r>
              <a:rPr lang="en-US" sz="2000" dirty="0" err="1" smtClean="0"/>
              <a:t>nhấn</a:t>
            </a:r>
            <a:r>
              <a:rPr lang="en-US" sz="2000" dirty="0" smtClean="0"/>
              <a:t> </a:t>
            </a:r>
            <a:r>
              <a:rPr lang="en-US" sz="2000" b="1" dirty="0" smtClean="0"/>
              <a:t>Enter</a:t>
            </a:r>
            <a:endParaRPr lang="en-US" sz="2000" b="1" dirty="0"/>
          </a:p>
        </p:txBody>
      </p:sp>
    </p:spTree>
    <p:extLst>
      <p:ext uri="{BB962C8B-B14F-4D97-AF65-F5344CB8AC3E}">
        <p14:creationId xmlns:p14="http://schemas.microsoft.com/office/powerpoint/2010/main" val="443427781"/>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6246</TotalTime>
  <Words>742</Words>
  <Application>Microsoft Office PowerPoint</Application>
  <PresentationFormat>On-screen Show (16:9)</PresentationFormat>
  <Paragraphs>79</Paragraphs>
  <Slides>27</Slides>
  <Notes>0</Notes>
  <HiddenSlides>0</HiddenSlides>
  <MMClips>3</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主题​​</vt:lpstr>
      <vt:lpstr>1_Office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RedStar</cp:lastModifiedBy>
  <cp:revision>285</cp:revision>
  <dcterms:created xsi:type="dcterms:W3CDTF">2017-06-11T12:45:34Z</dcterms:created>
  <dcterms:modified xsi:type="dcterms:W3CDTF">2023-10-31T08:58:43Z</dcterms:modified>
</cp:coreProperties>
</file>