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57" r:id="rId4"/>
    <p:sldId id="258" r:id="rId5"/>
    <p:sldId id="27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9" r:id="rId14"/>
    <p:sldId id="267" r:id="rId15"/>
    <p:sldId id="266" r:id="rId16"/>
    <p:sldId id="269" r:id="rId17"/>
    <p:sldId id="272" r:id="rId18"/>
    <p:sldId id="274" r:id="rId19"/>
    <p:sldId id="275" r:id="rId20"/>
    <p:sldId id="276" r:id="rId21"/>
    <p:sldId id="268" r:id="rId22"/>
    <p:sldId id="277" r:id="rId23"/>
  </p:sldIdLst>
  <p:sldSz cx="18288000" cy="10287000"/>
  <p:notesSz cx="6858000" cy="9144000"/>
  <p:embeddedFontLst>
    <p:embeddedFont>
      <p:font typeface="Gagalin" charset="0"/>
      <p:regular r:id="rId25"/>
    </p:embeddedFont>
    <p:embeddedFont>
      <p:font typeface="Faustina Bold" charset="0"/>
      <p:regular r:id="rId26"/>
    </p:embeddedFont>
    <p:embeddedFont>
      <p:font typeface="Calistoga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DejaVu Serif Bold" charset="0"/>
      <p:regular r:id="rId32"/>
    </p:embeddedFont>
    <p:embeddedFont>
      <p:font typeface="Francois One" charset="0"/>
      <p:regular r:id="rId33"/>
    </p:embeddedFont>
    <p:embeddedFont>
      <p:font typeface="Dekko" charset="0"/>
      <p:regular r:id="rId34"/>
    </p:embeddedFont>
    <p:embeddedFont>
      <p:font typeface="Paytone One" charset="0"/>
      <p:regular r:id="rId35"/>
    </p:embeddedFont>
    <p:embeddedFont>
      <p:font typeface="Cabin Medium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25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3B7E-4766-4D19-893F-DD5D72294046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85238-9545-43C1-B89A-9DD0537D20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-GV click vào</a:t>
            </a:r>
            <a:r>
              <a:rPr lang="en-US" baseline="0"/>
              <a:t> các quả bóng để chọn đá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Times New Roman" pitchFamily="18" charset="0"/>
                <a:sym typeface="Arial"/>
              </a:rPr>
              <a:t>p án đúng&gt;&gt;click vào khoảng trống để chuyển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2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các quả bóng để chọn đá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Times New Roman" pitchFamily="18" charset="0"/>
                <a:sym typeface="Arial"/>
              </a:rPr>
              <a:t>p án đúng&gt;&gt;click vào khoảng trống để chuyển slide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các quả bóng để chọn đá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Times New Roman" pitchFamily="18" charset="0"/>
                <a:sym typeface="Arial"/>
              </a:rPr>
              <a:t>p án đúng&gt;&gt;click vào khoảng trống để chuyển slide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2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các quả bóng để chọn đá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Times New Roman" pitchFamily="18" charset="0"/>
                <a:sym typeface="Arial"/>
              </a:rPr>
              <a:t>p án đúng&gt;&gt;click vào khoảng trống để chuyển slide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6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4.svg"/><Relationship Id="rId18" Type="http://schemas.openxmlformats.org/officeDocument/2006/relationships/image" Target="../media/image52.png"/><Relationship Id="rId3" Type="http://schemas.openxmlformats.org/officeDocument/2006/relationships/image" Target="../media/image45.png"/><Relationship Id="rId21" Type="http://schemas.openxmlformats.org/officeDocument/2006/relationships/image" Target="../media/image5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openxmlformats.org/officeDocument/2006/relationships/image" Target="../media/image78.svg"/><Relationship Id="rId2" Type="http://schemas.openxmlformats.org/officeDocument/2006/relationships/image" Target="../media/image44.gif"/><Relationship Id="rId16" Type="http://schemas.openxmlformats.org/officeDocument/2006/relationships/image" Target="../media/image5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2.svg"/><Relationship Id="rId24" Type="http://schemas.openxmlformats.org/officeDocument/2006/relationships/image" Target="../media/image56.gif"/><Relationship Id="rId5" Type="http://schemas.openxmlformats.org/officeDocument/2006/relationships/image" Target="../media/image46.png"/><Relationship Id="rId15" Type="http://schemas.openxmlformats.org/officeDocument/2006/relationships/image" Target="../media/image76.svg"/><Relationship Id="rId23" Type="http://schemas.openxmlformats.org/officeDocument/2006/relationships/image" Target="../media/image55.gif"/><Relationship Id="rId19" Type="http://schemas.openxmlformats.org/officeDocument/2006/relationships/image" Target="../media/image80.svg"/><Relationship Id="rId4" Type="http://schemas.openxmlformats.org/officeDocument/2006/relationships/image" Target="../media/image64.svg"/><Relationship Id="rId9" Type="http://schemas.openxmlformats.org/officeDocument/2006/relationships/image" Target="../media/image48.png"/><Relationship Id="rId14" Type="http://schemas.openxmlformats.org/officeDocument/2006/relationships/image" Target="../media/image50.png"/><Relationship Id="rId22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microsoft.com/office/2007/relationships/hdphoto" Target="../media/hdphoto1.wdp"/><Relationship Id="rId18" Type="http://schemas.openxmlformats.org/officeDocument/2006/relationships/image" Target="../media/image40.sv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openxmlformats.org/officeDocument/2006/relationships/image" Target="../media/image38.svg"/><Relationship Id="rId20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8.png"/><Relationship Id="rId5" Type="http://schemas.microsoft.com/office/2007/relationships/media" Target="../media/media3.mp3"/><Relationship Id="rId15" Type="http://schemas.openxmlformats.org/officeDocument/2006/relationships/image" Target="../media/image61.png"/><Relationship Id="rId10" Type="http://schemas.openxmlformats.org/officeDocument/2006/relationships/image" Target="../media/image53.png"/><Relationship Id="rId19" Type="http://schemas.openxmlformats.org/officeDocument/2006/relationships/image" Target="../media/image63.png"/><Relationship Id="rId4" Type="http://schemas.openxmlformats.org/officeDocument/2006/relationships/audio" Target="../media/media2.mp3"/><Relationship Id="rId9" Type="http://schemas.openxmlformats.org/officeDocument/2006/relationships/image" Target="../media/image57.jpe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2.jpe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52.svg"/><Relationship Id="rId15" Type="http://schemas.openxmlformats.org/officeDocument/2006/relationships/image" Target="../media/image73.png"/><Relationship Id="rId10" Type="http://schemas.openxmlformats.org/officeDocument/2006/relationships/image" Target="../media/image28.png"/><Relationship Id="rId4" Type="http://schemas.openxmlformats.org/officeDocument/2006/relationships/image" Target="../media/image66.png"/><Relationship Id="rId9" Type="http://schemas.openxmlformats.org/officeDocument/2006/relationships/image" Target="../media/image56.sv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1.svg"/><Relationship Id="rId18" Type="http://schemas.openxmlformats.org/officeDocument/2006/relationships/image" Target="../media/image82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79.png"/><Relationship Id="rId17" Type="http://schemas.openxmlformats.org/officeDocument/2006/relationships/image" Target="../media/image95.svg"/><Relationship Id="rId2" Type="http://schemas.openxmlformats.org/officeDocument/2006/relationships/image" Target="../media/image74.png"/><Relationship Id="rId16" Type="http://schemas.openxmlformats.org/officeDocument/2006/relationships/image" Target="../media/image81.png"/><Relationship Id="rId20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78.png"/><Relationship Id="rId19" Type="http://schemas.openxmlformats.org/officeDocument/2006/relationships/image" Target="../media/image97.svg"/><Relationship Id="rId4" Type="http://schemas.openxmlformats.org/officeDocument/2006/relationships/image" Target="../media/image75.png"/><Relationship Id="rId9" Type="http://schemas.openxmlformats.org/officeDocument/2006/relationships/image" Target="../media/image87.sv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9.svg"/><Relationship Id="rId4" Type="http://schemas.openxmlformats.org/officeDocument/2006/relationships/image" Target="../media/image35.sv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12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9.svg"/><Relationship Id="rId4" Type="http://schemas.openxmlformats.org/officeDocument/2006/relationships/image" Target="../media/image35.sv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image" Target="../media/image35.sv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3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6"/>
          <p:cNvSpPr txBox="1"/>
          <p:nvPr/>
        </p:nvSpPr>
        <p:spPr>
          <a:xfrm>
            <a:off x="12000666" y="9642338"/>
            <a:ext cx="628379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6"/>
              </a:lnSpc>
            </a:pP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Lớp</a:t>
            </a:r>
            <a:r>
              <a:rPr lang="en-US" sz="4032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học</a:t>
            </a:r>
            <a:r>
              <a:rPr lang="en-US" sz="4032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4032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cô</a:t>
            </a:r>
            <a:r>
              <a:rPr lang="en-US" sz="4032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Mạc</a:t>
            </a:r>
            <a:r>
              <a:rPr lang="en-US" sz="4032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32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Hà</a:t>
            </a:r>
            <a:endParaRPr lang="en-US" sz="4032" dirty="0">
              <a:solidFill>
                <a:srgbClr val="FF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  <p:extLst>
      <p:ext uri="{BB962C8B-B14F-4D97-AF65-F5344CB8AC3E}">
        <p14:creationId xmlns:p14="http://schemas.microsoft.com/office/powerpoint/2010/main" val="16317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30155" y="3098538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8652" y="5004875"/>
            <a:ext cx="10264013" cy="3059078"/>
          </a:xfrm>
          <a:custGeom>
            <a:avLst/>
            <a:gdLst/>
            <a:ahLst/>
            <a:cxnLst/>
            <a:rect l="l" t="t" r="r" b="b"/>
            <a:pathLst>
              <a:path w="10264013" h="3059078">
                <a:moveTo>
                  <a:pt x="0" y="0"/>
                </a:moveTo>
                <a:lnTo>
                  <a:pt x="10264013" y="0"/>
                </a:lnTo>
                <a:lnTo>
                  <a:pt x="10264013" y="3059079"/>
                </a:lnTo>
                <a:lnTo>
                  <a:pt x="0" y="3059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646343"/>
            <a:ext cx="3274896" cy="3102964"/>
          </a:xfrm>
          <a:custGeom>
            <a:avLst/>
            <a:gdLst/>
            <a:ahLst/>
            <a:cxnLst/>
            <a:rect l="l" t="t" r="r" b="b"/>
            <a:pathLst>
              <a:path w="3274896" h="3102964">
                <a:moveTo>
                  <a:pt x="0" y="0"/>
                </a:moveTo>
                <a:lnTo>
                  <a:pt x="3274896" y="0"/>
                </a:lnTo>
                <a:lnTo>
                  <a:pt x="3274896" y="3102965"/>
                </a:lnTo>
                <a:lnTo>
                  <a:pt x="0" y="31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414146">
            <a:off x="14403613" y="6712146"/>
            <a:ext cx="3097531" cy="30842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0342" y="1170055"/>
            <a:ext cx="14107145" cy="174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Luyện gõ phím với phần mềm Rapid typing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822" y="239672"/>
            <a:ext cx="181082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342" y="3816659"/>
            <a:ext cx="1194745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4400" b="1" dirty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4400" b="1" dirty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4400" b="1" dirty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4400" b="1" dirty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4400" b="1" dirty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mềm</a:t>
            </a:r>
            <a:endParaRPr lang="en-US" sz="4400" b="1" dirty="0">
              <a:solidFill>
                <a:srgbClr val="FF562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7299" y="1028700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32618" y="2318290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646343"/>
            <a:ext cx="3274896" cy="3102964"/>
          </a:xfrm>
          <a:custGeom>
            <a:avLst/>
            <a:gdLst/>
            <a:ahLst/>
            <a:cxnLst/>
            <a:rect l="l" t="t" r="r" b="b"/>
            <a:pathLst>
              <a:path w="3274896" h="3102964">
                <a:moveTo>
                  <a:pt x="0" y="0"/>
                </a:moveTo>
                <a:lnTo>
                  <a:pt x="3274896" y="0"/>
                </a:lnTo>
                <a:lnTo>
                  <a:pt x="3274896" y="3102965"/>
                </a:lnTo>
                <a:lnTo>
                  <a:pt x="0" y="31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0064" y="1045962"/>
            <a:ext cx="14107145" cy="174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Luyện gõ phím với phần mềm Rapid typing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8822" y="239672"/>
            <a:ext cx="181082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200" y="4381500"/>
            <a:ext cx="110490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u="sng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4400" b="1" u="sng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Nháy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đúp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chuột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chương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endParaRPr lang="en-US" sz="4400" b="1" dirty="0">
              <a:solidFill>
                <a:srgbClr val="FF562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238500"/>
            <a:ext cx="976704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 err="1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4400" b="1" dirty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chương</a:t>
            </a:r>
            <a:r>
              <a:rPr lang="en-US" sz="4400" b="1" dirty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4400" b="1" dirty="0" smtClean="0">
                <a:solidFill>
                  <a:srgbClr val="0070C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  <a:endParaRPr lang="en-US" sz="4400" b="1" dirty="0">
              <a:solidFill>
                <a:srgbClr val="0070C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2209800" y="6210300"/>
            <a:ext cx="137160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u="sng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4400" b="1" u="sng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Nháy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chuột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phải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chương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rồi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chọn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lệnh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Open</a:t>
            </a:r>
            <a:endParaRPr lang="en-US" sz="4400" b="1" dirty="0">
              <a:solidFill>
                <a:srgbClr val="7030A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429000" y="8191500"/>
            <a:ext cx="137160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u="sng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4400" b="1" u="sng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Nháy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chuột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chương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rồi</a:t>
            </a:r>
            <a:r>
              <a:rPr lang="en-US" sz="440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nhấn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phím</a:t>
            </a:r>
            <a:r>
              <a:rPr lang="en-US" sz="4400" b="1" dirty="0" smtClean="0">
                <a:solidFill>
                  <a:srgbClr val="7030A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Enter</a:t>
            </a:r>
            <a:endParaRPr lang="en-US" sz="4400" b="1" dirty="0">
              <a:solidFill>
                <a:srgbClr val="7030A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954000" y="3162300"/>
            <a:ext cx="2971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7299" y="1028700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32618" y="2318290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12556" y="385213"/>
            <a:ext cx="11506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Luyện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gõ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phím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với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phần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mềm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Rapid typing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8822" y="239672"/>
            <a:ext cx="181082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4" y="2151158"/>
            <a:ext cx="15809578" cy="813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7299" y="1028700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32618" y="2318290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946036"/>
            <a:ext cx="2514600" cy="2340964"/>
          </a:xfrm>
          <a:custGeom>
            <a:avLst/>
            <a:gdLst/>
            <a:ahLst/>
            <a:cxnLst/>
            <a:rect l="l" t="t" r="r" b="b"/>
            <a:pathLst>
              <a:path w="3274896" h="3102964">
                <a:moveTo>
                  <a:pt x="0" y="0"/>
                </a:moveTo>
                <a:lnTo>
                  <a:pt x="3274896" y="0"/>
                </a:lnTo>
                <a:lnTo>
                  <a:pt x="3274896" y="3102965"/>
                </a:lnTo>
                <a:lnTo>
                  <a:pt x="0" y="31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90600" y="723900"/>
            <a:ext cx="14107145" cy="174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Luyện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gõ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phím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với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phần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5301" spc="249" dirty="0" err="1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mềm</a:t>
            </a:r>
            <a:r>
              <a:rPr lang="en-US" sz="5301" spc="249" dirty="0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 Rapid typing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8822" y="239672"/>
            <a:ext cx="181082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2552700"/>
            <a:ext cx="10532778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73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lựa</a:t>
            </a:r>
            <a:r>
              <a:rPr lang="en-US" sz="373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chọn</a:t>
            </a:r>
            <a:r>
              <a:rPr lang="en-US" sz="373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373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luyện</a:t>
            </a:r>
            <a:r>
              <a:rPr lang="en-US" sz="3730" b="1" dirty="0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0" b="1" dirty="0" err="1" smtClean="0">
                <a:solidFill>
                  <a:srgbClr val="FF56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endParaRPr lang="en-US" sz="3730" b="1" dirty="0">
              <a:solidFill>
                <a:srgbClr val="FF562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2A6EB3-0F15-258D-855F-42BB4CA02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71" t="30242" r="6042" b="10422"/>
          <a:stretch/>
        </p:blipFill>
        <p:spPr>
          <a:xfrm>
            <a:off x="2514601" y="3314700"/>
            <a:ext cx="15773400" cy="697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7299" y="1028700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32618" y="2318290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212673"/>
            <a:ext cx="2677187" cy="2536635"/>
          </a:xfrm>
          <a:custGeom>
            <a:avLst/>
            <a:gdLst/>
            <a:ahLst/>
            <a:cxnLst/>
            <a:rect l="l" t="t" r="r" b="b"/>
            <a:pathLst>
              <a:path w="2677187" h="2536635">
                <a:moveTo>
                  <a:pt x="0" y="0"/>
                </a:moveTo>
                <a:lnTo>
                  <a:pt x="2677187" y="0"/>
                </a:lnTo>
                <a:lnTo>
                  <a:pt x="2677187" y="2536635"/>
                </a:lnTo>
                <a:lnTo>
                  <a:pt x="0" y="2536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769703"/>
            <a:ext cx="18288000" cy="3758348"/>
          </a:xfrm>
          <a:custGeom>
            <a:avLst/>
            <a:gdLst/>
            <a:ahLst/>
            <a:cxnLst/>
            <a:rect l="l" t="t" r="r" b="b"/>
            <a:pathLst>
              <a:path w="18288000" h="3758348">
                <a:moveTo>
                  <a:pt x="0" y="0"/>
                </a:moveTo>
                <a:lnTo>
                  <a:pt x="18288000" y="0"/>
                </a:lnTo>
                <a:lnTo>
                  <a:pt x="18288000" y="3758347"/>
                </a:lnTo>
                <a:lnTo>
                  <a:pt x="0" y="3758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072" r="-5072" b="-183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56307" y="8696966"/>
            <a:ext cx="11301259" cy="1568050"/>
          </a:xfrm>
          <a:custGeom>
            <a:avLst/>
            <a:gdLst/>
            <a:ahLst/>
            <a:cxnLst/>
            <a:rect l="l" t="t" r="r" b="b"/>
            <a:pathLst>
              <a:path w="11301259" h="1568050">
                <a:moveTo>
                  <a:pt x="0" y="0"/>
                </a:moveTo>
                <a:lnTo>
                  <a:pt x="11301259" y="0"/>
                </a:lnTo>
                <a:lnTo>
                  <a:pt x="11301259" y="1568049"/>
                </a:lnTo>
                <a:lnTo>
                  <a:pt x="0" y="1568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40064" y="1045962"/>
            <a:ext cx="14107145" cy="174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Luyện gõ phím với phần mềm Rapid typing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4794" y="191110"/>
            <a:ext cx="1961674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7299" y="1028700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32618" y="2318290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646343"/>
            <a:ext cx="3274896" cy="3102964"/>
          </a:xfrm>
          <a:custGeom>
            <a:avLst/>
            <a:gdLst/>
            <a:ahLst/>
            <a:cxnLst/>
            <a:rect l="l" t="t" r="r" b="b"/>
            <a:pathLst>
              <a:path w="3274896" h="3102964">
                <a:moveTo>
                  <a:pt x="0" y="0"/>
                </a:moveTo>
                <a:lnTo>
                  <a:pt x="3274896" y="0"/>
                </a:lnTo>
                <a:lnTo>
                  <a:pt x="3274896" y="3102965"/>
                </a:lnTo>
                <a:lnTo>
                  <a:pt x="0" y="31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4200" y="2628900"/>
            <a:ext cx="14089828" cy="7238649"/>
          </a:xfrm>
          <a:custGeom>
            <a:avLst/>
            <a:gdLst/>
            <a:ahLst/>
            <a:cxnLst/>
            <a:rect l="l" t="t" r="r" b="b"/>
            <a:pathLst>
              <a:path w="14089828" h="7238649">
                <a:moveTo>
                  <a:pt x="0" y="0"/>
                </a:moveTo>
                <a:lnTo>
                  <a:pt x="14089828" y="0"/>
                </a:lnTo>
                <a:lnTo>
                  <a:pt x="14089828" y="7238649"/>
                </a:lnTo>
                <a:lnTo>
                  <a:pt x="0" y="7238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0064" y="1045962"/>
            <a:ext cx="14107145" cy="174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2. Luyện gõ phím với phần mềm Rapid typing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8822" y="239672"/>
            <a:ext cx="181082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7645610"/>
            <a:ext cx="2743200" cy="264139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98490" y="909819"/>
            <a:ext cx="1585891" cy="1600440"/>
          </a:xfrm>
          <a:custGeom>
            <a:avLst/>
            <a:gdLst/>
            <a:ahLst/>
            <a:cxnLst/>
            <a:rect l="l" t="t" r="r" b="b"/>
            <a:pathLst>
              <a:path w="1585891" h="1600440">
                <a:moveTo>
                  <a:pt x="0" y="0"/>
                </a:moveTo>
                <a:lnTo>
                  <a:pt x="1585891" y="0"/>
                </a:lnTo>
                <a:lnTo>
                  <a:pt x="1585891" y="1600440"/>
                </a:lnTo>
                <a:lnTo>
                  <a:pt x="0" y="16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05000" y="2400300"/>
            <a:ext cx="14598257" cy="5362250"/>
            <a:chOff x="0" y="0"/>
            <a:chExt cx="8969529" cy="3294698"/>
          </a:xfrm>
        </p:grpSpPr>
        <p:sp>
          <p:nvSpPr>
            <p:cNvPr id="4" name="Freeform 4"/>
            <p:cNvSpPr/>
            <p:nvPr/>
          </p:nvSpPr>
          <p:spPr>
            <a:xfrm>
              <a:off x="-19558" y="-6477"/>
              <a:ext cx="9008391" cy="3315018"/>
            </a:xfrm>
            <a:custGeom>
              <a:avLst/>
              <a:gdLst/>
              <a:ahLst/>
              <a:cxnLst/>
              <a:rect l="l" t="t" r="r" b="b"/>
              <a:pathLst>
                <a:path w="9008391" h="3315018">
                  <a:moveTo>
                    <a:pt x="8979689" y="1918823"/>
                  </a:moveTo>
                  <a:cubicBezTo>
                    <a:pt x="8965210" y="2107248"/>
                    <a:pt x="8937652" y="2220151"/>
                    <a:pt x="8893455" y="2324037"/>
                  </a:cubicBezTo>
                  <a:cubicBezTo>
                    <a:pt x="8860817" y="2400618"/>
                    <a:pt x="8815731" y="2471992"/>
                    <a:pt x="8770139" y="2541461"/>
                  </a:cubicBezTo>
                  <a:cubicBezTo>
                    <a:pt x="8670825" y="2692972"/>
                    <a:pt x="8562875" y="2854008"/>
                    <a:pt x="8417586" y="2965133"/>
                  </a:cubicBezTo>
                  <a:cubicBezTo>
                    <a:pt x="8234071" y="3105341"/>
                    <a:pt x="8004836" y="3172778"/>
                    <a:pt x="7779411" y="3206814"/>
                  </a:cubicBezTo>
                  <a:cubicBezTo>
                    <a:pt x="7518045" y="3246311"/>
                    <a:pt x="7253378" y="3243390"/>
                    <a:pt x="6989726" y="3249359"/>
                  </a:cubicBezTo>
                  <a:cubicBezTo>
                    <a:pt x="6719216" y="3255582"/>
                    <a:pt x="6449086" y="3271458"/>
                    <a:pt x="6178958" y="3286062"/>
                  </a:cubicBezTo>
                  <a:cubicBezTo>
                    <a:pt x="2582291" y="3315018"/>
                    <a:pt x="1825117" y="3305620"/>
                    <a:pt x="1292479" y="3235389"/>
                  </a:cubicBezTo>
                  <a:cubicBezTo>
                    <a:pt x="841502" y="3175953"/>
                    <a:pt x="587502" y="3065590"/>
                    <a:pt x="286639" y="2703767"/>
                  </a:cubicBezTo>
                  <a:cubicBezTo>
                    <a:pt x="151130" y="2540826"/>
                    <a:pt x="54610" y="2344357"/>
                    <a:pt x="28702" y="2132775"/>
                  </a:cubicBezTo>
                  <a:cubicBezTo>
                    <a:pt x="0" y="1632000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4565067" y="7620"/>
                  </a:cubicBezTo>
                  <a:cubicBezTo>
                    <a:pt x="6311292" y="0"/>
                    <a:pt x="6636793" y="39624"/>
                    <a:pt x="6912636" y="32004"/>
                  </a:cubicBezTo>
                  <a:cubicBezTo>
                    <a:pt x="7176289" y="24765"/>
                    <a:pt x="7521094" y="42672"/>
                    <a:pt x="7783730" y="72771"/>
                  </a:cubicBezTo>
                  <a:cubicBezTo>
                    <a:pt x="8218831" y="122428"/>
                    <a:pt x="8465846" y="161163"/>
                    <a:pt x="8716926" y="540258"/>
                  </a:cubicBezTo>
                  <a:cubicBezTo>
                    <a:pt x="8780933" y="638302"/>
                    <a:pt x="8838210" y="740664"/>
                    <a:pt x="8883931" y="848614"/>
                  </a:cubicBezTo>
                  <a:cubicBezTo>
                    <a:pt x="8970164" y="1052957"/>
                    <a:pt x="9008391" y="1273937"/>
                    <a:pt x="8979689" y="1918823"/>
                  </a:cubicBezTo>
                  <a:close/>
                </a:path>
              </a:pathLst>
            </a:custGeom>
            <a:solidFill>
              <a:srgbClr val="89A9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38400" y="3314700"/>
            <a:ext cx="1325880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687"/>
              </a:lnSpc>
            </a:pPr>
            <a:r>
              <a:rPr lang="en-US" sz="10799" dirty="0" err="1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Trò</a:t>
            </a:r>
            <a:r>
              <a:rPr lang="en-US" sz="10799" dirty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0799" dirty="0" err="1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chơi</a:t>
            </a:r>
            <a:r>
              <a:rPr lang="en-US" sz="10799" dirty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endParaRPr lang="en-US" sz="10799" dirty="0" smtClean="0">
              <a:solidFill>
                <a:srgbClr val="7030A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ctr">
              <a:lnSpc>
                <a:spcPts val="14687"/>
              </a:lnSpc>
            </a:pPr>
            <a:r>
              <a:rPr lang="en-US" sz="10799" dirty="0" err="1" smtClean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Bắn</a:t>
            </a:r>
            <a:r>
              <a:rPr lang="en-US" sz="10799" dirty="0" smtClean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0799" dirty="0" err="1" smtClean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cung</a:t>
            </a:r>
            <a:r>
              <a:rPr lang="en-US" sz="10799" dirty="0" smtClean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0799" dirty="0" err="1" smtClean="0">
                <a:solidFill>
                  <a:srgbClr val="7030A0"/>
                </a:solidFill>
                <a:latin typeface="Paytone One"/>
                <a:ea typeface="Paytone One"/>
                <a:cs typeface="Paytone One"/>
                <a:sym typeface="Paytone One"/>
              </a:rPr>
              <a:t>tên</a:t>
            </a:r>
            <a:endParaRPr lang="en-US" sz="10799" dirty="0">
              <a:solidFill>
                <a:srgbClr val="7030A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6" name="Freeform 6"/>
          <p:cNvSpPr/>
          <p:nvPr/>
        </p:nvSpPr>
        <p:spPr>
          <a:xfrm rot="2892000">
            <a:off x="8171945" y="1052358"/>
            <a:ext cx="1944111" cy="2021287"/>
          </a:xfrm>
          <a:custGeom>
            <a:avLst/>
            <a:gdLst/>
            <a:ahLst/>
            <a:cxnLst/>
            <a:rect l="l" t="t" r="r" b="b"/>
            <a:pathLst>
              <a:path w="1944111" h="2021287">
                <a:moveTo>
                  <a:pt x="0" y="0"/>
                </a:moveTo>
                <a:lnTo>
                  <a:pt x="1944110" y="0"/>
                </a:lnTo>
                <a:lnTo>
                  <a:pt x="1944110" y="2021287"/>
                </a:lnTo>
                <a:lnTo>
                  <a:pt x="0" y="20212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39766">
            <a:off x="14167436" y="-591441"/>
            <a:ext cx="1346603" cy="1806419"/>
          </a:xfrm>
          <a:custGeom>
            <a:avLst/>
            <a:gdLst/>
            <a:ahLst/>
            <a:cxnLst/>
            <a:rect l="l" t="t" r="r" b="b"/>
            <a:pathLst>
              <a:path w="1346603" h="1806419">
                <a:moveTo>
                  <a:pt x="0" y="0"/>
                </a:moveTo>
                <a:lnTo>
                  <a:pt x="1346604" y="0"/>
                </a:lnTo>
                <a:lnTo>
                  <a:pt x="1346604" y="1806419"/>
                </a:lnTo>
                <a:lnTo>
                  <a:pt x="0" y="18064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478000" y="1257300"/>
            <a:ext cx="2765342" cy="3078822"/>
          </a:xfrm>
          <a:custGeom>
            <a:avLst/>
            <a:gdLst/>
            <a:ahLst/>
            <a:cxnLst/>
            <a:rect l="l" t="t" r="r" b="b"/>
            <a:pathLst>
              <a:path w="2765342" h="3078822">
                <a:moveTo>
                  <a:pt x="0" y="0"/>
                </a:moveTo>
                <a:lnTo>
                  <a:pt x="2765342" y="0"/>
                </a:lnTo>
                <a:lnTo>
                  <a:pt x="2765342" y="3078822"/>
                </a:lnTo>
                <a:lnTo>
                  <a:pt x="0" y="30788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6205852">
            <a:off x="12558252" y="9117388"/>
            <a:ext cx="1205519" cy="1894387"/>
          </a:xfrm>
          <a:custGeom>
            <a:avLst/>
            <a:gdLst/>
            <a:ahLst/>
            <a:cxnLst/>
            <a:rect l="l" t="t" r="r" b="b"/>
            <a:pathLst>
              <a:path w="1205519" h="1894387">
                <a:moveTo>
                  <a:pt x="0" y="0"/>
                </a:moveTo>
                <a:lnTo>
                  <a:pt x="1205519" y="0"/>
                </a:lnTo>
                <a:lnTo>
                  <a:pt x="1205519" y="1894387"/>
                </a:lnTo>
                <a:lnTo>
                  <a:pt x="0" y="1894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6759041">
            <a:off x="145500" y="4916857"/>
            <a:ext cx="1017218" cy="1816461"/>
          </a:xfrm>
          <a:custGeom>
            <a:avLst/>
            <a:gdLst/>
            <a:ahLst/>
            <a:cxnLst/>
            <a:rect l="l" t="t" r="r" b="b"/>
            <a:pathLst>
              <a:path w="1017218" h="1816461">
                <a:moveTo>
                  <a:pt x="0" y="0"/>
                </a:moveTo>
                <a:lnTo>
                  <a:pt x="1017219" y="0"/>
                </a:lnTo>
                <a:lnTo>
                  <a:pt x="1017219" y="1816462"/>
                </a:lnTo>
                <a:lnTo>
                  <a:pt x="0" y="18164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25277">
            <a:off x="5283271" y="-379529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2"/>
                </a:lnTo>
                <a:lnTo>
                  <a:pt x="0" y="15445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856119" y="3283500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19" y="0"/>
                </a:lnTo>
                <a:lnTo>
                  <a:pt x="1318919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37894" y="191135"/>
            <a:ext cx="1892975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Củng cố</a:t>
            </a:r>
          </a:p>
        </p:txBody>
      </p:sp>
      <p:pic>
        <p:nvPicPr>
          <p:cNvPr id="16" name="Picture 15" descr="1548b78863bea9b589200adb6a7ee866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21388199">
            <a:off x="-363033" y="2730181"/>
            <a:ext cx="5941209" cy="5717070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4706600" y="6309696"/>
            <a:ext cx="4130605" cy="3977304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9817621" y="8572500"/>
            <a:ext cx="1780584" cy="1714500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6400800" y="9486900"/>
            <a:ext cx="830939" cy="800100"/>
          </a:xfrm>
          <a:prstGeom prst="rect">
            <a:avLst/>
          </a:prstGeom>
        </p:spPr>
      </p:pic>
      <p:pic>
        <p:nvPicPr>
          <p:cNvPr id="21" name="Picture 15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0" y="9486900"/>
            <a:ext cx="830939" cy="8001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ENMAYXANH\Desktop\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8288000" cy="10312400"/>
          </a:xfrm>
          <a:prstGeom prst="rect">
            <a:avLst/>
          </a:prstGeom>
          <a:noFill/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54517">
            <a:off x="963821" y="4810857"/>
            <a:ext cx="4114800" cy="3959565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834271">
            <a:off x="2738861" y="5211507"/>
            <a:ext cx="2057400" cy="20574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1028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15000" y="800102"/>
            <a:ext cx="754380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defRPr/>
            </a:pPr>
            <a:r>
              <a:rPr lang="en-US" sz="48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1: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phím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F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J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thuộc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phím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463236" y="2981780"/>
            <a:ext cx="3217407" cy="3909369"/>
            <a:chOff x="5650106" y="1987853"/>
            <a:chExt cx="1567327" cy="2604123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16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50106" y="3255894"/>
              <a:ext cx="1567327" cy="1336082"/>
              <a:chOff x="5408880" y="3255894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08880" y="3255894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70679" y="3486834"/>
                <a:ext cx="1072070" cy="676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Hàng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phím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7" name="Group 42">
            <a:extLst>
              <a:ext uri="{FF2B5EF4-FFF2-40B4-BE49-F238E27FC236}">
                <a16:creationId xmlns:a16="http://schemas.microsoft.com/office/drawing/2014/main" xmlns="" id="{6D9E1F6B-A4D6-F800-A967-01FF534AB9AB}"/>
              </a:ext>
            </a:extLst>
          </p:cNvPr>
          <p:cNvGrpSpPr/>
          <p:nvPr/>
        </p:nvGrpSpPr>
        <p:grpSpPr>
          <a:xfrm>
            <a:off x="6688593" y="6012267"/>
            <a:ext cx="3217407" cy="4008033"/>
            <a:chOff x="4459062" y="4008178"/>
            <a:chExt cx="1567327" cy="2669846"/>
          </a:xfrm>
        </p:grpSpPr>
        <p:pic>
          <p:nvPicPr>
            <p:cNvPr id="12" name="Picture 11" descr="11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11389" y="4008178"/>
              <a:ext cx="997458" cy="1431758"/>
            </a:xfrm>
            <a:prstGeom prst="rect">
              <a:avLst/>
            </a:prstGeom>
          </p:spPr>
        </p:pic>
        <p:grpSp>
          <p:nvGrpSpPr>
            <p:cNvPr id="19" name="Group 35">
              <a:extLst>
                <a:ext uri="{FF2B5EF4-FFF2-40B4-BE49-F238E27FC236}">
                  <a16:creationId xmlns:a16="http://schemas.microsoft.com/office/drawing/2014/main" xmlns="" id="{8ED690D4-0167-4118-FEFF-69DCF63E4403}"/>
                </a:ext>
              </a:extLst>
            </p:cNvPr>
            <p:cNvGrpSpPr/>
            <p:nvPr/>
          </p:nvGrpSpPr>
          <p:grpSpPr>
            <a:xfrm>
              <a:off x="4459062" y="5341942"/>
              <a:ext cx="1567327" cy="1336082"/>
              <a:chOff x="5430447" y="3191011"/>
              <a:chExt cx="1567327" cy="1336082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A0F3A283-0D3F-ED60-319B-1F0806D1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D539D3E9-0594-3362-95F6-E9C0522609E3}"/>
                  </a:ext>
                </a:extLst>
              </p:cNvPr>
              <p:cNvSpPr txBox="1"/>
              <p:nvPr/>
            </p:nvSpPr>
            <p:spPr>
              <a:xfrm>
                <a:off x="5638070" y="3447797"/>
                <a:ext cx="1122935" cy="676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vi-VN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Hàng phím dưới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0" name="Group 43">
            <a:extLst>
              <a:ext uri="{FF2B5EF4-FFF2-40B4-BE49-F238E27FC236}">
                <a16:creationId xmlns:a16="http://schemas.microsoft.com/office/drawing/2014/main" xmlns="" id="{49ABE444-A7AF-477A-449F-552E703955EE}"/>
              </a:ext>
            </a:extLst>
          </p:cNvPr>
          <p:cNvGrpSpPr/>
          <p:nvPr/>
        </p:nvGrpSpPr>
        <p:grpSpPr>
          <a:xfrm>
            <a:off x="11346258" y="5888272"/>
            <a:ext cx="3217407" cy="3827489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xmlns="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xmlns="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70679" y="3486834"/>
                <a:ext cx="1021355" cy="676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Hàng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phím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số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4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13230566" y="3094478"/>
            <a:ext cx="3217407" cy="3766197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25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00119" y="3513239"/>
                <a:ext cx="1227984" cy="676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vi-VN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Hàng phím cơ sở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834271">
            <a:off x="2782658" y="5226128"/>
            <a:ext cx="2057400" cy="20574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834271">
            <a:off x="2779736" y="5240748"/>
            <a:ext cx="2057400" cy="20574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834271">
            <a:off x="2808398" y="5240747"/>
            <a:ext cx="2057400" cy="20574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834271">
            <a:off x="2722601" y="5211507"/>
            <a:ext cx="2057400" cy="2057400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xmlns="" id="{67EC2E7C-DF94-1F8A-EF79-2418FC1AF42E}"/>
              </a:ext>
            </a:extLst>
          </p:cNvPr>
          <p:cNvGrpSpPr/>
          <p:nvPr/>
        </p:nvGrpSpPr>
        <p:grpSpPr>
          <a:xfrm>
            <a:off x="20248179" y="6199748"/>
            <a:ext cx="4564146" cy="3385193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85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4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xác</a:t>
              </a:r>
              <a:endParaRPr lang="en-US" sz="42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006B06C-1A65-D489-A25A-C7BB49CF3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24213" y="5176838"/>
            <a:ext cx="914400" cy="914400"/>
          </a:xfrm>
          <a:prstGeom prst="rect">
            <a:avLst/>
          </a:prstGeom>
        </p:spPr>
      </p:pic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120A623-2A06-B203-C325-570CE140C1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96541" y="6266715"/>
            <a:ext cx="914400" cy="9144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850F755-23ED-325F-96C9-8B61E41184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367941" y="6495315"/>
            <a:ext cx="914400" cy="9144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340D08F-11C0-ED9E-CF5F-870F95E12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39341" y="6723915"/>
            <a:ext cx="914400" cy="914400"/>
          </a:xfrm>
          <a:prstGeom prst="rect">
            <a:avLst/>
          </a:prstGeom>
        </p:spPr>
      </p:pic>
      <p:pic>
        <p:nvPicPr>
          <p:cNvPr id="14" name="Tieng-yeah-tre-con-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3113042" y="8095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5651 0.24328 L 0.17344 0.4900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393 L 0.42617 0.18495 L 0.56054 0.46273 " pathEditMode="relative" ptsTypes="AAA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6355 -0.07477 L 0.38438 0.46852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19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9492 -0.27893 " pathEditMode="relative" ptsTypes="AA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25347 L 0.10182 -0.38426 C 0.06016 -0.41482 -0.00247 -0.42894 -0.06823 -0.42894 C -0.14271 -0.42894 -0.20273 -0.41482 -0.2444 -0.38426 L -0.4444 -0.2534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1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ENMAYXANH\Desktop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288000" cy="10312400"/>
          </a:xfrm>
          <a:prstGeom prst="rect">
            <a:avLst/>
          </a:prstGeom>
          <a:noFill/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4517">
            <a:off x="963821" y="4810857"/>
            <a:ext cx="4114800" cy="3959565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38861" y="5211507"/>
            <a:ext cx="2057400" cy="20574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1028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15000" y="382845"/>
            <a:ext cx="8115300" cy="235449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Câu 2: </a:t>
            </a:r>
            <a:r>
              <a:rPr lang="vi-VN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Khi gõ xong, đưa ngón tay về vị trí nào trên hàng phím cơ sở?</a:t>
            </a:r>
            <a:endParaRPr lang="en-US" sz="48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13050233" y="2882085"/>
            <a:ext cx="3014340" cy="380886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14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542668" y="3458800"/>
                <a:ext cx="1342884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Vị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trí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nút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cách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p:grpSp>
      </p:grpSp>
      <p:grpSp>
        <p:nvGrpSpPr>
          <p:cNvPr id="16" name="Group 42">
            <a:extLst>
              <a:ext uri="{FF2B5EF4-FFF2-40B4-BE49-F238E27FC236}">
                <a16:creationId xmlns:a16="http://schemas.microsoft.com/office/drawing/2014/main" xmlns="" id="{6D9E1F6B-A4D6-F800-A967-01FF534AB9AB}"/>
              </a:ext>
            </a:extLst>
          </p:cNvPr>
          <p:cNvGrpSpPr/>
          <p:nvPr/>
        </p:nvGrpSpPr>
        <p:grpSpPr>
          <a:xfrm>
            <a:off x="6025245" y="6012267"/>
            <a:ext cx="3014340" cy="4004769"/>
            <a:chOff x="4459062" y="4008178"/>
            <a:chExt cx="1567327" cy="2669846"/>
          </a:xfrm>
        </p:grpSpPr>
        <p:pic>
          <p:nvPicPr>
            <p:cNvPr id="12" name="Picture 11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1389" y="4008178"/>
              <a:ext cx="997458" cy="1431758"/>
            </a:xfrm>
            <a:prstGeom prst="rect">
              <a:avLst/>
            </a:prstGeom>
          </p:spPr>
        </p:pic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xmlns="" id="{8ED690D4-0167-4118-FEFF-69DCF63E4403}"/>
                </a:ext>
              </a:extLst>
            </p:cNvPr>
            <p:cNvGrpSpPr/>
            <p:nvPr/>
          </p:nvGrpSpPr>
          <p:grpSpPr>
            <a:xfrm>
              <a:off x="4459062" y="5341942"/>
              <a:ext cx="1567327" cy="1336082"/>
              <a:chOff x="5430447" y="3191011"/>
              <a:chExt cx="1567327" cy="1336082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A0F3A283-0D3F-ED60-319B-1F0806D1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D539D3E9-0594-3362-95F6-E9C0522609E3}"/>
                  </a:ext>
                </a:extLst>
              </p:cNvPr>
              <p:cNvSpPr txBox="1"/>
              <p:nvPr/>
            </p:nvSpPr>
            <p:spPr>
              <a:xfrm>
                <a:off x="5601277" y="3474394"/>
                <a:ext cx="1163307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Vị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trí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tại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H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J</a:t>
                </a:r>
              </a:p>
            </p:txBody>
          </p:sp>
        </p:grpSp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xmlns="" id="{49ABE444-A7AF-477A-449F-552E703955EE}"/>
              </a:ext>
            </a:extLst>
          </p:cNvPr>
          <p:cNvGrpSpPr/>
          <p:nvPr/>
        </p:nvGrpSpPr>
        <p:grpSpPr>
          <a:xfrm>
            <a:off x="10682910" y="5888272"/>
            <a:ext cx="3014340" cy="3824372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xmlns="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xmlns="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576497" y="3505109"/>
                <a:ext cx="1275227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pt-BR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Ví trí tại </a:t>
                </a:r>
              </a:p>
              <a:p>
                <a:pPr algn="ctr" defTabSz="1371600">
                  <a:defRPr/>
                </a:pPr>
                <a:r>
                  <a:rPr lang="pt-BR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chữ B và N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1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8098872" y="2834622"/>
            <a:ext cx="3014340" cy="3763968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24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08704" y="3419327"/>
                <a:ext cx="1149243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Vị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trí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xuất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phát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82658" y="5226128"/>
            <a:ext cx="2057400" cy="20574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79736" y="5240748"/>
            <a:ext cx="2057400" cy="20574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808398" y="5240747"/>
            <a:ext cx="2057400" cy="20574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22601" y="5211507"/>
            <a:ext cx="2057400" cy="2057400"/>
          </a:xfrm>
          <a:prstGeom prst="rect">
            <a:avLst/>
          </a:prstGeom>
        </p:spPr>
      </p:pic>
      <p:grpSp>
        <p:nvGrpSpPr>
          <p:cNvPr id="25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20248179" y="6199748"/>
            <a:ext cx="4564146" cy="3385193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85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4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xác</a:t>
              </a:r>
              <a:endParaRPr lang="en-US" sz="42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96541" y="6266715"/>
            <a:ext cx="914400" cy="9144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367941" y="6495315"/>
            <a:ext cx="914400" cy="9144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39341" y="6723915"/>
            <a:ext cx="914400" cy="9144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2919413" y="789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5651 0.24328 L 0.17344 0.4900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393 L 0.42617 0.18495 L 0.56054 0.46273 " pathEditMode="relative" ptsTypes="AAA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2617 -0.580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19" y="-289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ENMAYXANH\Desktop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288000" cy="10312400"/>
          </a:xfrm>
          <a:prstGeom prst="rect">
            <a:avLst/>
          </a:prstGeom>
          <a:noFill/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4517">
            <a:off x="963821" y="4810857"/>
            <a:ext cx="4114800" cy="3959565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38861" y="5211507"/>
            <a:ext cx="2057400" cy="20574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1028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421086" y="353832"/>
            <a:ext cx="8588829" cy="235449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defRPr/>
            </a:pPr>
            <a:r>
              <a:rPr lang="en-US" sz="48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3: 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Khi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gõ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bàn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phím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đặt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tay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vị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trí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xuất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phát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hàng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phím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13050233" y="2882085"/>
            <a:ext cx="3014340" cy="380886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14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542668" y="3458800"/>
                <a:ext cx="1342884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vi-VN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 hàng phím dưới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6" name="Group 42">
            <a:extLst>
              <a:ext uri="{FF2B5EF4-FFF2-40B4-BE49-F238E27FC236}">
                <a16:creationId xmlns:a16="http://schemas.microsoft.com/office/drawing/2014/main" xmlns="" id="{6D9E1F6B-A4D6-F800-A967-01FF534AB9AB}"/>
              </a:ext>
            </a:extLst>
          </p:cNvPr>
          <p:cNvGrpSpPr/>
          <p:nvPr/>
        </p:nvGrpSpPr>
        <p:grpSpPr>
          <a:xfrm>
            <a:off x="6025245" y="6012267"/>
            <a:ext cx="3014340" cy="4004769"/>
            <a:chOff x="4459062" y="4008178"/>
            <a:chExt cx="1567327" cy="2669846"/>
          </a:xfrm>
        </p:grpSpPr>
        <p:pic>
          <p:nvPicPr>
            <p:cNvPr id="12" name="Picture 11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1389" y="4008178"/>
              <a:ext cx="997458" cy="1431758"/>
            </a:xfrm>
            <a:prstGeom prst="rect">
              <a:avLst/>
            </a:prstGeom>
          </p:spPr>
        </p:pic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xmlns="" id="{8ED690D4-0167-4118-FEFF-69DCF63E4403}"/>
                </a:ext>
              </a:extLst>
            </p:cNvPr>
            <p:cNvGrpSpPr/>
            <p:nvPr/>
          </p:nvGrpSpPr>
          <p:grpSpPr>
            <a:xfrm>
              <a:off x="4459062" y="5341942"/>
              <a:ext cx="1567327" cy="1336082"/>
              <a:chOff x="5430447" y="3191011"/>
              <a:chExt cx="1567327" cy="1336082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A0F3A283-0D3F-ED60-319B-1F0806D1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D539D3E9-0594-3362-95F6-E9C0522609E3}"/>
                  </a:ext>
                </a:extLst>
              </p:cNvPr>
              <p:cNvSpPr txBox="1"/>
              <p:nvPr/>
            </p:nvSpPr>
            <p:spPr>
              <a:xfrm>
                <a:off x="5601277" y="3474394"/>
                <a:ext cx="1163307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hàng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phím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xmlns="" id="{49ABE444-A7AF-477A-449F-552E703955EE}"/>
              </a:ext>
            </a:extLst>
          </p:cNvPr>
          <p:cNvGrpSpPr/>
          <p:nvPr/>
        </p:nvGrpSpPr>
        <p:grpSpPr>
          <a:xfrm>
            <a:off x="10700962" y="5526137"/>
            <a:ext cx="3702563" cy="4335525"/>
            <a:chOff x="7628399" y="3777333"/>
            <a:chExt cx="1925173" cy="2890350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62206" y="3777333"/>
              <a:ext cx="838200" cy="1203158"/>
            </a:xfrm>
            <a:prstGeom prst="rect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xmlns="" id="{2C6CA6C1-6A17-B6F3-1C50-4F2BC8DDC6FE}"/>
                </a:ext>
              </a:extLst>
            </p:cNvPr>
            <p:cNvGrpSpPr/>
            <p:nvPr/>
          </p:nvGrpSpPr>
          <p:grpSpPr>
            <a:xfrm>
              <a:off x="7628399" y="5128672"/>
              <a:ext cx="1925173" cy="1539011"/>
              <a:chOff x="5494674" y="3180670"/>
              <a:chExt cx="1925173" cy="1539011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xmlns="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94674" y="3180670"/>
                <a:ext cx="1925173" cy="1539011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576497" y="3505109"/>
                <a:ext cx="1694221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pt-BR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 hàng phím chứa phím </a:t>
                </a:r>
              </a:p>
              <a:p>
                <a:pPr algn="ctr" defTabSz="1371600">
                  <a:defRPr/>
                </a:pPr>
                <a:r>
                  <a:rPr lang="pt-BR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dấu cách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1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8098872" y="2834622"/>
            <a:ext cx="3014340" cy="3763968"/>
            <a:chOff x="9045065" y="2283676"/>
            <a:chExt cx="1567327" cy="2509312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24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45065" y="3456906"/>
              <a:ext cx="1567327" cy="1336082"/>
              <a:chOff x="5444673" y="3191570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44673" y="3191570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6533" y="3463776"/>
                <a:ext cx="1325607" cy="677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vi-VN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Trên hàng phím cơ sở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82658" y="5226128"/>
            <a:ext cx="2057400" cy="20574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79736" y="5240748"/>
            <a:ext cx="2057400" cy="20574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808398" y="5240747"/>
            <a:ext cx="2057400" cy="20574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22601" y="5211507"/>
            <a:ext cx="2057400" cy="2057400"/>
          </a:xfrm>
          <a:prstGeom prst="rect">
            <a:avLst/>
          </a:prstGeom>
        </p:spPr>
      </p:pic>
      <p:grpSp>
        <p:nvGrpSpPr>
          <p:cNvPr id="25" name="Group 1">
            <a:extLst>
              <a:ext uri="{FF2B5EF4-FFF2-40B4-BE49-F238E27FC236}">
                <a16:creationId xmlns:a16="http://schemas.microsoft.com/office/drawing/2014/main" xmlns="" id="{33C6965D-BC32-CAAB-0CB3-E4DDF85E2FD2}"/>
              </a:ext>
            </a:extLst>
          </p:cNvPr>
          <p:cNvGrpSpPr/>
          <p:nvPr/>
        </p:nvGrpSpPr>
        <p:grpSpPr>
          <a:xfrm>
            <a:off x="20248179" y="6199748"/>
            <a:ext cx="4564146" cy="3385193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2E8FDB08-A0DB-61AB-C64B-D3A23F04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ADA1CD6-330C-08D0-4387-E5766C3563D9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85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4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xác</a:t>
              </a:r>
              <a:endParaRPr lang="en-US" sz="42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3F0A57-2F9C-8E17-B286-458B9797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96541" y="6266715"/>
            <a:ext cx="914400" cy="9144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3927E96-1965-B097-2773-EDB6D197A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367941" y="6495315"/>
            <a:ext cx="914400" cy="9144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E521E2-46DB-6C1F-8C17-48AFA1B8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39341" y="6723915"/>
            <a:ext cx="914400" cy="914400"/>
          </a:xfrm>
          <a:prstGeom prst="rect">
            <a:avLst/>
          </a:prstGeom>
        </p:spPr>
      </p:pic>
      <p:pic>
        <p:nvPicPr>
          <p:cNvPr id="13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2919413" y="789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5651 0.24328 L 0.17344 0.4900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393 L 0.42617 0.18495 L 0.56054 0.46273 " pathEditMode="relative" ptsTypes="AAA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8529 -0.07245 L 0.85404 0.4608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194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2617 -0.5805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19" y="-289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681 -0.27338 L 0.01732 -0.38958 C -0.03489 -0.41667 -0.11328 -0.42894 -0.19544 -0.42894 C -0.28867 -0.42894 -0.3638 -0.41667 -0.41601 -0.38958 L -0.66601 -0.2733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27816" y="174115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851" y="8303192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63273">
            <a:off x="14727448" y="3519105"/>
            <a:ext cx="649022" cy="4056386"/>
          </a:xfrm>
          <a:custGeom>
            <a:avLst/>
            <a:gdLst/>
            <a:ahLst/>
            <a:cxnLst/>
            <a:rect l="l" t="t" r="r" b="b"/>
            <a:pathLst>
              <a:path w="649022" h="4056386">
                <a:moveTo>
                  <a:pt x="0" y="0"/>
                </a:moveTo>
                <a:lnTo>
                  <a:pt x="649022" y="0"/>
                </a:lnTo>
                <a:lnTo>
                  <a:pt x="649022" y="4056387"/>
                </a:lnTo>
                <a:lnTo>
                  <a:pt x="0" y="4056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76212" y="279860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7"/>
                </a:lnTo>
                <a:lnTo>
                  <a:pt x="0" y="72262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89079" y="8544563"/>
            <a:ext cx="1036023" cy="722626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6"/>
                </a:lnTo>
                <a:lnTo>
                  <a:pt x="0" y="72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16231" y="-1028700"/>
            <a:ext cx="4142416" cy="4114800"/>
          </a:xfrm>
          <a:custGeom>
            <a:avLst/>
            <a:gdLst/>
            <a:ahLst/>
            <a:cxnLst/>
            <a:rect l="l" t="t" r="r" b="b"/>
            <a:pathLst>
              <a:path w="4142416" h="4114800">
                <a:moveTo>
                  <a:pt x="0" y="0"/>
                </a:moveTo>
                <a:lnTo>
                  <a:pt x="4142416" y="0"/>
                </a:lnTo>
                <a:lnTo>
                  <a:pt x="41424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13938" y="5340747"/>
            <a:ext cx="4702293" cy="2962445"/>
          </a:xfrm>
          <a:custGeom>
            <a:avLst/>
            <a:gdLst/>
            <a:ahLst/>
            <a:cxnLst/>
            <a:rect l="l" t="t" r="r" b="b"/>
            <a:pathLst>
              <a:path w="4702293" h="2962445">
                <a:moveTo>
                  <a:pt x="0" y="0"/>
                </a:moveTo>
                <a:lnTo>
                  <a:pt x="4702293" y="0"/>
                </a:lnTo>
                <a:lnTo>
                  <a:pt x="4702293" y="2962445"/>
                </a:lnTo>
                <a:lnTo>
                  <a:pt x="0" y="2962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110" y="175742"/>
            <a:ext cx="4454090" cy="3466649"/>
          </a:xfrm>
          <a:custGeom>
            <a:avLst/>
            <a:gdLst/>
            <a:ahLst/>
            <a:cxnLst/>
            <a:rect l="l" t="t" r="r" b="b"/>
            <a:pathLst>
              <a:path w="3285134" h="3094596">
                <a:moveTo>
                  <a:pt x="0" y="0"/>
                </a:moveTo>
                <a:lnTo>
                  <a:pt x="3285134" y="0"/>
                </a:lnTo>
                <a:lnTo>
                  <a:pt x="3285134" y="3094596"/>
                </a:lnTo>
                <a:lnTo>
                  <a:pt x="0" y="3094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213482" y="8041785"/>
            <a:ext cx="4640350" cy="262179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0" y="7903430"/>
            <a:ext cx="2878648" cy="2727519"/>
          </a:xfrm>
          <a:custGeom>
            <a:avLst/>
            <a:gdLst/>
            <a:ahLst/>
            <a:cxnLst/>
            <a:rect l="l" t="t" r="r" b="b"/>
            <a:pathLst>
              <a:path w="2878648" h="2727519">
                <a:moveTo>
                  <a:pt x="0" y="0"/>
                </a:moveTo>
                <a:lnTo>
                  <a:pt x="2878648" y="0"/>
                </a:lnTo>
                <a:lnTo>
                  <a:pt x="2878648" y="2727519"/>
                </a:lnTo>
                <a:lnTo>
                  <a:pt x="0" y="272751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118004">
            <a:off x="12113184" y="382692"/>
            <a:ext cx="8955225" cy="589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8"/>
              </a:lnSpc>
            </a:pPr>
            <a:r>
              <a:rPr lang="en-US" sz="4408">
                <a:solidFill>
                  <a:srgbClr val="2E2C7F"/>
                </a:solidFill>
                <a:latin typeface="Gagalin"/>
                <a:ea typeface="Gagalin"/>
                <a:cs typeface="Gagalin"/>
                <a:sym typeface="Gagalin"/>
              </a:rPr>
              <a:t>KEYBOARD</a:t>
            </a:r>
          </a:p>
        </p:txBody>
      </p:sp>
      <p:sp>
        <p:nvSpPr>
          <p:cNvPr id="14" name="TextBox 14"/>
          <p:cNvSpPr txBox="1"/>
          <p:nvPr/>
        </p:nvSpPr>
        <p:spPr>
          <a:xfrm rot="-753231">
            <a:off x="5114079" y="8237898"/>
            <a:ext cx="6909225" cy="149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92"/>
              </a:lnSpc>
              <a:spcBef>
                <a:spcPct val="0"/>
              </a:spcBef>
            </a:pPr>
            <a:r>
              <a:rPr lang="en-US" sz="87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keyboard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8146" y="3446266"/>
            <a:ext cx="11753513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2"/>
              </a:lnSpc>
            </a:pPr>
            <a:r>
              <a:rPr lang="en-US" sz="5084" dirty="0">
                <a:solidFill>
                  <a:srgbClr val="EE740D"/>
                </a:solidFill>
                <a:latin typeface="Francois One"/>
                <a:ea typeface="Francois One"/>
                <a:cs typeface="Francois One"/>
                <a:sym typeface="Francois One"/>
              </a:rPr>
              <a:t>CHỦ ĐỀ A3. </a:t>
            </a:r>
          </a:p>
          <a:p>
            <a:pPr algn="ctr">
              <a:lnSpc>
                <a:spcPts val="6762"/>
              </a:lnSpc>
            </a:pPr>
            <a:r>
              <a:rPr lang="en-US" sz="5084">
                <a:solidFill>
                  <a:srgbClr val="EE740D"/>
                </a:solidFill>
                <a:latin typeface="Francois One"/>
                <a:ea typeface="Francois One"/>
                <a:cs typeface="Francois One"/>
                <a:sym typeface="Francois One"/>
              </a:rPr>
              <a:t>BÀI </a:t>
            </a:r>
            <a:r>
              <a:rPr lang="en-US" sz="5084" smtClean="0">
                <a:solidFill>
                  <a:srgbClr val="EE740D"/>
                </a:solidFill>
                <a:latin typeface="Francois One"/>
                <a:ea typeface="Francois One"/>
                <a:cs typeface="Francois One"/>
                <a:sym typeface="Francois One"/>
              </a:rPr>
              <a:t>2: </a:t>
            </a:r>
            <a:r>
              <a:rPr lang="en-US" sz="5084">
                <a:solidFill>
                  <a:srgbClr val="EE740D"/>
                </a:solidFill>
                <a:latin typeface="Francois One"/>
                <a:ea typeface="Francois One"/>
                <a:cs typeface="Francois One"/>
                <a:sym typeface="Francois One"/>
              </a:rPr>
              <a:t>EM TẬP GÕ HÀNG PHÍM CƠ SỞ</a:t>
            </a:r>
            <a:r>
              <a:rPr lang="en-US" sz="5084">
                <a:solidFill>
                  <a:srgbClr val="2E2C7F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ENMAYXANH\Desktop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288000" cy="10363200"/>
          </a:xfrm>
          <a:prstGeom prst="rect">
            <a:avLst/>
          </a:prstGeom>
          <a:noFill/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4517">
            <a:off x="963821" y="4810857"/>
            <a:ext cx="4114800" cy="3959565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38861" y="5211507"/>
            <a:ext cx="2057400" cy="2057400"/>
          </a:xfrm>
          <a:prstGeom prst="rect">
            <a:avLst/>
          </a:prstGeom>
        </p:spPr>
      </p:pic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1028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105400" y="419100"/>
            <a:ext cx="8768444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defRPr/>
            </a:pPr>
            <a:r>
              <a:rPr lang="vi-VN" sz="4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Câu 4: </a:t>
            </a:r>
            <a:r>
              <a:rPr lang="vi-VN" sz="4200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Hai phím có gờ (F, J) trên hàng phím cơ sở dùng để đặt ngón tay nào ở vị trí xuất phát?</a:t>
            </a:r>
            <a:endParaRPr lang="en-US" sz="42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xmlns="" id="{2C4BBA5D-6343-129B-C204-73C38D65E80B}"/>
              </a:ext>
            </a:extLst>
          </p:cNvPr>
          <p:cNvGrpSpPr/>
          <p:nvPr/>
        </p:nvGrpSpPr>
        <p:grpSpPr>
          <a:xfrm>
            <a:off x="8507510" y="2981780"/>
            <a:ext cx="2843271" cy="3808860"/>
            <a:chOff x="5671673" y="1987853"/>
            <a:chExt cx="1567327" cy="2539240"/>
          </a:xfrm>
        </p:grpSpPr>
        <p:pic>
          <p:nvPicPr>
            <p:cNvPr id="18" name="Picture 17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6226" y="1987853"/>
              <a:ext cx="838200" cy="1203158"/>
            </a:xfrm>
            <a:prstGeom prst="rect">
              <a:avLst/>
            </a:prstGeom>
          </p:spPr>
        </p:pic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xmlns="" id="{6DFAC6CA-0CA8-58E2-B87B-2DE039C36B64}"/>
                </a:ext>
              </a:extLst>
            </p:cNvPr>
            <p:cNvGrpSpPr/>
            <p:nvPr/>
          </p:nvGrpSpPr>
          <p:grpSpPr>
            <a:xfrm>
              <a:off x="5671673" y="3191011"/>
              <a:ext cx="1567327" cy="1336082"/>
              <a:chOff x="5430447" y="3191011"/>
              <a:chExt cx="1567327" cy="1336082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xmlns="" id="{EA0F448C-97B8-D099-2314-03A65C5C7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BD07020-6BC9-F013-CCB5-4F74AC805367}"/>
                  </a:ext>
                </a:extLst>
              </p:cNvPr>
              <p:cNvSpPr txBox="1"/>
              <p:nvPr/>
            </p:nvSpPr>
            <p:spPr>
              <a:xfrm>
                <a:off x="5621150" y="3641399"/>
                <a:ext cx="12534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Ngón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giữa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4" name="Group 42">
            <a:extLst>
              <a:ext uri="{FF2B5EF4-FFF2-40B4-BE49-F238E27FC236}">
                <a16:creationId xmlns:a16="http://schemas.microsoft.com/office/drawing/2014/main" xmlns="" id="{6D9E1F6B-A4D6-F800-A967-01FF534AB9AB}"/>
              </a:ext>
            </a:extLst>
          </p:cNvPr>
          <p:cNvGrpSpPr/>
          <p:nvPr/>
        </p:nvGrpSpPr>
        <p:grpSpPr>
          <a:xfrm>
            <a:off x="13060824" y="2863611"/>
            <a:ext cx="2843271" cy="4151760"/>
            <a:chOff x="4459062" y="3910184"/>
            <a:chExt cx="1567327" cy="2767840"/>
          </a:xfrm>
        </p:grpSpPr>
        <p:pic>
          <p:nvPicPr>
            <p:cNvPr id="12" name="Picture 11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86716" y="3910184"/>
              <a:ext cx="997458" cy="1431758"/>
            </a:xfrm>
            <a:prstGeom prst="rect">
              <a:avLst/>
            </a:prstGeom>
          </p:spPr>
        </p:pic>
        <p:grpSp>
          <p:nvGrpSpPr>
            <p:cNvPr id="16" name="Group 35">
              <a:extLst>
                <a:ext uri="{FF2B5EF4-FFF2-40B4-BE49-F238E27FC236}">
                  <a16:creationId xmlns:a16="http://schemas.microsoft.com/office/drawing/2014/main" xmlns="" id="{8ED690D4-0167-4118-FEFF-69DCF63E4403}"/>
                </a:ext>
              </a:extLst>
            </p:cNvPr>
            <p:cNvGrpSpPr/>
            <p:nvPr/>
          </p:nvGrpSpPr>
          <p:grpSpPr>
            <a:xfrm>
              <a:off x="4459062" y="5341942"/>
              <a:ext cx="1567327" cy="1336082"/>
              <a:chOff x="5430447" y="3191011"/>
              <a:chExt cx="1567327" cy="1336082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A0F3A283-0D3F-ED60-319B-1F0806D1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D539D3E9-0594-3362-95F6-E9C0522609E3}"/>
                  </a:ext>
                </a:extLst>
              </p:cNvPr>
              <p:cNvSpPr txBox="1"/>
              <p:nvPr/>
            </p:nvSpPr>
            <p:spPr>
              <a:xfrm>
                <a:off x="5605099" y="3658997"/>
                <a:ext cx="13270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Ngón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áp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út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7" name="Group 43">
            <a:extLst>
              <a:ext uri="{FF2B5EF4-FFF2-40B4-BE49-F238E27FC236}">
                <a16:creationId xmlns:a16="http://schemas.microsoft.com/office/drawing/2014/main" xmlns="" id="{49ABE444-A7AF-477A-449F-552E703955EE}"/>
              </a:ext>
            </a:extLst>
          </p:cNvPr>
          <p:cNvGrpSpPr/>
          <p:nvPr/>
        </p:nvGrpSpPr>
        <p:grpSpPr>
          <a:xfrm>
            <a:off x="6998759" y="6133387"/>
            <a:ext cx="2843271" cy="3824372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xmlns="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xmlns="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721454" y="3672680"/>
                <a:ext cx="10213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Ngón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út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0" name="Group 48">
            <a:extLst>
              <a:ext uri="{FF2B5EF4-FFF2-40B4-BE49-F238E27FC236}">
                <a16:creationId xmlns:a16="http://schemas.microsoft.com/office/drawing/2014/main" xmlns="" id="{611B3EAE-E02C-26B4-CD4C-783C9E34D75B}"/>
              </a:ext>
            </a:extLst>
          </p:cNvPr>
          <p:cNvGrpSpPr/>
          <p:nvPr/>
        </p:nvGrpSpPr>
        <p:grpSpPr>
          <a:xfrm>
            <a:off x="11346258" y="6072070"/>
            <a:ext cx="2843271" cy="3763130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21" name="Group 32">
              <a:extLst>
                <a:ext uri="{FF2B5EF4-FFF2-40B4-BE49-F238E27FC236}">
                  <a16:creationId xmlns:a16="http://schemas.microsoft.com/office/drawing/2014/main" xmlns="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xmlns="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665048" y="3656425"/>
                <a:ext cx="1227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Ngón</a:t>
                </a:r>
                <a:r>
                  <a:rPr lang="en-US" sz="30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000" dirty="0" err="1">
                    <a:solidFill>
                      <a:prstClr val="black"/>
                    </a:solidFill>
                    <a:latin typeface="UTM Avo" panose="02040603050506020204" pitchFamily="18" charset="0"/>
                  </a:rPr>
                  <a:t>trỏ</a:t>
                </a:r>
                <a:endParaRPr lang="en-US" sz="30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xmlns="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82658" y="5226128"/>
            <a:ext cx="2057400" cy="20574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xmlns="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79736" y="5240748"/>
            <a:ext cx="2057400" cy="20574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xmlns="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808398" y="5240747"/>
            <a:ext cx="2057400" cy="20574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xmlns="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34271">
            <a:off x="2722601" y="5211507"/>
            <a:ext cx="2057400" cy="2057400"/>
          </a:xfrm>
          <a:prstGeom prst="rect">
            <a:avLst/>
          </a:prstGeom>
        </p:spPr>
      </p:pic>
      <p:grpSp>
        <p:nvGrpSpPr>
          <p:cNvPr id="24" name="Group 1">
            <a:extLst>
              <a:ext uri="{FF2B5EF4-FFF2-40B4-BE49-F238E27FC236}">
                <a16:creationId xmlns:a16="http://schemas.microsoft.com/office/drawing/2014/main" xmlns="" id="{BECA1CD9-6868-14E9-4A89-12A81B5E66E5}"/>
              </a:ext>
            </a:extLst>
          </p:cNvPr>
          <p:cNvGrpSpPr/>
          <p:nvPr/>
        </p:nvGrpSpPr>
        <p:grpSpPr>
          <a:xfrm>
            <a:off x="20248179" y="6199748"/>
            <a:ext cx="4564146" cy="3385193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5F22968B-C47A-0BE0-5BA0-9285F7D6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F0C0ED7-69A9-A911-4E38-0A21B92ACCB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85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4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xác</a:t>
              </a:r>
              <a:endParaRPr lang="en-US" sz="42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89A30D6-30E4-ADFE-48C3-3FE973293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96541" y="6266715"/>
            <a:ext cx="914400" cy="914400"/>
          </a:xfrm>
          <a:prstGeom prst="rect">
            <a:avLst/>
          </a:prstGeom>
        </p:spPr>
      </p:pic>
      <p:pic>
        <p:nvPicPr>
          <p:cNvPr id="10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122A64D-ECA2-DE19-0AD1-8E58D2AEA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367941" y="6495315"/>
            <a:ext cx="914400" cy="914400"/>
          </a:xfrm>
          <a:prstGeom prst="rect">
            <a:avLst/>
          </a:prstGeom>
        </p:spPr>
      </p:pic>
      <p:pic>
        <p:nvPicPr>
          <p:cNvPr id="11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1D2AB38-23A4-4415-2764-AC679FE02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139341" y="6723915"/>
            <a:ext cx="914400" cy="914400"/>
          </a:xfrm>
          <a:prstGeom prst="rect">
            <a:avLst/>
          </a:prstGeom>
        </p:spPr>
      </p:pic>
      <p:pic>
        <p:nvPicPr>
          <p:cNvPr id="45" name="Tieng-yeah-tre-con-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2919413" y="789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5 -0.00671 L 0.5043 -0.05393 L 0.62149 0.44884 " pathEditMode="relative" ptsTypes="A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3502 0.21343 L 0.30781 0.52755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263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6355 -0.07477 L 0.38438 0.46852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19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5 L 0.81575 0.4018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98" y="201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0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6458 0.05926 L 0.19141 0.48866 C 0.13451 0.58866 0.04922 0.63611 -0.04036 0.63611 C -0.1418 0.63611 -0.22357 0.58866 -0.28047 0.48866 L -0.55273 0.0592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2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0708" y="37052"/>
            <a:ext cx="11739864" cy="2593184"/>
            <a:chOff x="0" y="0"/>
            <a:chExt cx="11495064" cy="2539111"/>
          </a:xfrm>
        </p:grpSpPr>
        <p:sp>
          <p:nvSpPr>
            <p:cNvPr id="3" name="Freeform 3"/>
            <p:cNvSpPr/>
            <p:nvPr/>
          </p:nvSpPr>
          <p:spPr>
            <a:xfrm>
              <a:off x="-19558" y="-6477"/>
              <a:ext cx="11533926" cy="2559431"/>
            </a:xfrm>
            <a:custGeom>
              <a:avLst/>
              <a:gdLst/>
              <a:ahLst/>
              <a:cxnLst/>
              <a:rect l="l" t="t" r="r" b="b"/>
              <a:pathLst>
                <a:path w="11533926" h="2559431">
                  <a:moveTo>
                    <a:pt x="11505224" y="1279017"/>
                  </a:moveTo>
                  <a:cubicBezTo>
                    <a:pt x="11490746" y="1351661"/>
                    <a:pt x="11463187" y="1464564"/>
                    <a:pt x="11418991" y="1568450"/>
                  </a:cubicBezTo>
                  <a:cubicBezTo>
                    <a:pt x="11386353" y="1645031"/>
                    <a:pt x="11341267" y="1716405"/>
                    <a:pt x="11295674" y="1785874"/>
                  </a:cubicBezTo>
                  <a:cubicBezTo>
                    <a:pt x="11196360" y="1937385"/>
                    <a:pt x="11088410" y="2098421"/>
                    <a:pt x="10943122" y="2209546"/>
                  </a:cubicBezTo>
                  <a:cubicBezTo>
                    <a:pt x="10759607" y="2349754"/>
                    <a:pt x="10530372" y="2417191"/>
                    <a:pt x="10304947" y="2451227"/>
                  </a:cubicBezTo>
                  <a:cubicBezTo>
                    <a:pt x="10043581" y="2490724"/>
                    <a:pt x="9778913" y="2487803"/>
                    <a:pt x="9515261" y="2493772"/>
                  </a:cubicBezTo>
                  <a:cubicBezTo>
                    <a:pt x="9244751" y="2499995"/>
                    <a:pt x="8974622" y="2515870"/>
                    <a:pt x="8704493" y="2530475"/>
                  </a:cubicBezTo>
                  <a:cubicBezTo>
                    <a:pt x="2582291" y="2559431"/>
                    <a:pt x="1825117" y="2550033"/>
                    <a:pt x="1292479" y="2479802"/>
                  </a:cubicBezTo>
                  <a:cubicBezTo>
                    <a:pt x="841502" y="2420366"/>
                    <a:pt x="587502" y="2310003"/>
                    <a:pt x="286639" y="1948180"/>
                  </a:cubicBezTo>
                  <a:cubicBezTo>
                    <a:pt x="151130" y="1785239"/>
                    <a:pt x="54610" y="1588770"/>
                    <a:pt x="28702" y="1377188"/>
                  </a:cubicBezTo>
                  <a:cubicBezTo>
                    <a:pt x="0" y="1279017"/>
                    <a:pt x="39751" y="1080262"/>
                    <a:pt x="154559" y="878713"/>
                  </a:cubicBezTo>
                  <a:cubicBezTo>
                    <a:pt x="272288" y="671830"/>
                    <a:pt x="363347" y="509524"/>
                    <a:pt x="561594" y="374015"/>
                  </a:cubicBezTo>
                  <a:cubicBezTo>
                    <a:pt x="763397" y="235966"/>
                    <a:pt x="1094105" y="214757"/>
                    <a:pt x="1329309" y="154559"/>
                  </a:cubicBezTo>
                  <a:cubicBezTo>
                    <a:pt x="1393698" y="138049"/>
                    <a:pt x="1458595" y="123444"/>
                    <a:pt x="1523746" y="110363"/>
                  </a:cubicBezTo>
                  <a:cubicBezTo>
                    <a:pt x="1588770" y="97409"/>
                    <a:pt x="1772793" y="54610"/>
                    <a:pt x="1838960" y="50165"/>
                  </a:cubicBezTo>
                  <a:cubicBezTo>
                    <a:pt x="2134743" y="30353"/>
                    <a:pt x="2061083" y="46609"/>
                    <a:pt x="2189734" y="32004"/>
                  </a:cubicBezTo>
                  <a:cubicBezTo>
                    <a:pt x="2456053" y="1524"/>
                    <a:pt x="2705735" y="14986"/>
                    <a:pt x="5877881" y="7620"/>
                  </a:cubicBezTo>
                  <a:cubicBezTo>
                    <a:pt x="8836828" y="0"/>
                    <a:pt x="9162329" y="39624"/>
                    <a:pt x="9438172" y="32004"/>
                  </a:cubicBezTo>
                  <a:cubicBezTo>
                    <a:pt x="9701824" y="24765"/>
                    <a:pt x="10046630" y="42672"/>
                    <a:pt x="10309266" y="72771"/>
                  </a:cubicBezTo>
                  <a:cubicBezTo>
                    <a:pt x="10744367" y="122428"/>
                    <a:pt x="10991382" y="161163"/>
                    <a:pt x="11242461" y="540258"/>
                  </a:cubicBezTo>
                  <a:cubicBezTo>
                    <a:pt x="11306469" y="638302"/>
                    <a:pt x="11363746" y="740664"/>
                    <a:pt x="11409467" y="848614"/>
                  </a:cubicBezTo>
                  <a:cubicBezTo>
                    <a:pt x="11495699" y="1052957"/>
                    <a:pt x="11533926" y="1273937"/>
                    <a:pt x="11505224" y="1279017"/>
                  </a:cubicBezTo>
                  <a:close/>
                </a:path>
              </a:pathLst>
            </a:custGeom>
            <a:solidFill>
              <a:srgbClr val="F6F1E8"/>
            </a:solidFill>
          </p:spPr>
        </p:sp>
      </p:grpSp>
      <p:sp>
        <p:nvSpPr>
          <p:cNvPr id="4" name="Freeform 4"/>
          <p:cNvSpPr/>
          <p:nvPr/>
        </p:nvSpPr>
        <p:spPr>
          <a:xfrm rot="-6205852">
            <a:off x="15657217" y="7648049"/>
            <a:ext cx="1716700" cy="2697671"/>
          </a:xfrm>
          <a:custGeom>
            <a:avLst/>
            <a:gdLst/>
            <a:ahLst/>
            <a:cxnLst/>
            <a:rect l="l" t="t" r="r" b="b"/>
            <a:pathLst>
              <a:path w="1716700" h="2697671">
                <a:moveTo>
                  <a:pt x="0" y="0"/>
                </a:moveTo>
                <a:lnTo>
                  <a:pt x="1716700" y="0"/>
                </a:lnTo>
                <a:lnTo>
                  <a:pt x="1716700" y="2697672"/>
                </a:lnTo>
                <a:lnTo>
                  <a:pt x="0" y="2697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6759041">
            <a:off x="239825" y="-434196"/>
            <a:ext cx="1847037" cy="3298280"/>
          </a:xfrm>
          <a:custGeom>
            <a:avLst/>
            <a:gdLst/>
            <a:ahLst/>
            <a:cxnLst/>
            <a:rect l="l" t="t" r="r" b="b"/>
            <a:pathLst>
              <a:path w="1847037" h="3298280">
                <a:moveTo>
                  <a:pt x="0" y="0"/>
                </a:moveTo>
                <a:lnTo>
                  <a:pt x="1847037" y="0"/>
                </a:lnTo>
                <a:lnTo>
                  <a:pt x="1847037" y="3298280"/>
                </a:lnTo>
                <a:lnTo>
                  <a:pt x="0" y="3298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525277">
            <a:off x="17480579" y="5688304"/>
            <a:ext cx="536367" cy="1544512"/>
          </a:xfrm>
          <a:custGeom>
            <a:avLst/>
            <a:gdLst/>
            <a:ahLst/>
            <a:cxnLst/>
            <a:rect l="l" t="t" r="r" b="b"/>
            <a:pathLst>
              <a:path w="536367" h="1544512">
                <a:moveTo>
                  <a:pt x="0" y="0"/>
                </a:moveTo>
                <a:lnTo>
                  <a:pt x="536367" y="0"/>
                </a:lnTo>
                <a:lnTo>
                  <a:pt x="536367" y="1544513"/>
                </a:lnTo>
                <a:lnTo>
                  <a:pt x="0" y="1544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59690" y="7234622"/>
            <a:ext cx="1318919" cy="1384362"/>
          </a:xfrm>
          <a:custGeom>
            <a:avLst/>
            <a:gdLst/>
            <a:ahLst/>
            <a:cxnLst/>
            <a:rect l="l" t="t" r="r" b="b"/>
            <a:pathLst>
              <a:path w="1318919" h="1384362">
                <a:moveTo>
                  <a:pt x="0" y="0"/>
                </a:moveTo>
                <a:lnTo>
                  <a:pt x="1318920" y="0"/>
                </a:lnTo>
                <a:lnTo>
                  <a:pt x="1318920" y="1384362"/>
                </a:lnTo>
                <a:lnTo>
                  <a:pt x="0" y="1384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3344" y="3120434"/>
            <a:ext cx="7383489" cy="7166566"/>
          </a:xfrm>
          <a:custGeom>
            <a:avLst/>
            <a:gdLst/>
            <a:ahLst/>
            <a:cxnLst/>
            <a:rect l="l" t="t" r="r" b="b"/>
            <a:pathLst>
              <a:path w="7383489" h="7166566">
                <a:moveTo>
                  <a:pt x="0" y="0"/>
                </a:moveTo>
                <a:lnTo>
                  <a:pt x="7383489" y="0"/>
                </a:lnTo>
                <a:lnTo>
                  <a:pt x="7383489" y="7166566"/>
                </a:lnTo>
                <a:lnTo>
                  <a:pt x="0" y="7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093" r="-80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1075" y="3076289"/>
            <a:ext cx="7754491" cy="7340643"/>
          </a:xfrm>
          <a:custGeom>
            <a:avLst/>
            <a:gdLst/>
            <a:ahLst/>
            <a:cxnLst/>
            <a:rect l="l" t="t" r="r" b="b"/>
            <a:pathLst>
              <a:path w="7754491" h="7340643">
                <a:moveTo>
                  <a:pt x="0" y="0"/>
                </a:moveTo>
                <a:lnTo>
                  <a:pt x="7754492" y="0"/>
                </a:lnTo>
                <a:lnTo>
                  <a:pt x="7754492" y="7340644"/>
                </a:lnTo>
                <a:lnTo>
                  <a:pt x="0" y="7340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657" r="-665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87561" y="5056001"/>
            <a:ext cx="5935055" cy="4611908"/>
          </a:xfrm>
          <a:custGeom>
            <a:avLst/>
            <a:gdLst/>
            <a:ahLst/>
            <a:cxnLst/>
            <a:rect l="l" t="t" r="r" b="b"/>
            <a:pathLst>
              <a:path w="5935055" h="4611908">
                <a:moveTo>
                  <a:pt x="0" y="0"/>
                </a:moveTo>
                <a:lnTo>
                  <a:pt x="5935055" y="0"/>
                </a:lnTo>
                <a:lnTo>
                  <a:pt x="5935055" y="4611908"/>
                </a:lnTo>
                <a:lnTo>
                  <a:pt x="0" y="4611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778" r="-777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06798" y="4801334"/>
            <a:ext cx="4463046" cy="4866575"/>
          </a:xfrm>
          <a:custGeom>
            <a:avLst/>
            <a:gdLst/>
            <a:ahLst/>
            <a:cxnLst/>
            <a:rect l="l" t="t" r="r" b="b"/>
            <a:pathLst>
              <a:path w="4463046" h="4866575">
                <a:moveTo>
                  <a:pt x="0" y="0"/>
                </a:moveTo>
                <a:lnTo>
                  <a:pt x="4463046" y="0"/>
                </a:lnTo>
                <a:lnTo>
                  <a:pt x="4463046" y="4866575"/>
                </a:lnTo>
                <a:lnTo>
                  <a:pt x="0" y="4866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279" r="-62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85610" y="0"/>
            <a:ext cx="1841274" cy="2616797"/>
          </a:xfrm>
          <a:custGeom>
            <a:avLst/>
            <a:gdLst/>
            <a:ahLst/>
            <a:cxnLst/>
            <a:rect l="l" t="t" r="r" b="b"/>
            <a:pathLst>
              <a:path w="1841274" h="2616797">
                <a:moveTo>
                  <a:pt x="0" y="0"/>
                </a:moveTo>
                <a:lnTo>
                  <a:pt x="1841274" y="0"/>
                </a:lnTo>
                <a:lnTo>
                  <a:pt x="1841274" y="2616797"/>
                </a:lnTo>
                <a:lnTo>
                  <a:pt x="0" y="26167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75360" y="561009"/>
            <a:ext cx="10947219" cy="145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2"/>
              </a:lnSpc>
            </a:pPr>
            <a:r>
              <a:rPr lang="en-US" sz="4479" b="1">
                <a:solidFill>
                  <a:srgbClr val="5E17EB"/>
                </a:solidFill>
                <a:latin typeface="Cabin Medium"/>
                <a:ea typeface="Cabin Medium"/>
                <a:cs typeface="Cabin Medium"/>
                <a:sym typeface="Cabin Medium"/>
              </a:rPr>
              <a:t>Chỉ với hàng phím cơ sở, em gõ được những từ nào có nghĩa?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7522" y="239672"/>
            <a:ext cx="1653421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7805">
            <a:off x="390106" y="664084"/>
            <a:ext cx="10392621" cy="9920229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7175">
            <a:off x="8037931" y="1301702"/>
            <a:ext cx="9312279" cy="8794931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69179">
            <a:off x="13939862" y="7008464"/>
            <a:ext cx="3472421" cy="2834758"/>
          </a:xfrm>
          <a:custGeom>
            <a:avLst/>
            <a:gdLst/>
            <a:ahLst/>
            <a:cxnLst/>
            <a:rect l="l" t="t" r="r" b="b"/>
            <a:pathLst>
              <a:path w="3472421" h="2834758">
                <a:moveTo>
                  <a:pt x="0" y="0"/>
                </a:moveTo>
                <a:lnTo>
                  <a:pt x="3472421" y="0"/>
                </a:lnTo>
                <a:lnTo>
                  <a:pt x="3472421" y="2834758"/>
                </a:lnTo>
                <a:lnTo>
                  <a:pt x="0" y="2834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81924">
            <a:off x="8436628" y="1196070"/>
            <a:ext cx="2783650" cy="2768466"/>
          </a:xfrm>
          <a:custGeom>
            <a:avLst/>
            <a:gdLst/>
            <a:ahLst/>
            <a:cxnLst/>
            <a:rect l="l" t="t" r="r" b="b"/>
            <a:pathLst>
              <a:path w="2783650" h="2768466">
                <a:moveTo>
                  <a:pt x="0" y="0"/>
                </a:moveTo>
                <a:lnTo>
                  <a:pt x="2783650" y="0"/>
                </a:lnTo>
                <a:lnTo>
                  <a:pt x="2783650" y="2768467"/>
                </a:lnTo>
                <a:lnTo>
                  <a:pt x="0" y="276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81924">
            <a:off x="9189988" y="1806330"/>
            <a:ext cx="1114907" cy="695296"/>
          </a:xfrm>
          <a:custGeom>
            <a:avLst/>
            <a:gdLst/>
            <a:ahLst/>
            <a:cxnLst/>
            <a:rect l="l" t="t" r="r" b="b"/>
            <a:pathLst>
              <a:path w="1114907" h="695296">
                <a:moveTo>
                  <a:pt x="0" y="0"/>
                </a:moveTo>
                <a:lnTo>
                  <a:pt x="1114907" y="0"/>
                </a:lnTo>
                <a:lnTo>
                  <a:pt x="1114907" y="695296"/>
                </a:lnTo>
                <a:lnTo>
                  <a:pt x="0" y="695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51532">
            <a:off x="15126127" y="1327017"/>
            <a:ext cx="2487602" cy="2775216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20104" y="7680994"/>
            <a:ext cx="3329633" cy="4581531"/>
            <a:chOff x="0" y="0"/>
            <a:chExt cx="4439511" cy="6108709"/>
          </a:xfrm>
        </p:grpSpPr>
        <p:sp>
          <p:nvSpPr>
            <p:cNvPr id="9" name="Freeform 9"/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171834" y="7432450"/>
            <a:ext cx="2625880" cy="2719838"/>
          </a:xfrm>
          <a:custGeom>
            <a:avLst/>
            <a:gdLst/>
            <a:ahLst/>
            <a:cxnLst/>
            <a:rect l="l" t="t" r="r" b="b"/>
            <a:pathLst>
              <a:path w="2625880" h="2719838">
                <a:moveTo>
                  <a:pt x="0" y="0"/>
                </a:moveTo>
                <a:lnTo>
                  <a:pt x="2625880" y="0"/>
                </a:lnTo>
                <a:lnTo>
                  <a:pt x="2625880" y="2719838"/>
                </a:lnTo>
                <a:lnTo>
                  <a:pt x="0" y="2719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493712" y="-695765"/>
            <a:ext cx="3545178" cy="344892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555315">
            <a:off x="2157760" y="3089854"/>
            <a:ext cx="6602379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 b="1">
                <a:solidFill>
                  <a:srgbClr val="FFCB64"/>
                </a:solidFill>
                <a:latin typeface="Faustina Bold"/>
                <a:ea typeface="Faustina Bold"/>
                <a:cs typeface="Faustina Bold"/>
                <a:sym typeface="Faustina Bold"/>
              </a:rPr>
              <a:t>Chúc các em</a:t>
            </a:r>
          </a:p>
          <a:p>
            <a:pPr algn="l">
              <a:lnSpc>
                <a:spcPts val="8639"/>
              </a:lnSpc>
            </a:pPr>
            <a:r>
              <a:rPr lang="en-US" sz="7199" b="1">
                <a:solidFill>
                  <a:srgbClr val="FFCB64"/>
                </a:solidFill>
                <a:latin typeface="Faustina Bold"/>
                <a:ea typeface="Faustina Bold"/>
                <a:cs typeface="Faustina Bold"/>
                <a:sym typeface="Faustina Bold"/>
              </a:rPr>
              <a:t> chăm ngoan, học giỏi!</a:t>
            </a:r>
          </a:p>
        </p:txBody>
      </p:sp>
      <p:sp>
        <p:nvSpPr>
          <p:cNvPr id="14" name="TextBox 14"/>
          <p:cNvSpPr txBox="1"/>
          <p:nvPr/>
        </p:nvSpPr>
        <p:spPr>
          <a:xfrm rot="380180">
            <a:off x="9468471" y="4309446"/>
            <a:ext cx="655934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>
                <a:solidFill>
                  <a:srgbClr val="7967B4"/>
                </a:solidFill>
                <a:latin typeface="Faustina Bold"/>
                <a:ea typeface="Faustina Bold"/>
                <a:cs typeface="Faustina Bold"/>
                <a:sym typeface="Faustina Bold"/>
              </a:rPr>
              <a:t>Cảm ơn các em đã tham gia lớp học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7918" y="1455605"/>
            <a:ext cx="11235069" cy="2961973"/>
          </a:xfrm>
          <a:custGeom>
            <a:avLst/>
            <a:gdLst/>
            <a:ahLst/>
            <a:cxnLst/>
            <a:rect l="l" t="t" r="r" b="b"/>
            <a:pathLst>
              <a:path w="11235069" h="2961973">
                <a:moveTo>
                  <a:pt x="0" y="0"/>
                </a:moveTo>
                <a:lnTo>
                  <a:pt x="11235069" y="0"/>
                </a:lnTo>
                <a:lnTo>
                  <a:pt x="11235069" y="2961973"/>
                </a:lnTo>
                <a:lnTo>
                  <a:pt x="0" y="2961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73979" y="1375164"/>
            <a:ext cx="10492442" cy="2766189"/>
          </a:xfrm>
          <a:custGeom>
            <a:avLst/>
            <a:gdLst/>
            <a:ahLst/>
            <a:cxnLst/>
            <a:rect l="l" t="t" r="r" b="b"/>
            <a:pathLst>
              <a:path w="10492442" h="2766189">
                <a:moveTo>
                  <a:pt x="0" y="0"/>
                </a:moveTo>
                <a:lnTo>
                  <a:pt x="10492442" y="0"/>
                </a:lnTo>
                <a:lnTo>
                  <a:pt x="10492442" y="2766189"/>
                </a:lnTo>
                <a:lnTo>
                  <a:pt x="0" y="276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143500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224037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44100" y="5141478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44100" y="7222015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073769" y="7409178"/>
            <a:ext cx="38407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Vẽ số</a:t>
            </a:r>
          </a:p>
        </p:txBody>
      </p:sp>
      <p:sp>
        <p:nvSpPr>
          <p:cNvPr id="11" name="Freeform 11"/>
          <p:cNvSpPr/>
          <p:nvPr/>
        </p:nvSpPr>
        <p:spPr>
          <a:xfrm rot="-5813165">
            <a:off x="15659755" y="7722420"/>
            <a:ext cx="1148839" cy="1926407"/>
          </a:xfrm>
          <a:custGeom>
            <a:avLst/>
            <a:gdLst/>
            <a:ahLst/>
            <a:cxnLst/>
            <a:rect l="l" t="t" r="r" b="b"/>
            <a:pathLst>
              <a:path w="1148839" h="1926407">
                <a:moveTo>
                  <a:pt x="0" y="0"/>
                </a:moveTo>
                <a:lnTo>
                  <a:pt x="1148839" y="0"/>
                </a:lnTo>
                <a:lnTo>
                  <a:pt x="1148839" y="1926407"/>
                </a:lnTo>
                <a:lnTo>
                  <a:pt x="0" y="192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8147" y="2779443"/>
            <a:ext cx="1707518" cy="1636113"/>
          </a:xfrm>
          <a:custGeom>
            <a:avLst/>
            <a:gdLst/>
            <a:ahLst/>
            <a:cxnLst/>
            <a:rect l="l" t="t" r="r" b="b"/>
            <a:pathLst>
              <a:path w="1707518" h="1636113">
                <a:moveTo>
                  <a:pt x="0" y="0"/>
                </a:moveTo>
                <a:lnTo>
                  <a:pt x="1707518" y="0"/>
                </a:lnTo>
                <a:lnTo>
                  <a:pt x="1707518" y="1636113"/>
                </a:lnTo>
                <a:lnTo>
                  <a:pt x="0" y="1636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00305" y="1028700"/>
            <a:ext cx="2628483" cy="2184031"/>
          </a:xfrm>
          <a:custGeom>
            <a:avLst/>
            <a:gdLst/>
            <a:ahLst/>
            <a:cxnLst/>
            <a:rect l="l" t="t" r="r" b="b"/>
            <a:pathLst>
              <a:path w="2628483" h="2184031">
                <a:moveTo>
                  <a:pt x="0" y="0"/>
                </a:moveTo>
                <a:lnTo>
                  <a:pt x="2628483" y="0"/>
                </a:lnTo>
                <a:lnTo>
                  <a:pt x="2628483" y="2184031"/>
                </a:lnTo>
                <a:lnTo>
                  <a:pt x="0" y="2184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47154" y="2034990"/>
            <a:ext cx="10440346" cy="1588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</a:pP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Em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hãy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cho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biết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bàn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phím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máy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tính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dùng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để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làm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gì</a:t>
            </a:r>
            <a:r>
              <a:rPr lang="en-US" sz="46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58369" y="5328641"/>
            <a:ext cx="38407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Tô chữ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58369" y="7411200"/>
            <a:ext cx="38407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Gõ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chữ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và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số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73769" y="5328641"/>
            <a:ext cx="38407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Vẽ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009951" y="79376"/>
            <a:ext cx="9535737" cy="17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>
                <a:solidFill>
                  <a:srgbClr val="F3D339"/>
                </a:solidFill>
                <a:latin typeface="Blueberry"/>
                <a:ea typeface="Blueberry"/>
                <a:cs typeface="Blueberry"/>
                <a:sym typeface="Blueberry"/>
              </a:rPr>
              <a:t>Khởi động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5101" y="5310906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75101" y="7429597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85604" y="5245659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B.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26866" y="7420072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D.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7124333" y="7409178"/>
            <a:ext cx="838200" cy="8666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68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7918" y="1455605"/>
            <a:ext cx="11235069" cy="2961973"/>
          </a:xfrm>
          <a:custGeom>
            <a:avLst/>
            <a:gdLst/>
            <a:ahLst/>
            <a:cxnLst/>
            <a:rect l="l" t="t" r="r" b="b"/>
            <a:pathLst>
              <a:path w="11235069" h="2961973">
                <a:moveTo>
                  <a:pt x="0" y="0"/>
                </a:moveTo>
                <a:lnTo>
                  <a:pt x="11235069" y="0"/>
                </a:lnTo>
                <a:lnTo>
                  <a:pt x="11235069" y="2961973"/>
                </a:lnTo>
                <a:lnTo>
                  <a:pt x="0" y="2961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73979" y="1375164"/>
            <a:ext cx="10492442" cy="2766189"/>
          </a:xfrm>
          <a:custGeom>
            <a:avLst/>
            <a:gdLst/>
            <a:ahLst/>
            <a:cxnLst/>
            <a:rect l="l" t="t" r="r" b="b"/>
            <a:pathLst>
              <a:path w="10492442" h="2766189">
                <a:moveTo>
                  <a:pt x="0" y="0"/>
                </a:moveTo>
                <a:lnTo>
                  <a:pt x="10492442" y="0"/>
                </a:lnTo>
                <a:lnTo>
                  <a:pt x="10492442" y="2766189"/>
                </a:lnTo>
                <a:lnTo>
                  <a:pt x="0" y="276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143500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224037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44100" y="5141478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44100" y="7222015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13165">
            <a:off x="15659755" y="7722420"/>
            <a:ext cx="1148839" cy="1926407"/>
          </a:xfrm>
          <a:custGeom>
            <a:avLst/>
            <a:gdLst/>
            <a:ahLst/>
            <a:cxnLst/>
            <a:rect l="l" t="t" r="r" b="b"/>
            <a:pathLst>
              <a:path w="1148839" h="1926407">
                <a:moveTo>
                  <a:pt x="0" y="0"/>
                </a:moveTo>
                <a:lnTo>
                  <a:pt x="1148839" y="0"/>
                </a:lnTo>
                <a:lnTo>
                  <a:pt x="1148839" y="1926407"/>
                </a:lnTo>
                <a:lnTo>
                  <a:pt x="0" y="192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8147" y="2779443"/>
            <a:ext cx="1707518" cy="1636113"/>
          </a:xfrm>
          <a:custGeom>
            <a:avLst/>
            <a:gdLst/>
            <a:ahLst/>
            <a:cxnLst/>
            <a:rect l="l" t="t" r="r" b="b"/>
            <a:pathLst>
              <a:path w="1707518" h="1636113">
                <a:moveTo>
                  <a:pt x="0" y="0"/>
                </a:moveTo>
                <a:lnTo>
                  <a:pt x="1707518" y="0"/>
                </a:lnTo>
                <a:lnTo>
                  <a:pt x="1707518" y="1636113"/>
                </a:lnTo>
                <a:lnTo>
                  <a:pt x="0" y="1636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00305" y="1028700"/>
            <a:ext cx="2628483" cy="2184031"/>
          </a:xfrm>
          <a:custGeom>
            <a:avLst/>
            <a:gdLst/>
            <a:ahLst/>
            <a:cxnLst/>
            <a:rect l="l" t="t" r="r" b="b"/>
            <a:pathLst>
              <a:path w="2628483" h="2184031">
                <a:moveTo>
                  <a:pt x="0" y="0"/>
                </a:moveTo>
                <a:lnTo>
                  <a:pt x="2628483" y="0"/>
                </a:lnTo>
                <a:lnTo>
                  <a:pt x="2628483" y="2184031"/>
                </a:lnTo>
                <a:lnTo>
                  <a:pt x="0" y="2184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57918" y="2504484"/>
            <a:ext cx="10440346" cy="77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</a:pP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Hàng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phím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cơ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sở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có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gì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đặc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biệt</a:t>
            </a:r>
            <a:r>
              <a:rPr lang="en-US" sz="4600" spc="437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58369" y="5328641"/>
            <a:ext cx="384077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 phím gai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47634" y="5328641"/>
            <a:ext cx="47012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2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phím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gai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-1009951" y="79376"/>
            <a:ext cx="9535737" cy="17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>
                <a:solidFill>
                  <a:srgbClr val="F3D339"/>
                </a:solidFill>
                <a:latin typeface="Blueberry"/>
                <a:ea typeface="Blueberry"/>
                <a:cs typeface="Blueberry"/>
                <a:sym typeface="Blueberry"/>
              </a:rPr>
              <a:t>Khởi động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75101" y="5310906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75101" y="7429597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85604" y="5245659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B.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26866" y="7420072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58369" y="7405012"/>
            <a:ext cx="47012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 3 phím có gai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73769" y="7402990"/>
            <a:ext cx="47012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 3 phím có gai</a:t>
            </a:r>
          </a:p>
        </p:txBody>
      </p:sp>
      <p:sp>
        <p:nvSpPr>
          <p:cNvPr id="23" name="5-Point Star 22"/>
          <p:cNvSpPr/>
          <p:nvPr/>
        </p:nvSpPr>
        <p:spPr>
          <a:xfrm>
            <a:off x="16548894" y="5310906"/>
            <a:ext cx="838200" cy="8666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68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7918" y="1455605"/>
            <a:ext cx="11235069" cy="2961973"/>
          </a:xfrm>
          <a:custGeom>
            <a:avLst/>
            <a:gdLst/>
            <a:ahLst/>
            <a:cxnLst/>
            <a:rect l="l" t="t" r="r" b="b"/>
            <a:pathLst>
              <a:path w="11235069" h="2961973">
                <a:moveTo>
                  <a:pt x="0" y="0"/>
                </a:moveTo>
                <a:lnTo>
                  <a:pt x="11235069" y="0"/>
                </a:lnTo>
                <a:lnTo>
                  <a:pt x="11235069" y="2961973"/>
                </a:lnTo>
                <a:lnTo>
                  <a:pt x="0" y="2961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73979" y="1375164"/>
            <a:ext cx="10492442" cy="2766189"/>
          </a:xfrm>
          <a:custGeom>
            <a:avLst/>
            <a:gdLst/>
            <a:ahLst/>
            <a:cxnLst/>
            <a:rect l="l" t="t" r="r" b="b"/>
            <a:pathLst>
              <a:path w="10492442" h="2766189">
                <a:moveTo>
                  <a:pt x="0" y="0"/>
                </a:moveTo>
                <a:lnTo>
                  <a:pt x="10492442" y="0"/>
                </a:lnTo>
                <a:lnTo>
                  <a:pt x="10492442" y="2766189"/>
                </a:lnTo>
                <a:lnTo>
                  <a:pt x="0" y="27661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143500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7224037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44100" y="5141478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44100" y="7222015"/>
            <a:ext cx="7315200" cy="1356637"/>
          </a:xfrm>
          <a:custGeom>
            <a:avLst/>
            <a:gdLst/>
            <a:ahLst/>
            <a:cxnLst/>
            <a:rect l="l" t="t" r="r" b="b"/>
            <a:pathLst>
              <a:path w="7315200" h="1356637">
                <a:moveTo>
                  <a:pt x="0" y="0"/>
                </a:moveTo>
                <a:lnTo>
                  <a:pt x="7315200" y="0"/>
                </a:lnTo>
                <a:lnTo>
                  <a:pt x="7315200" y="1356637"/>
                </a:lnTo>
                <a:lnTo>
                  <a:pt x="0" y="135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813165">
            <a:off x="15659755" y="7722420"/>
            <a:ext cx="1148839" cy="1926407"/>
          </a:xfrm>
          <a:custGeom>
            <a:avLst/>
            <a:gdLst/>
            <a:ahLst/>
            <a:cxnLst/>
            <a:rect l="l" t="t" r="r" b="b"/>
            <a:pathLst>
              <a:path w="1148839" h="1926407">
                <a:moveTo>
                  <a:pt x="0" y="0"/>
                </a:moveTo>
                <a:lnTo>
                  <a:pt x="1148839" y="0"/>
                </a:lnTo>
                <a:lnTo>
                  <a:pt x="1148839" y="1926407"/>
                </a:lnTo>
                <a:lnTo>
                  <a:pt x="0" y="192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8147" y="2779443"/>
            <a:ext cx="1707518" cy="1636113"/>
          </a:xfrm>
          <a:custGeom>
            <a:avLst/>
            <a:gdLst/>
            <a:ahLst/>
            <a:cxnLst/>
            <a:rect l="l" t="t" r="r" b="b"/>
            <a:pathLst>
              <a:path w="1707518" h="1636113">
                <a:moveTo>
                  <a:pt x="0" y="0"/>
                </a:moveTo>
                <a:lnTo>
                  <a:pt x="1707518" y="0"/>
                </a:lnTo>
                <a:lnTo>
                  <a:pt x="1707518" y="1636113"/>
                </a:lnTo>
                <a:lnTo>
                  <a:pt x="0" y="1636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00305" y="1028700"/>
            <a:ext cx="2628483" cy="2184031"/>
          </a:xfrm>
          <a:custGeom>
            <a:avLst/>
            <a:gdLst/>
            <a:ahLst/>
            <a:cxnLst/>
            <a:rect l="l" t="t" r="r" b="b"/>
            <a:pathLst>
              <a:path w="2628483" h="2184031">
                <a:moveTo>
                  <a:pt x="0" y="0"/>
                </a:moveTo>
                <a:lnTo>
                  <a:pt x="2628483" y="0"/>
                </a:lnTo>
                <a:lnTo>
                  <a:pt x="2628483" y="2184031"/>
                </a:lnTo>
                <a:lnTo>
                  <a:pt x="0" y="2184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86200" y="2171700"/>
            <a:ext cx="10440346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</a:pP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Khu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vực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chính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bàn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phím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có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mấy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600" spc="437" dirty="0" err="1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hàng</a:t>
            </a:r>
            <a:r>
              <a:rPr lang="en-US" sz="4600" spc="437" dirty="0" smtClean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?</a:t>
            </a:r>
            <a:endParaRPr lang="en-US" sz="4600" spc="437" dirty="0">
              <a:solidFill>
                <a:srgbClr val="FF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58369" y="5328641"/>
            <a:ext cx="384077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4</a:t>
            </a:r>
            <a:r>
              <a:rPr lang="en-US" sz="5199" dirty="0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err="1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hàng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73769" y="5328641"/>
            <a:ext cx="470126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5 </a:t>
            </a:r>
            <a:r>
              <a:rPr lang="en-US" sz="5199" dirty="0" err="1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hàng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-1009951" y="79376"/>
            <a:ext cx="9535737" cy="17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>
                <a:solidFill>
                  <a:srgbClr val="F3D339"/>
                </a:solidFill>
                <a:latin typeface="Blueberry"/>
                <a:ea typeface="Blueberry"/>
                <a:cs typeface="Blueberry"/>
                <a:sym typeface="Blueberry"/>
              </a:rPr>
              <a:t>Khởi động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75101" y="5310906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75101" y="7429597"/>
            <a:ext cx="883268" cy="86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0"/>
              </a:lnSpc>
            </a:pPr>
            <a:r>
              <a:rPr lang="en-US" sz="507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85604" y="5245659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B.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26866" y="7420072"/>
            <a:ext cx="946902" cy="93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5445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58369" y="7405012"/>
            <a:ext cx="470126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6 </a:t>
            </a:r>
            <a:r>
              <a:rPr lang="en-US" sz="5199" dirty="0" err="1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hàng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073769" y="7402990"/>
            <a:ext cx="470126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Có</a:t>
            </a:r>
            <a:r>
              <a:rPr lang="en-US" sz="5199" dirty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 </a:t>
            </a:r>
            <a:r>
              <a:rPr lang="en-US" sz="5199" dirty="0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7 </a:t>
            </a:r>
            <a:r>
              <a:rPr lang="en-US" sz="5199" dirty="0" err="1" smtClean="0">
                <a:solidFill>
                  <a:srgbClr val="8C213E"/>
                </a:solidFill>
                <a:latin typeface="Dekko"/>
                <a:ea typeface="Dekko"/>
                <a:cs typeface="Dekko"/>
                <a:sym typeface="Dekko"/>
              </a:rPr>
              <a:t>hàng</a:t>
            </a:r>
            <a:endParaRPr lang="en-US" sz="5199" dirty="0">
              <a:solidFill>
                <a:srgbClr val="8C213E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16234174" y="5316618"/>
            <a:ext cx="838200" cy="8666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68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23364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0060" y="3640475"/>
            <a:ext cx="8283304" cy="5574546"/>
          </a:xfrm>
          <a:custGeom>
            <a:avLst/>
            <a:gdLst/>
            <a:ahLst/>
            <a:cxnLst/>
            <a:rect l="l" t="t" r="r" b="b"/>
            <a:pathLst>
              <a:path w="8283304" h="5574546">
                <a:moveTo>
                  <a:pt x="0" y="0"/>
                </a:moveTo>
                <a:lnTo>
                  <a:pt x="8283304" y="0"/>
                </a:lnTo>
                <a:lnTo>
                  <a:pt x="8283304" y="5574546"/>
                </a:lnTo>
                <a:lnTo>
                  <a:pt x="0" y="557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50989" y="3640475"/>
            <a:ext cx="7524180" cy="5601476"/>
          </a:xfrm>
          <a:custGeom>
            <a:avLst/>
            <a:gdLst/>
            <a:ahLst/>
            <a:cxnLst/>
            <a:rect l="l" t="t" r="r" b="b"/>
            <a:pathLst>
              <a:path w="7524180" h="5601476">
                <a:moveTo>
                  <a:pt x="0" y="0"/>
                </a:moveTo>
                <a:lnTo>
                  <a:pt x="7524180" y="0"/>
                </a:lnTo>
                <a:lnTo>
                  <a:pt x="7524180" y="5601477"/>
                </a:lnTo>
                <a:lnTo>
                  <a:pt x="0" y="560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71962" y="1028700"/>
            <a:ext cx="11301259" cy="2429771"/>
          </a:xfrm>
          <a:custGeom>
            <a:avLst/>
            <a:gdLst/>
            <a:ahLst/>
            <a:cxnLst/>
            <a:rect l="l" t="t" r="r" b="b"/>
            <a:pathLst>
              <a:path w="11301259" h="2429771">
                <a:moveTo>
                  <a:pt x="0" y="0"/>
                </a:moveTo>
                <a:lnTo>
                  <a:pt x="11301259" y="0"/>
                </a:lnTo>
                <a:lnTo>
                  <a:pt x="11301259" y="2429771"/>
                </a:lnTo>
                <a:lnTo>
                  <a:pt x="0" y="2429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75157" y="9397026"/>
            <a:ext cx="11301259" cy="889974"/>
          </a:xfrm>
          <a:custGeom>
            <a:avLst/>
            <a:gdLst/>
            <a:ahLst/>
            <a:cxnLst/>
            <a:rect l="l" t="t" r="r" b="b"/>
            <a:pathLst>
              <a:path w="11301259" h="889974">
                <a:moveTo>
                  <a:pt x="0" y="0"/>
                </a:moveTo>
                <a:lnTo>
                  <a:pt x="11301259" y="0"/>
                </a:lnTo>
                <a:lnTo>
                  <a:pt x="11301259" y="889974"/>
                </a:lnTo>
                <a:lnTo>
                  <a:pt x="0" y="889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429160" y="79376"/>
            <a:ext cx="9535737" cy="17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0000">
                <a:solidFill>
                  <a:srgbClr val="F3D339"/>
                </a:solidFill>
                <a:latin typeface="Blueberry"/>
                <a:ea typeface="Blueberry"/>
                <a:cs typeface="Blueberry"/>
                <a:sym typeface="Blueberry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72" y="2615796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3528" y="294841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6"/>
                </a:lnTo>
                <a:lnTo>
                  <a:pt x="0" y="6230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30155" y="3098538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128" y="3098538"/>
            <a:ext cx="15050027" cy="5756635"/>
          </a:xfrm>
          <a:custGeom>
            <a:avLst/>
            <a:gdLst/>
            <a:ahLst/>
            <a:cxnLst/>
            <a:rect l="l" t="t" r="r" b="b"/>
            <a:pathLst>
              <a:path w="15050027" h="5756635">
                <a:moveTo>
                  <a:pt x="0" y="0"/>
                </a:moveTo>
                <a:lnTo>
                  <a:pt x="15050027" y="0"/>
                </a:lnTo>
                <a:lnTo>
                  <a:pt x="15050027" y="5756635"/>
                </a:lnTo>
                <a:lnTo>
                  <a:pt x="0" y="57566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70487" y="9037664"/>
            <a:ext cx="11301259" cy="847594"/>
          </a:xfrm>
          <a:custGeom>
            <a:avLst/>
            <a:gdLst/>
            <a:ahLst/>
            <a:cxnLst/>
            <a:rect l="l" t="t" r="r" b="b"/>
            <a:pathLst>
              <a:path w="11301259" h="847594">
                <a:moveTo>
                  <a:pt x="0" y="0"/>
                </a:moveTo>
                <a:lnTo>
                  <a:pt x="11301259" y="0"/>
                </a:lnTo>
                <a:lnTo>
                  <a:pt x="11301259" y="847594"/>
                </a:lnTo>
                <a:lnTo>
                  <a:pt x="0" y="847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4601" y="1270632"/>
            <a:ext cx="14107145" cy="86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573" lvl="1" indent="-572287" algn="ctr">
              <a:lnSpc>
                <a:spcPts val="6944"/>
              </a:lnSpc>
              <a:buAutoNum type="arabicPeriod"/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Đặt tay đúng trên hàng phím cơ sở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0128" y="239672"/>
            <a:ext cx="1868210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72" y="2615796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3528" y="294841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6"/>
                </a:lnTo>
                <a:lnTo>
                  <a:pt x="0" y="6230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30155" y="3098538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571424"/>
            <a:ext cx="15050027" cy="4325088"/>
          </a:xfrm>
          <a:custGeom>
            <a:avLst/>
            <a:gdLst/>
            <a:ahLst/>
            <a:cxnLst/>
            <a:rect l="l" t="t" r="r" b="b"/>
            <a:pathLst>
              <a:path w="15050027" h="4325088">
                <a:moveTo>
                  <a:pt x="0" y="0"/>
                </a:moveTo>
                <a:lnTo>
                  <a:pt x="15050027" y="0"/>
                </a:lnTo>
                <a:lnTo>
                  <a:pt x="15050027" y="4325088"/>
                </a:lnTo>
                <a:lnTo>
                  <a:pt x="0" y="4325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309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48338" y="8410706"/>
            <a:ext cx="11301259" cy="847594"/>
          </a:xfrm>
          <a:custGeom>
            <a:avLst/>
            <a:gdLst/>
            <a:ahLst/>
            <a:cxnLst/>
            <a:rect l="l" t="t" r="r" b="b"/>
            <a:pathLst>
              <a:path w="11301259" h="847594">
                <a:moveTo>
                  <a:pt x="0" y="0"/>
                </a:moveTo>
                <a:lnTo>
                  <a:pt x="11301259" y="0"/>
                </a:lnTo>
                <a:lnTo>
                  <a:pt x="11301259" y="847594"/>
                </a:lnTo>
                <a:lnTo>
                  <a:pt x="0" y="847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4601" y="1270632"/>
            <a:ext cx="14107145" cy="86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573" lvl="1" indent="-572287" algn="ctr">
              <a:lnSpc>
                <a:spcPts val="6944"/>
              </a:lnSpc>
              <a:buAutoNum type="arabicPeriod"/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Đặt tay đúng trên hàng phím cơ sở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0128" y="239672"/>
            <a:ext cx="1868210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628761">
            <a:off x="14882009" y="278946"/>
            <a:ext cx="2896292" cy="2577700"/>
          </a:xfrm>
          <a:custGeom>
            <a:avLst/>
            <a:gdLst/>
            <a:ahLst/>
            <a:cxnLst/>
            <a:rect l="l" t="t" r="r" b="b"/>
            <a:pathLst>
              <a:path w="2896292" h="2577700">
                <a:moveTo>
                  <a:pt x="0" y="0"/>
                </a:moveTo>
                <a:lnTo>
                  <a:pt x="2896292" y="0"/>
                </a:lnTo>
                <a:lnTo>
                  <a:pt x="2896292" y="2577699"/>
                </a:lnTo>
                <a:lnTo>
                  <a:pt x="0" y="2577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7272" y="2615796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37487" y="5789838"/>
            <a:ext cx="502856" cy="482742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3528" y="2948418"/>
            <a:ext cx="893200" cy="623007"/>
          </a:xfrm>
          <a:custGeom>
            <a:avLst/>
            <a:gdLst/>
            <a:ahLst/>
            <a:cxnLst/>
            <a:rect l="l" t="t" r="r" b="b"/>
            <a:pathLst>
              <a:path w="893200" h="623007">
                <a:moveTo>
                  <a:pt x="0" y="0"/>
                </a:moveTo>
                <a:lnTo>
                  <a:pt x="893200" y="0"/>
                </a:lnTo>
                <a:lnTo>
                  <a:pt x="893200" y="623006"/>
                </a:lnTo>
                <a:lnTo>
                  <a:pt x="0" y="6230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30155" y="3098538"/>
            <a:ext cx="1355946" cy="945772"/>
          </a:xfrm>
          <a:custGeom>
            <a:avLst/>
            <a:gdLst/>
            <a:ahLst/>
            <a:cxnLst/>
            <a:rect l="l" t="t" r="r" b="b"/>
            <a:pathLst>
              <a:path w="1355946" h="945772">
                <a:moveTo>
                  <a:pt x="0" y="0"/>
                </a:moveTo>
                <a:lnTo>
                  <a:pt x="1355946" y="0"/>
                </a:lnTo>
                <a:lnTo>
                  <a:pt x="1355946" y="945772"/>
                </a:lnTo>
                <a:lnTo>
                  <a:pt x="0" y="945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7052"/>
            <a:ext cx="1280128" cy="1367293"/>
          </a:xfrm>
          <a:custGeom>
            <a:avLst/>
            <a:gdLst/>
            <a:ahLst/>
            <a:cxnLst/>
            <a:rect l="l" t="t" r="r" b="b"/>
            <a:pathLst>
              <a:path w="1280128" h="1367293">
                <a:moveTo>
                  <a:pt x="0" y="0"/>
                </a:moveTo>
                <a:lnTo>
                  <a:pt x="1280128" y="0"/>
                </a:lnTo>
                <a:lnTo>
                  <a:pt x="1280128" y="1367293"/>
                </a:lnTo>
                <a:lnTo>
                  <a:pt x="0" y="13672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12806" y="4360939"/>
            <a:ext cx="5417093" cy="6467004"/>
          </a:xfrm>
          <a:custGeom>
            <a:avLst/>
            <a:gdLst/>
            <a:ahLst/>
            <a:cxnLst/>
            <a:rect l="l" t="t" r="r" b="b"/>
            <a:pathLst>
              <a:path w="5417093" h="6467004">
                <a:moveTo>
                  <a:pt x="0" y="0"/>
                </a:moveTo>
                <a:lnTo>
                  <a:pt x="5417093" y="0"/>
                </a:lnTo>
                <a:lnTo>
                  <a:pt x="5417093" y="6467003"/>
                </a:lnTo>
                <a:lnTo>
                  <a:pt x="0" y="6467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4417327"/>
            <a:ext cx="5527746" cy="6602254"/>
          </a:xfrm>
          <a:custGeom>
            <a:avLst/>
            <a:gdLst/>
            <a:ahLst/>
            <a:cxnLst/>
            <a:rect l="l" t="t" r="r" b="b"/>
            <a:pathLst>
              <a:path w="5527746" h="6602254">
                <a:moveTo>
                  <a:pt x="0" y="0"/>
                </a:moveTo>
                <a:lnTo>
                  <a:pt x="5527746" y="0"/>
                </a:lnTo>
                <a:lnTo>
                  <a:pt x="5527746" y="6602254"/>
                </a:lnTo>
                <a:lnTo>
                  <a:pt x="0" y="6602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48338" y="2802926"/>
            <a:ext cx="11301259" cy="894632"/>
          </a:xfrm>
          <a:custGeom>
            <a:avLst/>
            <a:gdLst/>
            <a:ahLst/>
            <a:cxnLst/>
            <a:rect l="l" t="t" r="r" b="b"/>
            <a:pathLst>
              <a:path w="11301259" h="894632">
                <a:moveTo>
                  <a:pt x="0" y="0"/>
                </a:moveTo>
                <a:lnTo>
                  <a:pt x="11301259" y="0"/>
                </a:lnTo>
                <a:lnTo>
                  <a:pt x="11301259" y="894632"/>
                </a:lnTo>
                <a:lnTo>
                  <a:pt x="0" y="894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020" r="-2591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4601" y="1270632"/>
            <a:ext cx="14107145" cy="86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573" lvl="1" indent="-572287" algn="ctr">
              <a:lnSpc>
                <a:spcPts val="6944"/>
              </a:lnSpc>
              <a:buAutoNum type="arabicPeriod"/>
            </a:pPr>
            <a:r>
              <a:rPr lang="en-US" sz="5301" spc="249">
                <a:solidFill>
                  <a:srgbClr val="5E17EB"/>
                </a:solidFill>
                <a:latin typeface="Paytone One"/>
                <a:ea typeface="Paytone One"/>
                <a:cs typeface="Paytone One"/>
                <a:sym typeface="Paytone One"/>
              </a:rPr>
              <a:t>Đặt tay đúng trên hàng phím cơ sở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0128" y="239672"/>
            <a:ext cx="1868210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E17EB"/>
                </a:solidFill>
                <a:latin typeface="Dekko"/>
                <a:ea typeface="Dekko"/>
                <a:cs typeface="Dekko"/>
                <a:sym typeface="Dekko"/>
              </a:rPr>
              <a:t> Khám phá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91059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Tay</a:t>
            </a:r>
            <a:r>
              <a:rPr lang="en-US" sz="4400" dirty="0" smtClean="0"/>
              <a:t> </a:t>
            </a:r>
            <a:r>
              <a:rPr lang="en-US" sz="4400" dirty="0" err="1" smtClean="0"/>
              <a:t>trái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125200" y="90297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Tay</a:t>
            </a:r>
            <a:r>
              <a:rPr lang="en-US" sz="4400" dirty="0" smtClean="0"/>
              <a:t> </a:t>
            </a:r>
            <a:r>
              <a:rPr lang="en-US" sz="4400" dirty="0" err="1" smtClean="0"/>
              <a:t>phải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575</Words>
  <Application>Microsoft Office PowerPoint</Application>
  <PresentationFormat>Custom</PresentationFormat>
  <Paragraphs>102</Paragraphs>
  <Slides>22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Gagalin</vt:lpstr>
      <vt:lpstr>Faustina Bold</vt:lpstr>
      <vt:lpstr>Calistoga</vt:lpstr>
      <vt:lpstr>Times New Roman</vt:lpstr>
      <vt:lpstr>Calibri</vt:lpstr>
      <vt:lpstr>Blueberry</vt:lpstr>
      <vt:lpstr>DejaVu Serif Bold</vt:lpstr>
      <vt:lpstr>UTM Avo</vt:lpstr>
      <vt:lpstr>Francois One</vt:lpstr>
      <vt:lpstr>Dekko</vt:lpstr>
      <vt:lpstr>Paytone One</vt:lpstr>
      <vt:lpstr>Cabin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keyboard</dc:title>
  <cp:lastModifiedBy>RedStar</cp:lastModifiedBy>
  <cp:revision>10</cp:revision>
  <dcterms:created xsi:type="dcterms:W3CDTF">2006-08-16T00:00:00Z</dcterms:created>
  <dcterms:modified xsi:type="dcterms:W3CDTF">2024-11-25T07:00:31Z</dcterms:modified>
  <dc:identifier>DAGXR4ku3Tk</dc:identifier>
</cp:coreProperties>
</file>