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4"/>
  </p:notesMasterIdLst>
  <p:sldIdLst>
    <p:sldId id="257" r:id="rId5"/>
    <p:sldId id="258" r:id="rId6"/>
    <p:sldId id="261" r:id="rId7"/>
    <p:sldId id="256" r:id="rId8"/>
    <p:sldId id="259" r:id="rId9"/>
    <p:sldId id="262" r:id="rId10"/>
    <p:sldId id="260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2192000" cy="6858000"/>
  <p:notesSz cx="6858000" cy="9144000"/>
  <p:embeddedFontLst>
    <p:embeddedFont>
      <p:font typeface="#9Slide03 AllRoundGothic" panose="020B0703020202020104" pitchFamily="34" charset="-93"/>
      <p:regular r:id="rId25"/>
    </p:embeddedFont>
    <p:embeddedFont>
      <p:font typeface="#9Slide03 Cabin Bold" panose="00000800000000000000" pitchFamily="2" charset="-93"/>
      <p:bold r:id="rId26"/>
    </p:embeddedFont>
    <p:embeddedFont>
      <p:font typeface="iCiel Pequena" pitchFamily="50" charset="0"/>
      <p:regular r:id="rId2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2465"/>
    <a:srgbClr val="47D45A"/>
    <a:srgbClr val="A93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5482BA-AEDA-4BE2-8D5D-C2FB3185DCC8}" v="62" dt="2024-08-11T11:13:12.0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98AAD-327F-4142-9141-7A37E783389D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27619-1B29-4672-AA81-9C69401B97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3995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27619-1B29-4672-AA81-9C69401B97FD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5845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F61FD-24F5-3523-A89D-19A28235F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F579EE-56F7-9E9E-116F-2F9AEBE4F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E06D0-5F17-AF58-A3DB-972BF5530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C36D9-43E1-0628-D770-1068BA60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2B8AF-9601-035D-A895-4AA0DC9E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70088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722D-3DE9-0C84-78BF-946AD6626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0BA9F-0A9A-E932-D986-CF8920B74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AB846-92FC-4F35-FF69-F2F97767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27FE3-ECED-0F5A-30C9-8AB3F1CF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D0C36-F664-AA22-42CF-FA4ECE06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383534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90FBC9-5562-2D9E-5E93-631BA1C7E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7AEEE-5346-72F8-AC31-C6D9AFC7C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3D409-C912-708C-8F01-61E0DDDC9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1EBBF-8028-545B-61AC-28C7DF142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BCBAB-8274-0EC7-BC40-0E1C5FE2F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797391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B1C29-8119-22DA-2891-AEA185D0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FD04A-13CD-AAF8-6D38-85929B6AB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DB045-2BDD-EF0E-413D-CAD7C873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36B85-0EE5-0C96-5279-399B48E1D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93144-2A12-24FB-840D-D0DDD225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917472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ACFFF-12AF-E843-A5C2-3D4402917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06EDC-3563-C1F1-3D7C-AB649D971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51942-28E8-849F-1CD7-70DA2FF6F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59678-BCAD-D2AD-A6A5-9F083149A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7A12-53AD-10AA-8716-6604220D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328175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33B49-EBBA-C8D4-63A4-342F8FC3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E3F4-7879-7D81-06CE-6059698AE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8AEC7-112A-B3DF-0A89-B75D231B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42B7D-7D61-BF32-E4FE-28F277900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F5A7-DEBD-5CBF-E438-27A20899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1C19A-7098-8F7F-7139-94599D62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56885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A70DF-336F-15D1-6DCE-27210AD57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11099-F16C-BDA1-26BC-4E4CAC623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62133-02B6-32E2-1386-19E212A40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09FF6-2EC3-1914-70B5-2E885BBD0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2E5AE-23D9-AC17-5E19-58E5A1688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7B9483-3D52-724C-C0D8-2F3D41E4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B59D3-88A9-E5E5-DC66-DB8F7B80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88351-4CF3-F539-CBAD-B4C2B27F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80198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F824C-0B6F-A4DB-3F7E-78245065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B18F4-9253-D0B9-62EA-8F240482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85E5-1DCF-45CF-2B41-E08BDAF0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2BB2B-0DCD-D2E3-4D79-E6A5EA14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443556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197897-7BED-37C2-DD2D-006066618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D7CFF8-7F0A-A6C4-E839-EE8CD6FB2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A0659-D8F6-D965-578A-BE3CE39B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698941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215FB-AA1F-EE8C-9DF6-1EFC7435B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03DF-7F39-CCFC-7CE5-CBE9C8EBC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C2B0C-948E-2CAA-1B5C-650E843B6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D0E42-18CA-7499-51D3-70ADE131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65C2B-0187-02B7-9274-7D6485E5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225C1-DB19-205A-1CC1-C2BD7FFC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055965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908D-B972-F069-0914-942A369F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D64E61-AD1C-83A2-FF0D-933FF14F9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F6F6C-B6AF-8FDE-4724-9AFBFDB75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3792-79C1-6746-9C68-56DBF617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4D3B2-479E-F6AF-3953-33D956329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5279-265C-5F9F-10CB-4B34BEA9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49986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F9076E-868C-93BD-ABB3-84E16922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0150C-B1BF-0B4B-073D-CA588F8A4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C6BE7-B4DB-2699-CFE7-5C041A835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CE1D51-8E62-4028-BEA5-55737AC0FECE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376FC-F9AF-4DE4-F9CF-6C81A59BA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B6619-29CA-0EC2-3A9E-E9F93115A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364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A1D4E-2920-21BC-D7F3-966884E9B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153" y="4136286"/>
            <a:ext cx="9610588" cy="239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0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B64C36-8C45-E3D1-3BAC-56F697B44C10}"/>
              </a:ext>
            </a:extLst>
          </p:cNvPr>
          <p:cNvSpPr/>
          <p:nvPr/>
        </p:nvSpPr>
        <p:spPr>
          <a:xfrm>
            <a:off x="874776" y="4608576"/>
            <a:ext cx="10442448" cy="184708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82465"/>
                </a:solidFill>
                <a:effectLst/>
                <a:uLnTx/>
                <a:uFillTx/>
                <a:latin typeface="#9Slide03 Cabin Bold" panose="00000800000000000000" pitchFamily="2" charset="-93"/>
                <a:ea typeface="+mn-ea"/>
                <a:cs typeface="+mn-cs"/>
              </a:rPr>
              <a:t>Hoạt động 2: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3 Cabin Bold" panose="00000800000000000000" pitchFamily="2" charset="-93"/>
                <a:ea typeface="+mn-ea"/>
                <a:cs typeface="+mn-cs"/>
              </a:rPr>
              <a:t>Tìm hiểu vai trò của sáng chế với sự phát triển của công nghệ</a:t>
            </a:r>
          </a:p>
        </p:txBody>
      </p:sp>
    </p:spTree>
    <p:extLst>
      <p:ext uri="{BB962C8B-B14F-4D97-AF65-F5344CB8AC3E}">
        <p14:creationId xmlns:p14="http://schemas.microsoft.com/office/powerpoint/2010/main" val="1372243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742665-9D12-2264-88B5-FF9E10F0B910}"/>
              </a:ext>
            </a:extLst>
          </p:cNvPr>
          <p:cNvGrpSpPr/>
          <p:nvPr/>
        </p:nvGrpSpPr>
        <p:grpSpPr>
          <a:xfrm>
            <a:off x="654906" y="406907"/>
            <a:ext cx="3748706" cy="2807117"/>
            <a:chOff x="654906" y="406907"/>
            <a:chExt cx="3748706" cy="280711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565A8A4-310F-410C-E0E4-CA97E729B00C}"/>
                </a:ext>
              </a:extLst>
            </p:cNvPr>
            <p:cNvGrpSpPr/>
            <p:nvPr/>
          </p:nvGrpSpPr>
          <p:grpSpPr>
            <a:xfrm>
              <a:off x="758952" y="630936"/>
              <a:ext cx="3630168" cy="2583088"/>
              <a:chOff x="758952" y="630936"/>
              <a:chExt cx="3630168" cy="258308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881321B-03AB-CA05-4E53-402AA97BD0BF}"/>
                  </a:ext>
                </a:extLst>
              </p:cNvPr>
              <p:cNvSpPr/>
              <p:nvPr/>
            </p:nvSpPr>
            <p:spPr>
              <a:xfrm>
                <a:off x="758952" y="630936"/>
                <a:ext cx="3630168" cy="2514600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82F1B92-75FC-1B46-FAFB-B8299133A6FE}"/>
                  </a:ext>
                </a:extLst>
              </p:cNvPr>
              <p:cNvSpPr/>
              <p:nvPr/>
            </p:nvSpPr>
            <p:spPr>
              <a:xfrm rot="304312">
                <a:off x="758952" y="699424"/>
                <a:ext cx="3630168" cy="25146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47D45A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06BAF9-3B51-032E-BA99-BDC12D769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906" y="406907"/>
              <a:ext cx="649224" cy="6492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ABCB79-92FC-AECE-BE7B-A2586604E9D0}"/>
                </a:ext>
              </a:extLst>
            </p:cNvPr>
            <p:cNvSpPr txBox="1"/>
            <p:nvPr/>
          </p:nvSpPr>
          <p:spPr>
            <a:xfrm rot="294925">
              <a:off x="758822" y="897624"/>
              <a:ext cx="3644790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E824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Quan sát hình, đọc thông tin gợi ý và cho biết vai trò của sáng chế với sự phát triển của công nghệ. </a:t>
              </a:r>
            </a:p>
          </p:txBody>
        </p:sp>
      </p:grp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4D2CBBFC-1720-8A95-9510-95E9181730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" t="9200" r="8127" b="15866"/>
          <a:stretch/>
        </p:blipFill>
        <p:spPr>
          <a:xfrm>
            <a:off x="5335730" y="498349"/>
            <a:ext cx="5262193" cy="57424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691A28-9B2D-B8A4-5A07-9F6FECCF4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373" y="3429000"/>
            <a:ext cx="3199197" cy="324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46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4D2CBBFC-1720-8A95-9510-95E9181730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" t="9200" r="8127" b="67711"/>
          <a:stretch/>
        </p:blipFill>
        <p:spPr>
          <a:xfrm>
            <a:off x="2372102" y="781813"/>
            <a:ext cx="7247414" cy="243687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479CA61-C09C-CE0F-BC1B-638FC99CCBA2}"/>
              </a:ext>
            </a:extLst>
          </p:cNvPr>
          <p:cNvSpPr/>
          <p:nvPr/>
        </p:nvSpPr>
        <p:spPr>
          <a:xfrm>
            <a:off x="3264408" y="3492998"/>
            <a:ext cx="6099048" cy="2002536"/>
          </a:xfrm>
          <a:prstGeom prst="wedgeRoundRectCallout">
            <a:avLst>
              <a:gd name="adj1" fmla="val -54266"/>
              <a:gd name="adj2" fmla="val 42865"/>
              <a:gd name="adj3" fmla="val 16667"/>
            </a:avLst>
          </a:prstGeom>
          <a:solidFill>
            <a:schemeClr val="bg1"/>
          </a:solidFill>
          <a:ln w="57150">
            <a:solidFill>
              <a:srgbClr val="47D45A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b="1" i="1" dirty="0">
                <a:solidFill>
                  <a:schemeClr val="accent3"/>
                </a:solidFill>
              </a:rPr>
              <a:t>Động cơ: </a:t>
            </a:r>
            <a:r>
              <a:rPr lang="vi-VN" sz="3200" dirty="0">
                <a:solidFill>
                  <a:schemeClr val="accent3"/>
                </a:solidFill>
              </a:rPr>
              <a:t>Thúc đẩy công nghệ giao thông vận tải phát triển.</a:t>
            </a:r>
          </a:p>
        </p:txBody>
      </p:sp>
      <p:sp>
        <p:nvSpPr>
          <p:cNvPr id="7" name="Freeform 23">
            <a:extLst>
              <a:ext uri="{FF2B5EF4-FFF2-40B4-BE49-F238E27FC236}">
                <a16:creationId xmlns:a16="http://schemas.microsoft.com/office/drawing/2014/main" id="{FF5C38F1-D509-C08F-D840-9D8AEA099F32}"/>
              </a:ext>
            </a:extLst>
          </p:cNvPr>
          <p:cNvSpPr/>
          <p:nvPr/>
        </p:nvSpPr>
        <p:spPr>
          <a:xfrm>
            <a:off x="-48768" y="4379976"/>
            <a:ext cx="3688080" cy="2759949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43092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4D2CBBFC-1720-8A95-9510-95E9181730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32505" r="9293" b="43713"/>
          <a:stretch/>
        </p:blipFill>
        <p:spPr>
          <a:xfrm>
            <a:off x="2509641" y="531891"/>
            <a:ext cx="7101082" cy="2510027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479CA61-C09C-CE0F-BC1B-638FC99CCBA2}"/>
              </a:ext>
            </a:extLst>
          </p:cNvPr>
          <p:cNvSpPr/>
          <p:nvPr/>
        </p:nvSpPr>
        <p:spPr>
          <a:xfrm>
            <a:off x="3264408" y="3492998"/>
            <a:ext cx="6099048" cy="2002536"/>
          </a:xfrm>
          <a:prstGeom prst="wedgeRoundRectCallout">
            <a:avLst>
              <a:gd name="adj1" fmla="val -54266"/>
              <a:gd name="adj2" fmla="val 42865"/>
              <a:gd name="adj3" fmla="val 16667"/>
            </a:avLst>
          </a:prstGeom>
          <a:solidFill>
            <a:schemeClr val="bg1"/>
          </a:solidFill>
          <a:ln w="57150">
            <a:solidFill>
              <a:srgbClr val="47D45A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b="1" i="1" dirty="0" err="1">
                <a:solidFill>
                  <a:schemeClr val="accent3"/>
                </a:solidFill>
              </a:rPr>
              <a:t>Robot</a:t>
            </a:r>
            <a:r>
              <a:rPr lang="vi-VN" sz="3200" b="1" i="1" dirty="0">
                <a:solidFill>
                  <a:schemeClr val="accent3"/>
                </a:solidFill>
              </a:rPr>
              <a:t>: </a:t>
            </a:r>
            <a:r>
              <a:rPr lang="vi-VN" sz="3200" i="1" dirty="0">
                <a:solidFill>
                  <a:schemeClr val="accent3"/>
                </a:solidFill>
              </a:rPr>
              <a:t>Thúc đẩy công nghệ tự động hóa sản xuất phát triển.</a:t>
            </a:r>
            <a:endParaRPr lang="vi-VN" sz="3200" dirty="0">
              <a:solidFill>
                <a:schemeClr val="accent3"/>
              </a:solidFill>
            </a:endParaRPr>
          </a:p>
        </p:txBody>
      </p:sp>
      <p:sp>
        <p:nvSpPr>
          <p:cNvPr id="7" name="Freeform 23">
            <a:extLst>
              <a:ext uri="{FF2B5EF4-FFF2-40B4-BE49-F238E27FC236}">
                <a16:creationId xmlns:a16="http://schemas.microsoft.com/office/drawing/2014/main" id="{FF5C38F1-D509-C08F-D840-9D8AEA099F32}"/>
              </a:ext>
            </a:extLst>
          </p:cNvPr>
          <p:cNvSpPr/>
          <p:nvPr/>
        </p:nvSpPr>
        <p:spPr>
          <a:xfrm>
            <a:off x="-48768" y="4379976"/>
            <a:ext cx="3688080" cy="2759949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99548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4D2CBBFC-1720-8A95-9510-95E9181730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" t="59934" r="8233" b="16428"/>
          <a:stretch/>
        </p:blipFill>
        <p:spPr>
          <a:xfrm>
            <a:off x="2363336" y="513603"/>
            <a:ext cx="7283583" cy="2494773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479CA61-C09C-CE0F-BC1B-638FC99CCBA2}"/>
              </a:ext>
            </a:extLst>
          </p:cNvPr>
          <p:cNvSpPr/>
          <p:nvPr/>
        </p:nvSpPr>
        <p:spPr>
          <a:xfrm>
            <a:off x="3264408" y="3492998"/>
            <a:ext cx="6099048" cy="2002536"/>
          </a:xfrm>
          <a:prstGeom prst="wedgeRoundRectCallout">
            <a:avLst>
              <a:gd name="adj1" fmla="val -54266"/>
              <a:gd name="adj2" fmla="val 42865"/>
              <a:gd name="adj3" fmla="val 16667"/>
            </a:avLst>
          </a:prstGeom>
          <a:solidFill>
            <a:schemeClr val="bg1"/>
          </a:solidFill>
          <a:ln w="57150">
            <a:solidFill>
              <a:srgbClr val="47D45A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b="1" i="1" dirty="0" err="1">
                <a:solidFill>
                  <a:schemeClr val="accent3"/>
                </a:solidFill>
              </a:rPr>
              <a:t>Internet</a:t>
            </a:r>
            <a:r>
              <a:rPr lang="vi-VN" sz="3200" b="1" i="1" dirty="0">
                <a:solidFill>
                  <a:schemeClr val="accent3"/>
                </a:solidFill>
              </a:rPr>
              <a:t>: </a:t>
            </a:r>
            <a:r>
              <a:rPr lang="vi-VN" sz="3200" i="1" dirty="0">
                <a:solidFill>
                  <a:schemeClr val="accent3"/>
                </a:solidFill>
              </a:rPr>
              <a:t>Thúc đẩy công nghệ thông tin phát triển. </a:t>
            </a:r>
            <a:endParaRPr lang="vi-VN" sz="3200" dirty="0">
              <a:solidFill>
                <a:schemeClr val="accent3"/>
              </a:solidFill>
            </a:endParaRPr>
          </a:p>
        </p:txBody>
      </p:sp>
      <p:sp>
        <p:nvSpPr>
          <p:cNvPr id="7" name="Freeform 23">
            <a:extLst>
              <a:ext uri="{FF2B5EF4-FFF2-40B4-BE49-F238E27FC236}">
                <a16:creationId xmlns:a16="http://schemas.microsoft.com/office/drawing/2014/main" id="{FF5C38F1-D509-C08F-D840-9D8AEA099F32}"/>
              </a:ext>
            </a:extLst>
          </p:cNvPr>
          <p:cNvSpPr/>
          <p:nvPr/>
        </p:nvSpPr>
        <p:spPr>
          <a:xfrm>
            <a:off x="-48768" y="4379976"/>
            <a:ext cx="3688080" cy="2759949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04145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67390-5DC1-E701-C3C8-736EFBA0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A9210-18BA-3714-C6BC-FDD36A6C4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1E3FAEA5-65C9-FC13-DF99-A47FE9215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00A4D5-C497-381F-94A7-94DE88054B98}"/>
              </a:ext>
            </a:extLst>
          </p:cNvPr>
          <p:cNvSpPr/>
          <p:nvPr/>
        </p:nvSpPr>
        <p:spPr>
          <a:xfrm>
            <a:off x="651010" y="2055803"/>
            <a:ext cx="10883392" cy="3750637"/>
          </a:xfrm>
          <a:prstGeom prst="roundRect">
            <a:avLst/>
          </a:prstGeom>
          <a:solidFill>
            <a:srgbClr val="E824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B52D65-D09A-819F-A25C-0F8CF1DE3454}"/>
              </a:ext>
            </a:extLst>
          </p:cNvPr>
          <p:cNvSpPr/>
          <p:nvPr/>
        </p:nvSpPr>
        <p:spPr>
          <a:xfrm>
            <a:off x="916817" y="2422627"/>
            <a:ext cx="10351778" cy="3135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468F1A-BAC3-4276-629C-5BFC17048C44}"/>
              </a:ext>
            </a:extLst>
          </p:cNvPr>
          <p:cNvSpPr txBox="1"/>
          <p:nvPr/>
        </p:nvSpPr>
        <p:spPr>
          <a:xfrm>
            <a:off x="4783158" y="2422627"/>
            <a:ext cx="2385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 err="1">
                <a:solidFill>
                  <a:srgbClr val="E82465"/>
                </a:solidFill>
                <a:latin typeface="#9Slide03 Cabin Bold" panose="00000800000000000000" pitchFamily="2" charset="-93"/>
              </a:rPr>
              <a:t>Kết</a:t>
            </a:r>
            <a:r>
              <a:rPr lang="en-GB" sz="4800" dirty="0">
                <a:solidFill>
                  <a:srgbClr val="E82465"/>
                </a:solidFill>
                <a:latin typeface="#9Slide03 Cabin Bold" panose="00000800000000000000" pitchFamily="2" charset="-93"/>
              </a:rPr>
              <a:t> </a:t>
            </a:r>
            <a:r>
              <a:rPr lang="en-GB" sz="4800" dirty="0" err="1">
                <a:solidFill>
                  <a:srgbClr val="E82465"/>
                </a:solidFill>
                <a:latin typeface="#9Slide03 Cabin Bold" panose="00000800000000000000" pitchFamily="2" charset="-93"/>
              </a:rPr>
              <a:t>luận</a:t>
            </a:r>
            <a:endParaRPr lang="vi-VN" sz="4800" dirty="0">
              <a:solidFill>
                <a:srgbClr val="E82465"/>
              </a:solidFill>
              <a:latin typeface="#9Slide03 Cabin Bold" panose="00000800000000000000" pitchFamily="2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C8E7F3-B92A-A0CB-729C-361C80330A66}"/>
              </a:ext>
            </a:extLst>
          </p:cNvPr>
          <p:cNvSpPr txBox="1"/>
          <p:nvPr/>
        </p:nvSpPr>
        <p:spPr>
          <a:xfrm>
            <a:off x="838200" y="3388561"/>
            <a:ext cx="103451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Sáng chế giúp công nghệ giao thông vận tải, công nghệ tự động hóa sản xuất, công nghệ thông tin,... ra đời và phát triển. </a:t>
            </a:r>
          </a:p>
        </p:txBody>
      </p:sp>
    </p:spTree>
    <p:extLst>
      <p:ext uri="{BB962C8B-B14F-4D97-AF65-F5344CB8AC3E}">
        <p14:creationId xmlns:p14="http://schemas.microsoft.com/office/powerpoint/2010/main" val="904294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rame with a rainbow and stars&#10;&#10;Description automatically generated">
            <a:extLst>
              <a:ext uri="{FF2B5EF4-FFF2-40B4-BE49-F238E27FC236}">
                <a16:creationId xmlns:a16="http://schemas.microsoft.com/office/drawing/2014/main" id="{03F7CAA2-0E4C-E388-FC86-2363EBE21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" r="-2" b="32896"/>
          <a:stretch/>
        </p:blipFill>
        <p:spPr>
          <a:xfrm>
            <a:off x="-6588" y="0"/>
            <a:ext cx="12198588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47480-7F8E-2652-C76B-208F30B1A0EB}"/>
              </a:ext>
            </a:extLst>
          </p:cNvPr>
          <p:cNvSpPr txBox="1"/>
          <p:nvPr/>
        </p:nvSpPr>
        <p:spPr>
          <a:xfrm>
            <a:off x="3310128" y="2300711"/>
            <a:ext cx="5816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rgbClr val="E82465"/>
                </a:solidFill>
                <a:latin typeface="iCiel Pequena" pitchFamily="50" charset="0"/>
              </a:rPr>
              <a:t>AI NHANH, AI ĐÚNG?</a:t>
            </a:r>
            <a:endParaRPr lang="vi-VN" sz="5400" dirty="0">
              <a:solidFill>
                <a:srgbClr val="E82465"/>
              </a:solidFill>
              <a:latin typeface="iCiel Pequena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3D6025-4620-E92D-90D1-46F80140212D}"/>
              </a:ext>
            </a:extLst>
          </p:cNvPr>
          <p:cNvSpPr txBox="1"/>
          <p:nvPr/>
        </p:nvSpPr>
        <p:spPr>
          <a:xfrm>
            <a:off x="2875788" y="3516649"/>
            <a:ext cx="72009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dirty="0"/>
              <a:t>Cùng bạn ghép thẻ vai trò của sáng chế trong đời sống và công nghệ phù hợp với hình tương ứng:</a:t>
            </a:r>
          </a:p>
        </p:txBody>
      </p:sp>
    </p:spTree>
    <p:extLst>
      <p:ext uri="{BB962C8B-B14F-4D97-AF65-F5344CB8AC3E}">
        <p14:creationId xmlns:p14="http://schemas.microsoft.com/office/powerpoint/2010/main" val="172096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rame with a rainbow and stars&#10;&#10;Description automatically generated">
            <a:extLst>
              <a:ext uri="{FF2B5EF4-FFF2-40B4-BE49-F238E27FC236}">
                <a16:creationId xmlns:a16="http://schemas.microsoft.com/office/drawing/2014/main" id="{03F7CAA2-0E4C-E388-FC86-2363EBE21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" r="-2" b="32896"/>
          <a:stretch/>
        </p:blipFill>
        <p:spPr>
          <a:xfrm>
            <a:off x="-6588" y="0"/>
            <a:ext cx="12198588" cy="685799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D132B6-B886-C347-492C-07389664EEF8}"/>
              </a:ext>
            </a:extLst>
          </p:cNvPr>
          <p:cNvSpPr/>
          <p:nvPr/>
        </p:nvSpPr>
        <p:spPr>
          <a:xfrm>
            <a:off x="548640" y="603504"/>
            <a:ext cx="11055096" cy="596188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82465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diagram of a solar panel and laptops&#10;&#10;Description automatically generated">
            <a:extLst>
              <a:ext uri="{FF2B5EF4-FFF2-40B4-BE49-F238E27FC236}">
                <a16:creationId xmlns:a16="http://schemas.microsoft.com/office/drawing/2014/main" id="{9E051004-80C1-50B8-7C1A-9323B09B93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t="28939" r="9298"/>
          <a:stretch/>
        </p:blipFill>
        <p:spPr>
          <a:xfrm>
            <a:off x="942157" y="1438951"/>
            <a:ext cx="10307685" cy="4815545"/>
          </a:xfrm>
          <a:prstGeom prst="rect">
            <a:avLst/>
          </a:prstGeom>
        </p:spPr>
      </p:pic>
      <p:pic>
        <p:nvPicPr>
          <p:cNvPr id="7" name="5484618418335">
            <a:hlinkClick r:id="" action="ppaction://media"/>
            <a:extLst>
              <a:ext uri="{FF2B5EF4-FFF2-40B4-BE49-F238E27FC236}">
                <a16:creationId xmlns:a16="http://schemas.microsoft.com/office/drawing/2014/main" id="{C4F02B3A-F095-B88F-E242-4DB4D9D619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3222" y="114462"/>
            <a:ext cx="2354646" cy="1324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9933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rame with a rainbow and stars&#10;&#10;Description automatically generated">
            <a:extLst>
              <a:ext uri="{FF2B5EF4-FFF2-40B4-BE49-F238E27FC236}">
                <a16:creationId xmlns:a16="http://schemas.microsoft.com/office/drawing/2014/main" id="{03F7CAA2-0E4C-E388-FC86-2363EBE21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" r="-2" b="32896"/>
          <a:stretch/>
        </p:blipFill>
        <p:spPr>
          <a:xfrm>
            <a:off x="-6588" y="0"/>
            <a:ext cx="12198588" cy="685799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D132B6-B886-C347-492C-07389664EEF8}"/>
              </a:ext>
            </a:extLst>
          </p:cNvPr>
          <p:cNvSpPr/>
          <p:nvPr/>
        </p:nvSpPr>
        <p:spPr>
          <a:xfrm>
            <a:off x="548640" y="603504"/>
            <a:ext cx="11055096" cy="596188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82465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5E0983-4BB2-91FB-E7BC-68C2BE3A5A0F}"/>
              </a:ext>
            </a:extLst>
          </p:cNvPr>
          <p:cNvSpPr txBox="1"/>
          <p:nvPr/>
        </p:nvSpPr>
        <p:spPr>
          <a:xfrm>
            <a:off x="1033272" y="786384"/>
            <a:ext cx="1912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>
                <a:solidFill>
                  <a:srgbClr val="E82465"/>
                </a:solidFill>
                <a:latin typeface="#9Slide03 Cabin Bold" panose="00000800000000000000" pitchFamily="2" charset="-93"/>
              </a:rPr>
              <a:t>Đáp</a:t>
            </a:r>
            <a:r>
              <a:rPr lang="en-GB" sz="4400" dirty="0">
                <a:solidFill>
                  <a:srgbClr val="E82465"/>
                </a:solidFill>
                <a:latin typeface="#9Slide03 Cabin Bold" panose="00000800000000000000" pitchFamily="2" charset="-93"/>
              </a:rPr>
              <a:t> </a:t>
            </a:r>
            <a:r>
              <a:rPr lang="en-GB" sz="4400" dirty="0" err="1">
                <a:solidFill>
                  <a:srgbClr val="E82465"/>
                </a:solidFill>
                <a:latin typeface="#9Slide03 Cabin Bold" panose="00000800000000000000" pitchFamily="2" charset="-93"/>
              </a:rPr>
              <a:t>án</a:t>
            </a:r>
            <a:endParaRPr lang="vi-VN" sz="4400" dirty="0">
              <a:solidFill>
                <a:srgbClr val="E82465"/>
              </a:solidFill>
              <a:latin typeface="#9Slide03 Cabin Bold" panose="00000800000000000000" pitchFamily="2" charset="-93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007A2D6-4D66-54CC-0313-6CCA24AC9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682178"/>
              </p:ext>
            </p:extLst>
          </p:nvPr>
        </p:nvGraphicFramePr>
        <p:xfrm>
          <a:off x="719328" y="2159329"/>
          <a:ext cx="10515600" cy="341376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20834112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99941133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946248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vi-VN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Tên sáng chế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Vai trò</a:t>
                      </a:r>
                      <a:endParaRPr lang="vi-VN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3469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Máy tính và Internet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Giúp mọi người kết nối, trao đổi thông tin nhanh chóng, thuận lợi.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894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Tấm pin năng lượng mặt trời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Giúp phát triển công nghệ năng lượng.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620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3837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107D5F-6C23-DFBD-63D7-AFDD66CB3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447" y="3075277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51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277264-3619-3EC9-C5FB-008240E034C3}"/>
              </a:ext>
            </a:extLst>
          </p:cNvPr>
          <p:cNvSpPr/>
          <p:nvPr/>
        </p:nvSpPr>
        <p:spPr>
          <a:xfrm>
            <a:off x="301752" y="329184"/>
            <a:ext cx="11384280" cy="610819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person holding a cell phone&#10;&#10;Description automatically generated">
            <a:extLst>
              <a:ext uri="{FF2B5EF4-FFF2-40B4-BE49-F238E27FC236}">
                <a16:creationId xmlns:a16="http://schemas.microsoft.com/office/drawing/2014/main" id="{9BE8C182-4CD8-B52D-DD22-ADAB3F0DB7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3"/>
          <a:stretch/>
        </p:blipFill>
        <p:spPr>
          <a:xfrm>
            <a:off x="6232351" y="1688258"/>
            <a:ext cx="5262354" cy="3649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9D8BC7D-C2CA-30AD-E472-A9B75F1D509B}"/>
              </a:ext>
            </a:extLst>
          </p:cNvPr>
          <p:cNvGrpSpPr/>
          <p:nvPr/>
        </p:nvGrpSpPr>
        <p:grpSpPr>
          <a:xfrm>
            <a:off x="-253015" y="84236"/>
            <a:ext cx="6559152" cy="7419541"/>
            <a:chOff x="-253015" y="84236"/>
            <a:chExt cx="6559152" cy="7419541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F81C7953-283C-F9FB-F144-54BC748D7E70}"/>
                </a:ext>
              </a:extLst>
            </p:cNvPr>
            <p:cNvSpPr/>
            <p:nvPr/>
          </p:nvSpPr>
          <p:spPr>
            <a:xfrm>
              <a:off x="1218074" y="84236"/>
              <a:ext cx="5088063" cy="4116706"/>
            </a:xfrm>
            <a:custGeom>
              <a:avLst/>
              <a:gdLst/>
              <a:ahLst/>
              <a:cxnLst/>
              <a:rect l="l" t="t" r="r" b="b"/>
              <a:pathLst>
                <a:path w="3737528" h="3024000">
                  <a:moveTo>
                    <a:pt x="0" y="0"/>
                  </a:moveTo>
                  <a:lnTo>
                    <a:pt x="3737528" y="0"/>
                  </a:lnTo>
                  <a:lnTo>
                    <a:pt x="3737528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1244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2FABB353-59F5-49F5-C5F8-6660A650853F}"/>
                </a:ext>
              </a:extLst>
            </p:cNvPr>
            <p:cNvSpPr/>
            <p:nvPr/>
          </p:nvSpPr>
          <p:spPr>
            <a:xfrm>
              <a:off x="-253015" y="3134541"/>
              <a:ext cx="2942177" cy="4369236"/>
            </a:xfrm>
            <a:custGeom>
              <a:avLst/>
              <a:gdLst/>
              <a:ahLst/>
              <a:cxnLst/>
              <a:rect l="l" t="t" r="r" b="b"/>
              <a:pathLst>
                <a:path w="2435749" h="3549360">
                  <a:moveTo>
                    <a:pt x="0" y="0"/>
                  </a:moveTo>
                  <a:lnTo>
                    <a:pt x="2435749" y="0"/>
                  </a:lnTo>
                  <a:lnTo>
                    <a:pt x="2435749" y="3549361"/>
                  </a:lnTo>
                  <a:lnTo>
                    <a:pt x="0" y="354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108E0F-9C10-2886-F326-4E68EE9BBEE2}"/>
                </a:ext>
              </a:extLst>
            </p:cNvPr>
            <p:cNvSpPr txBox="1"/>
            <p:nvPr/>
          </p:nvSpPr>
          <p:spPr>
            <a:xfrm>
              <a:off x="1862844" y="898107"/>
              <a:ext cx="3911346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dirty="0">
                  <a:latin typeface="#9Slide03 Cabin Bold" panose="00000800000000000000" pitchFamily="2" charset="-93"/>
                </a:rPr>
                <a:t>Em có biết điện thoại do ai sáng chế ra không?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9800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277264-3619-3EC9-C5FB-008240E034C3}"/>
              </a:ext>
            </a:extLst>
          </p:cNvPr>
          <p:cNvSpPr/>
          <p:nvPr/>
        </p:nvSpPr>
        <p:spPr>
          <a:xfrm>
            <a:off x="301752" y="329184"/>
            <a:ext cx="11384280" cy="610819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E6374B-07F9-751D-EB0A-0127FFD95D47}"/>
              </a:ext>
            </a:extLst>
          </p:cNvPr>
          <p:cNvSpPr txBox="1"/>
          <p:nvPr/>
        </p:nvSpPr>
        <p:spPr>
          <a:xfrm>
            <a:off x="786900" y="713641"/>
            <a:ext cx="1061161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/>
              <a:t>Điện thoại do A-lếch-xan-</a:t>
            </a:r>
            <a:r>
              <a:rPr lang="vi-VN" sz="4000" dirty="0" err="1"/>
              <a:t>đơ</a:t>
            </a:r>
            <a:r>
              <a:rPr lang="vi-VN" sz="4000" dirty="0"/>
              <a:t> </a:t>
            </a:r>
            <a:r>
              <a:rPr lang="vi-VN" sz="4000" dirty="0" err="1"/>
              <a:t>Gra</a:t>
            </a:r>
            <a:r>
              <a:rPr lang="vi-VN" sz="4000" dirty="0"/>
              <a:t>-ham Beo sáng chế.</a:t>
            </a:r>
          </a:p>
        </p:txBody>
      </p:sp>
      <p:pic>
        <p:nvPicPr>
          <p:cNvPr id="12" name="Picture 11" descr="A person with a beard and a telephone&#10;&#10;Description automatically generated">
            <a:extLst>
              <a:ext uri="{FF2B5EF4-FFF2-40B4-BE49-F238E27FC236}">
                <a16:creationId xmlns:a16="http://schemas.microsoft.com/office/drawing/2014/main" id="{36C3518F-B614-D440-D89C-176700447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08" y="2736146"/>
            <a:ext cx="5309671" cy="298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30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E8273-52A5-8218-3ACF-35E95E22E9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DA7D68-170C-912E-B198-BC426618C5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girls working on a robot&#10;&#10;Description automatically generated">
            <a:extLst>
              <a:ext uri="{FF2B5EF4-FFF2-40B4-BE49-F238E27FC236}">
                <a16:creationId xmlns:a16="http://schemas.microsoft.com/office/drawing/2014/main" id="{E975AD6C-5468-2363-E78D-B367AC13FD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833DF8C-5614-64B2-BD55-002F71D6A54C}"/>
              </a:ext>
            </a:extLst>
          </p:cNvPr>
          <p:cNvGrpSpPr/>
          <p:nvPr/>
        </p:nvGrpSpPr>
        <p:grpSpPr>
          <a:xfrm>
            <a:off x="539496" y="3509963"/>
            <a:ext cx="1295547" cy="707886"/>
            <a:chOff x="124386" y="1564265"/>
            <a:chExt cx="1295547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5A1C5A-D882-2806-AEE1-4ACED7D1AE73}"/>
                </a:ext>
              </a:extLst>
            </p:cNvPr>
            <p:cNvSpPr txBox="1"/>
            <p:nvPr/>
          </p:nvSpPr>
          <p:spPr>
            <a:xfrm>
              <a:off x="124386" y="1564265"/>
              <a:ext cx="12955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 err="1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iCiel Pequena" pitchFamily="50" charset="0"/>
                </a:rPr>
                <a:t>Bài</a:t>
              </a:r>
              <a:r>
                <a:rPr lang="en-GB" sz="4000" dirty="0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iCiel Pequena" pitchFamily="50" charset="0"/>
                </a:rPr>
                <a:t> 2</a:t>
              </a:r>
              <a:endParaRPr lang="vi-VN" sz="4000" dirty="0">
                <a:ln w="317500">
                  <a:solidFill>
                    <a:schemeClr val="bg1"/>
                  </a:solidFill>
                </a:ln>
                <a:effectLst>
                  <a:outerShdw dist="38100" dir="2700000" algn="tl" rotWithShape="0">
                    <a:prstClr val="black"/>
                  </a:outerShdw>
                </a:effectLst>
                <a:latin typeface="iCiel Pequena" pitchFamily="50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19E1AB-7C23-B8FB-E654-A80FE6548953}"/>
                </a:ext>
              </a:extLst>
            </p:cNvPr>
            <p:cNvSpPr txBox="1"/>
            <p:nvPr/>
          </p:nvSpPr>
          <p:spPr>
            <a:xfrm>
              <a:off x="124386" y="1564265"/>
              <a:ext cx="12955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 err="1">
                  <a:solidFill>
                    <a:schemeClr val="accent5">
                      <a:lumMod val="75000"/>
                    </a:schemeClr>
                  </a:solidFill>
                  <a:latin typeface="iCiel Pequena" pitchFamily="50" charset="0"/>
                </a:rPr>
                <a:t>Bài</a:t>
              </a:r>
              <a:r>
                <a:rPr lang="en-GB" sz="4000" dirty="0">
                  <a:solidFill>
                    <a:schemeClr val="accent5">
                      <a:lumMod val="75000"/>
                    </a:schemeClr>
                  </a:solidFill>
                  <a:latin typeface="iCiel Pequena" pitchFamily="50" charset="0"/>
                </a:rPr>
                <a:t> 2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iCiel Pequena" pitchFamily="50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900E79A-79D2-1CCA-2B54-7D2724096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856" y="1001129"/>
            <a:ext cx="3694496" cy="149974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32179DC-BE5B-D27B-8F11-96449B5E5121}"/>
              </a:ext>
            </a:extLst>
          </p:cNvPr>
          <p:cNvGrpSpPr/>
          <p:nvPr/>
        </p:nvGrpSpPr>
        <p:grpSpPr>
          <a:xfrm>
            <a:off x="1187269" y="4725008"/>
            <a:ext cx="10747248" cy="1332892"/>
            <a:chOff x="1304544" y="4464610"/>
            <a:chExt cx="10747248" cy="13328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1E3890-9FF6-3764-6964-A60EAFA63A58}"/>
                </a:ext>
              </a:extLst>
            </p:cNvPr>
            <p:cNvSpPr txBox="1"/>
            <p:nvPr/>
          </p:nvSpPr>
          <p:spPr>
            <a:xfrm>
              <a:off x="1304544" y="4474063"/>
              <a:ext cx="1074724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0" dirty="0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iCiel Pequena" pitchFamily="50" charset="0"/>
                </a:rPr>
                <a:t>SÁNG CHẾ CÔNG NGHỆ</a:t>
              </a:r>
              <a:endParaRPr lang="vi-VN" sz="8000" dirty="0">
                <a:ln w="317500">
                  <a:solidFill>
                    <a:schemeClr val="bg1"/>
                  </a:solidFill>
                </a:ln>
                <a:effectLst>
                  <a:outerShdw dist="38100" dir="2700000" algn="tl" rotWithShape="0">
                    <a:prstClr val="black"/>
                  </a:outerShdw>
                </a:effectLst>
                <a:latin typeface="iCiel Pequena" pitchFamily="50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7025E3-0777-64EB-1A1C-7BB84BD01995}"/>
                </a:ext>
              </a:extLst>
            </p:cNvPr>
            <p:cNvSpPr txBox="1"/>
            <p:nvPr/>
          </p:nvSpPr>
          <p:spPr>
            <a:xfrm>
              <a:off x="1304544" y="4464610"/>
              <a:ext cx="1074724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0" dirty="0">
                  <a:gradFill>
                    <a:gsLst>
                      <a:gs pos="79000">
                        <a:srgbClr val="E82465"/>
                      </a:gs>
                      <a:gs pos="0">
                        <a:srgbClr val="F7AF17"/>
                      </a:gs>
                      <a:gs pos="100000">
                        <a:srgbClr val="82B625"/>
                      </a:gs>
                    </a:gsLst>
                    <a:lin ang="16200000" scaled="1"/>
                  </a:gradFill>
                  <a:latin typeface="iCiel Pequena" pitchFamily="50" charset="0"/>
                </a:rPr>
                <a:t>SÁNG CHẾ CÔNG NGHỆ</a:t>
              </a:r>
              <a:endParaRPr lang="vi-VN" sz="8000" dirty="0">
                <a:gradFill>
                  <a:gsLst>
                    <a:gs pos="79000">
                      <a:srgbClr val="E82465"/>
                    </a:gs>
                    <a:gs pos="0">
                      <a:srgbClr val="F7AF17"/>
                    </a:gs>
                    <a:gs pos="100000">
                      <a:srgbClr val="82B625"/>
                    </a:gs>
                  </a:gsLst>
                  <a:lin ang="16200000" scaled="1"/>
                </a:gradFill>
                <a:latin typeface="iCiel Pequena" pitchFamily="50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53B84EB-9524-4564-8592-7B3C6E916841}"/>
              </a:ext>
            </a:extLst>
          </p:cNvPr>
          <p:cNvSpPr txBox="1"/>
          <p:nvPr/>
        </p:nvSpPr>
        <p:spPr>
          <a:xfrm>
            <a:off x="7397496" y="6149679"/>
            <a:ext cx="2002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Tiết</a:t>
            </a:r>
            <a:r>
              <a:rPr lang="en-GB" sz="36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1</a:t>
            </a:r>
            <a:endParaRPr lang="vi-VN" sz="3600" dirty="0">
              <a:solidFill>
                <a:schemeClr val="bg1"/>
              </a:solidFill>
              <a:latin typeface="#9Slide03 AllRoundGothic" panose="020B07030202020201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24230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AAB15B-6363-459B-924A-C5B944831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416" y="4110847"/>
            <a:ext cx="8785736" cy="207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60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B64C36-8C45-E3D1-3BAC-56F697B44C10}"/>
              </a:ext>
            </a:extLst>
          </p:cNvPr>
          <p:cNvSpPr/>
          <p:nvPr/>
        </p:nvSpPr>
        <p:spPr>
          <a:xfrm>
            <a:off x="1362456" y="4297680"/>
            <a:ext cx="9884664" cy="220370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E82465"/>
                </a:solidFill>
                <a:latin typeface="#9Slide03 Cabin Bold" panose="00000800000000000000" pitchFamily="2" charset="-93"/>
              </a:rPr>
              <a:t>Hoạt động 1: </a:t>
            </a:r>
            <a:r>
              <a:rPr lang="vi-VN" sz="4800" dirty="0">
                <a:solidFill>
                  <a:schemeClr val="tx2"/>
                </a:solidFill>
                <a:latin typeface="#9Slide03 Cabin Bold" panose="00000800000000000000" pitchFamily="2" charset="-93"/>
              </a:rPr>
              <a:t>Tìm hiểu về vai trò của sáng chế trong đời sống</a:t>
            </a:r>
          </a:p>
        </p:txBody>
      </p:sp>
    </p:spTree>
    <p:extLst>
      <p:ext uri="{BB962C8B-B14F-4D97-AF65-F5344CB8AC3E}">
        <p14:creationId xmlns:p14="http://schemas.microsoft.com/office/powerpoint/2010/main" val="4144502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B9BCE6-AADA-68FC-E00B-38817F5D2427}"/>
              </a:ext>
            </a:extLst>
          </p:cNvPr>
          <p:cNvGrpSpPr/>
          <p:nvPr/>
        </p:nvGrpSpPr>
        <p:grpSpPr>
          <a:xfrm>
            <a:off x="408443" y="193505"/>
            <a:ext cx="4218562" cy="3016172"/>
            <a:chOff x="408443" y="193505"/>
            <a:chExt cx="4218562" cy="301617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8B04CE3-A6F6-7160-44EC-87762261BD7E}"/>
                </a:ext>
              </a:extLst>
            </p:cNvPr>
            <p:cNvGrpSpPr/>
            <p:nvPr/>
          </p:nvGrpSpPr>
          <p:grpSpPr>
            <a:xfrm>
              <a:off x="694944" y="658368"/>
              <a:ext cx="3932061" cy="2551309"/>
              <a:chOff x="694944" y="658368"/>
              <a:chExt cx="3932061" cy="255130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BB45343-975D-EA10-DEF1-A17A2D5F4C83}"/>
                  </a:ext>
                </a:extLst>
              </p:cNvPr>
              <p:cNvGrpSpPr/>
              <p:nvPr/>
            </p:nvGrpSpPr>
            <p:grpSpPr>
              <a:xfrm>
                <a:off x="694944" y="658368"/>
                <a:ext cx="3824619" cy="2551309"/>
                <a:chOff x="694944" y="658368"/>
                <a:chExt cx="3824619" cy="2551309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7DCD7112-7CAC-15B1-DF95-0265B7D91E4A}"/>
                    </a:ext>
                  </a:extLst>
                </p:cNvPr>
                <p:cNvSpPr/>
                <p:nvPr/>
              </p:nvSpPr>
              <p:spPr>
                <a:xfrm>
                  <a:off x="694944" y="658368"/>
                  <a:ext cx="3694176" cy="2496312"/>
                </a:xfrm>
                <a:prstGeom prst="roundRect">
                  <a:avLst/>
                </a:prstGeom>
                <a:solidFill>
                  <a:srgbClr val="E8246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249F6560-73A4-3ADC-5641-C5DC073F853D}"/>
                    </a:ext>
                  </a:extLst>
                </p:cNvPr>
                <p:cNvSpPr/>
                <p:nvPr/>
              </p:nvSpPr>
              <p:spPr>
                <a:xfrm rot="399211">
                  <a:off x="825387" y="713365"/>
                  <a:ext cx="3694176" cy="2496312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E8246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E28D85-122E-1127-37E3-4072DC36D367}"/>
                  </a:ext>
                </a:extLst>
              </p:cNvPr>
              <p:cNvSpPr txBox="1"/>
              <p:nvPr/>
            </p:nvSpPr>
            <p:spPr>
              <a:xfrm rot="388567">
                <a:off x="1065417" y="1053580"/>
                <a:ext cx="3561588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 dirty="0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Quan sát các hình, đọc thông tin gợi ý và cho biết vai trò của sáng chế trong đời sống.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1DB945-85CB-46D6-90AA-A61B3A8BD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764195">
              <a:off x="367291" y="234657"/>
              <a:ext cx="929721" cy="847418"/>
            </a:xfrm>
            <a:prstGeom prst="rect">
              <a:avLst/>
            </a:prstGeom>
          </p:spPr>
        </p:pic>
      </p:grpSp>
      <p:pic>
        <p:nvPicPr>
          <p:cNvPr id="14" name="Picture 13" descr="A cartoon of a person and a child&#10;&#10;Description automatically generated with medium confidence">
            <a:extLst>
              <a:ext uri="{FF2B5EF4-FFF2-40B4-BE49-F238E27FC236}">
                <a16:creationId xmlns:a16="http://schemas.microsoft.com/office/drawing/2014/main" id="{92870A0F-1B69-A203-8F9B-DAB617C5DA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9" t="20533" r="17333" b="22533"/>
          <a:stretch/>
        </p:blipFill>
        <p:spPr>
          <a:xfrm>
            <a:off x="5095517" y="950976"/>
            <a:ext cx="6347906" cy="44074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E316B2-A4B9-AA88-A9E3-5956DF7B6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373" y="3429000"/>
            <a:ext cx="3199197" cy="324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04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 descr="A cartoon of a person and a child&#10;&#10;Description automatically generated with medium confidence">
            <a:extLst>
              <a:ext uri="{FF2B5EF4-FFF2-40B4-BE49-F238E27FC236}">
                <a16:creationId xmlns:a16="http://schemas.microsoft.com/office/drawing/2014/main" id="{92870A0F-1B69-A203-8F9B-DAB617C5D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9" t="20533" r="17333" b="22533"/>
          <a:stretch/>
        </p:blipFill>
        <p:spPr>
          <a:xfrm>
            <a:off x="432077" y="1389888"/>
            <a:ext cx="6347906" cy="44074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B3581B-54CF-EFEE-7345-77A9B5916F69}"/>
              </a:ext>
            </a:extLst>
          </p:cNvPr>
          <p:cNvSpPr txBox="1"/>
          <p:nvPr/>
        </p:nvSpPr>
        <p:spPr>
          <a:xfrm>
            <a:off x="6779983" y="1606290"/>
            <a:ext cx="4786884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sáng chế như: bóng đèn điện, động cơ điện, ti vi, điện thoại, ô tô,... </a:t>
            </a:r>
            <a:r>
              <a:rPr lang="vi-VN" sz="3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 giúp cho cuộc sống con người ngày càng tiện nghi và văn minh hơn.. </a:t>
            </a:r>
          </a:p>
        </p:txBody>
      </p:sp>
    </p:spTree>
    <p:extLst>
      <p:ext uri="{BB962C8B-B14F-4D97-AF65-F5344CB8AC3E}">
        <p14:creationId xmlns:p14="http://schemas.microsoft.com/office/powerpoint/2010/main" val="3504457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group of people standing in front of a white car&#10;&#10;Description automatically generated">
            <a:extLst>
              <a:ext uri="{FF2B5EF4-FFF2-40B4-BE49-F238E27FC236}">
                <a16:creationId xmlns:a16="http://schemas.microsoft.com/office/drawing/2014/main" id="{D86C6805-1E7F-D488-AF4C-F9627E2BB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12" y="1207009"/>
            <a:ext cx="4128601" cy="229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child sitting at a desk reading a book&#10;&#10;Description automatically generated">
            <a:extLst>
              <a:ext uri="{FF2B5EF4-FFF2-40B4-BE49-F238E27FC236}">
                <a16:creationId xmlns:a16="http://schemas.microsoft.com/office/drawing/2014/main" id="{D0DCF0DE-0F1E-1C72-F968-42E02C335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73" y="964122"/>
            <a:ext cx="3246616" cy="3246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EE324EE-F69C-B3BE-EEAA-AAE3623781CE}"/>
              </a:ext>
            </a:extLst>
          </p:cNvPr>
          <p:cNvSpPr/>
          <p:nvPr/>
        </p:nvSpPr>
        <p:spPr>
          <a:xfrm>
            <a:off x="1078992" y="3758184"/>
            <a:ext cx="4361688" cy="144475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chuyển</a:t>
            </a:r>
            <a:endParaRPr lang="vi-VN" sz="36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2EB268-A646-1CBB-33DE-A25A868131D0}"/>
              </a:ext>
            </a:extLst>
          </p:cNvPr>
          <p:cNvSpPr/>
          <p:nvPr/>
        </p:nvSpPr>
        <p:spPr>
          <a:xfrm>
            <a:off x="6729737" y="4615396"/>
            <a:ext cx="4361688" cy="144475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vi-VN" sz="36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649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3288D403E5DC408A49ADA8822FD551" ma:contentTypeVersion="14" ma:contentTypeDescription="Create a new document." ma:contentTypeScope="" ma:versionID="b952e0690f2b7cb463cf3132f41e0859">
  <xsd:schema xmlns:xsd="http://www.w3.org/2001/XMLSchema" xmlns:xs="http://www.w3.org/2001/XMLSchema" xmlns:p="http://schemas.microsoft.com/office/2006/metadata/properties" xmlns:ns3="45a79269-fa8d-42c8-ad13-763803f23fa6" xmlns:ns4="01dc8c26-c68a-45df-926c-14e64b2bd954" targetNamespace="http://schemas.microsoft.com/office/2006/metadata/properties" ma:root="true" ma:fieldsID="af260214c454607ba3babbcab5ee88df" ns3:_="" ns4:_="">
    <xsd:import namespace="45a79269-fa8d-42c8-ad13-763803f23fa6"/>
    <xsd:import namespace="01dc8c26-c68a-45df-926c-14e64b2bd9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79269-fa8d-42c8-ad13-763803f23f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dc8c26-c68a-45df-926c-14e64b2bd9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5a79269-fa8d-42c8-ad13-763803f23fa6" xsi:nil="true"/>
  </documentManagement>
</p:properties>
</file>

<file path=customXml/itemProps1.xml><?xml version="1.0" encoding="utf-8"?>
<ds:datastoreItem xmlns:ds="http://schemas.openxmlformats.org/officeDocument/2006/customXml" ds:itemID="{8AD540CD-AAEF-41D8-B599-11193DA71B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a79269-fa8d-42c8-ad13-763803f23fa6"/>
    <ds:schemaRef ds:uri="01dc8c26-c68a-45df-926c-14e64b2bd9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808014-4132-4EC5-B05E-129C97874C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DE3635-D270-414A-BD51-35E686E891E3}">
  <ds:schemaRefs>
    <ds:schemaRef ds:uri="http://purl.org/dc/dcmitype/"/>
    <ds:schemaRef ds:uri="45a79269-fa8d-42c8-ad13-763803f23fa6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01dc8c26-c68a-45df-926c-14e64b2bd95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312</Words>
  <Application>Microsoft Office PowerPoint</Application>
  <PresentationFormat>Widescreen</PresentationFormat>
  <Paragraphs>32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#9Slide03 Cabin Bold</vt:lpstr>
      <vt:lpstr>Times New Roman</vt:lpstr>
      <vt:lpstr>Arial</vt:lpstr>
      <vt:lpstr>Aptos Display</vt:lpstr>
      <vt:lpstr>#9Slide03 AllRoundGothic</vt:lpstr>
      <vt:lpstr>Calibri</vt:lpstr>
      <vt:lpstr>iCiel Pequena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 THI YEN NHI</dc:creator>
  <cp:lastModifiedBy>VO THI YEN NHI</cp:lastModifiedBy>
  <cp:revision>2</cp:revision>
  <dcterms:created xsi:type="dcterms:W3CDTF">2024-08-11T06:48:44Z</dcterms:created>
  <dcterms:modified xsi:type="dcterms:W3CDTF">2024-08-11T11:13:29Z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0x010100C43288D403E5DC408A49ADA8822FD551</vt:lpwstr>
  </property>
</Properties>
</file>