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6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iCiel Mijas" panose="02000506000000020004" pitchFamily="50" charset="-93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CC"/>
    <a:srgbClr val="CCFFFF"/>
    <a:srgbClr val="78B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24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3730C3-A1AE-35F9-FE7E-6DFB6EDEE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933700"/>
            <a:ext cx="14705055" cy="394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09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6873A-7800-FD33-FDBD-0F562ABCBE59}"/>
              </a:ext>
            </a:extLst>
          </p:cNvPr>
          <p:cNvSpPr txBox="1"/>
          <p:nvPr/>
        </p:nvSpPr>
        <p:spPr>
          <a:xfrm>
            <a:off x="952500" y="1104900"/>
            <a:ext cx="16992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b="1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vi-VN" sz="6000" b="1" dirty="0">
                <a:latin typeface="Cambria" panose="02040503050406030204" pitchFamily="18" charset="0"/>
                <a:ea typeface="Cambria" panose="02040503050406030204" pitchFamily="18" charset="0"/>
              </a:rPr>
              <a:t>ai trò của sản phẩm công nghệ trong đời sống: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09D94A-1976-A4E8-BD7A-81AC81E0BAF3}"/>
              </a:ext>
            </a:extLst>
          </p:cNvPr>
          <p:cNvSpPr/>
          <p:nvPr/>
        </p:nvSpPr>
        <p:spPr>
          <a:xfrm>
            <a:off x="1289145" y="2465907"/>
            <a:ext cx="7473855" cy="1534593"/>
          </a:xfrm>
          <a:custGeom>
            <a:avLst/>
            <a:gdLst>
              <a:gd name="connsiteX0" fmla="*/ 0 w 15087600"/>
              <a:gd name="connsiteY0" fmla="*/ 292106 h 1752600"/>
              <a:gd name="connsiteX1" fmla="*/ 292106 w 15087600"/>
              <a:gd name="connsiteY1" fmla="*/ 0 h 1752600"/>
              <a:gd name="connsiteX2" fmla="*/ 14795494 w 15087600"/>
              <a:gd name="connsiteY2" fmla="*/ 0 h 1752600"/>
              <a:gd name="connsiteX3" fmla="*/ 15087600 w 15087600"/>
              <a:gd name="connsiteY3" fmla="*/ 292106 h 1752600"/>
              <a:gd name="connsiteX4" fmla="*/ 15087600 w 15087600"/>
              <a:gd name="connsiteY4" fmla="*/ 1460494 h 1752600"/>
              <a:gd name="connsiteX5" fmla="*/ 14795494 w 15087600"/>
              <a:gd name="connsiteY5" fmla="*/ 1752600 h 1752600"/>
              <a:gd name="connsiteX6" fmla="*/ 292106 w 15087600"/>
              <a:gd name="connsiteY6" fmla="*/ 1752600 h 1752600"/>
              <a:gd name="connsiteX7" fmla="*/ 0 w 15087600"/>
              <a:gd name="connsiteY7" fmla="*/ 1460494 h 1752600"/>
              <a:gd name="connsiteX8" fmla="*/ 0 w 15087600"/>
              <a:gd name="connsiteY8" fmla="*/ 292106 h 1752600"/>
              <a:gd name="connsiteX0" fmla="*/ 259307 w 15346907"/>
              <a:gd name="connsiteY0" fmla="*/ 292106 h 1752600"/>
              <a:gd name="connsiteX1" fmla="*/ 551413 w 15346907"/>
              <a:gd name="connsiteY1" fmla="*/ 0 h 1752600"/>
              <a:gd name="connsiteX2" fmla="*/ 15054801 w 15346907"/>
              <a:gd name="connsiteY2" fmla="*/ 0 h 1752600"/>
              <a:gd name="connsiteX3" fmla="*/ 15346907 w 15346907"/>
              <a:gd name="connsiteY3" fmla="*/ 292106 h 1752600"/>
              <a:gd name="connsiteX4" fmla="*/ 15346907 w 15346907"/>
              <a:gd name="connsiteY4" fmla="*/ 1460494 h 1752600"/>
              <a:gd name="connsiteX5" fmla="*/ 15054801 w 15346907"/>
              <a:gd name="connsiteY5" fmla="*/ 1752600 h 1752600"/>
              <a:gd name="connsiteX6" fmla="*/ 551413 w 15346907"/>
              <a:gd name="connsiteY6" fmla="*/ 1752600 h 1752600"/>
              <a:gd name="connsiteX7" fmla="*/ 0 w 15346907"/>
              <a:gd name="connsiteY7" fmla="*/ 1460494 h 1752600"/>
              <a:gd name="connsiteX8" fmla="*/ 259307 w 15346907"/>
              <a:gd name="connsiteY8" fmla="*/ 292106 h 1752600"/>
              <a:gd name="connsiteX0" fmla="*/ 122829 w 15346907"/>
              <a:gd name="connsiteY0" fmla="*/ 237515 h 1752600"/>
              <a:gd name="connsiteX1" fmla="*/ 551413 w 15346907"/>
              <a:gd name="connsiteY1" fmla="*/ 0 h 1752600"/>
              <a:gd name="connsiteX2" fmla="*/ 15054801 w 15346907"/>
              <a:gd name="connsiteY2" fmla="*/ 0 h 1752600"/>
              <a:gd name="connsiteX3" fmla="*/ 15346907 w 15346907"/>
              <a:gd name="connsiteY3" fmla="*/ 292106 h 1752600"/>
              <a:gd name="connsiteX4" fmla="*/ 15346907 w 15346907"/>
              <a:gd name="connsiteY4" fmla="*/ 1460494 h 1752600"/>
              <a:gd name="connsiteX5" fmla="*/ 15054801 w 15346907"/>
              <a:gd name="connsiteY5" fmla="*/ 1752600 h 1752600"/>
              <a:gd name="connsiteX6" fmla="*/ 551413 w 15346907"/>
              <a:gd name="connsiteY6" fmla="*/ 1752600 h 1752600"/>
              <a:gd name="connsiteX7" fmla="*/ 0 w 15346907"/>
              <a:gd name="connsiteY7" fmla="*/ 1460494 h 1752600"/>
              <a:gd name="connsiteX8" fmla="*/ 122829 w 15346907"/>
              <a:gd name="connsiteY8" fmla="*/ 237515 h 1752600"/>
              <a:gd name="connsiteX0" fmla="*/ 122829 w 15469736"/>
              <a:gd name="connsiteY0" fmla="*/ 237515 h 1752600"/>
              <a:gd name="connsiteX1" fmla="*/ 551413 w 15469736"/>
              <a:gd name="connsiteY1" fmla="*/ 0 h 1752600"/>
              <a:gd name="connsiteX2" fmla="*/ 15054801 w 15469736"/>
              <a:gd name="connsiteY2" fmla="*/ 0 h 1752600"/>
              <a:gd name="connsiteX3" fmla="*/ 15469736 w 15469736"/>
              <a:gd name="connsiteY3" fmla="*/ 292106 h 1752600"/>
              <a:gd name="connsiteX4" fmla="*/ 15346907 w 15469736"/>
              <a:gd name="connsiteY4" fmla="*/ 1460494 h 1752600"/>
              <a:gd name="connsiteX5" fmla="*/ 15054801 w 15469736"/>
              <a:gd name="connsiteY5" fmla="*/ 1752600 h 1752600"/>
              <a:gd name="connsiteX6" fmla="*/ 551413 w 15469736"/>
              <a:gd name="connsiteY6" fmla="*/ 1752600 h 1752600"/>
              <a:gd name="connsiteX7" fmla="*/ 0 w 15469736"/>
              <a:gd name="connsiteY7" fmla="*/ 1460494 h 1752600"/>
              <a:gd name="connsiteX8" fmla="*/ 122829 w 15469736"/>
              <a:gd name="connsiteY8" fmla="*/ 237515 h 1752600"/>
              <a:gd name="connsiteX0" fmla="*/ 122829 w 15633510"/>
              <a:gd name="connsiteY0" fmla="*/ 237515 h 1752600"/>
              <a:gd name="connsiteX1" fmla="*/ 551413 w 15633510"/>
              <a:gd name="connsiteY1" fmla="*/ 0 h 1752600"/>
              <a:gd name="connsiteX2" fmla="*/ 15054801 w 15633510"/>
              <a:gd name="connsiteY2" fmla="*/ 0 h 1752600"/>
              <a:gd name="connsiteX3" fmla="*/ 15469736 w 15633510"/>
              <a:gd name="connsiteY3" fmla="*/ 292106 h 1752600"/>
              <a:gd name="connsiteX4" fmla="*/ 15633510 w 15633510"/>
              <a:gd name="connsiteY4" fmla="*/ 1515085 h 1752600"/>
              <a:gd name="connsiteX5" fmla="*/ 15054801 w 15633510"/>
              <a:gd name="connsiteY5" fmla="*/ 1752600 h 1752600"/>
              <a:gd name="connsiteX6" fmla="*/ 551413 w 15633510"/>
              <a:gd name="connsiteY6" fmla="*/ 1752600 h 1752600"/>
              <a:gd name="connsiteX7" fmla="*/ 0 w 15633510"/>
              <a:gd name="connsiteY7" fmla="*/ 1460494 h 1752600"/>
              <a:gd name="connsiteX8" fmla="*/ 122829 w 15633510"/>
              <a:gd name="connsiteY8" fmla="*/ 23751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33510" h="1752600">
                <a:moveTo>
                  <a:pt x="122829" y="237515"/>
                </a:moveTo>
                <a:cubicBezTo>
                  <a:pt x="122829" y="76189"/>
                  <a:pt x="390087" y="0"/>
                  <a:pt x="551413" y="0"/>
                </a:cubicBezTo>
                <a:lnTo>
                  <a:pt x="15054801" y="0"/>
                </a:lnTo>
                <a:cubicBezTo>
                  <a:pt x="15216127" y="0"/>
                  <a:pt x="15469736" y="130780"/>
                  <a:pt x="15469736" y="292106"/>
                </a:cubicBezTo>
                <a:lnTo>
                  <a:pt x="15633510" y="1515085"/>
                </a:lnTo>
                <a:cubicBezTo>
                  <a:pt x="15633510" y="1676411"/>
                  <a:pt x="15216127" y="1752600"/>
                  <a:pt x="15054801" y="1752600"/>
                </a:cubicBezTo>
                <a:lnTo>
                  <a:pt x="551413" y="1752600"/>
                </a:lnTo>
                <a:cubicBezTo>
                  <a:pt x="390087" y="1752600"/>
                  <a:pt x="0" y="1621820"/>
                  <a:pt x="0" y="1460494"/>
                </a:cubicBezTo>
                <a:cubicBezTo>
                  <a:pt x="0" y="1071031"/>
                  <a:pt x="122829" y="626978"/>
                  <a:pt x="122829" y="237515"/>
                </a:cubicBezTo>
                <a:close/>
              </a:path>
            </a:pathLst>
          </a:custGeom>
          <a:solidFill>
            <a:srgbClr val="CCFFFF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>
                <a:solidFill>
                  <a:schemeClr val="tx1"/>
                </a:solidFill>
              </a:rPr>
              <a:t>giúp con người di chuyển</a:t>
            </a:r>
            <a:endParaRPr lang="vi-VN" sz="5400">
              <a:solidFill>
                <a:schemeClr val="tx1"/>
              </a:solidFill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D60FE9BD-B646-138F-368A-E705CE47352C}"/>
              </a:ext>
            </a:extLst>
          </p:cNvPr>
          <p:cNvSpPr/>
          <p:nvPr/>
        </p:nvSpPr>
        <p:spPr>
          <a:xfrm>
            <a:off x="1289145" y="4914900"/>
            <a:ext cx="4654455" cy="1371600"/>
          </a:xfrm>
          <a:custGeom>
            <a:avLst/>
            <a:gdLst>
              <a:gd name="connsiteX0" fmla="*/ 0 w 15087600"/>
              <a:gd name="connsiteY0" fmla="*/ 292106 h 1752600"/>
              <a:gd name="connsiteX1" fmla="*/ 292106 w 15087600"/>
              <a:gd name="connsiteY1" fmla="*/ 0 h 1752600"/>
              <a:gd name="connsiteX2" fmla="*/ 14795494 w 15087600"/>
              <a:gd name="connsiteY2" fmla="*/ 0 h 1752600"/>
              <a:gd name="connsiteX3" fmla="*/ 15087600 w 15087600"/>
              <a:gd name="connsiteY3" fmla="*/ 292106 h 1752600"/>
              <a:gd name="connsiteX4" fmla="*/ 15087600 w 15087600"/>
              <a:gd name="connsiteY4" fmla="*/ 1460494 h 1752600"/>
              <a:gd name="connsiteX5" fmla="*/ 14795494 w 15087600"/>
              <a:gd name="connsiteY5" fmla="*/ 1752600 h 1752600"/>
              <a:gd name="connsiteX6" fmla="*/ 292106 w 15087600"/>
              <a:gd name="connsiteY6" fmla="*/ 1752600 h 1752600"/>
              <a:gd name="connsiteX7" fmla="*/ 0 w 15087600"/>
              <a:gd name="connsiteY7" fmla="*/ 1460494 h 1752600"/>
              <a:gd name="connsiteX8" fmla="*/ 0 w 15087600"/>
              <a:gd name="connsiteY8" fmla="*/ 292106 h 1752600"/>
              <a:gd name="connsiteX0" fmla="*/ 259307 w 15346907"/>
              <a:gd name="connsiteY0" fmla="*/ 292106 h 1752600"/>
              <a:gd name="connsiteX1" fmla="*/ 551413 w 15346907"/>
              <a:gd name="connsiteY1" fmla="*/ 0 h 1752600"/>
              <a:gd name="connsiteX2" fmla="*/ 15054801 w 15346907"/>
              <a:gd name="connsiteY2" fmla="*/ 0 h 1752600"/>
              <a:gd name="connsiteX3" fmla="*/ 15346907 w 15346907"/>
              <a:gd name="connsiteY3" fmla="*/ 292106 h 1752600"/>
              <a:gd name="connsiteX4" fmla="*/ 15346907 w 15346907"/>
              <a:gd name="connsiteY4" fmla="*/ 1460494 h 1752600"/>
              <a:gd name="connsiteX5" fmla="*/ 15054801 w 15346907"/>
              <a:gd name="connsiteY5" fmla="*/ 1752600 h 1752600"/>
              <a:gd name="connsiteX6" fmla="*/ 551413 w 15346907"/>
              <a:gd name="connsiteY6" fmla="*/ 1752600 h 1752600"/>
              <a:gd name="connsiteX7" fmla="*/ 0 w 15346907"/>
              <a:gd name="connsiteY7" fmla="*/ 1460494 h 1752600"/>
              <a:gd name="connsiteX8" fmla="*/ 259307 w 15346907"/>
              <a:gd name="connsiteY8" fmla="*/ 292106 h 1752600"/>
              <a:gd name="connsiteX0" fmla="*/ 122829 w 15346907"/>
              <a:gd name="connsiteY0" fmla="*/ 237515 h 1752600"/>
              <a:gd name="connsiteX1" fmla="*/ 551413 w 15346907"/>
              <a:gd name="connsiteY1" fmla="*/ 0 h 1752600"/>
              <a:gd name="connsiteX2" fmla="*/ 15054801 w 15346907"/>
              <a:gd name="connsiteY2" fmla="*/ 0 h 1752600"/>
              <a:gd name="connsiteX3" fmla="*/ 15346907 w 15346907"/>
              <a:gd name="connsiteY3" fmla="*/ 292106 h 1752600"/>
              <a:gd name="connsiteX4" fmla="*/ 15346907 w 15346907"/>
              <a:gd name="connsiteY4" fmla="*/ 1460494 h 1752600"/>
              <a:gd name="connsiteX5" fmla="*/ 15054801 w 15346907"/>
              <a:gd name="connsiteY5" fmla="*/ 1752600 h 1752600"/>
              <a:gd name="connsiteX6" fmla="*/ 551413 w 15346907"/>
              <a:gd name="connsiteY6" fmla="*/ 1752600 h 1752600"/>
              <a:gd name="connsiteX7" fmla="*/ 0 w 15346907"/>
              <a:gd name="connsiteY7" fmla="*/ 1460494 h 1752600"/>
              <a:gd name="connsiteX8" fmla="*/ 122829 w 15346907"/>
              <a:gd name="connsiteY8" fmla="*/ 237515 h 1752600"/>
              <a:gd name="connsiteX0" fmla="*/ 122829 w 15469736"/>
              <a:gd name="connsiteY0" fmla="*/ 237515 h 1752600"/>
              <a:gd name="connsiteX1" fmla="*/ 551413 w 15469736"/>
              <a:gd name="connsiteY1" fmla="*/ 0 h 1752600"/>
              <a:gd name="connsiteX2" fmla="*/ 15054801 w 15469736"/>
              <a:gd name="connsiteY2" fmla="*/ 0 h 1752600"/>
              <a:gd name="connsiteX3" fmla="*/ 15469736 w 15469736"/>
              <a:gd name="connsiteY3" fmla="*/ 292106 h 1752600"/>
              <a:gd name="connsiteX4" fmla="*/ 15346907 w 15469736"/>
              <a:gd name="connsiteY4" fmla="*/ 1460494 h 1752600"/>
              <a:gd name="connsiteX5" fmla="*/ 15054801 w 15469736"/>
              <a:gd name="connsiteY5" fmla="*/ 1752600 h 1752600"/>
              <a:gd name="connsiteX6" fmla="*/ 551413 w 15469736"/>
              <a:gd name="connsiteY6" fmla="*/ 1752600 h 1752600"/>
              <a:gd name="connsiteX7" fmla="*/ 0 w 15469736"/>
              <a:gd name="connsiteY7" fmla="*/ 1460494 h 1752600"/>
              <a:gd name="connsiteX8" fmla="*/ 122829 w 15469736"/>
              <a:gd name="connsiteY8" fmla="*/ 237515 h 1752600"/>
              <a:gd name="connsiteX0" fmla="*/ 122829 w 15633510"/>
              <a:gd name="connsiteY0" fmla="*/ 237515 h 1752600"/>
              <a:gd name="connsiteX1" fmla="*/ 551413 w 15633510"/>
              <a:gd name="connsiteY1" fmla="*/ 0 h 1752600"/>
              <a:gd name="connsiteX2" fmla="*/ 15054801 w 15633510"/>
              <a:gd name="connsiteY2" fmla="*/ 0 h 1752600"/>
              <a:gd name="connsiteX3" fmla="*/ 15469736 w 15633510"/>
              <a:gd name="connsiteY3" fmla="*/ 292106 h 1752600"/>
              <a:gd name="connsiteX4" fmla="*/ 15633510 w 15633510"/>
              <a:gd name="connsiteY4" fmla="*/ 1515085 h 1752600"/>
              <a:gd name="connsiteX5" fmla="*/ 15054801 w 15633510"/>
              <a:gd name="connsiteY5" fmla="*/ 1752600 h 1752600"/>
              <a:gd name="connsiteX6" fmla="*/ 551413 w 15633510"/>
              <a:gd name="connsiteY6" fmla="*/ 1752600 h 1752600"/>
              <a:gd name="connsiteX7" fmla="*/ 0 w 15633510"/>
              <a:gd name="connsiteY7" fmla="*/ 1460494 h 1752600"/>
              <a:gd name="connsiteX8" fmla="*/ 122829 w 15633510"/>
              <a:gd name="connsiteY8" fmla="*/ 23751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33510" h="1752600">
                <a:moveTo>
                  <a:pt x="122829" y="237515"/>
                </a:moveTo>
                <a:cubicBezTo>
                  <a:pt x="122829" y="76189"/>
                  <a:pt x="390087" y="0"/>
                  <a:pt x="551413" y="0"/>
                </a:cubicBezTo>
                <a:lnTo>
                  <a:pt x="15054801" y="0"/>
                </a:lnTo>
                <a:cubicBezTo>
                  <a:pt x="15216127" y="0"/>
                  <a:pt x="15469736" y="130780"/>
                  <a:pt x="15469736" y="292106"/>
                </a:cubicBezTo>
                <a:lnTo>
                  <a:pt x="15633510" y="1515085"/>
                </a:lnTo>
                <a:cubicBezTo>
                  <a:pt x="15633510" y="1676411"/>
                  <a:pt x="15216127" y="1752600"/>
                  <a:pt x="15054801" y="1752600"/>
                </a:cubicBezTo>
                <a:lnTo>
                  <a:pt x="551413" y="1752600"/>
                </a:lnTo>
                <a:cubicBezTo>
                  <a:pt x="390087" y="1752600"/>
                  <a:pt x="0" y="1621820"/>
                  <a:pt x="0" y="1460494"/>
                </a:cubicBezTo>
                <a:cubicBezTo>
                  <a:pt x="0" y="1071031"/>
                  <a:pt x="122829" y="626978"/>
                  <a:pt x="122829" y="237515"/>
                </a:cubicBezTo>
                <a:close/>
              </a:path>
            </a:pathLst>
          </a:custGeom>
          <a:solidFill>
            <a:srgbClr val="CCFFFF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dirty="0">
                <a:solidFill>
                  <a:schemeClr val="tx1"/>
                </a:solidFill>
              </a:rPr>
              <a:t>liên lạc</a:t>
            </a:r>
          </a:p>
        </p:txBody>
      </p:sp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7B13C9B7-59A9-7801-A06E-5322817CD531}"/>
              </a:ext>
            </a:extLst>
          </p:cNvPr>
          <p:cNvSpPr/>
          <p:nvPr/>
        </p:nvSpPr>
        <p:spPr>
          <a:xfrm>
            <a:off x="9677400" y="3209710"/>
            <a:ext cx="4654455" cy="1371600"/>
          </a:xfrm>
          <a:custGeom>
            <a:avLst/>
            <a:gdLst>
              <a:gd name="connsiteX0" fmla="*/ 0 w 15087600"/>
              <a:gd name="connsiteY0" fmla="*/ 292106 h 1752600"/>
              <a:gd name="connsiteX1" fmla="*/ 292106 w 15087600"/>
              <a:gd name="connsiteY1" fmla="*/ 0 h 1752600"/>
              <a:gd name="connsiteX2" fmla="*/ 14795494 w 15087600"/>
              <a:gd name="connsiteY2" fmla="*/ 0 h 1752600"/>
              <a:gd name="connsiteX3" fmla="*/ 15087600 w 15087600"/>
              <a:gd name="connsiteY3" fmla="*/ 292106 h 1752600"/>
              <a:gd name="connsiteX4" fmla="*/ 15087600 w 15087600"/>
              <a:gd name="connsiteY4" fmla="*/ 1460494 h 1752600"/>
              <a:gd name="connsiteX5" fmla="*/ 14795494 w 15087600"/>
              <a:gd name="connsiteY5" fmla="*/ 1752600 h 1752600"/>
              <a:gd name="connsiteX6" fmla="*/ 292106 w 15087600"/>
              <a:gd name="connsiteY6" fmla="*/ 1752600 h 1752600"/>
              <a:gd name="connsiteX7" fmla="*/ 0 w 15087600"/>
              <a:gd name="connsiteY7" fmla="*/ 1460494 h 1752600"/>
              <a:gd name="connsiteX8" fmla="*/ 0 w 15087600"/>
              <a:gd name="connsiteY8" fmla="*/ 292106 h 1752600"/>
              <a:gd name="connsiteX0" fmla="*/ 259307 w 15346907"/>
              <a:gd name="connsiteY0" fmla="*/ 292106 h 1752600"/>
              <a:gd name="connsiteX1" fmla="*/ 551413 w 15346907"/>
              <a:gd name="connsiteY1" fmla="*/ 0 h 1752600"/>
              <a:gd name="connsiteX2" fmla="*/ 15054801 w 15346907"/>
              <a:gd name="connsiteY2" fmla="*/ 0 h 1752600"/>
              <a:gd name="connsiteX3" fmla="*/ 15346907 w 15346907"/>
              <a:gd name="connsiteY3" fmla="*/ 292106 h 1752600"/>
              <a:gd name="connsiteX4" fmla="*/ 15346907 w 15346907"/>
              <a:gd name="connsiteY4" fmla="*/ 1460494 h 1752600"/>
              <a:gd name="connsiteX5" fmla="*/ 15054801 w 15346907"/>
              <a:gd name="connsiteY5" fmla="*/ 1752600 h 1752600"/>
              <a:gd name="connsiteX6" fmla="*/ 551413 w 15346907"/>
              <a:gd name="connsiteY6" fmla="*/ 1752600 h 1752600"/>
              <a:gd name="connsiteX7" fmla="*/ 0 w 15346907"/>
              <a:gd name="connsiteY7" fmla="*/ 1460494 h 1752600"/>
              <a:gd name="connsiteX8" fmla="*/ 259307 w 15346907"/>
              <a:gd name="connsiteY8" fmla="*/ 292106 h 1752600"/>
              <a:gd name="connsiteX0" fmla="*/ 122829 w 15346907"/>
              <a:gd name="connsiteY0" fmla="*/ 237515 h 1752600"/>
              <a:gd name="connsiteX1" fmla="*/ 551413 w 15346907"/>
              <a:gd name="connsiteY1" fmla="*/ 0 h 1752600"/>
              <a:gd name="connsiteX2" fmla="*/ 15054801 w 15346907"/>
              <a:gd name="connsiteY2" fmla="*/ 0 h 1752600"/>
              <a:gd name="connsiteX3" fmla="*/ 15346907 w 15346907"/>
              <a:gd name="connsiteY3" fmla="*/ 292106 h 1752600"/>
              <a:gd name="connsiteX4" fmla="*/ 15346907 w 15346907"/>
              <a:gd name="connsiteY4" fmla="*/ 1460494 h 1752600"/>
              <a:gd name="connsiteX5" fmla="*/ 15054801 w 15346907"/>
              <a:gd name="connsiteY5" fmla="*/ 1752600 h 1752600"/>
              <a:gd name="connsiteX6" fmla="*/ 551413 w 15346907"/>
              <a:gd name="connsiteY6" fmla="*/ 1752600 h 1752600"/>
              <a:gd name="connsiteX7" fmla="*/ 0 w 15346907"/>
              <a:gd name="connsiteY7" fmla="*/ 1460494 h 1752600"/>
              <a:gd name="connsiteX8" fmla="*/ 122829 w 15346907"/>
              <a:gd name="connsiteY8" fmla="*/ 237515 h 1752600"/>
              <a:gd name="connsiteX0" fmla="*/ 122829 w 15469736"/>
              <a:gd name="connsiteY0" fmla="*/ 237515 h 1752600"/>
              <a:gd name="connsiteX1" fmla="*/ 551413 w 15469736"/>
              <a:gd name="connsiteY1" fmla="*/ 0 h 1752600"/>
              <a:gd name="connsiteX2" fmla="*/ 15054801 w 15469736"/>
              <a:gd name="connsiteY2" fmla="*/ 0 h 1752600"/>
              <a:gd name="connsiteX3" fmla="*/ 15469736 w 15469736"/>
              <a:gd name="connsiteY3" fmla="*/ 292106 h 1752600"/>
              <a:gd name="connsiteX4" fmla="*/ 15346907 w 15469736"/>
              <a:gd name="connsiteY4" fmla="*/ 1460494 h 1752600"/>
              <a:gd name="connsiteX5" fmla="*/ 15054801 w 15469736"/>
              <a:gd name="connsiteY5" fmla="*/ 1752600 h 1752600"/>
              <a:gd name="connsiteX6" fmla="*/ 551413 w 15469736"/>
              <a:gd name="connsiteY6" fmla="*/ 1752600 h 1752600"/>
              <a:gd name="connsiteX7" fmla="*/ 0 w 15469736"/>
              <a:gd name="connsiteY7" fmla="*/ 1460494 h 1752600"/>
              <a:gd name="connsiteX8" fmla="*/ 122829 w 15469736"/>
              <a:gd name="connsiteY8" fmla="*/ 237515 h 1752600"/>
              <a:gd name="connsiteX0" fmla="*/ 122829 w 15633510"/>
              <a:gd name="connsiteY0" fmla="*/ 237515 h 1752600"/>
              <a:gd name="connsiteX1" fmla="*/ 551413 w 15633510"/>
              <a:gd name="connsiteY1" fmla="*/ 0 h 1752600"/>
              <a:gd name="connsiteX2" fmla="*/ 15054801 w 15633510"/>
              <a:gd name="connsiteY2" fmla="*/ 0 h 1752600"/>
              <a:gd name="connsiteX3" fmla="*/ 15469736 w 15633510"/>
              <a:gd name="connsiteY3" fmla="*/ 292106 h 1752600"/>
              <a:gd name="connsiteX4" fmla="*/ 15633510 w 15633510"/>
              <a:gd name="connsiteY4" fmla="*/ 1515085 h 1752600"/>
              <a:gd name="connsiteX5" fmla="*/ 15054801 w 15633510"/>
              <a:gd name="connsiteY5" fmla="*/ 1752600 h 1752600"/>
              <a:gd name="connsiteX6" fmla="*/ 551413 w 15633510"/>
              <a:gd name="connsiteY6" fmla="*/ 1752600 h 1752600"/>
              <a:gd name="connsiteX7" fmla="*/ 0 w 15633510"/>
              <a:gd name="connsiteY7" fmla="*/ 1460494 h 1752600"/>
              <a:gd name="connsiteX8" fmla="*/ 122829 w 15633510"/>
              <a:gd name="connsiteY8" fmla="*/ 23751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33510" h="1752600">
                <a:moveTo>
                  <a:pt x="122829" y="237515"/>
                </a:moveTo>
                <a:cubicBezTo>
                  <a:pt x="122829" y="76189"/>
                  <a:pt x="390087" y="0"/>
                  <a:pt x="551413" y="0"/>
                </a:cubicBezTo>
                <a:lnTo>
                  <a:pt x="15054801" y="0"/>
                </a:lnTo>
                <a:cubicBezTo>
                  <a:pt x="15216127" y="0"/>
                  <a:pt x="15469736" y="130780"/>
                  <a:pt x="15469736" y="292106"/>
                </a:cubicBezTo>
                <a:lnTo>
                  <a:pt x="15633510" y="1515085"/>
                </a:lnTo>
                <a:cubicBezTo>
                  <a:pt x="15633510" y="1676411"/>
                  <a:pt x="15216127" y="1752600"/>
                  <a:pt x="15054801" y="1752600"/>
                </a:cubicBezTo>
                <a:lnTo>
                  <a:pt x="551413" y="1752600"/>
                </a:lnTo>
                <a:cubicBezTo>
                  <a:pt x="390087" y="1752600"/>
                  <a:pt x="0" y="1621820"/>
                  <a:pt x="0" y="1460494"/>
                </a:cubicBezTo>
                <a:cubicBezTo>
                  <a:pt x="0" y="1071031"/>
                  <a:pt x="122829" y="626978"/>
                  <a:pt x="122829" y="237515"/>
                </a:cubicBezTo>
                <a:close/>
              </a:path>
            </a:pathLst>
          </a:custGeom>
          <a:solidFill>
            <a:srgbClr val="CCFFFF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dirty="0">
                <a:solidFill>
                  <a:schemeClr val="tx1"/>
                </a:solidFill>
              </a:rPr>
              <a:t>học tập</a:t>
            </a:r>
          </a:p>
        </p:txBody>
      </p:sp>
      <p:sp>
        <p:nvSpPr>
          <p:cNvPr id="11" name="Rectangle: Rounded Corners 5">
            <a:extLst>
              <a:ext uri="{FF2B5EF4-FFF2-40B4-BE49-F238E27FC236}">
                <a16:creationId xmlns:a16="http://schemas.microsoft.com/office/drawing/2014/main" id="{55927210-7496-1CC8-A6BA-3EA440373FF3}"/>
              </a:ext>
            </a:extLst>
          </p:cNvPr>
          <p:cNvSpPr/>
          <p:nvPr/>
        </p:nvSpPr>
        <p:spPr>
          <a:xfrm>
            <a:off x="8763000" y="5295900"/>
            <a:ext cx="4654455" cy="1371600"/>
          </a:xfrm>
          <a:custGeom>
            <a:avLst/>
            <a:gdLst>
              <a:gd name="connsiteX0" fmla="*/ 0 w 15087600"/>
              <a:gd name="connsiteY0" fmla="*/ 292106 h 1752600"/>
              <a:gd name="connsiteX1" fmla="*/ 292106 w 15087600"/>
              <a:gd name="connsiteY1" fmla="*/ 0 h 1752600"/>
              <a:gd name="connsiteX2" fmla="*/ 14795494 w 15087600"/>
              <a:gd name="connsiteY2" fmla="*/ 0 h 1752600"/>
              <a:gd name="connsiteX3" fmla="*/ 15087600 w 15087600"/>
              <a:gd name="connsiteY3" fmla="*/ 292106 h 1752600"/>
              <a:gd name="connsiteX4" fmla="*/ 15087600 w 15087600"/>
              <a:gd name="connsiteY4" fmla="*/ 1460494 h 1752600"/>
              <a:gd name="connsiteX5" fmla="*/ 14795494 w 15087600"/>
              <a:gd name="connsiteY5" fmla="*/ 1752600 h 1752600"/>
              <a:gd name="connsiteX6" fmla="*/ 292106 w 15087600"/>
              <a:gd name="connsiteY6" fmla="*/ 1752600 h 1752600"/>
              <a:gd name="connsiteX7" fmla="*/ 0 w 15087600"/>
              <a:gd name="connsiteY7" fmla="*/ 1460494 h 1752600"/>
              <a:gd name="connsiteX8" fmla="*/ 0 w 15087600"/>
              <a:gd name="connsiteY8" fmla="*/ 292106 h 1752600"/>
              <a:gd name="connsiteX0" fmla="*/ 259307 w 15346907"/>
              <a:gd name="connsiteY0" fmla="*/ 292106 h 1752600"/>
              <a:gd name="connsiteX1" fmla="*/ 551413 w 15346907"/>
              <a:gd name="connsiteY1" fmla="*/ 0 h 1752600"/>
              <a:gd name="connsiteX2" fmla="*/ 15054801 w 15346907"/>
              <a:gd name="connsiteY2" fmla="*/ 0 h 1752600"/>
              <a:gd name="connsiteX3" fmla="*/ 15346907 w 15346907"/>
              <a:gd name="connsiteY3" fmla="*/ 292106 h 1752600"/>
              <a:gd name="connsiteX4" fmla="*/ 15346907 w 15346907"/>
              <a:gd name="connsiteY4" fmla="*/ 1460494 h 1752600"/>
              <a:gd name="connsiteX5" fmla="*/ 15054801 w 15346907"/>
              <a:gd name="connsiteY5" fmla="*/ 1752600 h 1752600"/>
              <a:gd name="connsiteX6" fmla="*/ 551413 w 15346907"/>
              <a:gd name="connsiteY6" fmla="*/ 1752600 h 1752600"/>
              <a:gd name="connsiteX7" fmla="*/ 0 w 15346907"/>
              <a:gd name="connsiteY7" fmla="*/ 1460494 h 1752600"/>
              <a:gd name="connsiteX8" fmla="*/ 259307 w 15346907"/>
              <a:gd name="connsiteY8" fmla="*/ 292106 h 1752600"/>
              <a:gd name="connsiteX0" fmla="*/ 122829 w 15346907"/>
              <a:gd name="connsiteY0" fmla="*/ 237515 h 1752600"/>
              <a:gd name="connsiteX1" fmla="*/ 551413 w 15346907"/>
              <a:gd name="connsiteY1" fmla="*/ 0 h 1752600"/>
              <a:gd name="connsiteX2" fmla="*/ 15054801 w 15346907"/>
              <a:gd name="connsiteY2" fmla="*/ 0 h 1752600"/>
              <a:gd name="connsiteX3" fmla="*/ 15346907 w 15346907"/>
              <a:gd name="connsiteY3" fmla="*/ 292106 h 1752600"/>
              <a:gd name="connsiteX4" fmla="*/ 15346907 w 15346907"/>
              <a:gd name="connsiteY4" fmla="*/ 1460494 h 1752600"/>
              <a:gd name="connsiteX5" fmla="*/ 15054801 w 15346907"/>
              <a:gd name="connsiteY5" fmla="*/ 1752600 h 1752600"/>
              <a:gd name="connsiteX6" fmla="*/ 551413 w 15346907"/>
              <a:gd name="connsiteY6" fmla="*/ 1752600 h 1752600"/>
              <a:gd name="connsiteX7" fmla="*/ 0 w 15346907"/>
              <a:gd name="connsiteY7" fmla="*/ 1460494 h 1752600"/>
              <a:gd name="connsiteX8" fmla="*/ 122829 w 15346907"/>
              <a:gd name="connsiteY8" fmla="*/ 237515 h 1752600"/>
              <a:gd name="connsiteX0" fmla="*/ 122829 w 15469736"/>
              <a:gd name="connsiteY0" fmla="*/ 237515 h 1752600"/>
              <a:gd name="connsiteX1" fmla="*/ 551413 w 15469736"/>
              <a:gd name="connsiteY1" fmla="*/ 0 h 1752600"/>
              <a:gd name="connsiteX2" fmla="*/ 15054801 w 15469736"/>
              <a:gd name="connsiteY2" fmla="*/ 0 h 1752600"/>
              <a:gd name="connsiteX3" fmla="*/ 15469736 w 15469736"/>
              <a:gd name="connsiteY3" fmla="*/ 292106 h 1752600"/>
              <a:gd name="connsiteX4" fmla="*/ 15346907 w 15469736"/>
              <a:gd name="connsiteY4" fmla="*/ 1460494 h 1752600"/>
              <a:gd name="connsiteX5" fmla="*/ 15054801 w 15469736"/>
              <a:gd name="connsiteY5" fmla="*/ 1752600 h 1752600"/>
              <a:gd name="connsiteX6" fmla="*/ 551413 w 15469736"/>
              <a:gd name="connsiteY6" fmla="*/ 1752600 h 1752600"/>
              <a:gd name="connsiteX7" fmla="*/ 0 w 15469736"/>
              <a:gd name="connsiteY7" fmla="*/ 1460494 h 1752600"/>
              <a:gd name="connsiteX8" fmla="*/ 122829 w 15469736"/>
              <a:gd name="connsiteY8" fmla="*/ 237515 h 1752600"/>
              <a:gd name="connsiteX0" fmla="*/ 122829 w 15633510"/>
              <a:gd name="connsiteY0" fmla="*/ 237515 h 1752600"/>
              <a:gd name="connsiteX1" fmla="*/ 551413 w 15633510"/>
              <a:gd name="connsiteY1" fmla="*/ 0 h 1752600"/>
              <a:gd name="connsiteX2" fmla="*/ 15054801 w 15633510"/>
              <a:gd name="connsiteY2" fmla="*/ 0 h 1752600"/>
              <a:gd name="connsiteX3" fmla="*/ 15469736 w 15633510"/>
              <a:gd name="connsiteY3" fmla="*/ 292106 h 1752600"/>
              <a:gd name="connsiteX4" fmla="*/ 15633510 w 15633510"/>
              <a:gd name="connsiteY4" fmla="*/ 1515085 h 1752600"/>
              <a:gd name="connsiteX5" fmla="*/ 15054801 w 15633510"/>
              <a:gd name="connsiteY5" fmla="*/ 1752600 h 1752600"/>
              <a:gd name="connsiteX6" fmla="*/ 551413 w 15633510"/>
              <a:gd name="connsiteY6" fmla="*/ 1752600 h 1752600"/>
              <a:gd name="connsiteX7" fmla="*/ 0 w 15633510"/>
              <a:gd name="connsiteY7" fmla="*/ 1460494 h 1752600"/>
              <a:gd name="connsiteX8" fmla="*/ 122829 w 15633510"/>
              <a:gd name="connsiteY8" fmla="*/ 23751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33510" h="1752600">
                <a:moveTo>
                  <a:pt x="122829" y="237515"/>
                </a:moveTo>
                <a:cubicBezTo>
                  <a:pt x="122829" y="76189"/>
                  <a:pt x="390087" y="0"/>
                  <a:pt x="551413" y="0"/>
                </a:cubicBezTo>
                <a:lnTo>
                  <a:pt x="15054801" y="0"/>
                </a:lnTo>
                <a:cubicBezTo>
                  <a:pt x="15216127" y="0"/>
                  <a:pt x="15469736" y="130780"/>
                  <a:pt x="15469736" y="292106"/>
                </a:cubicBezTo>
                <a:lnTo>
                  <a:pt x="15633510" y="1515085"/>
                </a:lnTo>
                <a:cubicBezTo>
                  <a:pt x="15633510" y="1676411"/>
                  <a:pt x="15216127" y="1752600"/>
                  <a:pt x="15054801" y="1752600"/>
                </a:cubicBezTo>
                <a:lnTo>
                  <a:pt x="551413" y="1752600"/>
                </a:lnTo>
                <a:cubicBezTo>
                  <a:pt x="390087" y="1752600"/>
                  <a:pt x="0" y="1621820"/>
                  <a:pt x="0" y="1460494"/>
                </a:cubicBezTo>
                <a:cubicBezTo>
                  <a:pt x="0" y="1071031"/>
                  <a:pt x="122829" y="626978"/>
                  <a:pt x="122829" y="237515"/>
                </a:cubicBezTo>
                <a:close/>
              </a:path>
            </a:pathLst>
          </a:custGeom>
          <a:solidFill>
            <a:srgbClr val="CCFFFF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>
                <a:solidFill>
                  <a:schemeClr val="tx1"/>
                </a:solidFill>
              </a:rPr>
              <a:t>giải trí</a:t>
            </a:r>
          </a:p>
        </p:txBody>
      </p:sp>
      <p:sp>
        <p:nvSpPr>
          <p:cNvPr id="12" name="Rectangle: Rounded Corners 5">
            <a:extLst>
              <a:ext uri="{FF2B5EF4-FFF2-40B4-BE49-F238E27FC236}">
                <a16:creationId xmlns:a16="http://schemas.microsoft.com/office/drawing/2014/main" id="{76A5FD3D-8870-888E-6449-28B09753EE8C}"/>
              </a:ext>
            </a:extLst>
          </p:cNvPr>
          <p:cNvSpPr/>
          <p:nvPr/>
        </p:nvSpPr>
        <p:spPr>
          <a:xfrm>
            <a:off x="4489545" y="7166832"/>
            <a:ext cx="4654455" cy="1371600"/>
          </a:xfrm>
          <a:custGeom>
            <a:avLst/>
            <a:gdLst>
              <a:gd name="connsiteX0" fmla="*/ 0 w 15087600"/>
              <a:gd name="connsiteY0" fmla="*/ 292106 h 1752600"/>
              <a:gd name="connsiteX1" fmla="*/ 292106 w 15087600"/>
              <a:gd name="connsiteY1" fmla="*/ 0 h 1752600"/>
              <a:gd name="connsiteX2" fmla="*/ 14795494 w 15087600"/>
              <a:gd name="connsiteY2" fmla="*/ 0 h 1752600"/>
              <a:gd name="connsiteX3" fmla="*/ 15087600 w 15087600"/>
              <a:gd name="connsiteY3" fmla="*/ 292106 h 1752600"/>
              <a:gd name="connsiteX4" fmla="*/ 15087600 w 15087600"/>
              <a:gd name="connsiteY4" fmla="*/ 1460494 h 1752600"/>
              <a:gd name="connsiteX5" fmla="*/ 14795494 w 15087600"/>
              <a:gd name="connsiteY5" fmla="*/ 1752600 h 1752600"/>
              <a:gd name="connsiteX6" fmla="*/ 292106 w 15087600"/>
              <a:gd name="connsiteY6" fmla="*/ 1752600 h 1752600"/>
              <a:gd name="connsiteX7" fmla="*/ 0 w 15087600"/>
              <a:gd name="connsiteY7" fmla="*/ 1460494 h 1752600"/>
              <a:gd name="connsiteX8" fmla="*/ 0 w 15087600"/>
              <a:gd name="connsiteY8" fmla="*/ 292106 h 1752600"/>
              <a:gd name="connsiteX0" fmla="*/ 259307 w 15346907"/>
              <a:gd name="connsiteY0" fmla="*/ 292106 h 1752600"/>
              <a:gd name="connsiteX1" fmla="*/ 551413 w 15346907"/>
              <a:gd name="connsiteY1" fmla="*/ 0 h 1752600"/>
              <a:gd name="connsiteX2" fmla="*/ 15054801 w 15346907"/>
              <a:gd name="connsiteY2" fmla="*/ 0 h 1752600"/>
              <a:gd name="connsiteX3" fmla="*/ 15346907 w 15346907"/>
              <a:gd name="connsiteY3" fmla="*/ 292106 h 1752600"/>
              <a:gd name="connsiteX4" fmla="*/ 15346907 w 15346907"/>
              <a:gd name="connsiteY4" fmla="*/ 1460494 h 1752600"/>
              <a:gd name="connsiteX5" fmla="*/ 15054801 w 15346907"/>
              <a:gd name="connsiteY5" fmla="*/ 1752600 h 1752600"/>
              <a:gd name="connsiteX6" fmla="*/ 551413 w 15346907"/>
              <a:gd name="connsiteY6" fmla="*/ 1752600 h 1752600"/>
              <a:gd name="connsiteX7" fmla="*/ 0 w 15346907"/>
              <a:gd name="connsiteY7" fmla="*/ 1460494 h 1752600"/>
              <a:gd name="connsiteX8" fmla="*/ 259307 w 15346907"/>
              <a:gd name="connsiteY8" fmla="*/ 292106 h 1752600"/>
              <a:gd name="connsiteX0" fmla="*/ 122829 w 15346907"/>
              <a:gd name="connsiteY0" fmla="*/ 237515 h 1752600"/>
              <a:gd name="connsiteX1" fmla="*/ 551413 w 15346907"/>
              <a:gd name="connsiteY1" fmla="*/ 0 h 1752600"/>
              <a:gd name="connsiteX2" fmla="*/ 15054801 w 15346907"/>
              <a:gd name="connsiteY2" fmla="*/ 0 h 1752600"/>
              <a:gd name="connsiteX3" fmla="*/ 15346907 w 15346907"/>
              <a:gd name="connsiteY3" fmla="*/ 292106 h 1752600"/>
              <a:gd name="connsiteX4" fmla="*/ 15346907 w 15346907"/>
              <a:gd name="connsiteY4" fmla="*/ 1460494 h 1752600"/>
              <a:gd name="connsiteX5" fmla="*/ 15054801 w 15346907"/>
              <a:gd name="connsiteY5" fmla="*/ 1752600 h 1752600"/>
              <a:gd name="connsiteX6" fmla="*/ 551413 w 15346907"/>
              <a:gd name="connsiteY6" fmla="*/ 1752600 h 1752600"/>
              <a:gd name="connsiteX7" fmla="*/ 0 w 15346907"/>
              <a:gd name="connsiteY7" fmla="*/ 1460494 h 1752600"/>
              <a:gd name="connsiteX8" fmla="*/ 122829 w 15346907"/>
              <a:gd name="connsiteY8" fmla="*/ 237515 h 1752600"/>
              <a:gd name="connsiteX0" fmla="*/ 122829 w 15469736"/>
              <a:gd name="connsiteY0" fmla="*/ 237515 h 1752600"/>
              <a:gd name="connsiteX1" fmla="*/ 551413 w 15469736"/>
              <a:gd name="connsiteY1" fmla="*/ 0 h 1752600"/>
              <a:gd name="connsiteX2" fmla="*/ 15054801 w 15469736"/>
              <a:gd name="connsiteY2" fmla="*/ 0 h 1752600"/>
              <a:gd name="connsiteX3" fmla="*/ 15469736 w 15469736"/>
              <a:gd name="connsiteY3" fmla="*/ 292106 h 1752600"/>
              <a:gd name="connsiteX4" fmla="*/ 15346907 w 15469736"/>
              <a:gd name="connsiteY4" fmla="*/ 1460494 h 1752600"/>
              <a:gd name="connsiteX5" fmla="*/ 15054801 w 15469736"/>
              <a:gd name="connsiteY5" fmla="*/ 1752600 h 1752600"/>
              <a:gd name="connsiteX6" fmla="*/ 551413 w 15469736"/>
              <a:gd name="connsiteY6" fmla="*/ 1752600 h 1752600"/>
              <a:gd name="connsiteX7" fmla="*/ 0 w 15469736"/>
              <a:gd name="connsiteY7" fmla="*/ 1460494 h 1752600"/>
              <a:gd name="connsiteX8" fmla="*/ 122829 w 15469736"/>
              <a:gd name="connsiteY8" fmla="*/ 237515 h 1752600"/>
              <a:gd name="connsiteX0" fmla="*/ 122829 w 15633510"/>
              <a:gd name="connsiteY0" fmla="*/ 237515 h 1752600"/>
              <a:gd name="connsiteX1" fmla="*/ 551413 w 15633510"/>
              <a:gd name="connsiteY1" fmla="*/ 0 h 1752600"/>
              <a:gd name="connsiteX2" fmla="*/ 15054801 w 15633510"/>
              <a:gd name="connsiteY2" fmla="*/ 0 h 1752600"/>
              <a:gd name="connsiteX3" fmla="*/ 15469736 w 15633510"/>
              <a:gd name="connsiteY3" fmla="*/ 292106 h 1752600"/>
              <a:gd name="connsiteX4" fmla="*/ 15633510 w 15633510"/>
              <a:gd name="connsiteY4" fmla="*/ 1515085 h 1752600"/>
              <a:gd name="connsiteX5" fmla="*/ 15054801 w 15633510"/>
              <a:gd name="connsiteY5" fmla="*/ 1752600 h 1752600"/>
              <a:gd name="connsiteX6" fmla="*/ 551413 w 15633510"/>
              <a:gd name="connsiteY6" fmla="*/ 1752600 h 1752600"/>
              <a:gd name="connsiteX7" fmla="*/ 0 w 15633510"/>
              <a:gd name="connsiteY7" fmla="*/ 1460494 h 1752600"/>
              <a:gd name="connsiteX8" fmla="*/ 122829 w 15633510"/>
              <a:gd name="connsiteY8" fmla="*/ 23751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33510" h="1752600">
                <a:moveTo>
                  <a:pt x="122829" y="237515"/>
                </a:moveTo>
                <a:cubicBezTo>
                  <a:pt x="122829" y="76189"/>
                  <a:pt x="390087" y="0"/>
                  <a:pt x="551413" y="0"/>
                </a:cubicBezTo>
                <a:lnTo>
                  <a:pt x="15054801" y="0"/>
                </a:lnTo>
                <a:cubicBezTo>
                  <a:pt x="15216127" y="0"/>
                  <a:pt x="15469736" y="130780"/>
                  <a:pt x="15469736" y="292106"/>
                </a:cubicBezTo>
                <a:lnTo>
                  <a:pt x="15633510" y="1515085"/>
                </a:lnTo>
                <a:cubicBezTo>
                  <a:pt x="15633510" y="1676411"/>
                  <a:pt x="15216127" y="1752600"/>
                  <a:pt x="15054801" y="1752600"/>
                </a:cubicBezTo>
                <a:lnTo>
                  <a:pt x="551413" y="1752600"/>
                </a:lnTo>
                <a:cubicBezTo>
                  <a:pt x="390087" y="1752600"/>
                  <a:pt x="0" y="1621820"/>
                  <a:pt x="0" y="1460494"/>
                </a:cubicBezTo>
                <a:cubicBezTo>
                  <a:pt x="0" y="1071031"/>
                  <a:pt x="122829" y="626978"/>
                  <a:pt x="122829" y="237515"/>
                </a:cubicBezTo>
                <a:close/>
              </a:path>
            </a:pathLst>
          </a:custGeom>
          <a:solidFill>
            <a:srgbClr val="CCFFFF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dirty="0">
                <a:solidFill>
                  <a:schemeClr val="tx1"/>
                </a:solidFill>
              </a:rPr>
              <a:t>làm việc nhà</a:t>
            </a:r>
          </a:p>
        </p:txBody>
      </p:sp>
    </p:spTree>
    <p:extLst>
      <p:ext uri="{BB962C8B-B14F-4D97-AF65-F5344CB8AC3E}">
        <p14:creationId xmlns:p14="http://schemas.microsoft.com/office/powerpoint/2010/main" val="1834754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4DD0521B-EF11-CEEA-60DA-A820F5510A0E}"/>
              </a:ext>
            </a:extLst>
          </p:cNvPr>
          <p:cNvSpPr/>
          <p:nvPr/>
        </p:nvSpPr>
        <p:spPr>
          <a:xfrm>
            <a:off x="3124200" y="952500"/>
            <a:ext cx="11734800" cy="80010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E90620C-04E4-9381-EA58-ABCF2BD8F52A}"/>
              </a:ext>
            </a:extLst>
          </p:cNvPr>
          <p:cNvSpPr/>
          <p:nvPr/>
        </p:nvSpPr>
        <p:spPr>
          <a:xfrm>
            <a:off x="3262952" y="1333500"/>
            <a:ext cx="11457296" cy="7239000"/>
          </a:xfrm>
          <a:prstGeom prst="cloud">
            <a:avLst/>
          </a:prstGeom>
          <a:solidFill>
            <a:srgbClr val="78BF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3C65D7-4438-1793-E0D7-8A1BD5AC42A6}"/>
              </a:ext>
            </a:extLst>
          </p:cNvPr>
          <p:cNvSpPr txBox="1"/>
          <p:nvPr/>
        </p:nvSpPr>
        <p:spPr>
          <a:xfrm>
            <a:off x="4419600" y="2881342"/>
            <a:ext cx="9144000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Mijas" panose="02000506000000020004" pitchFamily="50" charset="-93"/>
                <a:ea typeface="+mn-ea"/>
                <a:cs typeface="+mn-cs"/>
              </a:rPr>
              <a:t>Hoạt</a:t>
            </a:r>
            <a:r>
              <a:rPr kumimoji="0" lang="en-GB" sz="1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Mijas" panose="02000506000000020004" pitchFamily="50" charset="-93"/>
                <a:ea typeface="+mn-ea"/>
                <a:cs typeface="+mn-cs"/>
              </a:rPr>
              <a:t> </a:t>
            </a:r>
            <a:r>
              <a:rPr kumimoji="0" lang="en-GB" sz="16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Mijas" panose="02000506000000020004" pitchFamily="50" charset="-93"/>
                <a:ea typeface="+mn-ea"/>
                <a:cs typeface="+mn-cs"/>
              </a:rPr>
              <a:t>động</a:t>
            </a:r>
            <a:r>
              <a:rPr kumimoji="0" lang="en-GB" sz="1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Mijas" panose="02000506000000020004" pitchFamily="50" charset="-93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600" dirty="0" err="1">
                <a:solidFill>
                  <a:prstClr val="white"/>
                </a:solidFill>
                <a:latin typeface="iCiel Mijas" panose="02000506000000020004" pitchFamily="50" charset="-93"/>
              </a:rPr>
              <a:t>Luyện</a:t>
            </a:r>
            <a:r>
              <a:rPr lang="en-GB" sz="16600" dirty="0">
                <a:solidFill>
                  <a:prstClr val="white"/>
                </a:solidFill>
                <a:latin typeface="iCiel Mijas" panose="02000506000000020004" pitchFamily="50" charset="-93"/>
              </a:rPr>
              <a:t> </a:t>
            </a:r>
            <a:r>
              <a:rPr lang="en-GB" sz="16600" dirty="0" err="1">
                <a:solidFill>
                  <a:prstClr val="white"/>
                </a:solidFill>
                <a:latin typeface="iCiel Mijas" panose="02000506000000020004" pitchFamily="50" charset="-93"/>
              </a:rPr>
              <a:t>tập</a:t>
            </a:r>
            <a:endParaRPr kumimoji="0" lang="vi-VN" sz="1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Mijas" panose="02000506000000020004" pitchFamily="50" charset="-9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718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7462486" cy="9601200"/>
          </a:xfrm>
          <a:prstGeom prst="round2DiagRect">
            <a:avLst>
              <a:gd name="adj1" fmla="val 7712"/>
              <a:gd name="adj2" fmla="val 0"/>
            </a:avLst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6873A-7800-FD33-FDBD-0F562ABCBE59}"/>
              </a:ext>
            </a:extLst>
          </p:cNvPr>
          <p:cNvSpPr txBox="1"/>
          <p:nvPr/>
        </p:nvSpPr>
        <p:spPr>
          <a:xfrm>
            <a:off x="3810000" y="723900"/>
            <a:ext cx="16992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iCiel Mijas" panose="02000506000000020004" pitchFamily="50" charset="-93"/>
                <a:ea typeface="Cambria" panose="02040503050406030204" pitchFamily="18" charset="0"/>
              </a:rPr>
              <a:t>Trò</a:t>
            </a:r>
            <a:r>
              <a:rPr kumimoji="0" lang="en-GB" sz="80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iCiel Mijas" panose="02000506000000020004" pitchFamily="50" charset="-93"/>
                <a:ea typeface="Cambria" panose="02040503050406030204" pitchFamily="18" charset="0"/>
              </a:rPr>
              <a:t> </a:t>
            </a:r>
            <a:r>
              <a:rPr kumimoji="0" lang="en-GB" sz="80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iCiel Mijas" panose="02000506000000020004" pitchFamily="50" charset="-93"/>
                <a:ea typeface="Cambria" panose="02040503050406030204" pitchFamily="18" charset="0"/>
              </a:rPr>
              <a:t>chơi</a:t>
            </a:r>
            <a:r>
              <a:rPr kumimoji="0" lang="en-GB" sz="80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iCiel Mijas" panose="02000506000000020004" pitchFamily="50" charset="-93"/>
                <a:ea typeface="Cambria" panose="02040503050406030204" pitchFamily="18" charset="0"/>
              </a:rPr>
              <a:t> “</a:t>
            </a:r>
            <a:r>
              <a:rPr kumimoji="0" lang="en-GB" sz="80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iCiel Mijas" panose="02000506000000020004" pitchFamily="50" charset="-93"/>
                <a:ea typeface="Cambria" panose="02040503050406030204" pitchFamily="18" charset="0"/>
              </a:rPr>
              <a:t>Nhanh</a:t>
            </a:r>
            <a:r>
              <a:rPr kumimoji="0" lang="en-GB" sz="80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iCiel Mijas" panose="02000506000000020004" pitchFamily="50" charset="-93"/>
                <a:ea typeface="Cambria" panose="02040503050406030204" pitchFamily="18" charset="0"/>
              </a:rPr>
              <a:t> </a:t>
            </a:r>
            <a:r>
              <a:rPr kumimoji="0" lang="en-GB" sz="80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iCiel Mijas" panose="02000506000000020004" pitchFamily="50" charset="-93"/>
                <a:ea typeface="Cambria" panose="02040503050406030204" pitchFamily="18" charset="0"/>
              </a:rPr>
              <a:t>và</a:t>
            </a:r>
            <a:r>
              <a:rPr kumimoji="0" lang="en-GB" sz="80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iCiel Mijas" panose="02000506000000020004" pitchFamily="50" charset="-93"/>
                <a:ea typeface="Cambria" panose="02040503050406030204" pitchFamily="18" charset="0"/>
              </a:rPr>
              <a:t> </a:t>
            </a:r>
            <a:r>
              <a:rPr kumimoji="0" lang="en-GB" sz="80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iCiel Mijas" panose="02000506000000020004" pitchFamily="50" charset="-93"/>
                <a:ea typeface="Cambria" panose="02040503050406030204" pitchFamily="18" charset="0"/>
              </a:rPr>
              <a:t>đúng</a:t>
            </a:r>
            <a:r>
              <a:rPr kumimoji="0" lang="en-GB" sz="80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iCiel Mijas" panose="02000506000000020004" pitchFamily="50" charset="-93"/>
                <a:ea typeface="Cambria" panose="02040503050406030204" pitchFamily="18" charset="0"/>
              </a:rPr>
              <a:t>”</a:t>
            </a:r>
            <a:endParaRPr kumimoji="0" lang="vi-VN" sz="80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iCiel Mijas" panose="02000506000000020004" pitchFamily="50" charset="-93"/>
              <a:ea typeface="Cambria" panose="02040503050406030204" pitchFamily="18" charset="0"/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B12B10CA-054E-6F42-ABB0-89770D771DC8}"/>
              </a:ext>
            </a:extLst>
          </p:cNvPr>
          <p:cNvSpPr/>
          <p:nvPr/>
        </p:nvSpPr>
        <p:spPr>
          <a:xfrm>
            <a:off x="14409194" y="723900"/>
            <a:ext cx="1828800" cy="2970094"/>
          </a:xfrm>
          <a:custGeom>
            <a:avLst/>
            <a:gdLst/>
            <a:ahLst/>
            <a:cxnLst/>
            <a:rect l="l" t="t" r="r" b="b"/>
            <a:pathLst>
              <a:path w="1308058" h="2315148">
                <a:moveTo>
                  <a:pt x="0" y="0"/>
                </a:moveTo>
                <a:lnTo>
                  <a:pt x="1308058" y="0"/>
                </a:lnTo>
                <a:lnTo>
                  <a:pt x="1308058" y="2315148"/>
                </a:lnTo>
                <a:lnTo>
                  <a:pt x="0" y="23151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9953375A-3841-224A-753F-12AB5E5E28EE}"/>
              </a:ext>
            </a:extLst>
          </p:cNvPr>
          <p:cNvSpPr/>
          <p:nvPr/>
        </p:nvSpPr>
        <p:spPr>
          <a:xfrm>
            <a:off x="1638525" y="723900"/>
            <a:ext cx="1828799" cy="3429000"/>
          </a:xfrm>
          <a:custGeom>
            <a:avLst/>
            <a:gdLst/>
            <a:ahLst/>
            <a:cxnLst/>
            <a:rect l="l" t="t" r="r" b="b"/>
            <a:pathLst>
              <a:path w="1236858" h="2467548">
                <a:moveTo>
                  <a:pt x="0" y="0"/>
                </a:moveTo>
                <a:lnTo>
                  <a:pt x="1236858" y="0"/>
                </a:lnTo>
                <a:lnTo>
                  <a:pt x="1236858" y="2467548"/>
                </a:lnTo>
                <a:lnTo>
                  <a:pt x="0" y="24675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 descr="A cartoon of people and a computer&#10;&#10;Description automatically generated with medium confidence">
            <a:extLst>
              <a:ext uri="{FF2B5EF4-FFF2-40B4-BE49-F238E27FC236}">
                <a16:creationId xmlns:a16="http://schemas.microsoft.com/office/drawing/2014/main" id="{A3F317A4-735A-3899-35E8-927520F628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0" t="22809" r="9429" b="42003"/>
          <a:stretch/>
        </p:blipFill>
        <p:spPr>
          <a:xfrm>
            <a:off x="739402" y="6591300"/>
            <a:ext cx="5957709" cy="3276739"/>
          </a:xfrm>
          <a:prstGeom prst="rect">
            <a:avLst/>
          </a:prstGeom>
        </p:spPr>
      </p:pic>
      <p:pic>
        <p:nvPicPr>
          <p:cNvPr id="14" name="Picture 13" descr="A cartoon of people and a computer&#10;&#10;Description automatically generated with medium confidence">
            <a:extLst>
              <a:ext uri="{FF2B5EF4-FFF2-40B4-BE49-F238E27FC236}">
                <a16:creationId xmlns:a16="http://schemas.microsoft.com/office/drawing/2014/main" id="{D5D28A28-5745-AF46-42EB-9988057D79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5" t="60451" r="7128" b="4361"/>
          <a:stretch/>
        </p:blipFill>
        <p:spPr>
          <a:xfrm>
            <a:off x="6808729" y="6591299"/>
            <a:ext cx="11245174" cy="3276739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88A3D81-0C23-80A3-A62A-B1A150DCADB7}"/>
              </a:ext>
            </a:extLst>
          </p:cNvPr>
          <p:cNvSpPr/>
          <p:nvPr/>
        </p:nvSpPr>
        <p:spPr>
          <a:xfrm>
            <a:off x="3778616" y="2047339"/>
            <a:ext cx="10383280" cy="132343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i="1">
                <a:solidFill>
                  <a:schemeClr val="tx1"/>
                </a:solidFill>
              </a:rPr>
              <a:t>Cùng bạn ghép các thẻ vai trò của sản phẩm công nghệ tương ứng với mỗi hình dưới đây.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C59F9D0-6484-8AA3-45A4-00ECE27B201C}"/>
              </a:ext>
            </a:extLst>
          </p:cNvPr>
          <p:cNvGrpSpPr/>
          <p:nvPr/>
        </p:nvGrpSpPr>
        <p:grpSpPr>
          <a:xfrm>
            <a:off x="1268890" y="3781698"/>
            <a:ext cx="5397514" cy="990600"/>
            <a:chOff x="393686" y="4894349"/>
            <a:chExt cx="5397514" cy="99060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07666C9-3F11-302C-FEC2-289B04FBE9CC}"/>
                </a:ext>
              </a:extLst>
            </p:cNvPr>
            <p:cNvSpPr/>
            <p:nvPr/>
          </p:nvSpPr>
          <p:spPr>
            <a:xfrm>
              <a:off x="833122" y="4942939"/>
              <a:ext cx="4958078" cy="914400"/>
            </a:xfrm>
            <a:prstGeom prst="roundRect">
              <a:avLst>
                <a:gd name="adj" fmla="val 50000"/>
              </a:avLst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b="1" dirty="0" err="1">
                  <a:solidFill>
                    <a:schemeClr val="tx1"/>
                  </a:solidFill>
                </a:rPr>
                <a:t>Giúp</a:t>
              </a:r>
              <a:r>
                <a:rPr lang="en-GB" sz="4400" b="1" dirty="0">
                  <a:solidFill>
                    <a:schemeClr val="tx1"/>
                  </a:solidFill>
                </a:rPr>
                <a:t> </a:t>
              </a:r>
              <a:r>
                <a:rPr lang="en-GB" sz="4400" b="1" dirty="0" err="1">
                  <a:solidFill>
                    <a:schemeClr val="tx1"/>
                  </a:solidFill>
                </a:rPr>
                <a:t>học</a:t>
              </a:r>
              <a:r>
                <a:rPr lang="en-GB" sz="4400" b="1" dirty="0">
                  <a:solidFill>
                    <a:schemeClr val="tx1"/>
                  </a:solidFill>
                </a:rPr>
                <a:t> </a:t>
              </a:r>
              <a:r>
                <a:rPr lang="en-GB" sz="4400" b="1" dirty="0" err="1">
                  <a:solidFill>
                    <a:schemeClr val="tx1"/>
                  </a:solidFill>
                </a:rPr>
                <a:t>tập</a:t>
              </a:r>
              <a:endParaRPr lang="vi-VN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40FA802-E87B-557B-5971-DD4096FA7223}"/>
                </a:ext>
              </a:extLst>
            </p:cNvPr>
            <p:cNvSpPr/>
            <p:nvPr/>
          </p:nvSpPr>
          <p:spPr>
            <a:xfrm>
              <a:off x="393686" y="4894349"/>
              <a:ext cx="990600" cy="990600"/>
            </a:xfrm>
            <a:prstGeom prst="ellipse">
              <a:avLst/>
            </a:prstGeom>
            <a:solidFill>
              <a:srgbClr val="FF006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A</a:t>
              </a:r>
              <a:endParaRPr lang="vi-VN" sz="4800" b="1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E1019C-A455-89C5-051D-3EF5A4143991}"/>
              </a:ext>
            </a:extLst>
          </p:cNvPr>
          <p:cNvGrpSpPr/>
          <p:nvPr/>
        </p:nvGrpSpPr>
        <p:grpSpPr>
          <a:xfrm>
            <a:off x="11558037" y="3874607"/>
            <a:ext cx="5702314" cy="990600"/>
            <a:chOff x="393686" y="4894349"/>
            <a:chExt cx="5702314" cy="99060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467CDB3-949E-B320-8000-491E1E6F99D8}"/>
                </a:ext>
              </a:extLst>
            </p:cNvPr>
            <p:cNvSpPr/>
            <p:nvPr/>
          </p:nvSpPr>
          <p:spPr>
            <a:xfrm>
              <a:off x="833122" y="4942939"/>
              <a:ext cx="5262878" cy="914400"/>
            </a:xfrm>
            <a:prstGeom prst="roundRect">
              <a:avLst>
                <a:gd name="adj" fmla="val 50000"/>
              </a:avLst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b="1" dirty="0" err="1">
                  <a:solidFill>
                    <a:schemeClr val="tx1"/>
                  </a:solidFill>
                </a:rPr>
                <a:t>Giúp</a:t>
              </a:r>
              <a:r>
                <a:rPr lang="en-GB" sz="4400" b="1" dirty="0">
                  <a:solidFill>
                    <a:schemeClr val="tx1"/>
                  </a:solidFill>
                </a:rPr>
                <a:t> </a:t>
              </a:r>
              <a:r>
                <a:rPr lang="en-GB" sz="4400" b="1" dirty="0" err="1">
                  <a:solidFill>
                    <a:schemeClr val="tx1"/>
                  </a:solidFill>
                </a:rPr>
                <a:t>làm</a:t>
              </a:r>
              <a:r>
                <a:rPr lang="en-GB" sz="4400" b="1" dirty="0">
                  <a:solidFill>
                    <a:schemeClr val="tx1"/>
                  </a:solidFill>
                </a:rPr>
                <a:t> </a:t>
              </a:r>
              <a:r>
                <a:rPr lang="en-GB" sz="4400" b="1" dirty="0" err="1">
                  <a:solidFill>
                    <a:schemeClr val="tx1"/>
                  </a:solidFill>
                </a:rPr>
                <a:t>việc</a:t>
              </a:r>
              <a:r>
                <a:rPr lang="en-GB" sz="4400" b="1" dirty="0">
                  <a:solidFill>
                    <a:schemeClr val="tx1"/>
                  </a:solidFill>
                </a:rPr>
                <a:t> </a:t>
              </a:r>
              <a:r>
                <a:rPr lang="en-GB" sz="4400" b="1" dirty="0" err="1">
                  <a:solidFill>
                    <a:schemeClr val="tx1"/>
                  </a:solidFill>
                </a:rPr>
                <a:t>nhà</a:t>
              </a:r>
              <a:endParaRPr lang="vi-VN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9106195-3C55-802C-1E3A-0C4E30ECA9C0}"/>
                </a:ext>
              </a:extLst>
            </p:cNvPr>
            <p:cNvSpPr/>
            <p:nvPr/>
          </p:nvSpPr>
          <p:spPr>
            <a:xfrm>
              <a:off x="393686" y="4894349"/>
              <a:ext cx="990600" cy="990600"/>
            </a:xfrm>
            <a:prstGeom prst="ellipse">
              <a:avLst/>
            </a:prstGeom>
            <a:solidFill>
              <a:srgbClr val="FF006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B</a:t>
              </a:r>
              <a:endParaRPr lang="vi-VN" sz="4800" b="1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34B36D8-BEE9-EF82-D45C-36E94729A143}"/>
              </a:ext>
            </a:extLst>
          </p:cNvPr>
          <p:cNvGrpSpPr/>
          <p:nvPr/>
        </p:nvGrpSpPr>
        <p:grpSpPr>
          <a:xfrm>
            <a:off x="1245006" y="5171539"/>
            <a:ext cx="5397514" cy="990600"/>
            <a:chOff x="393686" y="4894349"/>
            <a:chExt cx="5397514" cy="99060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EC11092-5C41-B4BA-16D3-828FAE3C0D59}"/>
                </a:ext>
              </a:extLst>
            </p:cNvPr>
            <p:cNvSpPr/>
            <p:nvPr/>
          </p:nvSpPr>
          <p:spPr>
            <a:xfrm>
              <a:off x="833122" y="4942939"/>
              <a:ext cx="4958078" cy="914400"/>
            </a:xfrm>
            <a:prstGeom prst="roundRect">
              <a:avLst>
                <a:gd name="adj" fmla="val 50000"/>
              </a:avLst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b="1" dirty="0" err="1">
                  <a:solidFill>
                    <a:schemeClr val="tx1"/>
                  </a:solidFill>
                </a:rPr>
                <a:t>Giúp</a:t>
              </a:r>
              <a:r>
                <a:rPr lang="en-GB" sz="4400" b="1" dirty="0">
                  <a:solidFill>
                    <a:schemeClr val="tx1"/>
                  </a:solidFill>
                </a:rPr>
                <a:t> di </a:t>
              </a:r>
              <a:r>
                <a:rPr lang="en-GB" sz="4400" b="1" dirty="0" err="1">
                  <a:solidFill>
                    <a:schemeClr val="tx1"/>
                  </a:solidFill>
                </a:rPr>
                <a:t>chuyển</a:t>
              </a:r>
              <a:endParaRPr lang="vi-VN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2749548-9201-2B14-37C7-7DC410590BA7}"/>
                </a:ext>
              </a:extLst>
            </p:cNvPr>
            <p:cNvSpPr/>
            <p:nvPr/>
          </p:nvSpPr>
          <p:spPr>
            <a:xfrm>
              <a:off x="393686" y="4894349"/>
              <a:ext cx="990600" cy="990600"/>
            </a:xfrm>
            <a:prstGeom prst="ellipse">
              <a:avLst/>
            </a:prstGeom>
            <a:solidFill>
              <a:srgbClr val="FF006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C</a:t>
              </a:r>
              <a:endParaRPr lang="vi-VN" sz="4800" b="1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5C071B2-27BD-814B-7764-376D37BA61CD}"/>
              </a:ext>
            </a:extLst>
          </p:cNvPr>
          <p:cNvGrpSpPr/>
          <p:nvPr/>
        </p:nvGrpSpPr>
        <p:grpSpPr>
          <a:xfrm>
            <a:off x="11463139" y="5267860"/>
            <a:ext cx="5397514" cy="990600"/>
            <a:chOff x="393686" y="4894349"/>
            <a:chExt cx="5397514" cy="9906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2CCA6E73-E17D-7895-2D4A-EEB35EB6A386}"/>
                </a:ext>
              </a:extLst>
            </p:cNvPr>
            <p:cNvSpPr/>
            <p:nvPr/>
          </p:nvSpPr>
          <p:spPr>
            <a:xfrm>
              <a:off x="833122" y="4942939"/>
              <a:ext cx="4958078" cy="914400"/>
            </a:xfrm>
            <a:prstGeom prst="roundRect">
              <a:avLst>
                <a:gd name="adj" fmla="val 50000"/>
              </a:avLst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b="1" dirty="0" err="1">
                  <a:solidFill>
                    <a:schemeClr val="tx1"/>
                  </a:solidFill>
                </a:rPr>
                <a:t>Giúp</a:t>
              </a:r>
              <a:r>
                <a:rPr lang="en-GB" sz="4400" b="1" dirty="0">
                  <a:solidFill>
                    <a:schemeClr val="tx1"/>
                  </a:solidFill>
                </a:rPr>
                <a:t> </a:t>
              </a:r>
              <a:r>
                <a:rPr lang="en-GB" sz="4400" b="1" dirty="0" err="1">
                  <a:solidFill>
                    <a:schemeClr val="tx1"/>
                  </a:solidFill>
                </a:rPr>
                <a:t>liên</a:t>
              </a:r>
              <a:r>
                <a:rPr lang="en-GB" sz="4400" b="1" dirty="0">
                  <a:solidFill>
                    <a:schemeClr val="tx1"/>
                  </a:solidFill>
                </a:rPr>
                <a:t> </a:t>
              </a:r>
              <a:r>
                <a:rPr lang="en-GB" sz="4400" b="1" dirty="0" err="1">
                  <a:solidFill>
                    <a:schemeClr val="tx1"/>
                  </a:solidFill>
                </a:rPr>
                <a:t>lạc</a:t>
              </a:r>
              <a:endParaRPr lang="vi-VN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5827DAF-125E-FCB5-B430-D48D109EDC23}"/>
                </a:ext>
              </a:extLst>
            </p:cNvPr>
            <p:cNvSpPr/>
            <p:nvPr/>
          </p:nvSpPr>
          <p:spPr>
            <a:xfrm>
              <a:off x="393686" y="4894349"/>
              <a:ext cx="990600" cy="990600"/>
            </a:xfrm>
            <a:prstGeom prst="ellipse">
              <a:avLst/>
            </a:prstGeom>
            <a:solidFill>
              <a:srgbClr val="FF006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D</a:t>
              </a:r>
              <a:endParaRPr lang="vi-VN" sz="4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12722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8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7462486" cy="9601200"/>
          </a:xfrm>
          <a:prstGeom prst="round2DiagRect">
            <a:avLst>
              <a:gd name="adj1" fmla="val 7712"/>
              <a:gd name="adj2" fmla="val 0"/>
            </a:avLst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6873A-7800-FD33-FDBD-0F562ABCBE59}"/>
              </a:ext>
            </a:extLst>
          </p:cNvPr>
          <p:cNvSpPr txBox="1"/>
          <p:nvPr/>
        </p:nvSpPr>
        <p:spPr>
          <a:xfrm>
            <a:off x="3810000" y="723900"/>
            <a:ext cx="16992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iCiel Mijas" panose="02000506000000020004" pitchFamily="50" charset="-93"/>
                <a:ea typeface="Cambria" panose="02040503050406030204" pitchFamily="18" charset="0"/>
              </a:rPr>
              <a:t>Trò</a:t>
            </a:r>
            <a:r>
              <a:rPr kumimoji="0" lang="en-GB" sz="80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iCiel Mijas" panose="02000506000000020004" pitchFamily="50" charset="-93"/>
                <a:ea typeface="Cambria" panose="02040503050406030204" pitchFamily="18" charset="0"/>
              </a:rPr>
              <a:t> </a:t>
            </a:r>
            <a:r>
              <a:rPr kumimoji="0" lang="en-GB" sz="80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iCiel Mijas" panose="02000506000000020004" pitchFamily="50" charset="-93"/>
                <a:ea typeface="Cambria" panose="02040503050406030204" pitchFamily="18" charset="0"/>
              </a:rPr>
              <a:t>chơi</a:t>
            </a:r>
            <a:r>
              <a:rPr kumimoji="0" lang="en-GB" sz="80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iCiel Mijas" panose="02000506000000020004" pitchFamily="50" charset="-93"/>
                <a:ea typeface="Cambria" panose="02040503050406030204" pitchFamily="18" charset="0"/>
              </a:rPr>
              <a:t> “</a:t>
            </a:r>
            <a:r>
              <a:rPr kumimoji="0" lang="en-GB" sz="80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iCiel Mijas" panose="02000506000000020004" pitchFamily="50" charset="-93"/>
                <a:ea typeface="Cambria" panose="02040503050406030204" pitchFamily="18" charset="0"/>
              </a:rPr>
              <a:t>Nhanh</a:t>
            </a:r>
            <a:r>
              <a:rPr kumimoji="0" lang="en-GB" sz="80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iCiel Mijas" panose="02000506000000020004" pitchFamily="50" charset="-93"/>
                <a:ea typeface="Cambria" panose="02040503050406030204" pitchFamily="18" charset="0"/>
              </a:rPr>
              <a:t> </a:t>
            </a:r>
            <a:r>
              <a:rPr kumimoji="0" lang="en-GB" sz="80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iCiel Mijas" panose="02000506000000020004" pitchFamily="50" charset="-93"/>
                <a:ea typeface="Cambria" panose="02040503050406030204" pitchFamily="18" charset="0"/>
              </a:rPr>
              <a:t>và</a:t>
            </a:r>
            <a:r>
              <a:rPr kumimoji="0" lang="en-GB" sz="80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iCiel Mijas" panose="02000506000000020004" pitchFamily="50" charset="-93"/>
                <a:ea typeface="Cambria" panose="02040503050406030204" pitchFamily="18" charset="0"/>
              </a:rPr>
              <a:t> </a:t>
            </a:r>
            <a:r>
              <a:rPr kumimoji="0" lang="en-GB" sz="80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iCiel Mijas" panose="02000506000000020004" pitchFamily="50" charset="-93"/>
                <a:ea typeface="Cambria" panose="02040503050406030204" pitchFamily="18" charset="0"/>
              </a:rPr>
              <a:t>đúng</a:t>
            </a:r>
            <a:r>
              <a:rPr kumimoji="0" lang="en-GB" sz="80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iCiel Mijas" panose="02000506000000020004" pitchFamily="50" charset="-93"/>
                <a:ea typeface="Cambria" panose="02040503050406030204" pitchFamily="18" charset="0"/>
              </a:rPr>
              <a:t>”</a:t>
            </a:r>
            <a:endParaRPr kumimoji="0" lang="vi-VN" sz="80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iCiel Mijas" panose="02000506000000020004" pitchFamily="50" charset="-93"/>
              <a:ea typeface="Cambria" panose="02040503050406030204" pitchFamily="18" charset="0"/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B12B10CA-054E-6F42-ABB0-89770D771DC8}"/>
              </a:ext>
            </a:extLst>
          </p:cNvPr>
          <p:cNvSpPr/>
          <p:nvPr/>
        </p:nvSpPr>
        <p:spPr>
          <a:xfrm>
            <a:off x="14409194" y="723900"/>
            <a:ext cx="1828800" cy="2970094"/>
          </a:xfrm>
          <a:custGeom>
            <a:avLst/>
            <a:gdLst/>
            <a:ahLst/>
            <a:cxnLst/>
            <a:rect l="l" t="t" r="r" b="b"/>
            <a:pathLst>
              <a:path w="1308058" h="2315148">
                <a:moveTo>
                  <a:pt x="0" y="0"/>
                </a:moveTo>
                <a:lnTo>
                  <a:pt x="1308058" y="0"/>
                </a:lnTo>
                <a:lnTo>
                  <a:pt x="1308058" y="2315148"/>
                </a:lnTo>
                <a:lnTo>
                  <a:pt x="0" y="23151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9953375A-3841-224A-753F-12AB5E5E28EE}"/>
              </a:ext>
            </a:extLst>
          </p:cNvPr>
          <p:cNvSpPr/>
          <p:nvPr/>
        </p:nvSpPr>
        <p:spPr>
          <a:xfrm>
            <a:off x="1638525" y="723900"/>
            <a:ext cx="1828799" cy="3429000"/>
          </a:xfrm>
          <a:custGeom>
            <a:avLst/>
            <a:gdLst/>
            <a:ahLst/>
            <a:cxnLst/>
            <a:rect l="l" t="t" r="r" b="b"/>
            <a:pathLst>
              <a:path w="1236858" h="2467548">
                <a:moveTo>
                  <a:pt x="0" y="0"/>
                </a:moveTo>
                <a:lnTo>
                  <a:pt x="1236858" y="0"/>
                </a:lnTo>
                <a:lnTo>
                  <a:pt x="1236858" y="2467548"/>
                </a:lnTo>
                <a:lnTo>
                  <a:pt x="0" y="24675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88A3D81-0C23-80A3-A62A-B1A150DCADB7}"/>
              </a:ext>
            </a:extLst>
          </p:cNvPr>
          <p:cNvSpPr/>
          <p:nvPr/>
        </p:nvSpPr>
        <p:spPr>
          <a:xfrm>
            <a:off x="6651808" y="2117060"/>
            <a:ext cx="4984384" cy="103876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i="1" dirty="0" err="1">
                <a:solidFill>
                  <a:schemeClr val="tx1"/>
                </a:solidFill>
              </a:rPr>
              <a:t>Đáp</a:t>
            </a:r>
            <a:r>
              <a:rPr lang="en-GB" sz="6600" b="1" i="1" dirty="0">
                <a:solidFill>
                  <a:schemeClr val="tx1"/>
                </a:solidFill>
              </a:rPr>
              <a:t> </a:t>
            </a:r>
            <a:r>
              <a:rPr lang="en-GB" sz="6600" b="1" i="1" dirty="0" err="1">
                <a:solidFill>
                  <a:schemeClr val="tx1"/>
                </a:solidFill>
              </a:rPr>
              <a:t>án</a:t>
            </a:r>
            <a:endParaRPr lang="vi-VN" sz="6600" b="1" i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B5E97FF-4BB9-9542-2AEE-FFBD658D0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798970"/>
              </p:ext>
            </p:extLst>
          </p:nvPr>
        </p:nvGraphicFramePr>
        <p:xfrm>
          <a:off x="3276600" y="4651141"/>
          <a:ext cx="11506200" cy="4057432"/>
        </p:xfrm>
        <a:graphic>
          <a:graphicData uri="http://schemas.openxmlformats.org/drawingml/2006/table">
            <a:tbl>
              <a:tblPr/>
              <a:tblGrid>
                <a:gridCol w="4261555">
                  <a:extLst>
                    <a:ext uri="{9D8B030D-6E8A-4147-A177-3AD203B41FA5}">
                      <a16:colId xmlns:a16="http://schemas.microsoft.com/office/drawing/2014/main" val="425136561"/>
                    </a:ext>
                  </a:extLst>
                </a:gridCol>
                <a:gridCol w="7244645">
                  <a:extLst>
                    <a:ext uri="{9D8B030D-6E8A-4147-A177-3AD203B41FA5}">
                      <a16:colId xmlns:a16="http://schemas.microsoft.com/office/drawing/2014/main" val="2810440398"/>
                    </a:ext>
                  </a:extLst>
                </a:gridCol>
              </a:tblGrid>
              <a:tr h="399309">
                <a:tc>
                  <a:txBody>
                    <a:bodyPr/>
                    <a:lstStyle/>
                    <a:p>
                      <a:pPr algn="ctr"/>
                      <a:r>
                        <a:rPr lang="vi-VN" sz="4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endParaRPr lang="vi-VN" sz="4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Vai trò</a:t>
                      </a:r>
                      <a:endParaRPr lang="vi-VN" sz="4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307014"/>
                  </a:ext>
                </a:extLst>
              </a:tr>
              <a:tr h="831478">
                <a:tc>
                  <a:txBody>
                    <a:bodyPr/>
                    <a:lstStyle/>
                    <a:p>
                      <a:pPr algn="ctr"/>
                      <a:r>
                        <a:rPr lang="vi-VN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Giúp di chuyển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90625"/>
                  </a:ext>
                </a:extLst>
              </a:tr>
              <a:tr h="831478">
                <a:tc>
                  <a:txBody>
                    <a:bodyPr/>
                    <a:lstStyle/>
                    <a:p>
                      <a:pPr algn="ctr"/>
                      <a:r>
                        <a:rPr lang="vi-VN" sz="4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Giúp liên lạc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3348"/>
                  </a:ext>
                </a:extLst>
              </a:tr>
              <a:tr h="831478">
                <a:tc>
                  <a:txBody>
                    <a:bodyPr/>
                    <a:lstStyle/>
                    <a:p>
                      <a:pPr algn="ctr"/>
                      <a:r>
                        <a:rPr lang="vi-VN" sz="4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Giúp làm việc nhà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887941"/>
                  </a:ext>
                </a:extLst>
              </a:tr>
              <a:tr h="831478">
                <a:tc>
                  <a:txBody>
                    <a:bodyPr/>
                    <a:lstStyle/>
                    <a:p>
                      <a:pPr algn="ctr"/>
                      <a:r>
                        <a:rPr lang="vi-VN" sz="4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Giúp học tập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187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475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4DD0521B-EF11-CEEA-60DA-A820F5510A0E}"/>
              </a:ext>
            </a:extLst>
          </p:cNvPr>
          <p:cNvSpPr/>
          <p:nvPr/>
        </p:nvSpPr>
        <p:spPr>
          <a:xfrm>
            <a:off x="3124200" y="952500"/>
            <a:ext cx="11734800" cy="80010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E90620C-04E4-9381-EA58-ABCF2BD8F52A}"/>
              </a:ext>
            </a:extLst>
          </p:cNvPr>
          <p:cNvSpPr/>
          <p:nvPr/>
        </p:nvSpPr>
        <p:spPr>
          <a:xfrm>
            <a:off x="3262952" y="1333500"/>
            <a:ext cx="11457296" cy="7239000"/>
          </a:xfrm>
          <a:prstGeom prst="cloud">
            <a:avLst/>
          </a:prstGeom>
          <a:solidFill>
            <a:srgbClr val="78BF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3C65D7-4438-1793-E0D7-8A1BD5AC42A6}"/>
              </a:ext>
            </a:extLst>
          </p:cNvPr>
          <p:cNvSpPr txBox="1"/>
          <p:nvPr/>
        </p:nvSpPr>
        <p:spPr>
          <a:xfrm>
            <a:off x="4191000" y="2542788"/>
            <a:ext cx="9144000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Mijas" panose="02000506000000020004" pitchFamily="50" charset="-93"/>
                <a:ea typeface="+mn-ea"/>
                <a:cs typeface="+mn-cs"/>
              </a:rPr>
              <a:t>Chúc</a:t>
            </a:r>
            <a:r>
              <a:rPr kumimoji="0" lang="en-GB" sz="1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Mijas" panose="02000506000000020004" pitchFamily="50" charset="-93"/>
                <a:ea typeface="+mn-ea"/>
                <a:cs typeface="+mn-cs"/>
              </a:rPr>
              <a:t> </a:t>
            </a:r>
            <a:r>
              <a:rPr kumimoji="0" lang="en-GB" sz="16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Mijas" panose="02000506000000020004" pitchFamily="50" charset="-93"/>
                <a:ea typeface="+mn-ea"/>
                <a:cs typeface="+mn-cs"/>
              </a:rPr>
              <a:t>các</a:t>
            </a:r>
            <a:r>
              <a:rPr kumimoji="0" lang="en-GB" sz="1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Mijas" panose="02000506000000020004" pitchFamily="50" charset="-93"/>
                <a:ea typeface="+mn-ea"/>
                <a:cs typeface="+mn-cs"/>
              </a:rPr>
              <a:t> </a:t>
            </a:r>
            <a:r>
              <a:rPr kumimoji="0" lang="en-GB" sz="16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Mijas" panose="02000506000000020004" pitchFamily="50" charset="-93"/>
                <a:ea typeface="+mn-ea"/>
                <a:cs typeface="+mn-cs"/>
              </a:rPr>
              <a:t>em</a:t>
            </a:r>
            <a:r>
              <a:rPr kumimoji="0" lang="en-GB" sz="1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Mijas" panose="02000506000000020004" pitchFamily="50" charset="-93"/>
                <a:ea typeface="+mn-ea"/>
                <a:cs typeface="+mn-cs"/>
              </a:rPr>
              <a:t> </a:t>
            </a:r>
            <a:r>
              <a:rPr kumimoji="0" lang="en-GB" sz="16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Mijas" panose="02000506000000020004" pitchFamily="50" charset="-93"/>
                <a:ea typeface="+mn-ea"/>
                <a:cs typeface="+mn-cs"/>
              </a:rPr>
              <a:t>học</a:t>
            </a:r>
            <a:r>
              <a:rPr kumimoji="0" lang="en-GB" sz="1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Mijas" panose="02000506000000020004" pitchFamily="50" charset="-93"/>
                <a:ea typeface="+mn-ea"/>
                <a:cs typeface="+mn-cs"/>
              </a:rPr>
              <a:t> </a:t>
            </a:r>
            <a:r>
              <a:rPr kumimoji="0" lang="en-GB" sz="16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Mijas" panose="02000506000000020004" pitchFamily="50" charset="-93"/>
                <a:ea typeface="+mn-ea"/>
                <a:cs typeface="+mn-cs"/>
              </a:rPr>
              <a:t>tốt</a:t>
            </a:r>
            <a:r>
              <a:rPr kumimoji="0" lang="en-GB" sz="1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Mijas" panose="02000506000000020004" pitchFamily="50" charset="-93"/>
                <a:ea typeface="+mn-ea"/>
                <a:cs typeface="+mn-cs"/>
              </a:rPr>
              <a:t>!</a:t>
            </a:r>
            <a:endParaRPr kumimoji="0" lang="vi-VN" sz="1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Mijas" panose="02000506000000020004" pitchFamily="50" charset="-9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31083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73B5CE6E-C366-ED39-4008-BD530BDE83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F362403-4586-A969-4871-6721950DADD9}"/>
              </a:ext>
            </a:extLst>
          </p:cNvPr>
          <p:cNvSpPr/>
          <p:nvPr/>
        </p:nvSpPr>
        <p:spPr>
          <a:xfrm>
            <a:off x="1447800" y="3619500"/>
            <a:ext cx="12319654" cy="3657600"/>
          </a:xfrm>
          <a:prstGeom prst="roundRect">
            <a:avLst>
              <a:gd name="adj" fmla="val 13437"/>
            </a:avLst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 tên một số sản phẩm công nghệ mà em thường sử dụng hằng ngày và nêu vai trò của chúng?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D820862-166B-CB45-4356-9532D8F12FDF}"/>
              </a:ext>
            </a:extLst>
          </p:cNvPr>
          <p:cNvGrpSpPr/>
          <p:nvPr/>
        </p:nvGrpSpPr>
        <p:grpSpPr>
          <a:xfrm>
            <a:off x="4656010" y="1257300"/>
            <a:ext cx="4870244" cy="2654498"/>
            <a:chOff x="6708878" y="1325880"/>
            <a:chExt cx="4870244" cy="265449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2A1CF0-99A4-4827-ABA6-D876986CEAAE}"/>
                </a:ext>
              </a:extLst>
            </p:cNvPr>
            <p:cNvSpPr txBox="1"/>
            <p:nvPr/>
          </p:nvSpPr>
          <p:spPr>
            <a:xfrm>
              <a:off x="6708878" y="1333500"/>
              <a:ext cx="4870244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600" dirty="0" err="1">
                  <a:ln w="317500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prstClr val="black"/>
                    </a:outerShdw>
                  </a:effectLst>
                  <a:latin typeface="iCiel Mijas" panose="02000506000000020004" pitchFamily="50" charset="-93"/>
                </a:rPr>
                <a:t>Thi</a:t>
              </a:r>
              <a:r>
                <a:rPr lang="en-GB" sz="16600" dirty="0">
                  <a:ln w="317500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prstClr val="black"/>
                    </a:outerShdw>
                  </a:effectLst>
                  <a:latin typeface="iCiel Mijas" panose="02000506000000020004" pitchFamily="50" charset="-93"/>
                </a:rPr>
                <a:t> </a:t>
              </a:r>
              <a:r>
                <a:rPr lang="en-GB" sz="16600" dirty="0" err="1">
                  <a:ln w="317500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prstClr val="black"/>
                    </a:outerShdw>
                  </a:effectLst>
                  <a:latin typeface="iCiel Mijas" panose="02000506000000020004" pitchFamily="50" charset="-93"/>
                </a:rPr>
                <a:t>kể</a:t>
              </a:r>
              <a:endParaRPr lang="vi-VN" sz="16600" dirty="0">
                <a:ln w="317500">
                  <a:solidFill>
                    <a:schemeClr val="bg1"/>
                  </a:solidFill>
                </a:ln>
                <a:effectLst>
                  <a:outerShdw dist="38100" dir="2700000" algn="tl" rotWithShape="0">
                    <a:prstClr val="black"/>
                  </a:outerShdw>
                </a:effectLst>
                <a:latin typeface="iCiel Mijas" panose="02000506000000020004" pitchFamily="50" charset="-93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34B2AC-6323-29C3-B8C1-B88696CF49E9}"/>
                </a:ext>
              </a:extLst>
            </p:cNvPr>
            <p:cNvSpPr txBox="1"/>
            <p:nvPr/>
          </p:nvSpPr>
          <p:spPr>
            <a:xfrm>
              <a:off x="6708878" y="1325880"/>
              <a:ext cx="4870244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600" dirty="0" err="1">
                  <a:gradFill>
                    <a:gsLst>
                      <a:gs pos="81888">
                        <a:srgbClr val="00B0F0"/>
                      </a:gs>
                      <a:gs pos="25000">
                        <a:srgbClr val="F7B615"/>
                      </a:gs>
                      <a:gs pos="0">
                        <a:srgbClr val="F7AF17"/>
                      </a:gs>
                      <a:gs pos="100000">
                        <a:srgbClr val="82B625"/>
                      </a:gs>
                    </a:gsLst>
                    <a:lin ang="16200000" scaled="1"/>
                  </a:gradFill>
                  <a:latin typeface="iCiel Mijas" panose="02000506000000020004" pitchFamily="50" charset="-93"/>
                </a:rPr>
                <a:t>Thi</a:t>
              </a:r>
              <a:r>
                <a:rPr lang="en-GB" sz="16600" dirty="0">
                  <a:gradFill>
                    <a:gsLst>
                      <a:gs pos="81888">
                        <a:srgbClr val="00B0F0"/>
                      </a:gs>
                      <a:gs pos="25000">
                        <a:srgbClr val="F7B615"/>
                      </a:gs>
                      <a:gs pos="0">
                        <a:srgbClr val="F7AF17"/>
                      </a:gs>
                      <a:gs pos="100000">
                        <a:srgbClr val="82B625"/>
                      </a:gs>
                    </a:gsLst>
                    <a:lin ang="16200000" scaled="1"/>
                  </a:gradFill>
                  <a:latin typeface="iCiel Mijas" panose="02000506000000020004" pitchFamily="50" charset="-93"/>
                </a:rPr>
                <a:t> </a:t>
              </a:r>
              <a:r>
                <a:rPr lang="en-GB" sz="16600" dirty="0" err="1">
                  <a:gradFill>
                    <a:gsLst>
                      <a:gs pos="81888">
                        <a:srgbClr val="00B0F0"/>
                      </a:gs>
                      <a:gs pos="25000">
                        <a:srgbClr val="F7B615"/>
                      </a:gs>
                      <a:gs pos="0">
                        <a:srgbClr val="F7AF17"/>
                      </a:gs>
                      <a:gs pos="100000">
                        <a:srgbClr val="82B625"/>
                      </a:gs>
                    </a:gsLst>
                    <a:lin ang="16200000" scaled="1"/>
                  </a:gradFill>
                  <a:latin typeface="iCiel Mijas" panose="02000506000000020004" pitchFamily="50" charset="-93"/>
                </a:rPr>
                <a:t>kể</a:t>
              </a:r>
              <a:endParaRPr lang="vi-VN" sz="16600" dirty="0">
                <a:gradFill>
                  <a:gsLst>
                    <a:gs pos="81888">
                      <a:srgbClr val="00B0F0"/>
                    </a:gs>
                    <a:gs pos="25000">
                      <a:srgbClr val="F7B615"/>
                    </a:gs>
                    <a:gs pos="0">
                      <a:srgbClr val="F7AF17"/>
                    </a:gs>
                    <a:gs pos="100000">
                      <a:srgbClr val="82B625"/>
                    </a:gs>
                  </a:gsLst>
                  <a:lin ang="16200000" scaled="1"/>
                </a:gradFill>
                <a:latin typeface="iCiel Mijas" panose="02000506000000020004" pitchFamily="50" charset="-93"/>
              </a:endParaRPr>
            </a:p>
          </p:txBody>
        </p:sp>
      </p:grpSp>
      <p:sp>
        <p:nvSpPr>
          <p:cNvPr id="7" name="Freeform 15">
            <a:extLst>
              <a:ext uri="{FF2B5EF4-FFF2-40B4-BE49-F238E27FC236}">
                <a16:creationId xmlns:a16="http://schemas.microsoft.com/office/drawing/2014/main" id="{EC4F389F-271F-F3E5-7514-37F1318956BE}"/>
              </a:ext>
            </a:extLst>
          </p:cNvPr>
          <p:cNvSpPr/>
          <p:nvPr/>
        </p:nvSpPr>
        <p:spPr>
          <a:xfrm>
            <a:off x="13767454" y="3619500"/>
            <a:ext cx="4487990" cy="6652885"/>
          </a:xfrm>
          <a:custGeom>
            <a:avLst/>
            <a:gdLst/>
            <a:ahLst/>
            <a:cxnLst/>
            <a:rect l="l" t="t" r="r" b="b"/>
            <a:pathLst>
              <a:path w="1744790" h="2988933">
                <a:moveTo>
                  <a:pt x="0" y="0"/>
                </a:moveTo>
                <a:lnTo>
                  <a:pt x="1744789" y="0"/>
                </a:lnTo>
                <a:lnTo>
                  <a:pt x="1744789" y="2988933"/>
                </a:lnTo>
                <a:lnTo>
                  <a:pt x="0" y="29889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76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oup of kids working on a robot&#10;&#10;Description automatically generated">
            <a:extLst>
              <a:ext uri="{FF2B5EF4-FFF2-40B4-BE49-F238E27FC236}">
                <a16:creationId xmlns:a16="http://schemas.microsoft.com/office/drawing/2014/main" id="{E883AD34-C4E7-0D37-7582-26BBCFE4F4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3" r="1" b="1"/>
          <a:stretch/>
        </p:blipFill>
        <p:spPr>
          <a:xfrm>
            <a:off x="-9882" y="10"/>
            <a:ext cx="18297882" cy="1028699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1F4B0F7-AFD6-DEED-D6D4-0EBD3A5EFE27}"/>
              </a:ext>
            </a:extLst>
          </p:cNvPr>
          <p:cNvGrpSpPr/>
          <p:nvPr/>
        </p:nvGrpSpPr>
        <p:grpSpPr>
          <a:xfrm>
            <a:off x="9684115" y="2034478"/>
            <a:ext cx="1470655" cy="963199"/>
            <a:chOff x="9684115" y="2034478"/>
            <a:chExt cx="1470655" cy="9631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33EFF6D-E4D7-63BB-361E-9275BB8A857E}"/>
                </a:ext>
              </a:extLst>
            </p:cNvPr>
            <p:cNvSpPr txBox="1"/>
            <p:nvPr/>
          </p:nvSpPr>
          <p:spPr>
            <a:xfrm>
              <a:off x="9729380" y="2074347"/>
              <a:ext cx="142539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dirty="0" err="1">
                  <a:ln w="190500">
                    <a:solidFill>
                      <a:schemeClr val="bg1"/>
                    </a:solidFill>
                  </a:ln>
                  <a:effectLst>
                    <a:outerShdw dist="76200" dir="5400000" algn="t" rotWithShape="0">
                      <a:prstClr val="black"/>
                    </a:outerShdw>
                  </a:effectLst>
                  <a:latin typeface="iCiel Mijas" panose="02000506000000020004" pitchFamily="50" charset="-93"/>
                </a:rPr>
                <a:t>Bài</a:t>
              </a:r>
              <a:r>
                <a:rPr lang="en-GB" sz="5400" dirty="0">
                  <a:ln w="190500">
                    <a:solidFill>
                      <a:schemeClr val="bg1"/>
                    </a:solidFill>
                  </a:ln>
                  <a:effectLst>
                    <a:outerShdw dist="76200" dir="5400000" algn="t" rotWithShape="0">
                      <a:prstClr val="black"/>
                    </a:outerShdw>
                  </a:effectLst>
                  <a:latin typeface="iCiel Mijas" panose="02000506000000020004" pitchFamily="50" charset="-93"/>
                </a:rPr>
                <a:t> 1</a:t>
              </a:r>
              <a:endParaRPr lang="vi-VN" sz="5400" dirty="0">
                <a:ln w="190500">
                  <a:solidFill>
                    <a:schemeClr val="bg1"/>
                  </a:solidFill>
                </a:ln>
                <a:effectLst>
                  <a:outerShdw dist="76200" dir="5400000" algn="t" rotWithShape="0">
                    <a:prstClr val="black"/>
                  </a:outerShdw>
                </a:effectLst>
                <a:latin typeface="iCiel Mijas" panose="02000506000000020004" pitchFamily="50" charset="-93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8A24F7-6A60-B4CB-B19C-0EEB8EF29CDB}"/>
                </a:ext>
              </a:extLst>
            </p:cNvPr>
            <p:cNvSpPr txBox="1"/>
            <p:nvPr/>
          </p:nvSpPr>
          <p:spPr>
            <a:xfrm>
              <a:off x="9684115" y="2034478"/>
              <a:ext cx="142539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dirty="0" err="1">
                  <a:solidFill>
                    <a:schemeClr val="accent3">
                      <a:lumMod val="75000"/>
                    </a:schemeClr>
                  </a:solidFill>
                  <a:latin typeface="iCiel Mijas" panose="02000506000000020004" pitchFamily="50" charset="-93"/>
                </a:rPr>
                <a:t>Bài</a:t>
              </a:r>
              <a:r>
                <a:rPr lang="en-GB" sz="5400" dirty="0">
                  <a:solidFill>
                    <a:schemeClr val="accent3">
                      <a:lumMod val="75000"/>
                    </a:schemeClr>
                  </a:solidFill>
                  <a:latin typeface="iCiel Mijas" panose="02000506000000020004" pitchFamily="50" charset="-93"/>
                </a:rPr>
                <a:t> 1</a:t>
              </a:r>
              <a:endParaRPr lang="vi-VN" sz="5400" dirty="0">
                <a:solidFill>
                  <a:schemeClr val="accent3">
                    <a:lumMod val="75000"/>
                  </a:schemeClr>
                </a:solidFill>
                <a:latin typeface="iCiel Mijas" panose="02000506000000020004" pitchFamily="50" charset="-93"/>
              </a:endParaRP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26CD7B8-1381-DB6A-E364-BA041E97501A}"/>
              </a:ext>
            </a:extLst>
          </p:cNvPr>
          <p:cNvSpPr/>
          <p:nvPr/>
        </p:nvSpPr>
        <p:spPr>
          <a:xfrm>
            <a:off x="14628768" y="6210300"/>
            <a:ext cx="2438400" cy="838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iCiel Mijas" panose="02000506000000020004" pitchFamily="50" charset="-93"/>
              </a:rPr>
              <a:t>Tiết</a:t>
            </a:r>
            <a:r>
              <a:rPr lang="en-GB" sz="5400" dirty="0">
                <a:solidFill>
                  <a:srgbClr val="FF0000"/>
                </a:solidFill>
                <a:latin typeface="iCiel Mijas" panose="02000506000000020004" pitchFamily="50" charset="-93"/>
              </a:rPr>
              <a:t> 1</a:t>
            </a:r>
            <a:endParaRPr lang="vi-VN" sz="5400" dirty="0">
              <a:solidFill>
                <a:srgbClr val="FF0000"/>
              </a:solidFill>
              <a:latin typeface="iCiel Mijas" panose="02000506000000020004" pitchFamily="50" charset="-93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12749F5-1512-D826-CBAB-2B615421A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605084"/>
            <a:ext cx="4737003" cy="14692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BA4B891-4ED1-F0BF-05A1-18DEC7241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2881601"/>
            <a:ext cx="9784928" cy="309094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C2C35F-F1CC-9C88-3303-F5F8C3BE8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730" y="3009900"/>
            <a:ext cx="15584540" cy="367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45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4DD0521B-EF11-CEEA-60DA-A820F5510A0E}"/>
              </a:ext>
            </a:extLst>
          </p:cNvPr>
          <p:cNvSpPr/>
          <p:nvPr/>
        </p:nvSpPr>
        <p:spPr>
          <a:xfrm>
            <a:off x="3124200" y="952500"/>
            <a:ext cx="11734800" cy="80010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E90620C-04E4-9381-EA58-ABCF2BD8F52A}"/>
              </a:ext>
            </a:extLst>
          </p:cNvPr>
          <p:cNvSpPr/>
          <p:nvPr/>
        </p:nvSpPr>
        <p:spPr>
          <a:xfrm>
            <a:off x="3262952" y="1333500"/>
            <a:ext cx="11457296" cy="7239000"/>
          </a:xfrm>
          <a:prstGeom prst="cloud">
            <a:avLst/>
          </a:prstGeom>
          <a:solidFill>
            <a:srgbClr val="78BF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3C65D7-4438-1793-E0D7-8A1BD5AC42A6}"/>
              </a:ext>
            </a:extLst>
          </p:cNvPr>
          <p:cNvSpPr txBox="1"/>
          <p:nvPr/>
        </p:nvSpPr>
        <p:spPr>
          <a:xfrm>
            <a:off x="4419600" y="2881342"/>
            <a:ext cx="9144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  <a:latin typeface="iCiel Mijas" panose="02000506000000020004" pitchFamily="50" charset="-93"/>
              </a:rPr>
              <a:t>1</a:t>
            </a:r>
            <a:r>
              <a:rPr lang="vi-VN" sz="9600" dirty="0">
                <a:solidFill>
                  <a:schemeClr val="bg1"/>
                </a:solidFill>
                <a:latin typeface="iCiel Mijas" panose="02000506000000020004" pitchFamily="50" charset="-93"/>
              </a:rPr>
              <a:t>. Vai trò của sản phẩm công nghệ trong đời sống </a:t>
            </a:r>
          </a:p>
        </p:txBody>
      </p:sp>
    </p:spTree>
    <p:extLst>
      <p:ext uri="{BB962C8B-B14F-4D97-AF65-F5344CB8AC3E}">
        <p14:creationId xmlns:p14="http://schemas.microsoft.com/office/powerpoint/2010/main" val="2455855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45FB9BB-F1AD-7C46-D404-37EC4C8E2C3D}"/>
              </a:ext>
            </a:extLst>
          </p:cNvPr>
          <p:cNvGrpSpPr/>
          <p:nvPr/>
        </p:nvGrpSpPr>
        <p:grpSpPr>
          <a:xfrm>
            <a:off x="1038032" y="576003"/>
            <a:ext cx="16259368" cy="1591194"/>
            <a:chOff x="1038032" y="576003"/>
            <a:chExt cx="16259368" cy="159119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7A426AA-BEC2-8C85-1C5B-AFFA1DE9BC27}"/>
                </a:ext>
              </a:extLst>
            </p:cNvPr>
            <p:cNvSpPr/>
            <p:nvPr/>
          </p:nvSpPr>
          <p:spPr>
            <a:xfrm>
              <a:off x="1524000" y="723900"/>
              <a:ext cx="15773400" cy="129540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vi-VN" sz="4000" b="1" i="1" dirty="0">
                  <a:solidFill>
                    <a:srgbClr val="FF0000"/>
                  </a:solidFill>
                </a:rPr>
                <a:t>Quan sát và cho biết vai trò của các sản phẩm công nghệ có trong các hình dưới đây.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76DAEE4-0C8E-5037-2D2A-AAE7799AB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682278">
              <a:off x="1038032" y="576003"/>
              <a:ext cx="566977" cy="1591194"/>
            </a:xfrm>
            <a:prstGeom prst="rect">
              <a:avLst/>
            </a:prstGeom>
          </p:spPr>
        </p:pic>
      </p:grpSp>
      <p:pic>
        <p:nvPicPr>
          <p:cNvPr id="11" name="Picture 10" descr="A group of images of various vehicles&#10;&#10;Description automatically generated">
            <a:extLst>
              <a:ext uri="{FF2B5EF4-FFF2-40B4-BE49-F238E27FC236}">
                <a16:creationId xmlns:a16="http://schemas.microsoft.com/office/drawing/2014/main" id="{B013E93A-2364-290F-87ED-A6F0F84698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9" t="15185" r="10389" b="44074"/>
          <a:stretch/>
        </p:blipFill>
        <p:spPr>
          <a:xfrm>
            <a:off x="716507" y="2370161"/>
            <a:ext cx="7894093" cy="4990518"/>
          </a:xfrm>
          <a:prstGeom prst="rect">
            <a:avLst/>
          </a:prstGeom>
        </p:spPr>
      </p:pic>
      <p:pic>
        <p:nvPicPr>
          <p:cNvPr id="12" name="Picture 11" descr="A group of images of various vehicles&#10;&#10;Description automatically generated">
            <a:extLst>
              <a:ext uri="{FF2B5EF4-FFF2-40B4-BE49-F238E27FC236}">
                <a16:creationId xmlns:a16="http://schemas.microsoft.com/office/drawing/2014/main" id="{1AC0248E-93B5-E0AC-CDA4-70F74C10C8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9" t="57037" r="10389"/>
          <a:stretch/>
        </p:blipFill>
        <p:spPr>
          <a:xfrm>
            <a:off x="8915400" y="2379428"/>
            <a:ext cx="7620000" cy="5079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E86F3E-DD99-E966-F7A9-B7FF0DBB78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635" y="6218069"/>
            <a:ext cx="4163929" cy="42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14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" name="Picture 10" descr="A group of images of various vehicles&#10;&#10;Description automatically generated">
            <a:extLst>
              <a:ext uri="{FF2B5EF4-FFF2-40B4-BE49-F238E27FC236}">
                <a16:creationId xmlns:a16="http://schemas.microsoft.com/office/drawing/2014/main" id="{B013E93A-2364-290F-87ED-A6F0F84698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9" t="15185" r="10389" b="44074"/>
          <a:stretch/>
        </p:blipFill>
        <p:spPr>
          <a:xfrm>
            <a:off x="978089" y="990032"/>
            <a:ext cx="7894093" cy="4990518"/>
          </a:xfrm>
          <a:prstGeom prst="rect">
            <a:avLst/>
          </a:prstGeom>
        </p:spPr>
      </p:pic>
      <p:pic>
        <p:nvPicPr>
          <p:cNvPr id="12" name="Picture 11" descr="A group of images of various vehicles&#10;&#10;Description automatically generated">
            <a:extLst>
              <a:ext uri="{FF2B5EF4-FFF2-40B4-BE49-F238E27FC236}">
                <a16:creationId xmlns:a16="http://schemas.microsoft.com/office/drawing/2014/main" id="{1AC0248E-93B5-E0AC-CDA4-70F74C10C8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9" t="57037" r="48323" b="23663"/>
          <a:stretch/>
        </p:blipFill>
        <p:spPr>
          <a:xfrm>
            <a:off x="9105900" y="990032"/>
            <a:ext cx="7865691" cy="456801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651AC52-4D31-2EF4-8E96-32D58DFFCA91}"/>
              </a:ext>
            </a:extLst>
          </p:cNvPr>
          <p:cNvSpPr/>
          <p:nvPr/>
        </p:nvSpPr>
        <p:spPr>
          <a:xfrm>
            <a:off x="946245" y="6362700"/>
            <a:ext cx="7894092" cy="1981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i="1" dirty="0"/>
              <a:t>Hình 1: </a:t>
            </a:r>
            <a:r>
              <a:rPr lang="vi-VN" sz="3600" dirty="0"/>
              <a:t>Các phương tiện giao thông như xe đạp, xe máy, ô tô, xe buýt… giúp di chuyển.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2D6C339-B600-05FE-BEE4-1F6533CF5B49}"/>
              </a:ext>
            </a:extLst>
          </p:cNvPr>
          <p:cNvSpPr/>
          <p:nvPr/>
        </p:nvSpPr>
        <p:spPr>
          <a:xfrm>
            <a:off x="9741093" y="6362700"/>
            <a:ext cx="7894092" cy="1981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i="1" dirty="0"/>
              <a:t>Hình 2: </a:t>
            </a:r>
            <a:r>
              <a:rPr lang="vi-VN" sz="3600" dirty="0"/>
              <a:t>Đèn học giúp học tập</a:t>
            </a:r>
          </a:p>
        </p:txBody>
      </p:sp>
    </p:spTree>
    <p:extLst>
      <p:ext uri="{BB962C8B-B14F-4D97-AF65-F5344CB8AC3E}">
        <p14:creationId xmlns:p14="http://schemas.microsoft.com/office/powerpoint/2010/main" val="1250456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" name="Picture 10" descr="A group of images of various vehicles&#10;&#10;Description automatically generated">
            <a:extLst>
              <a:ext uri="{FF2B5EF4-FFF2-40B4-BE49-F238E27FC236}">
                <a16:creationId xmlns:a16="http://schemas.microsoft.com/office/drawing/2014/main" id="{B013E93A-2364-290F-87ED-A6F0F84698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6" t="56609" r="13057" b="24107"/>
          <a:stretch/>
        </p:blipFill>
        <p:spPr>
          <a:xfrm>
            <a:off x="1905000" y="647700"/>
            <a:ext cx="4419600" cy="2978426"/>
          </a:xfrm>
          <a:prstGeom prst="rect">
            <a:avLst/>
          </a:prstGeom>
        </p:spPr>
      </p:pic>
      <p:pic>
        <p:nvPicPr>
          <p:cNvPr id="12" name="Picture 11" descr="A group of images of various vehicles&#10;&#10;Description automatically generated">
            <a:extLst>
              <a:ext uri="{FF2B5EF4-FFF2-40B4-BE49-F238E27FC236}">
                <a16:creationId xmlns:a16="http://schemas.microsoft.com/office/drawing/2014/main" id="{1AC0248E-93B5-E0AC-CDA4-70F74C10C8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t="77011" r="49135" b="1255"/>
          <a:stretch/>
        </p:blipFill>
        <p:spPr>
          <a:xfrm>
            <a:off x="10507261" y="609032"/>
            <a:ext cx="5342339" cy="377641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651AC52-4D31-2EF4-8E96-32D58DFFCA91}"/>
              </a:ext>
            </a:extLst>
          </p:cNvPr>
          <p:cNvSpPr/>
          <p:nvPr/>
        </p:nvSpPr>
        <p:spPr>
          <a:xfrm>
            <a:off x="1066800" y="3921401"/>
            <a:ext cx="5638800" cy="10558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i="1" dirty="0"/>
              <a:t>Hình 3: </a:t>
            </a:r>
            <a:r>
              <a:rPr lang="vi-VN" sz="3600" i="1" dirty="0"/>
              <a:t>Ti vi giúp giải trí</a:t>
            </a:r>
            <a:endParaRPr lang="vi-VN" sz="36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2D6C339-B600-05FE-BEE4-1F6533CF5B49}"/>
              </a:ext>
            </a:extLst>
          </p:cNvPr>
          <p:cNvSpPr/>
          <p:nvPr/>
        </p:nvSpPr>
        <p:spPr>
          <a:xfrm>
            <a:off x="10066955" y="4651580"/>
            <a:ext cx="6293892" cy="15847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i="1" dirty="0"/>
              <a:t>Hình 4: </a:t>
            </a:r>
            <a:r>
              <a:rPr lang="vi-VN" sz="3600" dirty="0"/>
              <a:t>Máy hút bụi giúp làm việc nhà</a:t>
            </a:r>
          </a:p>
        </p:txBody>
      </p:sp>
      <p:pic>
        <p:nvPicPr>
          <p:cNvPr id="6" name="Picture 5" descr="A group of images of various vehicles&#10;&#10;Description automatically generated">
            <a:extLst>
              <a:ext uri="{FF2B5EF4-FFF2-40B4-BE49-F238E27FC236}">
                <a16:creationId xmlns:a16="http://schemas.microsoft.com/office/drawing/2014/main" id="{E10C9253-01BA-C3B5-92F4-9380F65D20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6" t="76874" r="9993" b="1328"/>
          <a:stretch/>
        </p:blipFill>
        <p:spPr>
          <a:xfrm>
            <a:off x="1524000" y="5309789"/>
            <a:ext cx="5007047" cy="355422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23592C1-78D5-077E-F023-482B89C99E84}"/>
              </a:ext>
            </a:extLst>
          </p:cNvPr>
          <p:cNvSpPr/>
          <p:nvPr/>
        </p:nvSpPr>
        <p:spPr>
          <a:xfrm>
            <a:off x="685800" y="8953216"/>
            <a:ext cx="5722866" cy="12078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i="1" dirty="0"/>
              <a:t>Hình 5: </a:t>
            </a:r>
            <a:r>
              <a:rPr lang="vi-VN" sz="3600" dirty="0"/>
              <a:t>Máy vi tính giúp học </a:t>
            </a:r>
            <a:r>
              <a:rPr lang="vi-VN" sz="3600" dirty="0" err="1"/>
              <a:t>tâp</a:t>
            </a:r>
            <a:r>
              <a:rPr lang="vi-VN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6187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6B7FB072-84DB-CA74-2F7C-984C06587522}"/>
              </a:ext>
            </a:extLst>
          </p:cNvPr>
          <p:cNvSpPr/>
          <p:nvPr/>
        </p:nvSpPr>
        <p:spPr>
          <a:xfrm>
            <a:off x="1066800" y="2311980"/>
            <a:ext cx="5151977" cy="7632120"/>
          </a:xfrm>
          <a:custGeom>
            <a:avLst/>
            <a:gdLst/>
            <a:ahLst/>
            <a:cxnLst/>
            <a:rect l="l" t="t" r="r" b="b"/>
            <a:pathLst>
              <a:path w="2435749" h="3549360">
                <a:moveTo>
                  <a:pt x="0" y="0"/>
                </a:moveTo>
                <a:lnTo>
                  <a:pt x="2435749" y="0"/>
                </a:lnTo>
                <a:lnTo>
                  <a:pt x="2435749" y="3549361"/>
                </a:lnTo>
                <a:lnTo>
                  <a:pt x="0" y="35493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651FEB8C-651D-112B-51E2-8C6E864C3165}"/>
              </a:ext>
            </a:extLst>
          </p:cNvPr>
          <p:cNvSpPr/>
          <p:nvPr/>
        </p:nvSpPr>
        <p:spPr>
          <a:xfrm rot="808676">
            <a:off x="5940779" y="894666"/>
            <a:ext cx="8695479" cy="6888181"/>
          </a:xfrm>
          <a:custGeom>
            <a:avLst/>
            <a:gdLst/>
            <a:ahLst/>
            <a:cxnLst/>
            <a:rect l="l" t="t" r="r" b="b"/>
            <a:pathLst>
              <a:path w="3737528" h="3024000">
                <a:moveTo>
                  <a:pt x="0" y="0"/>
                </a:moveTo>
                <a:lnTo>
                  <a:pt x="3737528" y="0"/>
                </a:lnTo>
                <a:lnTo>
                  <a:pt x="373752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44773"/>
            <a:endParaRPr lang="vi-VN" sz="24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5569B8-DCEF-5E53-05BB-FC4F47B42D1A}"/>
              </a:ext>
            </a:extLst>
          </p:cNvPr>
          <p:cNvSpPr txBox="1"/>
          <p:nvPr/>
        </p:nvSpPr>
        <p:spPr>
          <a:xfrm rot="499792">
            <a:off x="6539906" y="2548732"/>
            <a:ext cx="749722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400" dirty="0">
                <a:latin typeface="Cambria" panose="02040503050406030204" pitchFamily="18" charset="0"/>
                <a:ea typeface="Cambria" panose="02040503050406030204" pitchFamily="18" charset="0"/>
              </a:rPr>
              <a:t>Kể thêm vai trò của một số sản phẩm công nghệ khác mà em biết.</a:t>
            </a:r>
          </a:p>
        </p:txBody>
      </p:sp>
    </p:spTree>
    <p:extLst>
      <p:ext uri="{BB962C8B-B14F-4D97-AF65-F5344CB8AC3E}">
        <p14:creationId xmlns:p14="http://schemas.microsoft.com/office/powerpoint/2010/main" val="2339304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251</Words>
  <Application>Microsoft Office PowerPoint</Application>
  <PresentationFormat>Custom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Cambria</vt:lpstr>
      <vt:lpstr>iCiel Mijas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PHIẾU HỌC TẬP</dc:title>
  <dc:creator>ADMIN</dc:creator>
  <cp:lastModifiedBy>VO THI YEN NHI</cp:lastModifiedBy>
  <cp:revision>2</cp:revision>
  <dcterms:created xsi:type="dcterms:W3CDTF">2006-08-16T00:00:00Z</dcterms:created>
  <dcterms:modified xsi:type="dcterms:W3CDTF">2024-08-11T05:55:32Z</dcterms:modified>
  <dc:identifier>DAGNWVmsOs8</dc:identifier>
</cp:coreProperties>
</file>