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7"/>
  </p:notesMasterIdLst>
  <p:sldIdLst>
    <p:sldId id="292" r:id="rId3"/>
    <p:sldId id="257" r:id="rId4"/>
    <p:sldId id="325" r:id="rId5"/>
    <p:sldId id="326" r:id="rId6"/>
    <p:sldId id="327" r:id="rId7"/>
    <p:sldId id="256" r:id="rId8"/>
    <p:sldId id="260" r:id="rId9"/>
    <p:sldId id="283" r:id="rId10"/>
    <p:sldId id="284" r:id="rId11"/>
    <p:sldId id="268" r:id="rId12"/>
    <p:sldId id="269" r:id="rId13"/>
    <p:sldId id="267" r:id="rId14"/>
    <p:sldId id="270" r:id="rId15"/>
    <p:sldId id="271" r:id="rId16"/>
    <p:sldId id="272" r:id="rId17"/>
    <p:sldId id="273" r:id="rId18"/>
    <p:sldId id="274" r:id="rId19"/>
    <p:sldId id="285" r:id="rId20"/>
    <p:sldId id="286" r:id="rId21"/>
    <p:sldId id="334" r:id="rId22"/>
    <p:sldId id="341" r:id="rId23"/>
    <p:sldId id="353" r:id="rId24"/>
    <p:sldId id="338" r:id="rId25"/>
    <p:sldId id="313" r:id="rId26"/>
    <p:sldId id="287" r:id="rId27"/>
    <p:sldId id="288" r:id="rId28"/>
    <p:sldId id="289" r:id="rId29"/>
    <p:sldId id="290" r:id="rId30"/>
    <p:sldId id="291" r:id="rId31"/>
    <p:sldId id="314" r:id="rId32"/>
    <p:sldId id="307" r:id="rId33"/>
    <p:sldId id="336" r:id="rId34"/>
    <p:sldId id="282" r:id="rId35"/>
    <p:sldId id="266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C260C-C65B-4C8C-B46D-68D077525F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67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78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C260C-C65B-4C8C-B46D-68D077525F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8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C260C-C65B-4C8C-B46D-68D077525F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89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733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2917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3447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72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3447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96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9463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8045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5304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439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PLAY</a:t>
            </a:r>
          </a:p>
        </p:txBody>
      </p:sp>
    </p:spTree>
    <p:extLst>
      <p:ext uri="{BB962C8B-B14F-4D97-AF65-F5344CB8AC3E}">
        <p14:creationId xmlns:p14="http://schemas.microsoft.com/office/powerpoint/2010/main" val="79938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4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41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C260C-C65B-4C8C-B46D-68D077525F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2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sang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55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5B90999-9BB9-DDAC-4781-8901EC1ADD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E2864DB-3686-17EB-1785-9D4F5000D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2FC50F4-414F-B2F3-B9ED-BF1D9219B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964CAB-92E6-49FF-8A3F-25AFC02661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02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01BDE9-D557-A6FC-ADF2-E1251AA57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55A32-E045-4DA7-50B9-DFAEF000B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F00D78-8DE4-9523-3C64-67862CAD9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6DB34-7C97-4315-BF26-C15540C3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859627"/>
      </p:ext>
    </p:extLst>
  </p:cSld>
  <p:clrMapOvr>
    <a:masterClrMapping/>
  </p:clrMapOvr>
  <p:transition>
    <p:wipe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F213FE-C041-733F-1DCE-7DB25E058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710C8F-3390-A473-43DC-6DF991F30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BC8F6C-5B52-E38A-C24C-5624080E9F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BBC-704C-4E78-96CA-5246153A7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751090"/>
      </p:ext>
    </p:extLst>
  </p:cSld>
  <p:clrMapOvr>
    <a:masterClrMapping/>
  </p:clrMapOvr>
  <p:transition>
    <p:wipe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66C7C2-1555-E60D-86E4-A156F4BFE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CF05DE-F587-3078-10FE-E821145691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775851-C079-D2CE-DECF-F818EA4F3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A38FF-A249-43AE-8293-E95762414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378478"/>
      </p:ext>
    </p:extLst>
  </p:cSld>
  <p:clrMapOvr>
    <a:masterClrMapping/>
  </p:clrMapOvr>
  <p:transition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2FC6B-680D-22ED-D000-D886E23EFE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4EAD49-6DC0-B5DA-FD3E-D654F9EEC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0B3500-D44D-8C3F-0E1C-C9BF35E82C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DCD13-62A6-4E99-A6F0-52FC3D88D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662425"/>
      </p:ext>
    </p:extLst>
  </p:cSld>
  <p:clrMapOvr>
    <a:masterClrMapping/>
  </p:clrMapOvr>
  <p:transition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314D60-02EB-AA02-5BE5-55EB869590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58F13C-6308-9152-0732-7EA6DDA9F9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0E91BAA-6ADA-4B84-8868-F0BC65251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9BB05-CFC3-4911-A01D-92A2B53E3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820930"/>
      </p:ext>
    </p:extLst>
  </p:cSld>
  <p:clrMapOvr>
    <a:masterClrMapping/>
  </p:clrMapOvr>
  <p:transition>
    <p:wipe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992009-B1D5-BCC0-E6D4-03B78E263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C5DBC3-144C-2EC4-C429-CB7289BD8D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4E0AA0-B1F3-C2F5-0870-F183771A1F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3E3A0-080E-47AC-A892-594B4CF248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070684"/>
      </p:ext>
    </p:extLst>
  </p:cSld>
  <p:clrMapOvr>
    <a:masterClrMapping/>
  </p:clrMapOvr>
  <p:transition>
    <p:wipe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7A1C55-00BF-5515-5067-9921202F40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F465E3-BAC5-B02E-D45F-4470A0C6B0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C0EDB6-9122-D171-3BE7-04C6C2D80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7513D-8115-410F-A2C1-D2E058B11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026517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2DC4AA-E819-B964-AAC3-BF39D283B4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EC9B77-71A5-95E7-7B5D-A05A2BCE66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663899-4C50-F13C-2115-AE6A20AA9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444CB-6A76-4134-970A-E381DF55E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814570"/>
      </p:ext>
    </p:extLst>
  </p:cSld>
  <p:clrMapOvr>
    <a:masterClrMapping/>
  </p:clrMapOvr>
  <p:transition>
    <p:wipe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7DA70-8713-6467-40BE-E416400158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A8B69-BC77-5249-E234-D00E3021CB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55CD1-B3E8-C028-8498-6D7F24488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F4B79-3516-4F43-9881-051E03E11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016700"/>
      </p:ext>
    </p:extLst>
  </p:cSld>
  <p:clrMapOvr>
    <a:masterClrMapping/>
  </p:clrMapOvr>
  <p:transition>
    <p:wipe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49B1A5-469D-F4E8-E88A-52578697F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143B67-21EC-FD06-DDC3-AECFC65D25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50C1D7-DD97-95CC-0D9D-9E62ED197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82B16-2198-40C8-8DC2-3A599A63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859505"/>
      </p:ext>
    </p:extLst>
  </p:cSld>
  <p:clrMapOvr>
    <a:masterClrMapping/>
  </p:clrMapOvr>
  <p:transition>
    <p:wipe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E88841-E2DD-8A61-4201-570C8581DD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77241E-7E75-F57D-A34A-819C9B4D7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F9DA39-AD84-E75B-E3AF-C90B781B25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40D933-FC3A-4B6F-AC67-0B1ACB4DAE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146694"/>
      </p:ext>
    </p:extLst>
  </p:cSld>
  <p:clrMapOvr>
    <a:masterClrMapping/>
  </p:clrMapOvr>
  <p:transition>
    <p:wipe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55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2AE8C2-CE2D-AC9D-1E0E-55DE78A167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48D9718-935E-39B6-452F-4D2455CB5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7E7276A-1F06-2036-5E86-564772689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43FDDE7-1128-4417-ADE7-4F1D3DC10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60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A2EC790-39AE-5D6D-A109-085BCD178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BB6D39-6076-8B12-69B8-BB933806C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6A7D70A-8734-2BA2-23D0-14F197349E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C9B6F05-FF2E-CD29-97EE-34EEA24B00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AFC9F7F-FE1F-A922-153F-7501D0E872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7740F04F-9890-46F9-8530-6F38C6DA4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89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ipe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29.gif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29.gif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19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29.gif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19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29.gif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12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19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19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hoc10.vn/doc-sach/tu-nhien-va-xa-hoi-3/1/137/43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upload.wikimedia.org/wikipedia/commons/d/d7/Silk_worm_21_days_01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45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5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1.jpeg"/><Relationship Id="rId4" Type="http://schemas.openxmlformats.org/officeDocument/2006/relationships/image" Target="../media/image54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microsoft.com/office/2007/relationships/hdphoto" Target="../media/hdphoto8.wdp"/><Relationship Id="rId3" Type="http://schemas.openxmlformats.org/officeDocument/2006/relationships/image" Target="../media/image16.jpeg"/><Relationship Id="rId21" Type="http://schemas.openxmlformats.org/officeDocument/2006/relationships/slide" Target="slide10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6.wdp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itecornerFlower">
            <a:extLst>
              <a:ext uri="{FF2B5EF4-FFF2-40B4-BE49-F238E27FC236}">
                <a16:creationId xmlns:a16="http://schemas.microsoft.com/office/drawing/2014/main" id="{39724195-B1FD-B97E-E83B-7D3AE61FE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743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WhitecornerFlower">
            <a:extLst>
              <a:ext uri="{FF2B5EF4-FFF2-40B4-BE49-F238E27FC236}">
                <a16:creationId xmlns:a16="http://schemas.microsoft.com/office/drawing/2014/main" id="{33DCF803-4063-124F-7381-D333FCF0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0"/>
            <a:ext cx="2962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WhitecornerFlower">
            <a:extLst>
              <a:ext uri="{FF2B5EF4-FFF2-40B4-BE49-F238E27FC236}">
                <a16:creationId xmlns:a16="http://schemas.microsoft.com/office/drawing/2014/main" id="{08986D80-472B-6C99-FB91-188676F6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32004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WhitecornerFlower">
            <a:extLst>
              <a:ext uri="{FF2B5EF4-FFF2-40B4-BE49-F238E27FC236}">
                <a16:creationId xmlns:a16="http://schemas.microsoft.com/office/drawing/2014/main" id="{70DA5F26-29F8-E591-93C0-2D0F358D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4" y="4040188"/>
            <a:ext cx="24907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WordArt 6">
            <a:extLst>
              <a:ext uri="{FF2B5EF4-FFF2-40B4-BE49-F238E27FC236}">
                <a16:creationId xmlns:a16="http://schemas.microsoft.com/office/drawing/2014/main" id="{9C912A78-1E03-66CD-15AC-07CF353256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600200"/>
            <a:ext cx="8305800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2951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các thầy cô giáo về dự giờ thăm lớp.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B2F9850-63DC-236B-6C35-7C7B4DFC5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486400"/>
            <a:ext cx="403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i="0" kern="1200">
                <a:solidFill>
                  <a:srgbClr val="0000FF"/>
                </a:solidFill>
                <a:latin typeface=".VnAristote" panose="020B7200000000000000" pitchFamily="34" charset="0"/>
                <a:ea typeface="+mn-ea"/>
                <a:cs typeface="+mn-cs"/>
              </a:rPr>
              <a:t>Gi¸o viªn : Lª ThÞ Lan</a:t>
            </a:r>
          </a:p>
        </p:txBody>
      </p:sp>
      <p:pic>
        <p:nvPicPr>
          <p:cNvPr id="56329" name="Picture 9" descr="in_tit_middle">
            <a:extLst>
              <a:ext uri="{FF2B5EF4-FFF2-40B4-BE49-F238E27FC236}">
                <a16:creationId xmlns:a16="http://schemas.microsoft.com/office/drawing/2014/main" id="{53ED68BD-E6CA-AF44-5DD2-43752019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365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0">
            <a:extLst>
              <a:ext uri="{FF2B5EF4-FFF2-40B4-BE49-F238E27FC236}">
                <a16:creationId xmlns:a16="http://schemas.microsoft.com/office/drawing/2014/main" id="{277B78E0-B06C-4182-F8CA-8C8EA6985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4813300"/>
            <a:ext cx="403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en-US" sz="3200" i="0" kern="1200">
              <a:solidFill>
                <a:srgbClr val="0000FF"/>
              </a:solidFill>
              <a:latin typeface=".VnAristote" panose="020B7200000000000000" pitchFamily="34" charset="0"/>
              <a:ea typeface="+mn-ea"/>
              <a:cs typeface="+mn-cs"/>
            </a:endParaRPr>
          </a:p>
        </p:txBody>
      </p:sp>
      <p:sp>
        <p:nvSpPr>
          <p:cNvPr id="3082" name="WordArt 11">
            <a:extLst>
              <a:ext uri="{FF2B5EF4-FFF2-40B4-BE49-F238E27FC236}">
                <a16:creationId xmlns:a16="http://schemas.microsoft.com/office/drawing/2014/main" id="{86E61564-8F41-DB1E-AA20-E3E4C15EC7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1" y="3352801"/>
            <a:ext cx="2333625" cy="1069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3A</a:t>
            </a:r>
          </a:p>
        </p:txBody>
      </p:sp>
      <p:sp>
        <p:nvSpPr>
          <p:cNvPr id="3083" name="WordArt 12">
            <a:extLst>
              <a:ext uri="{FF2B5EF4-FFF2-40B4-BE49-F238E27FC236}">
                <a16:creationId xmlns:a16="http://schemas.microsoft.com/office/drawing/2014/main" id="{69B24FC5-ED5E-3051-A464-B7FF0C757B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1" y="2362201"/>
            <a:ext cx="5229225" cy="638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TỰ NHIÊN VÀ XÃ HỘI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2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không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khí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trong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lành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tài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nguyên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rừng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60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rgbClr val="0000FF"/>
                </a:solidFill>
                <a:latin typeface="UTM Avo" panose="02040603050506020204" pitchFamily="18" charset="0"/>
              </a:rPr>
              <a:t>Đem lại cơm gạo, nguồn lương thực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786DD-45FD-739B-F263-0F36D8EC8F8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9790" r="49375" b="70071"/>
          <a:stretch/>
        </p:blipFill>
        <p:spPr>
          <a:xfrm>
            <a:off x="5994400" y="381000"/>
            <a:ext cx="3111061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D26E0-C453-A65A-8867-BD8DB3D41E2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9" grpId="0" animBg="1"/>
      <p:bldP spid="50" grpId="0" animBg="1"/>
      <p:bldP spid="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2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đồ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uống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giá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trị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về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kinh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tế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60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rgbClr val="0000FF"/>
                </a:solidFill>
                <a:latin typeface="UTM Avo" panose="02040603050506020204" pitchFamily="18" charset="0"/>
              </a:rPr>
              <a:t>Đem lại thức ăn, giá trị về kinh tế 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98BBB2-E0CC-85F2-F802-86FFAE3E6A7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3" t="9790" r="10833" b="70071"/>
          <a:stretch/>
        </p:blipFill>
        <p:spPr>
          <a:xfrm>
            <a:off x="5994400" y="381000"/>
            <a:ext cx="3195144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84B6A-2622-9694-8835-D7467119FC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9" grpId="0" animBg="1"/>
      <p:bldP spid="50" grpId="0" animBg="1"/>
      <p:bldP spid="5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317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2192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không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khí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trong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lành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tài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nguyên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rừng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4008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nguồn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thức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ăn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nguồn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lợi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thủy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sản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400" y="393700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E5283DEC-3D08-8D6F-D4D7-99046B53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071A7-82DC-234B-6919-A436123747E3}"/>
              </a:ext>
            </a:extLst>
          </p:cNvPr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55D303-B404-1377-22F9-F918A89B707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31119" r="49375" b="47417"/>
          <a:stretch/>
        </p:blipFill>
        <p:spPr>
          <a:xfrm>
            <a:off x="6197600" y="279400"/>
            <a:ext cx="2946400" cy="2529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BD7D9-B378-2178-A48C-AB92945073D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50" grpId="0" animBg="1"/>
      <p:bldP spid="50" grpId="1" animBg="1"/>
      <p:bldP spid="51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2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nguồn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thức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ăn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rau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củ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quả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60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rgbClr val="0000FF"/>
                </a:solidFill>
                <a:latin typeface="UTM Avo" panose="02040603050506020204" pitchFamily="18" charset="0"/>
              </a:rPr>
              <a:t>Đem lại thức ăn, giá trị về kinh tế 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44495-6598-4594-4C1F-886FB054624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8" t="30137" r="10970" b="47417"/>
          <a:stretch/>
        </p:blipFill>
        <p:spPr>
          <a:xfrm>
            <a:off x="6096001" y="279400"/>
            <a:ext cx="2946400" cy="2573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AE488-AD1B-B0EF-E89F-0D4F159EEA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9" grpId="0" animBg="1"/>
      <p:bldP spid="50" grpId="0" animBg="1"/>
      <p:bldP spid="5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317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2192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đồ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uống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giá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trị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về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kinh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tế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4008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thức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ăn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nguồn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lợi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thủy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sản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400" y="393700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E5283DEC-3D08-8D6F-D4D7-99046B53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071A7-82DC-234B-6919-A436123747E3}"/>
              </a:ext>
            </a:extLst>
          </p:cNvPr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23EED1-3672-8AFB-E656-0099ECB3CDE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54726" r="49286" b="24740"/>
          <a:stretch/>
        </p:blipFill>
        <p:spPr>
          <a:xfrm>
            <a:off x="6096001" y="279400"/>
            <a:ext cx="3207828" cy="2451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BC734-BFA6-7765-13CF-E3F512CCE8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50" grpId="0" animBg="1"/>
      <p:bldP spid="50" grpId="1" animBg="1"/>
      <p:bldP spid="51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2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đồ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uống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giá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trị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về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kinh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tế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604000" y="3022600"/>
            <a:ext cx="47752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rgbClr val="0000FF"/>
                </a:solidFill>
                <a:latin typeface="UTM Avo" panose="02040603050506020204" pitchFamily="18" charset="0"/>
              </a:rPr>
              <a:t>Đem lại thức ăn, nguồn lợi thủy sản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73E954-FA21-414C-A776-134148BFCBA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54726" r="7999" b="24631"/>
          <a:stretch/>
        </p:blipFill>
        <p:spPr>
          <a:xfrm>
            <a:off x="5892801" y="279401"/>
            <a:ext cx="3377657" cy="2526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0FAF0-2B60-B8C3-A921-90154B7272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9" grpId="0" animBg="1"/>
      <p:bldP spid="50" grpId="0" animBg="1"/>
      <p:bldP spid="5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317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2192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nguồn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thức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ăn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rau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củ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quả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4008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rgbClr val="0000FF"/>
                </a:solidFill>
                <a:latin typeface="UTM Avo" panose="02040603050506020204" pitchFamily="18" charset="0"/>
              </a:rPr>
              <a:t>Đem lại cơm gạo, nguồn lương thực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400" y="393700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E5283DEC-3D08-8D6F-D4D7-99046B53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071A7-82DC-234B-6919-A436123747E3}"/>
              </a:ext>
            </a:extLst>
          </p:cNvPr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ADF0CF-1A0A-9770-07C8-4CC92D270CF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75024" r="49286" b="2481"/>
          <a:stretch/>
        </p:blipFill>
        <p:spPr>
          <a:xfrm>
            <a:off x="6096000" y="279401"/>
            <a:ext cx="3048000" cy="255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30452-4592-DDC0-EBE3-DD3A0AE549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50" grpId="0" animBg="1"/>
      <p:bldP spid="50" grpId="1" animBg="1"/>
      <p:bldP spid="51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317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2192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A. Đem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nguồn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thức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ăn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nguồn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lợi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thủy</a:t>
            </a:r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FF"/>
                </a:solidFill>
                <a:latin typeface="UTM Avo" panose="02040603050506020204" pitchFamily="18" charset="0"/>
              </a:rPr>
              <a:t>sản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400800" y="3124200"/>
            <a:ext cx="4724400" cy="10160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vi-VN" sz="2667" dirty="0">
                <a:solidFill>
                  <a:srgbClr val="0000FF"/>
                </a:solidFill>
                <a:latin typeface="UTM Avo" panose="02040603050506020204" pitchFamily="18" charset="0"/>
              </a:rPr>
              <a:t>Đem lại không khí trong lành</a:t>
            </a:r>
            <a:endParaRPr lang="en-US" sz="2667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400" y="393700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E5283DEC-3D08-8D6F-D4D7-99046B53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3378200"/>
            <a:ext cx="792193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071A7-82DC-234B-6919-A436123747E3}"/>
              </a:ext>
            </a:extLst>
          </p:cNvPr>
          <p:cNvSpPr txBox="1"/>
          <p:nvPr/>
        </p:nvSpPr>
        <p:spPr>
          <a:xfrm>
            <a:off x="2946400" y="787400"/>
            <a:ext cx="28834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 dirty="0">
                <a:solidFill>
                  <a:schemeClr val="bg1"/>
                </a:solidFill>
                <a:latin typeface="UTM Avo" panose="02040603050506020204" pitchFamily="18" charset="0"/>
              </a:rPr>
              <a:t>Hoạt động dưới đây mang lại lợi ích gì?</a:t>
            </a:r>
            <a:endParaRPr lang="en-US" sz="2667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839DB-FBDA-62C0-FCAC-38C6F1872BF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75124" r="7891" b="2481"/>
          <a:stretch/>
        </p:blipFill>
        <p:spPr>
          <a:xfrm>
            <a:off x="6197600" y="279400"/>
            <a:ext cx="3048000" cy="2473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B3C83E-B9C7-D4ED-6622-A3E20187AF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50" grpId="0" animBg="1"/>
      <p:bldP spid="50" grpId="1" animBg="1"/>
      <p:bldP spid="51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A109F3-796F-64E6-01CB-4A589D9A8FEF}"/>
              </a:ext>
            </a:extLst>
          </p:cNvPr>
          <p:cNvSpPr txBox="1"/>
          <p:nvPr/>
        </p:nvSpPr>
        <p:spPr>
          <a:xfrm>
            <a:off x="780449" y="1470616"/>
            <a:ext cx="1043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 sắp xếp các hoạt động trong hình vào các nhóm dưới đây: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907B75-F1B0-2D1A-D814-21BFE14C1F8F}"/>
              </a:ext>
            </a:extLst>
          </p:cNvPr>
          <p:cNvSpPr/>
          <p:nvPr/>
        </p:nvSpPr>
        <p:spPr>
          <a:xfrm>
            <a:off x="990600" y="2028158"/>
            <a:ext cx="3276600" cy="11891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thuỷ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9CA9D-C783-02E7-728C-CC371088F22A}"/>
              </a:ext>
            </a:extLst>
          </p:cNvPr>
          <p:cNvSpPr/>
          <p:nvPr/>
        </p:nvSpPr>
        <p:spPr>
          <a:xfrm>
            <a:off x="4450773" y="2032368"/>
            <a:ext cx="3276600" cy="1189175"/>
          </a:xfrm>
          <a:prstGeom prst="rect">
            <a:avLst/>
          </a:prstGeom>
          <a:solidFill>
            <a:srgbClr val="D4E5D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207CD-D0E4-0D6A-6760-62AC78375639}"/>
              </a:ext>
            </a:extLst>
          </p:cNvPr>
          <p:cNvSpPr/>
          <p:nvPr/>
        </p:nvSpPr>
        <p:spPr>
          <a:xfrm>
            <a:off x="7897091" y="2027400"/>
            <a:ext cx="3276600" cy="11971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 chăm sóc rừng</a:t>
            </a:r>
          </a:p>
        </p:txBody>
      </p:sp>
    </p:spTree>
    <p:extLst>
      <p:ext uri="{BB962C8B-B14F-4D97-AF65-F5344CB8AC3E}">
        <p14:creationId xmlns:p14="http://schemas.microsoft.com/office/powerpoint/2010/main" val="26516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B2AEE3FA-546E-03BF-F410-CF7E1E2A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200" y="2286000"/>
            <a:ext cx="4398259" cy="4442686"/>
          </a:xfrm>
          <a:prstGeom prst="rect">
            <a:avLst/>
          </a:prstGeom>
        </p:spPr>
      </p:pic>
      <p:sp>
        <p:nvSpPr>
          <p:cNvPr id="6" name="Cloud Callout 1">
            <a:extLst>
              <a:ext uri="{FF2B5EF4-FFF2-40B4-BE49-F238E27FC236}">
                <a16:creationId xmlns:a16="http://schemas.microsoft.com/office/drawing/2014/main" id="{334FCB65-600B-F66A-055B-B4C3B5FD7AF9}"/>
              </a:ext>
            </a:extLst>
          </p:cNvPr>
          <p:cNvSpPr/>
          <p:nvPr/>
        </p:nvSpPr>
        <p:spPr>
          <a:xfrm>
            <a:off x="5232400" y="914400"/>
            <a:ext cx="6121400" cy="2819400"/>
          </a:xfrm>
          <a:prstGeom prst="cloudCallout">
            <a:avLst>
              <a:gd name="adj1" fmla="val -65348"/>
              <a:gd name="adj2" fmla="val 51348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41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AB0240-1746-23C6-E21D-D4E025D37FA7}"/>
              </a:ext>
            </a:extLst>
          </p:cNvPr>
          <p:cNvGrpSpPr/>
          <p:nvPr/>
        </p:nvGrpSpPr>
        <p:grpSpPr>
          <a:xfrm>
            <a:off x="4727728" y="2840529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DF730A19-A2B6-D8F3-805A-C8F51A8D2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EC68E6-164C-BA6C-3717-E1023E1FD90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trâu bò">
            <a:extLst>
              <a:ext uri="{FF2B5EF4-FFF2-40B4-BE49-F238E27FC236}">
                <a16:creationId xmlns:a16="http://schemas.microsoft.com/office/drawing/2014/main" id="{26FD45B2-6417-D4E5-3A73-DE24B7693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4572000" cy="2438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1" descr="nuoi de">
            <a:extLst>
              <a:ext uri="{FF2B5EF4-FFF2-40B4-BE49-F238E27FC236}">
                <a16:creationId xmlns:a16="http://schemas.microsoft.com/office/drawing/2014/main" id="{F999C70C-60CA-EA68-7CFC-E673B9F4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4">
            <a:extLst>
              <a:ext uri="{FF2B5EF4-FFF2-40B4-BE49-F238E27FC236}">
                <a16:creationId xmlns:a16="http://schemas.microsoft.com/office/drawing/2014/main" id="{9E09D0D0-5B88-0988-CF76-72C80D86E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895600"/>
            <a:ext cx="1295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Nuôi bò</a:t>
            </a:r>
          </a:p>
        </p:txBody>
      </p:sp>
      <p:sp>
        <p:nvSpPr>
          <p:cNvPr id="16389" name="Rectangle 17">
            <a:extLst>
              <a:ext uri="{FF2B5EF4-FFF2-40B4-BE49-F238E27FC236}">
                <a16:creationId xmlns:a16="http://schemas.microsoft.com/office/drawing/2014/main" id="{5DCCECB4-1036-B97E-BFEA-BB81D8DDE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048000"/>
            <a:ext cx="1371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Nuôi dê</a:t>
            </a:r>
          </a:p>
        </p:txBody>
      </p:sp>
      <p:pic>
        <p:nvPicPr>
          <p:cNvPr id="16391" name="Picture 10" descr="Tập tin:Silk worm 21 days 01.jpg">
            <a:hlinkClick r:id="rId4"/>
            <a:extLst>
              <a:ext uri="{FF2B5EF4-FFF2-40B4-BE49-F238E27FC236}">
                <a16:creationId xmlns:a16="http://schemas.microsoft.com/office/drawing/2014/main" id="{D0237EFA-660E-C85B-A9F0-DC016CA9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17">
            <a:extLst>
              <a:ext uri="{FF2B5EF4-FFF2-40B4-BE49-F238E27FC236}">
                <a16:creationId xmlns:a16="http://schemas.microsoft.com/office/drawing/2014/main" id="{7746EA77-0277-152A-FE87-17C26A839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6400800"/>
            <a:ext cx="1600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Nuôi tằm</a:t>
            </a:r>
          </a:p>
        </p:txBody>
      </p:sp>
      <p:pic>
        <p:nvPicPr>
          <p:cNvPr id="16395" name="Picture 12" descr="dotphamoi">
            <a:extLst>
              <a:ext uri="{FF2B5EF4-FFF2-40B4-BE49-F238E27FC236}">
                <a16:creationId xmlns:a16="http://schemas.microsoft.com/office/drawing/2014/main" id="{C3A56CE8-8491-D7B9-A7FE-88DF5D3A4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Rectangle 17">
            <a:extLst>
              <a:ext uri="{FF2B5EF4-FFF2-40B4-BE49-F238E27FC236}">
                <a16:creationId xmlns:a16="http://schemas.microsoft.com/office/drawing/2014/main" id="{DAD42E46-91A8-E777-C0E7-46292D8C3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1" y="6400800"/>
            <a:ext cx="2373313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Đánh bắt cá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80E2F-D61D-1475-AB50-31FFE612C3C0}"/>
              </a:ext>
            </a:extLst>
          </p:cNvPr>
          <p:cNvSpPr txBox="1"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M</a:t>
            </a:r>
            <a:r>
              <a:rPr lang="vi-VN" dirty="0" err="1">
                <a:solidFill>
                  <a:srgbClr val="002060"/>
                </a:solidFill>
              </a:rPr>
              <a:t>ột</a:t>
            </a:r>
            <a:r>
              <a:rPr lang="vi-VN" dirty="0">
                <a:solidFill>
                  <a:srgbClr val="002060"/>
                </a:solidFill>
              </a:rPr>
              <a:t> số hoạt động sản xuất nông nghiệp khác mà em biết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  <p:bldP spid="16394" grpId="0" animBg="1"/>
      <p:bldP spid="163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74E60EAA-5663-974D-D66C-286EE5A01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2819400"/>
            <a:ext cx="1828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Trồng chè</a:t>
            </a:r>
          </a:p>
        </p:txBody>
      </p:sp>
      <p:graphicFrame>
        <p:nvGraphicFramePr>
          <p:cNvPr id="17411" name="Object 12">
            <a:extLst>
              <a:ext uri="{FF2B5EF4-FFF2-40B4-BE49-F238E27FC236}">
                <a16:creationId xmlns:a16="http://schemas.microsoft.com/office/drawing/2014/main" id="{038B02EE-894D-6515-4C4A-FDA446390FEF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6248400" y="0"/>
          <a:ext cx="4419600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780952" imgH="2828571" progId="MSPhotoEd.3">
                  <p:embed/>
                </p:oleObj>
              </mc:Choice>
              <mc:Fallback>
                <p:oleObj name="Photo Editor Photo" r:id="rId2" imgW="3780952" imgH="2828571" progId="MSPhotoEd.3">
                  <p:embed/>
                  <p:pic>
                    <p:nvPicPr>
                      <p:cNvPr id="17411" name="Object 12">
                        <a:extLst>
                          <a:ext uri="{FF2B5EF4-FFF2-40B4-BE49-F238E27FC236}">
                            <a16:creationId xmlns:a16="http://schemas.microsoft.com/office/drawing/2014/main" id="{038B02EE-894D-6515-4C4A-FDA446390FE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0"/>
                        <a:ext cx="4419600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14">
            <a:extLst>
              <a:ext uri="{FF2B5EF4-FFF2-40B4-BE49-F238E27FC236}">
                <a16:creationId xmlns:a16="http://schemas.microsoft.com/office/drawing/2014/main" id="{06961185-AD6A-0185-E425-869FEAD16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743200"/>
            <a:ext cx="20574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Trồng nhãn</a:t>
            </a:r>
          </a:p>
        </p:txBody>
      </p:sp>
      <p:pic>
        <p:nvPicPr>
          <p:cNvPr id="17413" name="Picture 9" descr="ernte">
            <a:extLst>
              <a:ext uri="{FF2B5EF4-FFF2-40B4-BE49-F238E27FC236}">
                <a16:creationId xmlns:a16="http://schemas.microsoft.com/office/drawing/2014/main" id="{DB165D70-1ECD-F260-21D0-15B323E8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4495800" cy="2743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10" descr="tải xuống">
            <a:extLst>
              <a:ext uri="{FF2B5EF4-FFF2-40B4-BE49-F238E27FC236}">
                <a16:creationId xmlns:a16="http://schemas.microsoft.com/office/drawing/2014/main" id="{BFD324B8-D881-1BBD-1D99-492386AA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3322638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 descr="images">
            <a:extLst>
              <a:ext uri="{FF2B5EF4-FFF2-40B4-BE49-F238E27FC236}">
                <a16:creationId xmlns:a16="http://schemas.microsoft.com/office/drawing/2014/main" id="{806AD5C5-303D-1000-12B2-181C0800A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14">
            <a:extLst>
              <a:ext uri="{FF2B5EF4-FFF2-40B4-BE49-F238E27FC236}">
                <a16:creationId xmlns:a16="http://schemas.microsoft.com/office/drawing/2014/main" id="{950CE26C-E872-CF79-0E11-E4CC4BFE9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6477000"/>
            <a:ext cx="1828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Trồng dưa</a:t>
            </a:r>
          </a:p>
        </p:txBody>
      </p:sp>
      <p:sp>
        <p:nvSpPr>
          <p:cNvPr id="17417" name="Rectangle 14">
            <a:extLst>
              <a:ext uri="{FF2B5EF4-FFF2-40B4-BE49-F238E27FC236}">
                <a16:creationId xmlns:a16="http://schemas.microsoft.com/office/drawing/2014/main" id="{3B97786B-CB94-296E-3339-ADC43DD9F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100" y="6391275"/>
            <a:ext cx="1828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Times New Roman" panose="02020603050405020304" pitchFamily="18" charset="0"/>
              </a:rPr>
              <a:t>Cấy lúa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907B75-F1B0-2D1A-D814-21BFE14C1F8F}"/>
              </a:ext>
            </a:extLst>
          </p:cNvPr>
          <p:cNvSpPr/>
          <p:nvPr/>
        </p:nvSpPr>
        <p:spPr>
          <a:xfrm>
            <a:off x="533400" y="1051413"/>
            <a:ext cx="3276600" cy="792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Ho¹t ®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éng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n«ng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nghiÖp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®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Æc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ë </a:t>
            </a:r>
            <a:r>
              <a:rPr lang="en-US" sz="2800" dirty="0" err="1">
                <a:solidFill>
                  <a:srgbClr val="FF0000"/>
                </a:solidFill>
                <a:latin typeface=".VnTime" pitchFamily="34" charset="0"/>
              </a:rPr>
              <a:t>miÒn</a:t>
            </a:r>
            <a:r>
              <a:rPr lang="en-US" sz="28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itchFamily="34" charset="0"/>
              </a:rPr>
              <a:t>nói</a:t>
            </a:r>
            <a:endParaRPr 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9CA9D-C783-02E7-728C-CC371088F22A}"/>
              </a:ext>
            </a:extLst>
          </p:cNvPr>
          <p:cNvSpPr/>
          <p:nvPr/>
        </p:nvSpPr>
        <p:spPr>
          <a:xfrm>
            <a:off x="4294910" y="1025133"/>
            <a:ext cx="3276600" cy="951151"/>
          </a:xfrm>
          <a:prstGeom prst="rect">
            <a:avLst/>
          </a:prstGeom>
          <a:solidFill>
            <a:srgbClr val="D4E5D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Ho¹t ®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éng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n«ng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nghiÖp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®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Æc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ë </a:t>
            </a:r>
            <a:r>
              <a:rPr lang="en-US" sz="2800" dirty="0">
                <a:solidFill>
                  <a:srgbClr val="FF0000"/>
                </a:solidFill>
                <a:latin typeface=".VnTime" pitchFamily="34" charset="0"/>
              </a:rPr>
              <a:t>®</a:t>
            </a:r>
            <a:r>
              <a:rPr lang="en-US" sz="2800" dirty="0" err="1">
                <a:solidFill>
                  <a:srgbClr val="FF0000"/>
                </a:solidFill>
                <a:latin typeface=".VnTime" pitchFamily="34" charset="0"/>
              </a:rPr>
              <a:t>ång</a:t>
            </a:r>
            <a:r>
              <a:rPr lang="en-US" sz="28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itchFamily="34" charset="0"/>
              </a:rPr>
              <a:t>b»ng</a:t>
            </a:r>
            <a:endParaRPr 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207CD-D0E4-0D6A-6760-62AC78375639}"/>
              </a:ext>
            </a:extLst>
          </p:cNvPr>
          <p:cNvSpPr/>
          <p:nvPr/>
        </p:nvSpPr>
        <p:spPr>
          <a:xfrm>
            <a:off x="8382000" y="1025133"/>
            <a:ext cx="3276600" cy="818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Ho¹t ®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éng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n«ng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nghiÖp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®</a:t>
            </a:r>
            <a:r>
              <a:rPr lang="en-US" sz="2400" dirty="0" err="1">
                <a:solidFill>
                  <a:srgbClr val="000000"/>
                </a:solidFill>
                <a:latin typeface=".VnTime" pitchFamily="34" charset="0"/>
              </a:rPr>
              <a:t>Æc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0000"/>
                </a:solidFill>
                <a:latin typeface=".VnTime" pitchFamily="34" charset="0"/>
              </a:rPr>
              <a:t> ë </a:t>
            </a:r>
            <a:r>
              <a:rPr lang="en-US" sz="2800" dirty="0" err="1">
                <a:solidFill>
                  <a:srgbClr val="FF0000"/>
                </a:solidFill>
                <a:latin typeface=".VnTime" pitchFamily="34" charset="0"/>
              </a:rPr>
              <a:t>miÒn</a:t>
            </a:r>
            <a:r>
              <a:rPr lang="en-US" sz="28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itchFamily="34" charset="0"/>
              </a:rPr>
              <a:t>biÓn</a:t>
            </a:r>
            <a:endParaRPr 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F9FA-A439-06DE-C2C8-4189882B10E4}"/>
              </a:ext>
            </a:extLst>
          </p:cNvPr>
          <p:cNvSpPr txBox="1"/>
          <p:nvPr/>
        </p:nvSpPr>
        <p:spPr>
          <a:xfrm>
            <a:off x="240628" y="224742"/>
            <a:ext cx="115886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sản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xuất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nghiệp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đặc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miền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nào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6" name="Picture 31" descr="gatlua1">
            <a:extLst>
              <a:ext uri="{FF2B5EF4-FFF2-40B4-BE49-F238E27FC236}">
                <a16:creationId xmlns:a16="http://schemas.microsoft.com/office/drawing/2014/main" id="{AB784942-08B8-C9F8-7691-C41F9EBCD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8" y="2225793"/>
            <a:ext cx="3231465" cy="2067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ong cafe">
            <a:extLst>
              <a:ext uri="{FF2B5EF4-FFF2-40B4-BE49-F238E27FC236}">
                <a16:creationId xmlns:a16="http://schemas.microsoft.com/office/drawing/2014/main" id="{339E86DC-463E-8E94-1398-F38449C4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60" y="2290326"/>
            <a:ext cx="3553034" cy="2067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dotphamoi">
            <a:extLst>
              <a:ext uri="{FF2B5EF4-FFF2-40B4-BE49-F238E27FC236}">
                <a16:creationId xmlns:a16="http://schemas.microsoft.com/office/drawing/2014/main" id="{C6FD19B8-F763-1AE1-A82C-70B0B9A8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06" y="2323190"/>
            <a:ext cx="4012223" cy="20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rong-rung-o-lc">
            <a:extLst>
              <a:ext uri="{FF2B5EF4-FFF2-40B4-BE49-F238E27FC236}">
                <a16:creationId xmlns:a16="http://schemas.microsoft.com/office/drawing/2014/main" id="{E6078B07-7888-D204-0E2D-DB98CE0F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8" y="4675238"/>
            <a:ext cx="3260761" cy="2067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nh%201-Huyen%20yen%20the%20dang%20trien%20khai%20De%20an%20phat%20trien%20chan%20nuoi%20ga%20doi%20ben%20vung%20gd">
            <a:extLst>
              <a:ext uri="{FF2B5EF4-FFF2-40B4-BE49-F238E27FC236}">
                <a16:creationId xmlns:a16="http://schemas.microsoft.com/office/drawing/2014/main" id="{5BFBF9F3-2396-B2A4-7C19-1816A429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0" y="4641994"/>
            <a:ext cx="3370447" cy="210044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50814712_6">
            <a:extLst>
              <a:ext uri="{FF2B5EF4-FFF2-40B4-BE49-F238E27FC236}">
                <a16:creationId xmlns:a16="http://schemas.microsoft.com/office/drawing/2014/main" id="{A9D628F8-5E8A-12B1-5BF9-3673D301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90" y="4641994"/>
            <a:ext cx="3812382" cy="202091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90" name="Picture 42" descr="090802114520-69-215[2]">
            <a:extLst>
              <a:ext uri="{FF2B5EF4-FFF2-40B4-BE49-F238E27FC236}">
                <a16:creationId xmlns:a16="http://schemas.microsoft.com/office/drawing/2014/main" id="{22250687-C015-FCAA-B422-9C2E5F89A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" y="5530850"/>
            <a:ext cx="2149022" cy="1371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7" descr="50814712_6">
            <a:extLst>
              <a:ext uri="{FF2B5EF4-FFF2-40B4-BE49-F238E27FC236}">
                <a16:creationId xmlns:a16="http://schemas.microsoft.com/office/drawing/2014/main" id="{88A69C9D-61CA-A354-C03F-D8A9D5F3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24" y="417513"/>
            <a:ext cx="1943099" cy="12588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8" descr="Trong cafe">
            <a:extLst>
              <a:ext uri="{FF2B5EF4-FFF2-40B4-BE49-F238E27FC236}">
                <a16:creationId xmlns:a16="http://schemas.microsoft.com/office/drawing/2014/main" id="{AF3720E6-EC78-86FE-CED6-EE64DAE1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0" y="2227025"/>
            <a:ext cx="2149022" cy="119056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8" name="Picture 10" descr="Anh%201-Huyen%20yen%20the%20dang%20trien%20khai%20De%20an%20phat%20trien%20chan%20nuoi%20ga%20doi%20ben%20vung%20gd">
            <a:extLst>
              <a:ext uri="{FF2B5EF4-FFF2-40B4-BE49-F238E27FC236}">
                <a16:creationId xmlns:a16="http://schemas.microsoft.com/office/drawing/2014/main" id="{8F114A16-043D-FC31-25BE-CA43F0E4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395289"/>
            <a:ext cx="1943100" cy="1282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9" name="Picture 11" descr="trong-rung-o-lc">
            <a:extLst>
              <a:ext uri="{FF2B5EF4-FFF2-40B4-BE49-F238E27FC236}">
                <a16:creationId xmlns:a16="http://schemas.microsoft.com/office/drawing/2014/main" id="{971C9E33-8DE9-B79A-148C-7DB5E6E6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36" y="395289"/>
            <a:ext cx="2067381" cy="1219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4494" name="Group 46">
            <a:extLst>
              <a:ext uri="{FF2B5EF4-FFF2-40B4-BE49-F238E27FC236}">
                <a16:creationId xmlns:a16="http://schemas.microsoft.com/office/drawing/2014/main" id="{4D3AE1C6-D089-BE2A-4703-CAFAC0F40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305042"/>
              </p:ext>
            </p:extLst>
          </p:nvPr>
        </p:nvGraphicFramePr>
        <p:xfrm>
          <a:off x="3624036" y="1722899"/>
          <a:ext cx="6477000" cy="5207227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05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Ho¹t ®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éng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n«ng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nghiÖp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®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Æc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tr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ư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­ng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ë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miÒn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nói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Ho¹t ®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éng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n«ng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nghiÖp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®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Æc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tr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ư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­ng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ë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®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ång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b»ng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Ho¹t ®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éng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n«ng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nghiÖp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®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Æc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tr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­ư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.VnTime" pitchFamily="34" charset="0"/>
                        </a:rPr>
                        <a:t> ë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miÒn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biÓn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67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479" name="Picture 31" descr="gatlua1">
            <a:extLst>
              <a:ext uri="{FF2B5EF4-FFF2-40B4-BE49-F238E27FC236}">
                <a16:creationId xmlns:a16="http://schemas.microsoft.com/office/drawing/2014/main" id="{CCBB9631-BB15-37B1-60D8-FEC4EFFED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6" y="641350"/>
            <a:ext cx="1828800" cy="1219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82" name="Text Box 34">
            <a:extLst>
              <a:ext uri="{FF2B5EF4-FFF2-40B4-BE49-F238E27FC236}">
                <a16:creationId xmlns:a16="http://schemas.microsoft.com/office/drawing/2014/main" id="{0C313A46-A06B-18DF-F289-54435B905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24201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4483" name="Text Box 35">
            <a:extLst>
              <a:ext uri="{FF2B5EF4-FFF2-40B4-BE49-F238E27FC236}">
                <a16:creationId xmlns:a16="http://schemas.microsoft.com/office/drawing/2014/main" id="{54D81789-B6FB-8CF4-CD5D-ED66D6DD0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76401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4484" name="Text Box 36">
            <a:extLst>
              <a:ext uri="{FF2B5EF4-FFF2-40B4-BE49-F238E27FC236}">
                <a16:creationId xmlns:a16="http://schemas.microsoft.com/office/drawing/2014/main" id="{9E80001B-9851-74A5-1959-947DE591B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980226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4485" name="Text Box 37">
            <a:extLst>
              <a:ext uri="{FF2B5EF4-FFF2-40B4-BE49-F238E27FC236}">
                <a16:creationId xmlns:a16="http://schemas.microsoft.com/office/drawing/2014/main" id="{BA924376-CB92-C2ED-05B4-BE87E5FA8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526000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4486" name="Text Box 38">
            <a:extLst>
              <a:ext uri="{FF2B5EF4-FFF2-40B4-BE49-F238E27FC236}">
                <a16:creationId xmlns:a16="http://schemas.microsoft.com/office/drawing/2014/main" id="{2A61D4F2-D8BA-324D-4105-F80D3C814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279065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4487" name="Text Box 39">
            <a:extLst>
              <a:ext uri="{FF2B5EF4-FFF2-40B4-BE49-F238E27FC236}">
                <a16:creationId xmlns:a16="http://schemas.microsoft.com/office/drawing/2014/main" id="{B8DE1FAE-850D-206D-2A48-EF3E2D352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95395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4488" name="Text Box 40">
            <a:extLst>
              <a:ext uri="{FF2B5EF4-FFF2-40B4-BE49-F238E27FC236}">
                <a16:creationId xmlns:a16="http://schemas.microsoft.com/office/drawing/2014/main" id="{382BE4EB-63B9-82D2-29D5-40C0C2D9C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300840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485" name="Text Box 41">
            <a:extLst>
              <a:ext uri="{FF2B5EF4-FFF2-40B4-BE49-F238E27FC236}">
                <a16:creationId xmlns:a16="http://schemas.microsoft.com/office/drawing/2014/main" id="{D0FBDED8-6326-05C9-E7D5-778D8ED20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891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Quan 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s¸t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vµ 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xÕp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¶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nhãm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thÝch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.VnTime" panose="020B7200000000000000" pitchFamily="34" charset="0"/>
              </a:rPr>
              <a:t>hîp</a:t>
            </a:r>
            <a:r>
              <a:rPr lang="en-US" altLang="en-US" sz="2000" dirty="0">
                <a:solidFill>
                  <a:srgbClr val="000000"/>
                </a:solidFill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18464" name="Picture 12" descr="dotphamoi">
            <a:extLst>
              <a:ext uri="{FF2B5EF4-FFF2-40B4-BE49-F238E27FC236}">
                <a16:creationId xmlns:a16="http://schemas.microsoft.com/office/drawing/2014/main" id="{6B9CEE9F-61DC-6328-C065-B7A23806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9" y="3549651"/>
            <a:ext cx="195988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5" name="Picture 12" descr="dotphamoi">
            <a:extLst>
              <a:ext uri="{FF2B5EF4-FFF2-40B4-BE49-F238E27FC236}">
                <a16:creationId xmlns:a16="http://schemas.microsoft.com/office/drawing/2014/main" id="{93BE160E-86D6-F6C1-1277-D86483EF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42" y="4686299"/>
            <a:ext cx="2057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25625 -0.24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2917 -0.21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4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0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69 0.13264 L 0.0125 0.321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9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4375 L -0.02253 0.25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4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10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1 -0.07523 L 0.22956 0.484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280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48 0.29144 L 0.28659 0.45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4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287 L 0.48658 0.533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4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252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1.85185E-6 L 0.43411 0.469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4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234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0.09282 L 0.01042 0.337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22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2639 L 0.08333 0.315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4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8009 L -2.91667E-6 0.346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33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2291 L 0.025 0.329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4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53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2639 L 0.675 0.143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82" grpId="0"/>
      <p:bldP spid="104483" grpId="0"/>
      <p:bldP spid="104484" grpId="0"/>
      <p:bldP spid="104485" grpId="0"/>
      <p:bldP spid="104486" grpId="0"/>
      <p:bldP spid="104487" grpId="0"/>
      <p:bldP spid="1044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 descr="Kết quả hình ảnh cho ảnh về cấy lúa">
            <a:extLst>
              <a:ext uri="{FF2B5EF4-FFF2-40B4-BE49-F238E27FC236}">
                <a16:creationId xmlns:a16="http://schemas.microsoft.com/office/drawing/2014/main" id="{F5F347C5-BDBE-F684-81D8-3D519A1D1D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3" name="AutoShape 5" descr="Kết quả hình ảnh cho ảnh về cấy lúa">
            <a:extLst>
              <a:ext uri="{FF2B5EF4-FFF2-40B4-BE49-F238E27FC236}">
                <a16:creationId xmlns:a16="http://schemas.microsoft.com/office/drawing/2014/main" id="{3FE2AD70-1E11-9352-D00B-7C7F3480D5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75C95-4C95-143A-39A5-0B0F6145807F}"/>
              </a:ext>
            </a:extLst>
          </p:cNvPr>
          <p:cNvSpPr txBox="1"/>
          <p:nvPr/>
        </p:nvSpPr>
        <p:spPr>
          <a:xfrm>
            <a:off x="1828801" y="1600200"/>
            <a:ext cx="8524875" cy="31067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vi-VN" sz="2800">
                <a:solidFill>
                  <a:srgbClr val="002060"/>
                </a:solidFill>
              </a:rPr>
              <a:t>Hoạt động sản xuất nông nghiệp bao gồm: trồng trọt, chăn nuôi, đánh bắt, nuôi trồng thủy sản; trồng, chăm sóc rừng.....</a:t>
            </a:r>
          </a:p>
          <a:p>
            <a:pPr eaLnBrk="1" hangingPunct="1">
              <a:defRPr/>
            </a:pPr>
            <a:r>
              <a:rPr lang="vi-VN" sz="2800">
                <a:solidFill>
                  <a:srgbClr val="002060"/>
                </a:solidFill>
              </a:rPr>
              <a:t>Những hoạt động đó cung cấp lương thực, thực phẩm cho con người; nguyên liệu cho hoạt động sản xuất và xuất khẩu.</a:t>
            </a:r>
          </a:p>
          <a:p>
            <a:pPr algn="ctr" eaLnBrk="1" hangingPunct="1">
              <a:defRPr/>
            </a:pPr>
            <a:endParaRPr lang="vi-VN" sz="28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our khám phá khu Nông nghiệp Công nghệ cao">
            <a:extLst>
              <a:ext uri="{FF2B5EF4-FFF2-40B4-BE49-F238E27FC236}">
                <a16:creationId xmlns:a16="http://schemas.microsoft.com/office/drawing/2014/main" id="{F90F81C0-9949-3120-D243-68BD27DA1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-1"/>
          <a:stretch/>
        </p:blipFill>
        <p:spPr bwMode="auto">
          <a:xfrm>
            <a:off x="7167716" y="919908"/>
            <a:ext cx="5024284" cy="475822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73B540-0942-4596-B6F8-A81D9E74E794}"/>
              </a:ext>
            </a:extLst>
          </p:cNvPr>
          <p:cNvSpPr txBox="1"/>
          <p:nvPr/>
        </p:nvSpPr>
        <p:spPr>
          <a:xfrm>
            <a:off x="780449" y="1673816"/>
            <a:ext cx="6191851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nền nông nghiệp ứng dụng hợp lí những công nghệ mới, tiên tiến vào sản xuất.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Mục đích: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Nhằm nâng cao hiệu quả, tạo bước đột phá về năng suất, chất lượng nông sản,…</a:t>
            </a:r>
          </a:p>
        </p:txBody>
      </p:sp>
    </p:spTree>
    <p:extLst>
      <p:ext uri="{BB962C8B-B14F-4D97-AF65-F5344CB8AC3E}">
        <p14:creationId xmlns:p14="http://schemas.microsoft.com/office/powerpoint/2010/main" val="22049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F6FC75-32A1-1BBB-DE38-7345BA7D3F9A}"/>
              </a:ext>
            </a:extLst>
          </p:cNvPr>
          <p:cNvSpPr txBox="1"/>
          <p:nvPr/>
        </p:nvSpPr>
        <p:spPr>
          <a:xfrm>
            <a:off x="780449" y="1555282"/>
            <a:ext cx="1043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2: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endParaRPr lang="en-US" sz="2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C333A-C54E-294B-A69F-247D12EF8FEA}"/>
              </a:ext>
            </a:extLst>
          </p:cNvPr>
          <p:cNvSpPr txBox="1"/>
          <p:nvPr/>
        </p:nvSpPr>
        <p:spPr>
          <a:xfrm>
            <a:off x="788320" y="1917062"/>
            <a:ext cx="10636600" cy="53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1-3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45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B00E3-EAD3-20C2-E386-FB7DB3BFF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3066" r="51137" b="41012"/>
          <a:stretch/>
        </p:blipFill>
        <p:spPr>
          <a:xfrm>
            <a:off x="418750" y="3333148"/>
            <a:ext cx="3733800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0290D4-E4FA-E0D6-E254-AB96F7EC6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7" t="23138" r="12122" b="40940"/>
          <a:stretch/>
        </p:blipFill>
        <p:spPr>
          <a:xfrm>
            <a:off x="4267025" y="3361265"/>
            <a:ext cx="37338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F23CF-34B0-1B3A-5F04-AA4AC5CCC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59398" r="32197" b="4680"/>
          <a:stretch/>
        </p:blipFill>
        <p:spPr>
          <a:xfrm>
            <a:off x="8115300" y="3367225"/>
            <a:ext cx="3733800" cy="2438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259F051-4666-D799-F922-2D03FC0EFD9B}"/>
              </a:ext>
            </a:extLst>
          </p:cNvPr>
          <p:cNvSpPr/>
          <p:nvPr/>
        </p:nvSpPr>
        <p:spPr>
          <a:xfrm>
            <a:off x="477521" y="2638636"/>
            <a:ext cx="11167532" cy="482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Kể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những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sản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phẩm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của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hoạt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động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sản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xuất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nông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nghiệp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5" name="Cloud Callout 10">
            <a:extLst>
              <a:ext uri="{FF2B5EF4-FFF2-40B4-BE49-F238E27FC236}">
                <a16:creationId xmlns:a16="http://schemas.microsoft.com/office/drawing/2014/main" id="{F1566470-DCE9-F59C-805F-D1729BBC3485}"/>
              </a:ext>
            </a:extLst>
          </p:cNvPr>
          <p:cNvSpPr/>
          <p:nvPr/>
        </p:nvSpPr>
        <p:spPr>
          <a:xfrm>
            <a:off x="9144000" y="708146"/>
            <a:ext cx="2777490" cy="1700615"/>
          </a:xfrm>
          <a:prstGeom prst="cloudCallout">
            <a:avLst>
              <a:gd name="adj1" fmla="val -64399"/>
              <a:gd name="adj2" fmla="val 53273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đôi</a:t>
            </a:r>
            <a:endParaRPr lang="en-US" sz="2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A03B4-0FAC-A6CB-8694-2A5739491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3066" r="51137" b="41012"/>
          <a:stretch/>
        </p:blipFill>
        <p:spPr>
          <a:xfrm>
            <a:off x="627896" y="1996924"/>
            <a:ext cx="4550160" cy="2971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E9B47-8CA7-5B2B-9401-D389755A0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21437" r="75450" b="61024"/>
          <a:stretch/>
        </p:blipFill>
        <p:spPr>
          <a:xfrm>
            <a:off x="5467449" y="924576"/>
            <a:ext cx="1828800" cy="1592825"/>
          </a:xfrm>
          <a:prstGeom prst="ellips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CB663-DE32-5D9C-3514-C287761AC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27608" r="61728" b="55134"/>
          <a:stretch/>
        </p:blipFill>
        <p:spPr>
          <a:xfrm>
            <a:off x="7878726" y="915689"/>
            <a:ext cx="1840201" cy="1545782"/>
          </a:xfrm>
          <a:prstGeom prst="ellips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31906-15EE-817E-0613-457E82648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8" t="21920" r="52981" b="62423"/>
          <a:stretch/>
        </p:blipFill>
        <p:spPr>
          <a:xfrm>
            <a:off x="10025803" y="3517882"/>
            <a:ext cx="1859819" cy="1617234"/>
          </a:xfrm>
          <a:prstGeom prst="ellips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4A5CE0-F649-A787-11D0-63DC7CB90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0" t="40379" r="52452" b="42604"/>
          <a:stretch/>
        </p:blipFill>
        <p:spPr>
          <a:xfrm>
            <a:off x="7963786" y="4726172"/>
            <a:ext cx="1852194" cy="1630469"/>
          </a:xfrm>
          <a:prstGeom prst="ellips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3BC67-CB5A-325A-DB2A-9A9932D1C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41554" r="67494" b="40468"/>
          <a:stretch/>
        </p:blipFill>
        <p:spPr>
          <a:xfrm>
            <a:off x="5518135" y="4639973"/>
            <a:ext cx="1777601" cy="1676400"/>
          </a:xfrm>
          <a:prstGeom prst="ellips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E97818-1DB5-5854-A9B0-D4099D949A99}"/>
              </a:ext>
            </a:extLst>
          </p:cNvPr>
          <p:cNvSpPr txBox="1"/>
          <p:nvPr/>
        </p:nvSpPr>
        <p:spPr>
          <a:xfrm>
            <a:off x="5294453" y="2706530"/>
            <a:ext cx="2174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UTM Avo" panose="02040603050506020204" pitchFamily="18" charset="0"/>
                <a:cs typeface="Arial" panose="020B0604020202020204" pitchFamily="34" charset="0"/>
              </a:rPr>
              <a:t>Gạo</a:t>
            </a:r>
            <a:r>
              <a:rPr lang="en-US" sz="2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995FCD-5539-D777-329D-82E9F5A307DD}"/>
              </a:ext>
            </a:extLst>
          </p:cNvPr>
          <p:cNvSpPr txBox="1"/>
          <p:nvPr/>
        </p:nvSpPr>
        <p:spPr>
          <a:xfrm>
            <a:off x="5342521" y="4083681"/>
            <a:ext cx="2174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UTM Avo" panose="02040603050506020204" pitchFamily="18" charset="0"/>
                <a:cs typeface="Arial" panose="020B0604020202020204" pitchFamily="34" charset="0"/>
              </a:rPr>
              <a:t>Rau </a:t>
            </a:r>
            <a:r>
              <a:rPr lang="en-US" sz="25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</a:t>
            </a:r>
            <a:r>
              <a:rPr lang="en-US" sz="2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B2299-CA4D-59F8-2CC3-7E934B7D62D8}"/>
              </a:ext>
            </a:extLst>
          </p:cNvPr>
          <p:cNvSpPr txBox="1"/>
          <p:nvPr/>
        </p:nvSpPr>
        <p:spPr>
          <a:xfrm>
            <a:off x="7705862" y="2677841"/>
            <a:ext cx="2174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5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UTM Avo" panose="02040603050506020204" pitchFamily="18" charset="0"/>
                <a:cs typeface="Arial" panose="020B0604020202020204" pitchFamily="34" charset="0"/>
              </a:rPr>
              <a:t>sữa</a:t>
            </a:r>
            <a:endParaRPr lang="en-US" sz="2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E488A5-3891-31B1-F3CB-A664C9D8F4C1}"/>
              </a:ext>
            </a:extLst>
          </p:cNvPr>
          <p:cNvSpPr txBox="1"/>
          <p:nvPr/>
        </p:nvSpPr>
        <p:spPr>
          <a:xfrm>
            <a:off x="9857721" y="2971450"/>
            <a:ext cx="2174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endParaRPr lang="en-US" sz="2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2866C0-84EA-290F-0D51-7B415724022F}"/>
              </a:ext>
            </a:extLst>
          </p:cNvPr>
          <p:cNvSpPr txBox="1"/>
          <p:nvPr/>
        </p:nvSpPr>
        <p:spPr>
          <a:xfrm>
            <a:off x="7733547" y="4079173"/>
            <a:ext cx="2174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atin typeface="UTM Avo" panose="02040603050506020204" pitchFamily="18" charset="0"/>
                <a:cs typeface="Arial" panose="020B0604020202020204" pitchFamily="34" charset="0"/>
              </a:rPr>
              <a:t>Thịt</a:t>
            </a:r>
          </a:p>
        </p:txBody>
      </p:sp>
    </p:spTree>
    <p:extLst>
      <p:ext uri="{BB962C8B-B14F-4D97-AF65-F5344CB8AC3E}">
        <p14:creationId xmlns:p14="http://schemas.microsoft.com/office/powerpoint/2010/main" val="14980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52B20B-74D2-3966-AF71-95FAC6A7C5EE}"/>
              </a:ext>
            </a:extLst>
          </p:cNvPr>
          <p:cNvSpPr txBox="1"/>
          <p:nvPr/>
        </p:nvSpPr>
        <p:spPr>
          <a:xfrm>
            <a:off x="780449" y="1555282"/>
            <a:ext cx="1043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F60C3-A39A-D039-9506-3F7FD1DCD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7" t="23138" r="12122" b="40940"/>
          <a:stretch/>
        </p:blipFill>
        <p:spPr>
          <a:xfrm>
            <a:off x="849854" y="2066258"/>
            <a:ext cx="5993664" cy="3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5272A-9370-1AAB-7CCC-2DE70F78D1E9}"/>
              </a:ext>
            </a:extLst>
          </p:cNvPr>
          <p:cNvSpPr txBox="1"/>
          <p:nvPr/>
        </p:nvSpPr>
        <p:spPr>
          <a:xfrm>
            <a:off x="7179762" y="1555282"/>
            <a:ext cx="3429000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Tôm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Cua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Mực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93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52B20B-74D2-3966-AF71-95FAC6A7C5EE}"/>
              </a:ext>
            </a:extLst>
          </p:cNvPr>
          <p:cNvSpPr txBox="1"/>
          <p:nvPr/>
        </p:nvSpPr>
        <p:spPr>
          <a:xfrm>
            <a:off x="780449" y="1555282"/>
            <a:ext cx="1043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DE5AD-8AC7-BFC5-4E3C-834CB5DDD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59398" r="32197" b="4680"/>
          <a:stretch/>
        </p:blipFill>
        <p:spPr>
          <a:xfrm>
            <a:off x="4800600" y="2264802"/>
            <a:ext cx="6137563" cy="4008204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3157CBDF-E133-B811-79DD-107B70C68E52}"/>
              </a:ext>
            </a:extLst>
          </p:cNvPr>
          <p:cNvSpPr/>
          <p:nvPr/>
        </p:nvSpPr>
        <p:spPr>
          <a:xfrm rot="172615">
            <a:off x="1898169" y="2100969"/>
            <a:ext cx="2225339" cy="1201404"/>
          </a:xfrm>
          <a:prstGeom prst="cloudCallout">
            <a:avLst>
              <a:gd name="adj1" fmla="val 89301"/>
              <a:gd name="adj2" fmla="val 2022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endParaRPr lang="en-US" sz="3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Cloud Callout 10">
            <a:extLst>
              <a:ext uri="{FF2B5EF4-FFF2-40B4-BE49-F238E27FC236}">
                <a16:creationId xmlns:a16="http://schemas.microsoft.com/office/drawing/2014/main" id="{18C6C8CA-532D-3587-721B-0A41D3E8C3FC}"/>
              </a:ext>
            </a:extLst>
          </p:cNvPr>
          <p:cNvSpPr/>
          <p:nvPr/>
        </p:nvSpPr>
        <p:spPr>
          <a:xfrm rot="172615">
            <a:off x="817150" y="3601100"/>
            <a:ext cx="2225339" cy="1201404"/>
          </a:xfrm>
          <a:prstGeom prst="cloudCallout">
            <a:avLst>
              <a:gd name="adj1" fmla="val 97457"/>
              <a:gd name="adj2" fmla="val -13745"/>
            </a:avLst>
          </a:prstGeom>
          <a:solidFill>
            <a:srgbClr val="D4E5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loud Callout 11">
            <a:extLst>
              <a:ext uri="{FF2B5EF4-FFF2-40B4-BE49-F238E27FC236}">
                <a16:creationId xmlns:a16="http://schemas.microsoft.com/office/drawing/2014/main" id="{8F678DA0-3A74-4A7F-FEBE-BB67F07C7D6C}"/>
              </a:ext>
            </a:extLst>
          </p:cNvPr>
          <p:cNvSpPr/>
          <p:nvPr/>
        </p:nvSpPr>
        <p:spPr>
          <a:xfrm rot="172615">
            <a:off x="1792444" y="5100173"/>
            <a:ext cx="2225339" cy="1201404"/>
          </a:xfrm>
          <a:prstGeom prst="cloudCallout">
            <a:avLst>
              <a:gd name="adj1" fmla="val 90468"/>
              <a:gd name="adj2" fmla="val -6859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Gỗ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051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5F0DB75-C275-38D0-6AC1-AC309B11D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AutoShape 4">
            <a:hlinkClick r:id="rId3" action="ppaction://hlinksldjump" highlightClick="1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83B46345-A4B1-4049-CC9D-F0D9FF59F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8975" y="5935664"/>
            <a:ext cx="522288" cy="465137"/>
          </a:xfrm>
          <a:prstGeom prst="actionButtonMovie">
            <a:avLst/>
          </a:prstGeom>
          <a:gradFill rotWithShape="1">
            <a:gsLst>
              <a:gs pos="0">
                <a:schemeClr val="bg1"/>
              </a:gs>
              <a:gs pos="100000">
                <a:srgbClr val="FFC1E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0" descr="http://nongthonvietnam.com/Content/imageUpload/image/tintuc/9_5_2013/ec41c5e1-2f82-4a2c-b620-7746278e0a33lua.jpg">
            <a:extLst>
              <a:ext uri="{FF2B5EF4-FFF2-40B4-BE49-F238E27FC236}">
                <a16:creationId xmlns:a16="http://schemas.microsoft.com/office/drawing/2014/main" id="{CF31DD47-7E61-22A6-0AD1-8C48038D5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9" y="914400"/>
            <a:ext cx="3984625" cy="3886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341" name="Text Box 42">
            <a:extLst>
              <a:ext uri="{FF2B5EF4-FFF2-40B4-BE49-F238E27FC236}">
                <a16:creationId xmlns:a16="http://schemas.microsoft.com/office/drawing/2014/main" id="{0F828C8D-5EA1-1F2B-9064-70BD93F6C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5434014"/>
            <a:ext cx="177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LÚA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62680B23-EF97-5520-6199-60DD321D2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"/>
            <a:ext cx="4419600" cy="35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Cây gì nho nhỏ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Hạt nó nuôi người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Chín vàng khắp nơi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Mọi người đi gặt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( là cây gì)</a:t>
            </a:r>
          </a:p>
        </p:txBody>
      </p:sp>
    </p:spTree>
    <p:custDataLst>
      <p:tags r:id="rId1"/>
    </p:custData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11">
            <a:extLst>
              <a:ext uri="{FF2B5EF4-FFF2-40B4-BE49-F238E27FC236}">
                <a16:creationId xmlns:a16="http://schemas.microsoft.com/office/drawing/2014/main" id="{EE691C55-E225-4E4E-C960-75E89A9A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5867400" cy="259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48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FB69A-E5E8-8668-85B6-5CBCDA3159D0}"/>
              </a:ext>
            </a:extLst>
          </p:cNvPr>
          <p:cNvSpPr txBox="1"/>
          <p:nvPr/>
        </p:nvSpPr>
        <p:spPr>
          <a:xfrm>
            <a:off x="1905001" y="3505200"/>
            <a:ext cx="8524875" cy="1765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vi-VN" sz="3600" b="1">
                <a:solidFill>
                  <a:srgbClr val="0000FF"/>
                </a:solidFill>
              </a:rPr>
              <a:t>Kể tên một số sản phẩm khác của hoạt động sản xuất nông nghiệp?</a:t>
            </a:r>
          </a:p>
          <a:p>
            <a:pPr algn="ctr" eaLnBrk="1" hangingPunct="1">
              <a:defRPr/>
            </a:pPr>
            <a:endParaRPr lang="vi-VN" sz="36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s">
            <a:extLst>
              <a:ext uri="{FF2B5EF4-FFF2-40B4-BE49-F238E27FC236}">
                <a16:creationId xmlns:a16="http://schemas.microsoft.com/office/drawing/2014/main" id="{68A2FE13-7292-ACB1-8AC4-8FD3FE98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483" y="3657600"/>
            <a:ext cx="354453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images">
            <a:extLst>
              <a:ext uri="{FF2B5EF4-FFF2-40B4-BE49-F238E27FC236}">
                <a16:creationId xmlns:a16="http://schemas.microsoft.com/office/drawing/2014/main" id="{96928EE9-0A42-5207-7D9A-6A2B4873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483" y="132735"/>
            <a:ext cx="3534697" cy="329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images">
            <a:extLst>
              <a:ext uri="{FF2B5EF4-FFF2-40B4-BE49-F238E27FC236}">
                <a16:creationId xmlns:a16="http://schemas.microsoft.com/office/drawing/2014/main" id="{EB1E2635-5D90-45A8-7136-B1F5DB2A2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9" y="132735"/>
            <a:ext cx="4124632" cy="329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images">
            <a:extLst>
              <a:ext uri="{FF2B5EF4-FFF2-40B4-BE49-F238E27FC236}">
                <a16:creationId xmlns:a16="http://schemas.microsoft.com/office/drawing/2014/main" id="{C190D3A2-D7E0-0DE1-E9F2-189FFA611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02" y="132736"/>
            <a:ext cx="3534697" cy="329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 descr="tải xuống">
            <a:extLst>
              <a:ext uri="{FF2B5EF4-FFF2-40B4-BE49-F238E27FC236}">
                <a16:creationId xmlns:a16="http://schemas.microsoft.com/office/drawing/2014/main" id="{C48A9FF5-E180-C11E-3F9D-86C55D3FF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01" y="3800474"/>
            <a:ext cx="353469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 descr="images">
            <a:extLst>
              <a:ext uri="{FF2B5EF4-FFF2-40B4-BE49-F238E27FC236}">
                <a16:creationId xmlns:a16="http://schemas.microsoft.com/office/drawing/2014/main" id="{D86C04CC-9ED9-67FA-6A26-156C35EE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3800474"/>
            <a:ext cx="3158613" cy="275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4" descr="images">
            <a:extLst>
              <a:ext uri="{FF2B5EF4-FFF2-40B4-BE49-F238E27FC236}">
                <a16:creationId xmlns:a16="http://schemas.microsoft.com/office/drawing/2014/main" id="{F793A5CC-9F4E-27A0-20A4-759CFAF5D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2" y="3800474"/>
            <a:ext cx="167885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>
            <a:extLst>
              <a:ext uri="{FF2B5EF4-FFF2-40B4-BE49-F238E27FC236}">
                <a16:creationId xmlns:a16="http://schemas.microsoft.com/office/drawing/2014/main" id="{E3181B18-EA9E-3A9F-7D0F-F32228C52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6442075"/>
            <a:ext cx="65627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cs typeface="Times New Roman" panose="02020603050405020304" pitchFamily="18" charset="0"/>
              </a:rPr>
              <a:t>Một số sản phẩm nông nghiệp xuất khẩu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9AC6A7DF-73C6-D488-486B-47A0919F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48768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>
            <a:extLst>
              <a:ext uri="{FF2B5EF4-FFF2-40B4-BE49-F238E27FC236}">
                <a16:creationId xmlns:a16="http://schemas.microsoft.com/office/drawing/2014/main" id="{2A527E5E-291A-4322-A660-F31F082E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114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>
            <a:extLst>
              <a:ext uri="{FF2B5EF4-FFF2-40B4-BE49-F238E27FC236}">
                <a16:creationId xmlns:a16="http://schemas.microsoft.com/office/drawing/2014/main" id="{52339B34-EA7D-50C8-D348-213055F6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4724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">
            <a:extLst>
              <a:ext uri="{FF2B5EF4-FFF2-40B4-BE49-F238E27FC236}">
                <a16:creationId xmlns:a16="http://schemas.microsoft.com/office/drawing/2014/main" id="{B3D4FE57-92CF-45CE-E703-3BA80936D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39624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1999DA-12E6-D688-70BA-C2217FA893F8}"/>
              </a:ext>
            </a:extLst>
          </p:cNvPr>
          <p:cNvSpPr/>
          <p:nvPr/>
        </p:nvSpPr>
        <p:spPr>
          <a:xfrm>
            <a:off x="1028700" y="965200"/>
            <a:ext cx="3473450" cy="482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Hướng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dẫn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nhà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8CA1A-E9AE-7673-5A2B-440307320825}"/>
              </a:ext>
            </a:extLst>
          </p:cNvPr>
          <p:cNvSpPr txBox="1"/>
          <p:nvPr/>
        </p:nvSpPr>
        <p:spPr>
          <a:xfrm>
            <a:off x="1020726" y="1453496"/>
            <a:ext cx="10111562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9830B8D-D83C-193E-A639-9BDA55A53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AutoShape 4">
            <a:hlinkClick r:id="rId3" action="ppaction://hlinksldjump" highlightClick="1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760D51AF-0C76-4E0B-F97C-ABF0B06D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8975" y="5935664"/>
            <a:ext cx="522288" cy="465137"/>
          </a:xfrm>
          <a:prstGeom prst="actionButtonMovie">
            <a:avLst/>
          </a:prstGeom>
          <a:gradFill rotWithShape="1">
            <a:gsLst>
              <a:gs pos="0">
                <a:schemeClr val="bg1"/>
              </a:gs>
              <a:gs pos="100000">
                <a:srgbClr val="FFC1E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AutoShape 8" descr="Kết quả hình ảnh cho hình ảnh con tôm">
            <a:extLst>
              <a:ext uri="{FF2B5EF4-FFF2-40B4-BE49-F238E27FC236}">
                <a16:creationId xmlns:a16="http://schemas.microsoft.com/office/drawing/2014/main" id="{7C70C5B6-B77C-BA0B-5227-624A820D0E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1" name="AutoShape 10" descr="Kết quả hình ảnh cho hình ảnh con tôm">
            <a:extLst>
              <a:ext uri="{FF2B5EF4-FFF2-40B4-BE49-F238E27FC236}">
                <a16:creationId xmlns:a16="http://schemas.microsoft.com/office/drawing/2014/main" id="{29725D66-D1FC-BFF9-7295-B7DFDC687F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2" name="AutoShape 12" descr="Kết quả hình ảnh cho hình ảnh con tôm">
            <a:extLst>
              <a:ext uri="{FF2B5EF4-FFF2-40B4-BE49-F238E27FC236}">
                <a16:creationId xmlns:a16="http://schemas.microsoft.com/office/drawing/2014/main" id="{F00F34AF-C2A3-2BDE-8DFA-115E3C51E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3" name="AutoShape 14" descr="Kết quả hình ảnh cho hình ảnh con tôm">
            <a:extLst>
              <a:ext uri="{FF2B5EF4-FFF2-40B4-BE49-F238E27FC236}">
                <a16:creationId xmlns:a16="http://schemas.microsoft.com/office/drawing/2014/main" id="{1BD05BC1-352C-2250-540C-7E375B45A6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2" name="Picture 16" descr="Kết quả hình ảnh cho hình ảnh con tôm">
            <a:extLst>
              <a:ext uri="{FF2B5EF4-FFF2-40B4-BE49-F238E27FC236}">
                <a16:creationId xmlns:a16="http://schemas.microsoft.com/office/drawing/2014/main" id="{EA24BA3A-06FF-7055-565A-3AB44570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2209800"/>
            <a:ext cx="42672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42">
            <a:extLst>
              <a:ext uri="{FF2B5EF4-FFF2-40B4-BE49-F238E27FC236}">
                <a16:creationId xmlns:a16="http://schemas.microsoft.com/office/drawing/2014/main" id="{5E85C40A-8C99-1D2A-394C-FE1192C4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5583238"/>
            <a:ext cx="1880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TÔM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13A9478B-1C36-2223-8969-3D8204F47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915989"/>
            <a:ext cx="4419600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Chân gần đầu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Râu gần mắt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Lưng còng co quắp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Mà bơi rất tài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( là con gì)</a:t>
            </a:r>
          </a:p>
        </p:txBody>
      </p:sp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  <p:bldP spid="163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639DF70-49A3-BD07-9DD5-3C04E4542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AutoShape 4">
            <a:hlinkClick r:id="rId3" action="ppaction://hlinksldjump" highlightClick="1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B764AB35-CCFC-8A86-28DC-018A5F36B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1514" y="5935664"/>
            <a:ext cx="522287" cy="465137"/>
          </a:xfrm>
          <a:prstGeom prst="actionButtonMovie">
            <a:avLst/>
          </a:prstGeom>
          <a:gradFill rotWithShape="1">
            <a:gsLst>
              <a:gs pos="0">
                <a:schemeClr val="bg1"/>
              </a:gs>
              <a:gs pos="100000">
                <a:srgbClr val="FFC1E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10" descr="Kết quả hình ảnh cho hình ảnh con lợn">
            <a:extLst>
              <a:ext uri="{FF2B5EF4-FFF2-40B4-BE49-F238E27FC236}">
                <a16:creationId xmlns:a16="http://schemas.microsoft.com/office/drawing/2014/main" id="{5F879D66-27E9-4D22-A75E-422AD5ABB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1111" r="5000" b="13333"/>
          <a:stretch>
            <a:fillRect/>
          </a:stretch>
        </p:blipFill>
        <p:spPr bwMode="auto">
          <a:xfrm>
            <a:off x="5638800" y="1998664"/>
            <a:ext cx="44450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42">
            <a:extLst>
              <a:ext uri="{FF2B5EF4-FFF2-40B4-BE49-F238E27FC236}">
                <a16:creationId xmlns:a16="http://schemas.microsoft.com/office/drawing/2014/main" id="{105DA0A3-1A6A-7BC6-8BE0-9C023CB15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5486401"/>
            <a:ext cx="1851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LỢN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E4689F2B-8DA0-ACE3-AB02-FE2BC3990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27064"/>
            <a:ext cx="4419600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Con gì ăn no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Bụng to mắt híp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Mồm kêu ụt ịt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Nằm thở phì phò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( là con gì)</a:t>
            </a:r>
          </a:p>
        </p:txBody>
      </p:sp>
    </p:spTree>
    <p:custDataLst>
      <p:tags r:id="rId1"/>
    </p:custData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058121" y="1088783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3: </a:t>
            </a:r>
            <a:r>
              <a:rPr lang="vi-VN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Cộng đồng địa phương</a:t>
            </a:r>
            <a:endParaRPr sz="44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777240" y="3129470"/>
            <a:ext cx="107442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9</a:t>
            </a:r>
            <a:endParaRPr sz="4800" dirty="0"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Hoạt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sản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xuất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nông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nghiệp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(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1)</a:t>
            </a:r>
            <a:endParaRPr sz="48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TNXH 3</a:t>
            </a:r>
            <a:endParaRPr sz="36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F6FC75-32A1-1BBB-DE38-7345BA7D3F9A}"/>
              </a:ext>
            </a:extLst>
          </p:cNvPr>
          <p:cNvSpPr txBox="1"/>
          <p:nvPr/>
        </p:nvSpPr>
        <p:spPr>
          <a:xfrm>
            <a:off x="780449" y="1555282"/>
            <a:ext cx="1043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1: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nghiệp</a:t>
            </a:r>
            <a:endParaRPr lang="en-US" sz="22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Cloud Callout 10">
            <a:extLst>
              <a:ext uri="{FF2B5EF4-FFF2-40B4-BE49-F238E27FC236}">
                <a16:creationId xmlns:a16="http://schemas.microsoft.com/office/drawing/2014/main" id="{CA219220-4488-55FB-DBC7-BC7D23AE300D}"/>
              </a:ext>
            </a:extLst>
          </p:cNvPr>
          <p:cNvSpPr/>
          <p:nvPr/>
        </p:nvSpPr>
        <p:spPr>
          <a:xfrm>
            <a:off x="6103620" y="4331456"/>
            <a:ext cx="2777490" cy="1700615"/>
          </a:xfrm>
          <a:prstGeom prst="cloudCallout">
            <a:avLst>
              <a:gd name="adj1" fmla="val -76745"/>
              <a:gd name="adj2" fmla="val -28052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90C63-EB3A-D7D9-7D29-1AA6E51A715A}"/>
              </a:ext>
            </a:extLst>
          </p:cNvPr>
          <p:cNvSpPr txBox="1"/>
          <p:nvPr/>
        </p:nvSpPr>
        <p:spPr>
          <a:xfrm>
            <a:off x="5353050" y="1939290"/>
            <a:ext cx="6019800" cy="205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SGK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43, 44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1 – 8.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5E6200B-59EA-022A-AB2C-262039D15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090" y="2065198"/>
            <a:ext cx="4572000" cy="3749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DD0C63-F271-306A-E4FB-22978488AE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790" r="6667" b="47417"/>
          <a:stretch/>
        </p:blipFill>
        <p:spPr>
          <a:xfrm>
            <a:off x="228600" y="1714654"/>
            <a:ext cx="6096000" cy="4695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5EB48-B86B-6159-E5C9-7EE81AA77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54726" r="6257" b="2481"/>
          <a:stretch/>
        </p:blipFill>
        <p:spPr>
          <a:xfrm>
            <a:off x="6019800" y="1817370"/>
            <a:ext cx="5829299" cy="44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4C629-C081-906E-8F6A-7E51C7F4D3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683189" cy="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70336FCA-1C85-4CCA-B8FC-505CB8009BEF}"/>
  <p:tag name="ISPRING_CUSTOM_TIMING_USED" val="0"/>
  <p:tag name="ISPRING_PLAYER_LAYOUT_TYPE" val="Full"/>
  <p:tag name="ISPRING_PLAYER_PLAYLIST_ID" val="3cf5e2743ffdd83390ad5f98384013de620a19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70336FCA-1C85-4CCA-B8FC-505CB8009BEF}"/>
  <p:tag name="ISPRING_CUSTOM_TIMING_USED" val="0"/>
  <p:tag name="ISPRING_PLAYER_LAYOUT_TYPE" val="Full"/>
  <p:tag name="ISPRING_PLAYER_PLAYLIST_ID" val="3cf5e2743ffdd83390ad5f98384013de620a19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70336FCA-1C85-4CCA-B8FC-505CB8009BEF}"/>
  <p:tag name="ISPRING_CUSTOM_TIMING_USED" val="0"/>
  <p:tag name="ISPRING_PLAYER_LAYOUT_TYPE" val="Full"/>
  <p:tag name="ISPRING_PLAYER_PLAYLIST_ID" val="3cf5e2743ffdd83390ad5f98384013de620a191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1129</Words>
  <Application>Microsoft Office PowerPoint</Application>
  <PresentationFormat>Widescreen</PresentationFormat>
  <Paragraphs>152</Paragraphs>
  <Slides>34</Slides>
  <Notes>24</Notes>
  <HiddenSlides>0</HiddenSlides>
  <MMClips>32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.VnAristote</vt:lpstr>
      <vt:lpstr>.VnTime</vt:lpstr>
      <vt:lpstr>Arial</vt:lpstr>
      <vt:lpstr>Calibri</vt:lpstr>
      <vt:lpstr>Times New Roman</vt:lpstr>
      <vt:lpstr>UTM Avo</vt:lpstr>
      <vt:lpstr>Wingdings</vt:lpstr>
      <vt:lpstr>Office Theme</vt:lpstr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Administrator</cp:lastModifiedBy>
  <cp:revision>41</cp:revision>
  <dcterms:created xsi:type="dcterms:W3CDTF">2023-04-10T09:01:57Z</dcterms:created>
  <dcterms:modified xsi:type="dcterms:W3CDTF">2024-11-06T08:34:04Z</dcterms:modified>
</cp:coreProperties>
</file>