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804" r:id="rId2"/>
    <p:sldMasterId id="2147483828" r:id="rId3"/>
    <p:sldMasterId id="2147483892" r:id="rId4"/>
    <p:sldMasterId id="2147483905" r:id="rId5"/>
    <p:sldMasterId id="2147483917" r:id="rId6"/>
  </p:sldMasterIdLst>
  <p:notesMasterIdLst>
    <p:notesMasterId r:id="rId32"/>
  </p:notesMasterIdLst>
  <p:handoutMasterIdLst>
    <p:handoutMasterId r:id="rId33"/>
  </p:handoutMasterIdLst>
  <p:sldIdLst>
    <p:sldId id="280" r:id="rId7"/>
    <p:sldId id="544" r:id="rId8"/>
    <p:sldId id="566" r:id="rId9"/>
    <p:sldId id="575" r:id="rId10"/>
    <p:sldId id="576" r:id="rId11"/>
    <p:sldId id="601" r:id="rId12"/>
    <p:sldId id="603" r:id="rId13"/>
    <p:sldId id="604" r:id="rId14"/>
    <p:sldId id="594" r:id="rId15"/>
    <p:sldId id="552" r:id="rId16"/>
    <p:sldId id="554" r:id="rId17"/>
    <p:sldId id="555" r:id="rId18"/>
    <p:sldId id="595" r:id="rId19"/>
    <p:sldId id="584" r:id="rId20"/>
    <p:sldId id="585" r:id="rId21"/>
    <p:sldId id="581" r:id="rId22"/>
    <p:sldId id="597" r:id="rId23"/>
    <p:sldId id="560" r:id="rId24"/>
    <p:sldId id="533" r:id="rId25"/>
    <p:sldId id="589" r:id="rId26"/>
    <p:sldId id="591" r:id="rId27"/>
    <p:sldId id="599" r:id="rId28"/>
    <p:sldId id="564" r:id="rId29"/>
    <p:sldId id="600" r:id="rId30"/>
    <p:sldId id="57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359B"/>
    <a:srgbClr val="BA1683"/>
    <a:srgbClr val="660066"/>
    <a:srgbClr val="0000FF"/>
    <a:srgbClr val="6D4789"/>
    <a:srgbClr val="FF0066"/>
    <a:srgbClr val="FFFF99"/>
    <a:srgbClr val="CC0099"/>
    <a:srgbClr val="66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2377" autoAdjust="0"/>
  </p:normalViewPr>
  <p:slideViewPr>
    <p:cSldViewPr>
      <p:cViewPr varScale="1">
        <p:scale>
          <a:sx n="68" d="100"/>
          <a:sy n="68" d="100"/>
        </p:scale>
        <p:origin x="-234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45CE6-5F4B-4137-90AC-80FE43EA9AC6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E5CD1-4028-4F4A-B240-428360B6E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7FEF4-B0C0-41F0-96B5-3292A7F34120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AEA00-B5C4-46FE-994E-D9B0E2B50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35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D0A35D-4EE6-489A-BF91-759C88319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EAF4C5-8C71-49F8-9EF3-285E57B15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9D6A4B-7B50-40CD-AD37-41272109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AFF6CF-2BFB-4E35-8D34-CE548B33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69C3B3-60EE-42BD-B0FF-4EF3712A5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8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6FF438-792F-48F5-960E-3AA18EEE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8C43785-3F0D-46DE-8AC6-E7F45052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9619F0-0B0B-4116-ACDA-0003E5AF1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80C93F-00CF-4761-A869-3166C965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BB14D7-7F63-4829-942E-0B98DAF40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5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AF020F2-8CC5-4B5E-BB20-CFDE918963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7AC2CBC-E439-44E5-8038-FD6E0A436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BDE965-FB64-45D5-A53F-D6F4B14F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66768A-B948-44F4-9D8A-A8D676425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AF8479-1227-4CBD-9323-3D049B125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79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834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748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802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564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085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800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287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29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AE97E3-E482-4C1B-9754-A1EAAA5E6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A830AC-F92B-4AD6-A507-3A7C74E73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0DBDDB-4821-4D5F-9039-8B1973D5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4DA77-4CEF-4ED2-9991-0A7861305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B39187-D7EC-4C6A-8F3D-61E85BAA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43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895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524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141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558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01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933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931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0739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126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672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EA498-A5EA-44FA-BC20-465F2441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A1AA1FC-3FDE-4B64-AAA0-37BACE59A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BA9439-4E9A-4473-8D82-4FCCD1DD0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9EBEDC-D8C1-4B71-A979-571A9D61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F116BE-8149-4E04-AEFB-711252A5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5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03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0998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8258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0794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03906"/>
      </p:ext>
    </p:extLst>
  </p:cSld>
  <p:clrMapOvr>
    <a:masterClrMapping/>
  </p:clrMapOvr>
  <p:transition spd="slow" advClick="0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78073"/>
      </p:ext>
    </p:extLst>
  </p:cSld>
  <p:clrMapOvr>
    <a:masterClrMapping/>
  </p:clrMapOvr>
  <p:transition spd="slow" advClick="0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57794"/>
      </p:ext>
    </p:extLst>
  </p:cSld>
  <p:clrMapOvr>
    <a:masterClrMapping/>
  </p:clrMapOvr>
  <p:transition spd="slow" advClick="0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98923"/>
      </p:ext>
    </p:extLst>
  </p:cSld>
  <p:clrMapOvr>
    <a:masterClrMapping/>
  </p:clrMapOvr>
  <p:transition spd="slow" advClick="0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8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www.1ppt.com/xiazai/jihua/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www.1ppt.com/xiazai/jianli/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www.1ppt.com/xiazai/huibao/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2056398"/>
      </p:ext>
    </p:extLst>
  </p:cSld>
  <p:clrMapOvr>
    <a:masterClrMapping/>
  </p:clrMapOvr>
  <p:transition spd="slow" advClick="0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3317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709E-2A3F-436E-A775-8C79F8FE5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27EBAB-B700-4ADE-B55A-4CB6974F4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A816CE-C567-4D2C-8F73-586DFEB4C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3DD7E1-1B61-4C52-B981-7E0956E18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B8FEE9-9E1B-456F-A3BE-845DDC33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E204F5-855C-4668-B4D9-B2260458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934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836676"/>
      </p:ext>
    </p:extLst>
  </p:cSld>
  <p:clrMapOvr>
    <a:masterClrMapping/>
  </p:clrMapOvr>
  <p:transition spd="slow" advClick="0" advTm="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66129"/>
      </p:ext>
    </p:extLst>
  </p:cSld>
  <p:clrMapOvr>
    <a:masterClrMapping/>
  </p:clrMapOvr>
  <p:transition spd="slow" advClick="0" advTm="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26755"/>
      </p:ext>
    </p:extLst>
  </p:cSld>
  <p:clrMapOvr>
    <a:masterClrMapping/>
  </p:clrMapOvr>
  <p:transition spd="slow" advClick="0" advTm="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56750"/>
      </p:ext>
    </p:extLst>
  </p:cSld>
  <p:clrMapOvr>
    <a:masterClrMapping/>
  </p:clrMapOvr>
  <p:transition spd="slow" advClick="0" advTm="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04558"/>
      </p:ext>
    </p:extLst>
  </p:cSld>
  <p:clrMapOvr>
    <a:masterClrMapping/>
  </p:clrMapOvr>
  <p:transition spd="slow" advClick="0" advTm="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/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/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/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3" name="矩形: 圆角 10"/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8855124"/>
      </p:ext>
    </p:extLst>
  </p:cSld>
  <p:clrMapOvr>
    <a:masterClrMapping/>
  </p:clrMapOvr>
  <p:transition spd="slow" advClick="0" advTm="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70D5D-94D0-4ADD-9F1E-E05B887C81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9E65-88F8-408F-A661-8262E1A01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3753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70D5D-94D0-4ADD-9F1E-E05B887C81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9E65-88F8-408F-A661-8262E1A01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1889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70D5D-94D0-4ADD-9F1E-E05B887C81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9E65-88F8-408F-A661-8262E1A01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8133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70D5D-94D0-4ADD-9F1E-E05B887C81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9E65-88F8-408F-A661-8262E1A01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363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F787B3-BAD4-4B52-B259-7DE31AF72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913099-B68A-4240-B10D-DAAF3860B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7258CE-705E-4404-9A96-FFAECE808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8EDAA95-2C8B-4AEC-836F-FBE11F0FD3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47E98BC-047F-4991-A328-D09E3045F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955E2D2-F2CD-47F8-85F1-732D415B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C08A162-20FA-4DF2-9289-E1A6D081A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EC7707F-1BF4-430E-9F29-7A66193F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48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70D5D-94D0-4ADD-9F1E-E05B887C81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9E65-88F8-408F-A661-8262E1A01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3233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70D5D-94D0-4ADD-9F1E-E05B887C81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9E65-88F8-408F-A661-8262E1A01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5484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70D5D-94D0-4ADD-9F1E-E05B887C81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9E65-88F8-408F-A661-8262E1A01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1701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70D5D-94D0-4ADD-9F1E-E05B887C81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9E65-88F8-408F-A661-8262E1A01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00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70D5D-94D0-4ADD-9F1E-E05B887C81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9E65-88F8-408F-A661-8262E1A01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889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70D5D-94D0-4ADD-9F1E-E05B887C81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9E65-88F8-408F-A661-8262E1A01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783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70D5D-94D0-4ADD-9F1E-E05B887C81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9E65-88F8-408F-A661-8262E1A01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829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D0A35D-4EE6-489A-BF91-759C88319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EAF4C5-8C71-49F8-9EF3-285E57B15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9D6A4B-7B50-40CD-AD37-41272109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AFF6CF-2BFB-4E35-8D34-CE548B33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69C3B3-60EE-42BD-B0FF-4EF3712A5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0262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AE97E3-E482-4C1B-9754-A1EAAA5E6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A830AC-F92B-4AD6-A507-3A7C74E73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0DBDDB-4821-4D5F-9039-8B1973D5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4DA77-4CEF-4ED2-9991-0A7861305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B39187-D7EC-4C6A-8F3D-61E85BAA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5118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EA498-A5EA-44FA-BC20-465F2441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A1AA1FC-3FDE-4B64-AAA0-37BACE59A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BA9439-4E9A-4473-8D82-4FCCD1DD0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9EBEDC-D8C1-4B71-A979-571A9D61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F116BE-8149-4E04-AEFB-711252A5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00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B7D03B-48F5-4986-B9F0-9B2EADF4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D7F4F3-0D25-4971-849D-4CD356330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64FF4C0-2540-4486-A042-743D20C0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E9755A2-9C3C-42BF-A383-8B45994B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376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709E-2A3F-436E-A775-8C79F8FE5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27EBAB-B700-4ADE-B55A-4CB6974F4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A816CE-C567-4D2C-8F73-586DFEB4C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3DD7E1-1B61-4C52-B981-7E0956E18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B8FEE9-9E1B-456F-A3BE-845DDC33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E204F5-855C-4668-B4D9-B2260458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4307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F787B3-BAD4-4B52-B259-7DE31AF72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913099-B68A-4240-B10D-DAAF3860B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7258CE-705E-4404-9A96-FFAECE808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8EDAA95-2C8B-4AEC-836F-FBE11F0FD3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47E98BC-047F-4991-A328-D09E3045F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955E2D2-F2CD-47F8-85F1-732D415B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C08A162-20FA-4DF2-9289-E1A6D081A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EC7707F-1BF4-430E-9F29-7A66193F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7506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B7D03B-48F5-4986-B9F0-9B2EADF4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D7F4F3-0D25-4971-849D-4CD356330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64FF4C0-2540-4486-A042-743D20C0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E9755A2-9C3C-42BF-A383-8B45994B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5267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070DF18-F847-46C8-9FF9-5973503E5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1C7238E-6383-4870-8AC1-F2DFA1D5D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EF4787B-47A7-43B0-A6D0-17CFD5D0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6887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6DF57F-2537-441E-BAA8-0FE804D48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8652A4-298B-49E0-AC87-B60DA9C6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5356E7-34BF-48CD-9F84-3B7D41A65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32CC0D-3C45-4B87-80DD-939AA9F9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277763-DF90-44D5-ADDB-C4E2E9316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1AC3BE-3577-425A-B0EE-32711179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2384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A9D689-94CE-4AA0-85B7-916928AF4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3D4FDD9-BA17-4376-ABB0-6A80ECEA54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C58C7D-284D-4028-A368-ADB2C967F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609611-23D2-4188-94BE-960CA7A5F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0059FC-A52F-41A3-A781-2C8BAE4E9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744512-EE39-48B7-932E-9CDCD29F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5838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6FF438-792F-48F5-960E-3AA18EEE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8C43785-3F0D-46DE-8AC6-E7F45052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9619F0-0B0B-4116-ACDA-0003E5AF1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80C93F-00CF-4761-A869-3166C965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BB14D7-7F63-4829-942E-0B98DAF40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6636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AF020F2-8CC5-4B5E-BB20-CFDE918963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7AC2CBC-E439-44E5-8038-FD6E0A436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BDE965-FB64-45D5-A53F-D6F4B14F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66768A-B948-44F4-9D8A-A8D676425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AF8479-1227-4CBD-9323-3D049B125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905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070DF18-F847-46C8-9FF9-5973503E5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1C7238E-6383-4870-8AC1-F2DFA1D5D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EF4787B-47A7-43B0-A6D0-17CFD5D0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04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6DF57F-2537-441E-BAA8-0FE804D48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8652A4-298B-49E0-AC87-B60DA9C6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5356E7-34BF-48CD-9F84-3B7D41A65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32CC0D-3C45-4B87-80DD-939AA9F9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277763-DF90-44D5-ADDB-C4E2E9316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1AC3BE-3577-425A-B0EE-32711179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68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A9D689-94CE-4AA0-85B7-916928AF4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3D4FDD9-BA17-4376-ABB0-6A80ECEA54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C58C7D-284D-4028-A368-ADB2C967F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609611-23D2-4188-94BE-960CA7A5F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0059FC-A52F-41A3-A781-2C8BAE4E9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744512-EE39-48B7-932E-9CDCD29F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7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76C6964-C826-4042-9CF2-278A5CEF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374E614-6EAD-4374-84FD-1343457B5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C42909-AC8F-4DFE-959D-A7E9C01907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7C2EF-9002-49EC-AF1D-C0BD5FFCD51E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C28CDE-8814-4712-9FC4-674195FCB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A14215-9568-4B61-B269-08AFB9BF85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7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7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44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0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ransition spd="slow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70D5D-94D0-4ADD-9F1E-E05B887C81E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9E65-88F8-408F-A661-8262E1A01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74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76C6964-C826-4042-9CF2-278A5CEF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374E614-6EAD-4374-84FD-1343457B5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C42909-AC8F-4DFE-959D-A7E9C01907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C28CDE-8814-4712-9FC4-674195FCB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A14215-9568-4B61-B269-08AFB9BF85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0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9B8102-5FE9-4A80-94C7-B3F317767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7734" y="-214338"/>
            <a:ext cx="1218613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5373588"/>
            <a:ext cx="5199395" cy="15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944603" y="5867400"/>
            <a:ext cx="1875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029A887-FD25-44BE-9E24-28BFF2069239}"/>
              </a:ext>
            </a:extLst>
          </p:cNvPr>
          <p:cNvSpPr/>
          <p:nvPr/>
        </p:nvSpPr>
        <p:spPr>
          <a:xfrm>
            <a:off x="1531522" y="609600"/>
            <a:ext cx="9134818" cy="32444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quý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giờ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1H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3810000" y="1327249"/>
            <a:ext cx="419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HĐTN </a:t>
            </a:r>
            <a:r>
              <a:rPr lang="en-US" sz="36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600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1H</a:t>
            </a:r>
            <a:endParaRPr lang="en-US" sz="36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023338" y="2326321"/>
            <a:ext cx="24442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viên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349869" y="3687693"/>
            <a:ext cx="579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685800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Phả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Lại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277393" y="2922209"/>
            <a:ext cx="525621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685800" eaLnBrk="0" hangingPunct="0">
              <a:spcBef>
                <a:spcPct val="50000"/>
              </a:spcBef>
            </a:pPr>
            <a:r>
              <a:rPr lang="en-US" sz="4400" b="1" i="1" dirty="0" err="1" smtClean="0">
                <a:solidFill>
                  <a:srgbClr val="0000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Nguyễn</a:t>
            </a:r>
            <a:r>
              <a:rPr lang="en-US" sz="4400" b="1" i="1" dirty="0" smtClean="0">
                <a:solidFill>
                  <a:srgbClr val="0000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0000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Thị</a:t>
            </a:r>
            <a:r>
              <a:rPr lang="en-US" sz="4400" b="1" i="1" dirty="0" smtClean="0">
                <a:solidFill>
                  <a:srgbClr val="0000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0000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Hường</a:t>
            </a:r>
            <a:endParaRPr lang="en-US" sz="4400" b="1" i="1" dirty="0">
              <a:solidFill>
                <a:srgbClr val="0000FF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C05F46-4CE2-4ECB-BB56-DF0CFD292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5" t="8992" r="4375"/>
          <a:stretch/>
        </p:blipFill>
        <p:spPr>
          <a:xfrm>
            <a:off x="-240704" y="0"/>
            <a:ext cx="12192000" cy="6469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0CB5E2-ABF6-414D-80DC-AE74A30802FB}"/>
              </a:ext>
            </a:extLst>
          </p:cNvPr>
          <p:cNvSpPr txBox="1"/>
          <p:nvPr/>
        </p:nvSpPr>
        <p:spPr>
          <a:xfrm>
            <a:off x="1127448" y="457200"/>
            <a:ext cx="9865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4400" b="1" dirty="0" err="1" smtClean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b="1" dirty="0" smtClean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400" b="1" dirty="0">
              <a:solidFill>
                <a:srgbClr val="1A1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87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8A7A5C-5BA1-4184-8411-D98F2E7A28D6}"/>
              </a:ext>
            </a:extLst>
          </p:cNvPr>
          <p:cNvSpPr txBox="1"/>
          <p:nvPr/>
        </p:nvSpPr>
        <p:spPr>
          <a:xfrm>
            <a:off x="152400" y="2436674"/>
            <a:ext cx="1981200" cy="1754326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4472" y="457200"/>
            <a:ext cx="8243454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9836" y="1447800"/>
            <a:ext cx="8278090" cy="523220"/>
          </a:xfrm>
          <a:prstGeom prst="rect">
            <a:avLst/>
          </a:prstGeom>
          <a:solidFill>
            <a:srgbClr val="FF33CC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4472" y="2556421"/>
            <a:ext cx="8243454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9836" y="3581400"/>
            <a:ext cx="827809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2127" y="5648980"/>
            <a:ext cx="8305800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5199" y="4582180"/>
            <a:ext cx="8312727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stCxn id="5" idx="3"/>
          </p:cNvCxnSpPr>
          <p:nvPr/>
        </p:nvCxnSpPr>
        <p:spPr>
          <a:xfrm flipV="1">
            <a:off x="2133600" y="685801"/>
            <a:ext cx="1440872" cy="26280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7" idx="1"/>
          </p:cNvCxnSpPr>
          <p:nvPr/>
        </p:nvCxnSpPr>
        <p:spPr>
          <a:xfrm flipV="1">
            <a:off x="2133600" y="1709410"/>
            <a:ext cx="1406236" cy="15671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8" idx="1"/>
          </p:cNvCxnSpPr>
          <p:nvPr/>
        </p:nvCxnSpPr>
        <p:spPr>
          <a:xfrm flipV="1">
            <a:off x="2133600" y="2818031"/>
            <a:ext cx="1440872" cy="4958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9" idx="1"/>
          </p:cNvCxnSpPr>
          <p:nvPr/>
        </p:nvCxnSpPr>
        <p:spPr>
          <a:xfrm>
            <a:off x="2133600" y="3313837"/>
            <a:ext cx="1406236" cy="5291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1" idx="1"/>
          </p:cNvCxnSpPr>
          <p:nvPr/>
        </p:nvCxnSpPr>
        <p:spPr>
          <a:xfrm>
            <a:off x="2133600" y="3313837"/>
            <a:ext cx="1371599" cy="15299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3"/>
            <a:endCxn id="10" idx="1"/>
          </p:cNvCxnSpPr>
          <p:nvPr/>
        </p:nvCxnSpPr>
        <p:spPr>
          <a:xfrm>
            <a:off x="2133600" y="3313837"/>
            <a:ext cx="1378527" cy="25967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9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8A7A5C-5BA1-4184-8411-D98F2E7A28D6}"/>
              </a:ext>
            </a:extLst>
          </p:cNvPr>
          <p:cNvSpPr txBox="1"/>
          <p:nvPr/>
        </p:nvSpPr>
        <p:spPr>
          <a:xfrm>
            <a:off x="3200400" y="452230"/>
            <a:ext cx="51816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565668"/>
            <a:ext cx="1905000" cy="353943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noProof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2590800"/>
            <a:ext cx="2057400" cy="353943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2595770"/>
            <a:ext cx="2209800" cy="35394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0" y="2590800"/>
            <a:ext cx="2209800" cy="35394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Arrow Connector 10"/>
          <p:cNvCxnSpPr>
            <a:stCxn id="5" idx="2"/>
          </p:cNvCxnSpPr>
          <p:nvPr/>
        </p:nvCxnSpPr>
        <p:spPr>
          <a:xfrm flipH="1">
            <a:off x="1524000" y="1098561"/>
            <a:ext cx="4267200" cy="14621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7" idx="0"/>
          </p:cNvCxnSpPr>
          <p:nvPr/>
        </p:nvCxnSpPr>
        <p:spPr>
          <a:xfrm flipH="1">
            <a:off x="4381500" y="1103531"/>
            <a:ext cx="1409700" cy="14872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8" idx="0"/>
          </p:cNvCxnSpPr>
          <p:nvPr/>
        </p:nvCxnSpPr>
        <p:spPr>
          <a:xfrm>
            <a:off x="5715000" y="1103531"/>
            <a:ext cx="1638300" cy="14922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2"/>
            <a:endCxn id="9" idx="0"/>
          </p:cNvCxnSpPr>
          <p:nvPr/>
        </p:nvCxnSpPr>
        <p:spPr>
          <a:xfrm>
            <a:off x="5791200" y="1098561"/>
            <a:ext cx="4457700" cy="14922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07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TUYÊN DƯƠNG:</a:t>
            </a:r>
          </a:p>
          <a:p>
            <a:pPr marL="0" indent="0">
              <a:buNone/>
            </a:pPr>
            <a:r>
              <a:rPr lang="en-US" dirty="0" smtClean="0"/>
              <a:t>+</a:t>
            </a:r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: </a:t>
            </a:r>
            <a:r>
              <a:rPr lang="en-US" dirty="0" err="1" smtClean="0"/>
              <a:t>Tổ</a:t>
            </a:r>
            <a:r>
              <a:rPr lang="en-US" dirty="0" smtClean="0"/>
              <a:t> 3</a:t>
            </a:r>
          </a:p>
          <a:p>
            <a:pPr marL="0" indent="0">
              <a:buNone/>
            </a:pPr>
            <a:r>
              <a:rPr lang="en-US" dirty="0" smtClean="0"/>
              <a:t>+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: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Nga</a:t>
            </a:r>
            <a:r>
              <a:rPr lang="en-US" dirty="0" smtClean="0"/>
              <a:t> </a:t>
            </a:r>
            <a:r>
              <a:rPr lang="en-US" dirty="0" err="1" smtClean="0"/>
              <a:t>Hạnh</a:t>
            </a:r>
            <a:r>
              <a:rPr lang="en-US" dirty="0" smtClean="0"/>
              <a:t>, Mai, </a:t>
            </a:r>
            <a:r>
              <a:rPr lang="en-US" dirty="0" err="1" smtClean="0"/>
              <a:t>Phúc</a:t>
            </a:r>
            <a:r>
              <a:rPr lang="en-US" dirty="0" smtClean="0"/>
              <a:t>, </a:t>
            </a:r>
            <a:r>
              <a:rPr lang="en-US" dirty="0" err="1" smtClean="0"/>
              <a:t>Nguyệt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1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n-phao-hoa-5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03" y="7257"/>
            <a:ext cx="12174097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1752600"/>
            <a:ext cx="11553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26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DC05F46-4CE2-4ECB-BB56-DF0CFD292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5" t="8992" r="4375"/>
          <a:stretch/>
        </p:blipFill>
        <p:spPr>
          <a:xfrm>
            <a:off x="0" y="1"/>
            <a:ext cx="12192000" cy="6850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4A3982-68BC-444A-BB47-EEC41E8DDDDA}"/>
              </a:ext>
            </a:extLst>
          </p:cNvPr>
          <p:cNvSpPr txBox="1"/>
          <p:nvPr/>
        </p:nvSpPr>
        <p:spPr>
          <a:xfrm>
            <a:off x="2472397" y="238780"/>
            <a:ext cx="6062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EA68909-2FC2-46FE-8208-6BF3CC55198B}"/>
              </a:ext>
            </a:extLst>
          </p:cNvPr>
          <p:cNvSpPr/>
          <p:nvPr/>
        </p:nvSpPr>
        <p:spPr>
          <a:xfrm>
            <a:off x="533400" y="980419"/>
            <a:ext cx="11277600" cy="4963181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nếp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nếp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Chấp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hăng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trào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20/11.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354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52400" y="685800"/>
            <a:ext cx="12039600" cy="1870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defTabSz="914377">
              <a:lnSpc>
                <a:spcPct val="107000"/>
              </a:lnSpc>
            </a:pPr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5333" dirty="0">
                <a:solidFill>
                  <a:srgbClr val="FF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Chia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sẻ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giữ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sạch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đẹp</a:t>
            </a:r>
            <a:r>
              <a:rPr lang="en-US" sz="5333" dirty="0" smtClean="0">
                <a:solidFill>
                  <a:srgbClr val="FF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5333" dirty="0">
              <a:solidFill>
                <a:srgbClr val="FF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65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dministrator\Desktop\hườ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88640"/>
            <a:ext cx="11928647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8602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6E41E16-09CE-4A1C-B9FB-E303F2053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5" t="8889" r="27385"/>
          <a:stretch/>
        </p:blipFill>
        <p:spPr>
          <a:xfrm>
            <a:off x="76200" y="152400"/>
            <a:ext cx="12039600" cy="66294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04841"/>
              </p:ext>
            </p:extLst>
          </p:nvPr>
        </p:nvGraphicFramePr>
        <p:xfrm>
          <a:off x="1752600" y="1524000"/>
          <a:ext cx="10134600" cy="490728"/>
        </p:xfrm>
        <a:graphic>
          <a:graphicData uri="http://schemas.openxmlformats.org/drawingml/2006/table">
            <a:tbl>
              <a:tblPr/>
              <a:tblGrid>
                <a:gridCol w="10134600">
                  <a:extLst>
                    <a:ext uri="{9D8B030D-6E8A-4147-A177-3AD203B41FA5}">
                      <a16:colId xmlns:a16="http://schemas.microsoft.com/office/drawing/2014/main" xmlns="" val="6849997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Chia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sẻ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đã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theo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Năm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điều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Bác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Hồ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dạy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0859762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652808"/>
              </p:ext>
            </p:extLst>
          </p:nvPr>
        </p:nvGraphicFramePr>
        <p:xfrm>
          <a:off x="1600200" y="2784817"/>
          <a:ext cx="10134600" cy="3702622"/>
        </p:xfrm>
        <a:graphic>
          <a:graphicData uri="http://schemas.openxmlformats.org/drawingml/2006/table">
            <a:tbl>
              <a:tblPr/>
              <a:tblGrid>
                <a:gridCol w="10134600">
                  <a:extLst>
                    <a:ext uri="{9D8B030D-6E8A-4147-A177-3AD203B41FA5}">
                      <a16:colId xmlns:a16="http://schemas.microsoft.com/office/drawing/2014/main" xmlns="" val="936795588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R="33020" algn="just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1.</a:t>
                      </a:r>
                      <a:r>
                        <a:rPr lang="vi-VN" sz="2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Em</a:t>
                      </a:r>
                      <a:r>
                        <a:rPr lang="en-US" sz="2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và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các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bạn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đã</a:t>
                      </a:r>
                      <a:r>
                        <a:rPr lang="en-US" sz="2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thực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hiện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được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các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công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việc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cụ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thể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gì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để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góp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phần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giữ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gìn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trường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lớp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sạch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đẹp</a:t>
                      </a:r>
                      <a:endParaRPr lang="en-US" sz="2800" b="1" baseline="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Minion Pro"/>
                      </a:endParaRPr>
                    </a:p>
                    <a:p>
                      <a:pPr marR="33020" algn="just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2.Việc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làm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của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bản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thân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của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lớp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có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ý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nghĩa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như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thế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nào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trong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việc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giữ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gìn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trường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lớp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inion Pro"/>
                        </a:rPr>
                        <a:t>?</a:t>
                      </a:r>
                    </a:p>
                    <a:p>
                      <a:pPr marR="33020" algn="just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3.Em </a:t>
                      </a:r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cảm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thấy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như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thế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nào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khi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đó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</a:t>
                      </a:r>
                      <a:endParaRPr lang="en-US" sz="2800" b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33020" algn="just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endParaRPr lang="en-US" sz="2800" b="1" baseline="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33020" algn="just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37752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R="33020" algn="just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27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E41E16-09CE-4A1C-B9FB-E303F2053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5" t="8889" r="27385"/>
          <a:stretch/>
        </p:blipFill>
        <p:spPr>
          <a:xfrm>
            <a:off x="-4689" y="8206"/>
            <a:ext cx="12039600" cy="68708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0CB5E2-ABF6-414D-80DC-AE74A30802FB}"/>
              </a:ext>
            </a:extLst>
          </p:cNvPr>
          <p:cNvSpPr txBox="1"/>
          <p:nvPr/>
        </p:nvSpPr>
        <p:spPr>
          <a:xfrm>
            <a:off x="2286000" y="386090"/>
            <a:ext cx="96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0C7C3156-82AA-4AC2-971E-B693441CC6D9}"/>
              </a:ext>
            </a:extLst>
          </p:cNvPr>
          <p:cNvSpPr/>
          <p:nvPr/>
        </p:nvSpPr>
        <p:spPr>
          <a:xfrm>
            <a:off x="8458200" y="2123665"/>
            <a:ext cx="2951018" cy="1239918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845" y="1287194"/>
            <a:ext cx="8011391" cy="497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676216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19400" y="13855"/>
            <a:ext cx="7250007" cy="12815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toca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toca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4637"/>
            <a:ext cx="25146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5.Nhảy TOCA TOCA - CLB Quynh Dance - Những Ngôi Sao Mùa Hạ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3832" y="2780928"/>
            <a:ext cx="3005336" cy="18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4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8FACFD-E03F-4AA2-EC8F-CEC137E84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1EBB6B-8AFA-BBFA-D11A-D4709F167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1AA3774-A894-8F36-E57F-A58492644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44" y="95528"/>
            <a:ext cx="11480800" cy="62976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46557" y="3244334"/>
            <a:ext cx="64988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Dọn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vệ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sinh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lớp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sạch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sẽ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1ED966-8959-A3FB-91F5-85213E7D2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C2BA24-B5CD-4360-F671-EF4DF456B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FB49E4D-9C9F-46F3-1378-6202CC94F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429419"/>
            <a:ext cx="11074400" cy="59991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55640" y="3244334"/>
            <a:ext cx="54726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Săp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xếp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dùng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kê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bàn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ghế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ngay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ngắn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09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381" y="2708921"/>
            <a:ext cx="11343051" cy="1252735"/>
          </a:xfrm>
        </p:spPr>
        <p:txBody>
          <a:bodyPr/>
          <a:lstStyle/>
          <a:p>
            <a:pPr marL="457189" lvl="1" indent="0" algn="ctr">
              <a:buNone/>
            </a:pP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 HỌC SẠCH ĐẸP</a:t>
            </a:r>
            <a:endParaRPr lang="vi-VN" sz="7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625600" y="482600"/>
            <a:ext cx="9448800" cy="1963933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HOẠT ĐỘNG GIÁO DỤC THEO CHỦ ĐỀ</a:t>
            </a:r>
            <a:endParaRPr lang="vi-VN" sz="4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48949" y="4241801"/>
            <a:ext cx="1487851" cy="1252735"/>
          </a:xfrm>
          <a:prstGeom prst="rect">
            <a:avLst/>
          </a:prstGeom>
        </p:spPr>
        <p:txBody>
          <a:bodyPr lIns="121917" tIns="60958" rIns="121917" bIns="60958"/>
          <a:lstStyle/>
          <a:p>
            <a:pPr marL="457189" lvl="1" algn="ctr" defTabSz="121917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vi-VN" sz="4800" b="1" kern="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EDF7B4F-BA42-3600-DD9A-A1FF772CF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63501"/>
            <a:ext cx="12192000" cy="6794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BE7904B-66BD-994B-398F-CD57C9CE372D}"/>
              </a:ext>
            </a:extLst>
          </p:cNvPr>
          <p:cNvSpPr txBox="1"/>
          <p:nvPr/>
        </p:nvSpPr>
        <p:spPr>
          <a:xfrm>
            <a:off x="-101600" y="355451"/>
            <a:ext cx="12496800" cy="1477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Trang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trí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lớp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016251" y="3092451"/>
          <a:ext cx="61595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Packager Shell Object" showAsIcon="1" r:id="rId4" imgW="15498000" imgH="1718640" progId="Package">
                  <p:embed/>
                </p:oleObj>
              </mc:Choice>
              <mc:Fallback>
                <p:oleObj name="Packager Shell Object" showAsIcon="1" r:id="rId4" imgW="15498000" imgH="171864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251" y="3092451"/>
                        <a:ext cx="61595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373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AEA35A7-3AAB-BBC0-E27E-8A8411A2437B}"/>
              </a:ext>
            </a:extLst>
          </p:cNvPr>
          <p:cNvSpPr txBox="1"/>
          <p:nvPr/>
        </p:nvSpPr>
        <p:spPr>
          <a:xfrm>
            <a:off x="304800" y="1295400"/>
            <a:ext cx="11764371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97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Vận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dụng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sau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giờ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học</a:t>
            </a:r>
            <a:r>
              <a:rPr lang="en-US" sz="4400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4400" dirty="0" smtClean="0"/>
              <a:t>	-</a:t>
            </a:r>
            <a:r>
              <a:rPr lang="en-US" sz="4400" dirty="0" err="1" smtClean="0"/>
              <a:t>Có</a:t>
            </a:r>
            <a:r>
              <a:rPr lang="en-US" sz="4400" dirty="0" smtClean="0"/>
              <a:t> </a:t>
            </a:r>
            <a:r>
              <a:rPr lang="en-US" sz="4400" dirty="0" err="1" smtClean="0"/>
              <a:t>tinh</a:t>
            </a:r>
            <a:r>
              <a:rPr lang="en-US" sz="4400" dirty="0" smtClean="0"/>
              <a:t> </a:t>
            </a:r>
            <a:r>
              <a:rPr lang="en-US" sz="4400" dirty="0" err="1" smtClean="0"/>
              <a:t>thần</a:t>
            </a:r>
            <a:r>
              <a:rPr lang="en-US" sz="4400" dirty="0" smtClean="0"/>
              <a:t> </a:t>
            </a:r>
            <a:r>
              <a:rPr lang="en-US" sz="4400" dirty="0" err="1" smtClean="0"/>
              <a:t>trách</a:t>
            </a:r>
            <a:r>
              <a:rPr lang="en-US" sz="4400" dirty="0" smtClean="0"/>
              <a:t> </a:t>
            </a:r>
            <a:r>
              <a:rPr lang="en-US" sz="4400" dirty="0" err="1" smtClean="0"/>
              <a:t>nhiệm</a:t>
            </a:r>
            <a:r>
              <a:rPr lang="en-US" sz="4400" dirty="0" smtClean="0"/>
              <a:t> </a:t>
            </a:r>
            <a:r>
              <a:rPr lang="en-US" sz="4400" dirty="0" err="1" smtClean="0"/>
              <a:t>trong</a:t>
            </a:r>
            <a:r>
              <a:rPr lang="en-US" sz="4400" dirty="0" smtClean="0"/>
              <a:t> </a:t>
            </a:r>
            <a:r>
              <a:rPr lang="en-US" sz="4400" dirty="0" err="1" smtClean="0"/>
              <a:t>việc</a:t>
            </a:r>
            <a:r>
              <a:rPr lang="en-US" sz="4400" dirty="0" smtClean="0"/>
              <a:t> </a:t>
            </a:r>
            <a:r>
              <a:rPr lang="en-US" sz="4400" dirty="0" err="1" smtClean="0"/>
              <a:t>giữ</a:t>
            </a:r>
            <a:r>
              <a:rPr lang="en-US" sz="4400" dirty="0" smtClean="0"/>
              <a:t> </a:t>
            </a:r>
            <a:r>
              <a:rPr lang="en-US" sz="4400" dirty="0" err="1" smtClean="0"/>
              <a:t>gìn</a:t>
            </a:r>
            <a:r>
              <a:rPr lang="en-US" sz="4400" dirty="0" smtClean="0"/>
              <a:t> </a:t>
            </a:r>
            <a:r>
              <a:rPr lang="en-US" sz="4400" dirty="0" err="1" smtClean="0"/>
              <a:t>trường</a:t>
            </a:r>
            <a:r>
              <a:rPr lang="en-US" sz="4400" dirty="0" smtClean="0"/>
              <a:t>, </a:t>
            </a:r>
            <a:r>
              <a:rPr lang="en-US" sz="4400" dirty="0" err="1" smtClean="0"/>
              <a:t>lớp</a:t>
            </a:r>
            <a:r>
              <a:rPr lang="en-US" sz="4400" dirty="0" smtClean="0"/>
              <a:t> </a:t>
            </a:r>
            <a:r>
              <a:rPr lang="en-US" sz="4400" dirty="0" err="1" smtClean="0"/>
              <a:t>học</a:t>
            </a:r>
            <a:r>
              <a:rPr lang="en-US" sz="4400" dirty="0" smtClean="0"/>
              <a:t> </a:t>
            </a:r>
            <a:r>
              <a:rPr lang="en-US" sz="4400" dirty="0" err="1" smtClean="0"/>
              <a:t>sạch</a:t>
            </a:r>
            <a:r>
              <a:rPr lang="en-US" sz="4400" dirty="0" smtClean="0"/>
              <a:t>,  </a:t>
            </a:r>
            <a:r>
              <a:rPr lang="en-US" sz="4400" dirty="0" err="1" smtClean="0"/>
              <a:t>đẹp</a:t>
            </a:r>
            <a:r>
              <a:rPr lang="en-US" sz="4400" dirty="0" smtClean="0"/>
              <a:t>.</a:t>
            </a:r>
          </a:p>
          <a:p>
            <a:pPr marL="0" indent="0">
              <a:buNone/>
            </a:pPr>
            <a:r>
              <a:rPr lang="en-US" sz="4400" dirty="0" smtClean="0"/>
              <a:t>	-</a:t>
            </a:r>
            <a:r>
              <a:rPr lang="en-US" sz="4400" dirty="0" err="1" smtClean="0"/>
              <a:t>Tích</a:t>
            </a:r>
            <a:r>
              <a:rPr lang="en-US" sz="4400" dirty="0" smtClean="0"/>
              <a:t> </a:t>
            </a:r>
            <a:r>
              <a:rPr lang="en-US" sz="4400" dirty="0" err="1" smtClean="0"/>
              <a:t>cực</a:t>
            </a:r>
            <a:r>
              <a:rPr lang="en-US" sz="4400" dirty="0" smtClean="0"/>
              <a:t> </a:t>
            </a:r>
            <a:r>
              <a:rPr lang="en-US" sz="4400" dirty="0" err="1" smtClean="0"/>
              <a:t>tham</a:t>
            </a:r>
            <a:r>
              <a:rPr lang="en-US" sz="4400" dirty="0" smtClean="0"/>
              <a:t> </a:t>
            </a:r>
            <a:r>
              <a:rPr lang="en-US" sz="4400" dirty="0" err="1" smtClean="0"/>
              <a:t>gia</a:t>
            </a:r>
            <a:r>
              <a:rPr lang="en-US" sz="4400" dirty="0" smtClean="0"/>
              <a:t> </a:t>
            </a:r>
            <a:r>
              <a:rPr lang="en-US" sz="4400" dirty="0" err="1" smtClean="0"/>
              <a:t>những</a:t>
            </a:r>
            <a:r>
              <a:rPr lang="en-US" sz="4400" dirty="0" smtClean="0"/>
              <a:t> </a:t>
            </a:r>
            <a:r>
              <a:rPr lang="en-US" sz="4400" dirty="0" err="1" smtClean="0"/>
              <a:t>việc</a:t>
            </a:r>
            <a:r>
              <a:rPr lang="en-US" sz="4400" dirty="0" smtClean="0"/>
              <a:t> </a:t>
            </a:r>
            <a:r>
              <a:rPr lang="en-US" sz="4400" dirty="0" err="1" smtClean="0"/>
              <a:t>cần</a:t>
            </a:r>
            <a:r>
              <a:rPr lang="en-US" sz="4400" dirty="0" smtClean="0"/>
              <a:t> </a:t>
            </a:r>
            <a:r>
              <a:rPr lang="en-US" sz="4400" dirty="0" err="1" smtClean="0"/>
              <a:t>làm</a:t>
            </a:r>
            <a:r>
              <a:rPr lang="en-US" sz="4400" dirty="0" smtClean="0"/>
              <a:t> </a:t>
            </a:r>
            <a:r>
              <a:rPr lang="en-US" sz="4400" dirty="0" err="1" smtClean="0"/>
              <a:t>để</a:t>
            </a:r>
            <a:r>
              <a:rPr lang="en-US" sz="4400" dirty="0" smtClean="0"/>
              <a:t> </a:t>
            </a:r>
            <a:r>
              <a:rPr lang="vi-VN" sz="4400" dirty="0" smtClean="0"/>
              <a:t>giữ </a:t>
            </a:r>
            <a:r>
              <a:rPr lang="vi-VN" sz="4400" dirty="0"/>
              <a:t>gìn </a:t>
            </a:r>
            <a:r>
              <a:rPr lang="en-US" sz="4400" dirty="0" err="1"/>
              <a:t>trường</a:t>
            </a:r>
            <a:r>
              <a:rPr lang="en-US" sz="4400" dirty="0"/>
              <a:t>, </a:t>
            </a:r>
            <a:r>
              <a:rPr lang="en-US" sz="4400" dirty="0" err="1"/>
              <a:t>lớp</a:t>
            </a:r>
            <a:r>
              <a:rPr lang="en-US" sz="4400" dirty="0"/>
              <a:t> </a:t>
            </a:r>
            <a:r>
              <a:rPr lang="en-US" sz="4400" dirty="0" err="1"/>
              <a:t>học</a:t>
            </a:r>
            <a:r>
              <a:rPr lang="en-US" sz="4400" dirty="0"/>
              <a:t> </a:t>
            </a:r>
            <a:r>
              <a:rPr lang="en-US" sz="4400" dirty="0" err="1"/>
              <a:t>sạch</a:t>
            </a:r>
            <a:r>
              <a:rPr lang="en-US" sz="4400" dirty="0"/>
              <a:t>,  </a:t>
            </a:r>
            <a:r>
              <a:rPr lang="en-US" sz="4400" dirty="0" err="1"/>
              <a:t>đẹp</a:t>
            </a:r>
            <a:r>
              <a:rPr lang="en-US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013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95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2728426" y="3086535"/>
            <a:ext cx="6906383" cy="8430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/>
            <a:r>
              <a:rPr lang="vi-VN" sz="426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ea typeface="微软雅黑"/>
                <a:cs typeface="Arial"/>
              </a:rPr>
              <a:t>XIN CHÂN THÀNH CẢM ƠN </a:t>
            </a:r>
          </a:p>
          <a:p>
            <a:pPr algn="ctr" defTabSz="914377"/>
            <a:r>
              <a:rPr lang="vi-VN" sz="426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ea typeface="微软雅黑"/>
                <a:cs typeface="Arial"/>
              </a:rPr>
              <a:t>QUÝ THẦY CÔ GIÁO VÀ CÁC EM</a:t>
            </a:r>
            <a:endParaRPr lang="en-US" sz="4269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ea typeface="微软雅黑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67038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271464" y="1124744"/>
            <a:ext cx="9937104" cy="319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1" tIns="53815" rIns="107631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77" eaLnBrk="1" hangingPunct="1">
              <a:defRPr/>
            </a:pPr>
            <a:r>
              <a:rPr lang="en-US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 HOẠT LỚP </a:t>
            </a:r>
            <a:r>
              <a:rPr lang="en-US" sz="533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  <a:p>
            <a:pPr algn="ctr" defTabSz="914377" eaLnBrk="1" hangingPunct="1">
              <a:defRPr/>
            </a:pPr>
            <a:r>
              <a:rPr lang="en-US" sz="533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CHIA SẺ VỀ VIỆC GIỮ GÌN TRƯỜNG , LỚP SẠCH, ĐẸP</a:t>
            </a:r>
            <a:endParaRPr lang="en-US" sz="53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 defTabSz="914377" eaLnBrk="1" hangingPunct="1">
              <a:defRPr/>
            </a:pPr>
            <a:endParaRPr lang="en-US" sz="404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6908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2700" y="762000"/>
            <a:ext cx="11430000" cy="81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marR="0" lvl="0" indent="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1587461"/>
            <a:ext cx="106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giữ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sạch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đẹp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053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524000"/>
            <a:ext cx="107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3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8"/>
          <p:cNvCxnSpPr/>
          <p:nvPr/>
        </p:nvCxnSpPr>
        <p:spPr>
          <a:xfrm flipV="1">
            <a:off x="186720" y="824424"/>
            <a:ext cx="327744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等腰三角形 9"/>
          <p:cNvSpPr/>
          <p:nvPr/>
        </p:nvSpPr>
        <p:spPr>
          <a:xfrm rot="10800000">
            <a:off x="216503" y="842009"/>
            <a:ext cx="576064" cy="504056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ounded Rectangle 4"/>
          <p:cNvSpPr/>
          <p:nvPr/>
        </p:nvSpPr>
        <p:spPr>
          <a:xfrm>
            <a:off x="0" y="153453"/>
            <a:ext cx="7755497" cy="613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16588" y="160301"/>
            <a:ext cx="670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Avant" pitchFamily="34" charset="0"/>
              </a:rPr>
              <a:t>SƠ KẾT TUẦN HỌC VỪA QUA</a:t>
            </a:r>
            <a:endParaRPr lang="en-US" sz="2800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7" name="Minus 6"/>
          <p:cNvSpPr/>
          <p:nvPr/>
        </p:nvSpPr>
        <p:spPr>
          <a:xfrm flipH="1">
            <a:off x="1040125" y="-2879765"/>
            <a:ext cx="45719" cy="110880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7"/>
          <p:cNvSpPr/>
          <p:nvPr/>
        </p:nvSpPr>
        <p:spPr>
          <a:xfrm>
            <a:off x="841321" y="3849872"/>
            <a:ext cx="275267" cy="17773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1045161" y="1306238"/>
            <a:ext cx="430713" cy="604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490157" y="876647"/>
            <a:ext cx="10731626" cy="8084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tổ báo cáo hoạt động tuần vừa qua</a:t>
            </a:r>
            <a:endParaRPr lang="en-US" sz="48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81" y="2650675"/>
            <a:ext cx="1348838" cy="4008660"/>
          </a:xfrm>
          <a:prstGeom prst="rect">
            <a:avLst/>
          </a:prstGeom>
        </p:spPr>
      </p:pic>
      <p:pic>
        <p:nvPicPr>
          <p:cNvPr id="42" name="图片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019" y="3700319"/>
            <a:ext cx="3243267" cy="295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矩形 56"/>
          <p:cNvSpPr>
            <a:spLocks noChangeArrowheads="1"/>
          </p:cNvSpPr>
          <p:nvPr/>
        </p:nvSpPr>
        <p:spPr bwMode="auto">
          <a:xfrm>
            <a:off x="3758473" y="2102246"/>
            <a:ext cx="65594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600" b="1" smtClean="0">
                <a:solidFill>
                  <a:srgbClr val="FF0000"/>
                </a:solidFill>
                <a:latin typeface="Arial" charset="0"/>
                <a:ea typeface="微软雅黑" pitchFamily="34" charset="-122"/>
                <a:cs typeface="Arial" charset="0"/>
              </a:rPr>
              <a:t>1</a:t>
            </a:r>
            <a:endParaRPr lang="zh-CN" altLang="en-US" sz="6600" b="1">
              <a:solidFill>
                <a:srgbClr val="FF0000"/>
              </a:solidFill>
              <a:latin typeface="Arial" charset="0"/>
              <a:ea typeface="微软雅黑" pitchFamily="34" charset="-122"/>
              <a:cs typeface="Arial" charset="0"/>
            </a:endParaRPr>
          </a:p>
        </p:txBody>
      </p:sp>
      <p:grpSp>
        <p:nvGrpSpPr>
          <p:cNvPr id="46" name="组合 62"/>
          <p:cNvGrpSpPr>
            <a:grpSpLocks/>
          </p:cNvGrpSpPr>
          <p:nvPr/>
        </p:nvGrpSpPr>
        <p:grpSpPr bwMode="auto">
          <a:xfrm>
            <a:off x="3106916" y="2157918"/>
            <a:ext cx="2138081" cy="1113213"/>
            <a:chOff x="1240205" y="1318069"/>
            <a:chExt cx="1335356" cy="1335356"/>
          </a:xfrm>
        </p:grpSpPr>
        <p:sp>
          <p:nvSpPr>
            <p:cNvPr id="47" name="椭圆 60"/>
            <p:cNvSpPr/>
            <p:nvPr/>
          </p:nvSpPr>
          <p:spPr>
            <a:xfrm>
              <a:off x="1337062" y="1391109"/>
              <a:ext cx="1141643" cy="1189277"/>
            </a:xfrm>
            <a:prstGeom prst="ellipse">
              <a:avLst/>
            </a:prstGeom>
            <a:noFill/>
            <a:ln w="28575">
              <a:solidFill>
                <a:srgbClr val="90496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8" name="椭圆 61"/>
            <p:cNvSpPr/>
            <p:nvPr/>
          </p:nvSpPr>
          <p:spPr>
            <a:xfrm>
              <a:off x="1240205" y="1318069"/>
              <a:ext cx="1335356" cy="1335356"/>
            </a:xfrm>
            <a:prstGeom prst="ellipse">
              <a:avLst/>
            </a:prstGeom>
            <a:noFill/>
            <a:ln w="19050">
              <a:solidFill>
                <a:srgbClr val="9049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55" name="Down Arrow 54"/>
          <p:cNvSpPr/>
          <p:nvPr/>
        </p:nvSpPr>
        <p:spPr>
          <a:xfrm>
            <a:off x="3743137" y="3342806"/>
            <a:ext cx="894403" cy="461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文本框 78"/>
          <p:cNvSpPr txBox="1">
            <a:spLocks noChangeArrowheads="1"/>
          </p:cNvSpPr>
          <p:nvPr/>
        </p:nvSpPr>
        <p:spPr bwMode="auto">
          <a:xfrm>
            <a:off x="2522931" y="4077851"/>
            <a:ext cx="286024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7200" b="1" smtClean="0">
                <a:solidFill>
                  <a:srgbClr val="0070C0"/>
                </a:solidFill>
                <a:latin typeface="#9Slide03 SFU Toledo Bold" panose="00000700000000000000" pitchFamily="2" charset="0"/>
                <a:ea typeface="微软雅黑" pitchFamily="34" charset="-122"/>
                <a:cs typeface="Arial" charset="0"/>
              </a:rPr>
              <a:t>BÁO CÁO</a:t>
            </a:r>
            <a:endParaRPr lang="zh-CN" altLang="en-US" sz="7200" b="1">
              <a:solidFill>
                <a:srgbClr val="0070C0"/>
              </a:solidFill>
              <a:latin typeface="#9Slide03 SFU Toledo Bold" panose="00000700000000000000" pitchFamily="2" charset="0"/>
              <a:ea typeface="微软雅黑" pitchFamily="34" charset="-122"/>
              <a:cs typeface="Arial" charset="0"/>
            </a:endParaRPr>
          </a:p>
        </p:txBody>
      </p:sp>
      <p:sp>
        <p:nvSpPr>
          <p:cNvPr id="67" name="Down Arrow 66"/>
          <p:cNvSpPr/>
          <p:nvPr/>
        </p:nvSpPr>
        <p:spPr>
          <a:xfrm>
            <a:off x="3731440" y="1706867"/>
            <a:ext cx="799816" cy="5005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组合 63"/>
          <p:cNvGrpSpPr>
            <a:grpSpLocks/>
          </p:cNvGrpSpPr>
          <p:nvPr/>
        </p:nvGrpSpPr>
        <p:grpSpPr bwMode="auto">
          <a:xfrm>
            <a:off x="94176" y="101611"/>
            <a:ext cx="606411" cy="694031"/>
            <a:chOff x="1240205" y="1318069"/>
            <a:chExt cx="1335356" cy="1335355"/>
          </a:xfrm>
        </p:grpSpPr>
        <p:sp>
          <p:nvSpPr>
            <p:cNvPr id="39" name="椭圆 64"/>
            <p:cNvSpPr/>
            <p:nvPr/>
          </p:nvSpPr>
          <p:spPr>
            <a:xfrm>
              <a:off x="1337930" y="1379598"/>
              <a:ext cx="1141872" cy="1189277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6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zh-CN" altLang="en-US" sz="6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椭圆 65"/>
            <p:cNvSpPr/>
            <p:nvPr/>
          </p:nvSpPr>
          <p:spPr>
            <a:xfrm>
              <a:off x="1240205" y="1318069"/>
              <a:ext cx="1335356" cy="1335355"/>
            </a:xfrm>
            <a:prstGeom prst="ellipse">
              <a:avLst/>
            </a:prstGeom>
            <a:noFill/>
            <a:ln w="19050">
              <a:solidFill>
                <a:srgbClr val="9049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24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4" grpId="0" animBg="1"/>
      <p:bldP spid="15" grpId="0" animBg="1"/>
      <p:bldP spid="43" grpId="0"/>
      <p:bldP spid="55" grpId="0" animBg="1"/>
      <p:bldP spid="62" grpId="0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8"/>
          <p:cNvCxnSpPr/>
          <p:nvPr/>
        </p:nvCxnSpPr>
        <p:spPr>
          <a:xfrm flipV="1">
            <a:off x="186720" y="824424"/>
            <a:ext cx="327744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等腰三角形 9"/>
          <p:cNvSpPr/>
          <p:nvPr/>
        </p:nvSpPr>
        <p:spPr>
          <a:xfrm rot="10800000">
            <a:off x="216503" y="842009"/>
            <a:ext cx="576064" cy="504056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ounded Rectangle 4"/>
          <p:cNvSpPr/>
          <p:nvPr/>
        </p:nvSpPr>
        <p:spPr>
          <a:xfrm>
            <a:off x="0" y="153453"/>
            <a:ext cx="7755497" cy="613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16588" y="160301"/>
            <a:ext cx="670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Avant" pitchFamily="34" charset="0"/>
              </a:rPr>
              <a:t>SƠ KẾT TUẦN HỌC VỪA QUA</a:t>
            </a:r>
            <a:endParaRPr lang="en-US" sz="2800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7" name="Minus 6"/>
          <p:cNvSpPr/>
          <p:nvPr/>
        </p:nvSpPr>
        <p:spPr>
          <a:xfrm flipH="1">
            <a:off x="1040125" y="-2879765"/>
            <a:ext cx="45719" cy="110880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7"/>
          <p:cNvSpPr/>
          <p:nvPr/>
        </p:nvSpPr>
        <p:spPr>
          <a:xfrm>
            <a:off x="841321" y="3849872"/>
            <a:ext cx="275267" cy="17773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1045161" y="1306238"/>
            <a:ext cx="430713" cy="604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490157" y="876647"/>
            <a:ext cx="10731626" cy="8084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tổ báo cáo hoạt động tuần vừa qua</a:t>
            </a:r>
            <a:endParaRPr lang="en-US" sz="48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81" y="2650675"/>
            <a:ext cx="1348838" cy="4008660"/>
          </a:xfrm>
          <a:prstGeom prst="rect">
            <a:avLst/>
          </a:prstGeom>
        </p:spPr>
      </p:pic>
      <p:pic>
        <p:nvPicPr>
          <p:cNvPr id="42" name="图片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019" y="3700319"/>
            <a:ext cx="3243267" cy="295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矩形 56"/>
          <p:cNvSpPr>
            <a:spLocks noChangeArrowheads="1"/>
          </p:cNvSpPr>
          <p:nvPr/>
        </p:nvSpPr>
        <p:spPr bwMode="auto">
          <a:xfrm>
            <a:off x="3758473" y="2102246"/>
            <a:ext cx="65594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600" b="1" dirty="0">
                <a:solidFill>
                  <a:srgbClr val="FF0000"/>
                </a:solidFill>
                <a:latin typeface="Arial" charset="0"/>
                <a:ea typeface="微软雅黑" pitchFamily="34" charset="-122"/>
                <a:cs typeface="Arial" charset="0"/>
              </a:rPr>
              <a:t>2</a:t>
            </a:r>
            <a:endParaRPr lang="zh-CN" altLang="en-US" sz="6600" b="1" dirty="0">
              <a:solidFill>
                <a:srgbClr val="FF0000"/>
              </a:solidFill>
              <a:latin typeface="Arial" charset="0"/>
              <a:ea typeface="微软雅黑" pitchFamily="34" charset="-122"/>
              <a:cs typeface="Arial" charset="0"/>
            </a:endParaRPr>
          </a:p>
        </p:txBody>
      </p:sp>
      <p:grpSp>
        <p:nvGrpSpPr>
          <p:cNvPr id="46" name="组合 62"/>
          <p:cNvGrpSpPr>
            <a:grpSpLocks/>
          </p:cNvGrpSpPr>
          <p:nvPr/>
        </p:nvGrpSpPr>
        <p:grpSpPr bwMode="auto">
          <a:xfrm>
            <a:off x="3106916" y="2157918"/>
            <a:ext cx="2138081" cy="1113213"/>
            <a:chOff x="1240205" y="1318069"/>
            <a:chExt cx="1335356" cy="1335356"/>
          </a:xfrm>
        </p:grpSpPr>
        <p:sp>
          <p:nvSpPr>
            <p:cNvPr id="47" name="椭圆 60"/>
            <p:cNvSpPr/>
            <p:nvPr/>
          </p:nvSpPr>
          <p:spPr>
            <a:xfrm>
              <a:off x="1337062" y="1391109"/>
              <a:ext cx="1141643" cy="1189277"/>
            </a:xfrm>
            <a:prstGeom prst="ellipse">
              <a:avLst/>
            </a:prstGeom>
            <a:noFill/>
            <a:ln w="28575">
              <a:solidFill>
                <a:srgbClr val="90496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8" name="椭圆 61"/>
            <p:cNvSpPr/>
            <p:nvPr/>
          </p:nvSpPr>
          <p:spPr>
            <a:xfrm>
              <a:off x="1240205" y="1318069"/>
              <a:ext cx="1335356" cy="1335356"/>
            </a:xfrm>
            <a:prstGeom prst="ellipse">
              <a:avLst/>
            </a:prstGeom>
            <a:noFill/>
            <a:ln w="19050">
              <a:solidFill>
                <a:srgbClr val="9049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55" name="Down Arrow 54"/>
          <p:cNvSpPr/>
          <p:nvPr/>
        </p:nvSpPr>
        <p:spPr>
          <a:xfrm>
            <a:off x="3743137" y="3342806"/>
            <a:ext cx="894403" cy="461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文本框 78"/>
          <p:cNvSpPr txBox="1">
            <a:spLocks noChangeArrowheads="1"/>
          </p:cNvSpPr>
          <p:nvPr/>
        </p:nvSpPr>
        <p:spPr bwMode="auto">
          <a:xfrm>
            <a:off x="2522931" y="4077851"/>
            <a:ext cx="286024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7200" b="1" smtClean="0">
                <a:solidFill>
                  <a:srgbClr val="0070C0"/>
                </a:solidFill>
                <a:latin typeface="#9Slide03 SFU Toledo Bold" panose="00000700000000000000" pitchFamily="2" charset="0"/>
                <a:ea typeface="微软雅黑" pitchFamily="34" charset="-122"/>
                <a:cs typeface="Arial" charset="0"/>
              </a:rPr>
              <a:t>BÁO CÁO</a:t>
            </a:r>
            <a:endParaRPr lang="zh-CN" altLang="en-US" sz="7200" b="1">
              <a:solidFill>
                <a:srgbClr val="0070C0"/>
              </a:solidFill>
              <a:latin typeface="#9Slide03 SFU Toledo Bold" panose="00000700000000000000" pitchFamily="2" charset="0"/>
              <a:ea typeface="微软雅黑" pitchFamily="34" charset="-122"/>
              <a:cs typeface="Arial" charset="0"/>
            </a:endParaRPr>
          </a:p>
        </p:txBody>
      </p:sp>
      <p:sp>
        <p:nvSpPr>
          <p:cNvPr id="67" name="Down Arrow 66"/>
          <p:cNvSpPr/>
          <p:nvPr/>
        </p:nvSpPr>
        <p:spPr>
          <a:xfrm>
            <a:off x="3731440" y="1706867"/>
            <a:ext cx="799816" cy="5005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组合 63"/>
          <p:cNvGrpSpPr>
            <a:grpSpLocks/>
          </p:cNvGrpSpPr>
          <p:nvPr/>
        </p:nvGrpSpPr>
        <p:grpSpPr bwMode="auto">
          <a:xfrm>
            <a:off x="94176" y="101611"/>
            <a:ext cx="606411" cy="694031"/>
            <a:chOff x="1240205" y="1318069"/>
            <a:chExt cx="1335356" cy="1335355"/>
          </a:xfrm>
        </p:grpSpPr>
        <p:sp>
          <p:nvSpPr>
            <p:cNvPr id="39" name="椭圆 64"/>
            <p:cNvSpPr/>
            <p:nvPr/>
          </p:nvSpPr>
          <p:spPr>
            <a:xfrm>
              <a:off x="1337930" y="1379598"/>
              <a:ext cx="1141872" cy="1189277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6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zh-CN" altLang="en-US" sz="6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椭圆 65"/>
            <p:cNvSpPr/>
            <p:nvPr/>
          </p:nvSpPr>
          <p:spPr>
            <a:xfrm>
              <a:off x="1240205" y="1318069"/>
              <a:ext cx="1335356" cy="1335355"/>
            </a:xfrm>
            <a:prstGeom prst="ellipse">
              <a:avLst/>
            </a:prstGeom>
            <a:noFill/>
            <a:ln w="19050">
              <a:solidFill>
                <a:srgbClr val="9049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131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4" grpId="0" animBg="1"/>
      <p:bldP spid="15" grpId="0" animBg="1"/>
      <p:bldP spid="43" grpId="0"/>
      <p:bldP spid="55" grpId="0" animBg="1"/>
      <p:bldP spid="62" grpId="0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8"/>
          <p:cNvCxnSpPr/>
          <p:nvPr/>
        </p:nvCxnSpPr>
        <p:spPr>
          <a:xfrm flipV="1">
            <a:off x="186720" y="824424"/>
            <a:ext cx="327744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等腰三角形 9"/>
          <p:cNvSpPr/>
          <p:nvPr/>
        </p:nvSpPr>
        <p:spPr>
          <a:xfrm rot="10800000">
            <a:off x="216503" y="842009"/>
            <a:ext cx="576064" cy="504056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ounded Rectangle 4"/>
          <p:cNvSpPr/>
          <p:nvPr/>
        </p:nvSpPr>
        <p:spPr>
          <a:xfrm>
            <a:off x="0" y="153453"/>
            <a:ext cx="7755497" cy="613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16588" y="160301"/>
            <a:ext cx="670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Avant" pitchFamily="34" charset="0"/>
              </a:rPr>
              <a:t>SƠ KẾT TUẦN HỌC VỪA QUA</a:t>
            </a:r>
            <a:endParaRPr lang="en-US" sz="2800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7" name="Minus 6"/>
          <p:cNvSpPr/>
          <p:nvPr/>
        </p:nvSpPr>
        <p:spPr>
          <a:xfrm flipH="1">
            <a:off x="1040125" y="-2879765"/>
            <a:ext cx="45719" cy="110880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7"/>
          <p:cNvSpPr/>
          <p:nvPr/>
        </p:nvSpPr>
        <p:spPr>
          <a:xfrm>
            <a:off x="841321" y="3849872"/>
            <a:ext cx="275267" cy="17773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1045161" y="1306238"/>
            <a:ext cx="430713" cy="604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490157" y="876647"/>
            <a:ext cx="10731626" cy="8084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tổ báo cáo hoạt động tuần vừa qua</a:t>
            </a:r>
            <a:endParaRPr lang="en-US" sz="48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81" y="2650675"/>
            <a:ext cx="1348838" cy="4008660"/>
          </a:xfrm>
          <a:prstGeom prst="rect">
            <a:avLst/>
          </a:prstGeom>
        </p:spPr>
      </p:pic>
      <p:pic>
        <p:nvPicPr>
          <p:cNvPr id="42" name="图片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019" y="3700319"/>
            <a:ext cx="3243267" cy="295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矩形 56"/>
          <p:cNvSpPr>
            <a:spLocks noChangeArrowheads="1"/>
          </p:cNvSpPr>
          <p:nvPr/>
        </p:nvSpPr>
        <p:spPr bwMode="auto">
          <a:xfrm>
            <a:off x="3758473" y="2102246"/>
            <a:ext cx="65594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600" b="1" dirty="0">
                <a:solidFill>
                  <a:srgbClr val="FF0000"/>
                </a:solidFill>
                <a:latin typeface="Arial" charset="0"/>
                <a:ea typeface="微软雅黑" pitchFamily="34" charset="-122"/>
                <a:cs typeface="Arial" charset="0"/>
              </a:rPr>
              <a:t>3</a:t>
            </a:r>
            <a:endParaRPr lang="zh-CN" altLang="en-US" sz="6600" b="1" dirty="0">
              <a:solidFill>
                <a:srgbClr val="FF0000"/>
              </a:solidFill>
              <a:latin typeface="Arial" charset="0"/>
              <a:ea typeface="微软雅黑" pitchFamily="34" charset="-122"/>
              <a:cs typeface="Arial" charset="0"/>
            </a:endParaRPr>
          </a:p>
        </p:txBody>
      </p:sp>
      <p:grpSp>
        <p:nvGrpSpPr>
          <p:cNvPr id="46" name="组合 62"/>
          <p:cNvGrpSpPr>
            <a:grpSpLocks/>
          </p:cNvGrpSpPr>
          <p:nvPr/>
        </p:nvGrpSpPr>
        <p:grpSpPr bwMode="auto">
          <a:xfrm>
            <a:off x="3106916" y="2157918"/>
            <a:ext cx="2138081" cy="1113213"/>
            <a:chOff x="1240205" y="1318069"/>
            <a:chExt cx="1335356" cy="1335356"/>
          </a:xfrm>
        </p:grpSpPr>
        <p:sp>
          <p:nvSpPr>
            <p:cNvPr id="47" name="椭圆 60"/>
            <p:cNvSpPr/>
            <p:nvPr/>
          </p:nvSpPr>
          <p:spPr>
            <a:xfrm>
              <a:off x="1337062" y="1391109"/>
              <a:ext cx="1141643" cy="1189277"/>
            </a:xfrm>
            <a:prstGeom prst="ellipse">
              <a:avLst/>
            </a:prstGeom>
            <a:noFill/>
            <a:ln w="28575">
              <a:solidFill>
                <a:srgbClr val="90496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8" name="椭圆 61"/>
            <p:cNvSpPr/>
            <p:nvPr/>
          </p:nvSpPr>
          <p:spPr>
            <a:xfrm>
              <a:off x="1240205" y="1318069"/>
              <a:ext cx="1335356" cy="1335356"/>
            </a:xfrm>
            <a:prstGeom prst="ellipse">
              <a:avLst/>
            </a:prstGeom>
            <a:noFill/>
            <a:ln w="19050">
              <a:solidFill>
                <a:srgbClr val="9049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55" name="Down Arrow 54"/>
          <p:cNvSpPr/>
          <p:nvPr/>
        </p:nvSpPr>
        <p:spPr>
          <a:xfrm>
            <a:off x="3743137" y="3342806"/>
            <a:ext cx="894403" cy="461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文本框 78"/>
          <p:cNvSpPr txBox="1">
            <a:spLocks noChangeArrowheads="1"/>
          </p:cNvSpPr>
          <p:nvPr/>
        </p:nvSpPr>
        <p:spPr bwMode="auto">
          <a:xfrm>
            <a:off x="2522931" y="4077851"/>
            <a:ext cx="286024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7200" b="1" dirty="0" smtClean="0">
                <a:solidFill>
                  <a:srgbClr val="0070C0"/>
                </a:solidFill>
                <a:latin typeface="#9Slide03 SFU Toledo Bold" panose="00000700000000000000" pitchFamily="2" charset="0"/>
                <a:ea typeface="微软雅黑" pitchFamily="34" charset="-122"/>
                <a:cs typeface="Arial" charset="0"/>
              </a:rPr>
              <a:t>BÁO CÁO</a:t>
            </a:r>
            <a:endParaRPr lang="zh-CN" altLang="en-US" sz="7200" b="1" dirty="0">
              <a:solidFill>
                <a:srgbClr val="0070C0"/>
              </a:solidFill>
              <a:latin typeface="#9Slide03 SFU Toledo Bold" panose="00000700000000000000" pitchFamily="2" charset="0"/>
              <a:ea typeface="微软雅黑" pitchFamily="34" charset="-122"/>
              <a:cs typeface="Arial" charset="0"/>
            </a:endParaRPr>
          </a:p>
        </p:txBody>
      </p:sp>
      <p:sp>
        <p:nvSpPr>
          <p:cNvPr id="67" name="Down Arrow 66"/>
          <p:cNvSpPr/>
          <p:nvPr/>
        </p:nvSpPr>
        <p:spPr>
          <a:xfrm>
            <a:off x="3731440" y="1706867"/>
            <a:ext cx="799816" cy="5005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组合 63"/>
          <p:cNvGrpSpPr>
            <a:grpSpLocks/>
          </p:cNvGrpSpPr>
          <p:nvPr/>
        </p:nvGrpSpPr>
        <p:grpSpPr bwMode="auto">
          <a:xfrm>
            <a:off x="94176" y="101611"/>
            <a:ext cx="606411" cy="694031"/>
            <a:chOff x="1240205" y="1318069"/>
            <a:chExt cx="1335356" cy="1335355"/>
          </a:xfrm>
        </p:grpSpPr>
        <p:sp>
          <p:nvSpPr>
            <p:cNvPr id="39" name="椭圆 64"/>
            <p:cNvSpPr/>
            <p:nvPr/>
          </p:nvSpPr>
          <p:spPr>
            <a:xfrm>
              <a:off x="1337930" y="1379598"/>
              <a:ext cx="1141872" cy="1189277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6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zh-CN" altLang="en-US" sz="6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椭圆 65"/>
            <p:cNvSpPr/>
            <p:nvPr/>
          </p:nvSpPr>
          <p:spPr>
            <a:xfrm>
              <a:off x="1240205" y="1318069"/>
              <a:ext cx="1335356" cy="1335355"/>
            </a:xfrm>
            <a:prstGeom prst="ellipse">
              <a:avLst/>
            </a:prstGeom>
            <a:noFill/>
            <a:ln w="19050">
              <a:solidFill>
                <a:srgbClr val="9049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131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4" grpId="0" animBg="1"/>
      <p:bldP spid="15" grpId="0" animBg="1"/>
      <p:bldP spid="43" grpId="0"/>
      <p:bldP spid="55" grpId="0" animBg="1"/>
      <p:bldP spid="62" grpId="0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3" y="2812473"/>
            <a:ext cx="1939636" cy="376607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9440" y="75143"/>
            <a:ext cx="11700480" cy="14798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2563" y="0"/>
            <a:ext cx="113468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 trưởng lên nhận xét, đánh giá chung các hoạt động lớp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411788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4664</TotalTime>
  <Words>662</Words>
  <Application>Microsoft Office PowerPoint</Application>
  <PresentationFormat>Custom</PresentationFormat>
  <Paragraphs>79</Paragraphs>
  <Slides>25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Office Theme</vt:lpstr>
      <vt:lpstr>1_Office Theme</vt:lpstr>
      <vt:lpstr>4_Office Theme</vt:lpstr>
      <vt:lpstr>4_第一PPT，www.1ppt.com​</vt:lpstr>
      <vt:lpstr>2_Office Theme</vt:lpstr>
      <vt:lpstr>5_Office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BÁO CÁO</dc:title>
  <dc:creator>NK</dc:creator>
  <cp:lastModifiedBy>Windows User</cp:lastModifiedBy>
  <cp:revision>352</cp:revision>
  <dcterms:created xsi:type="dcterms:W3CDTF">2020-12-26T20:52:35Z</dcterms:created>
  <dcterms:modified xsi:type="dcterms:W3CDTF">2023-11-02T00:27:33Z</dcterms:modified>
</cp:coreProperties>
</file>