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33" r:id="rId6"/>
  </p:sldMasterIdLst>
  <p:notesMasterIdLst>
    <p:notesMasterId r:id="rId30"/>
  </p:notesMasterIdLst>
  <p:sldIdLst>
    <p:sldId id="263" r:id="rId7"/>
    <p:sldId id="280" r:id="rId8"/>
    <p:sldId id="297" r:id="rId9"/>
    <p:sldId id="298" r:id="rId10"/>
    <p:sldId id="299" r:id="rId11"/>
    <p:sldId id="300" r:id="rId12"/>
    <p:sldId id="319" r:id="rId13"/>
    <p:sldId id="885" r:id="rId14"/>
    <p:sldId id="866" r:id="rId15"/>
    <p:sldId id="837" r:id="rId16"/>
    <p:sldId id="838" r:id="rId17"/>
    <p:sldId id="878" r:id="rId18"/>
    <p:sldId id="879" r:id="rId19"/>
    <p:sldId id="869" r:id="rId20"/>
    <p:sldId id="860" r:id="rId21"/>
    <p:sldId id="876" r:id="rId22"/>
    <p:sldId id="880" r:id="rId23"/>
    <p:sldId id="881" r:id="rId24"/>
    <p:sldId id="882" r:id="rId25"/>
    <p:sldId id="273" r:id="rId26"/>
    <p:sldId id="884" r:id="rId27"/>
    <p:sldId id="372" r:id="rId28"/>
    <p:sldId id="8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67E57-77BC-4765-9C0F-9B1A4378A69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1EFB9-A243-4DC5-B2D8-EE9AC509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5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4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6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9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88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84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5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1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0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9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25/11/2025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458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25/11/2025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6362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25/11/2025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658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25/11/2025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731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25/11/2025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23802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25/11/2025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05837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25/11/2025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8737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25/11/2025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83522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25/11/2025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67104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25/11/2025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2492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25/11/2025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34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6F1DCEF-AFC3-18D2-EFF7-169339DC78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E7EA7F0-7F88-8FF7-8F43-D5BD3E293E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8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78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04361-BA06-9844-900A-87466CDD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918C-7130-E642-A4C4-DEED477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20B7-F0F3-394D-B0E1-856A23F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A3EB-3962-3847-BDA9-C2BFBB0FBFA7}" type="datetimeFigureOut">
              <a:rPr lang="x-none" smtClean="0"/>
              <a:t>25/11/2025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8B12-3691-7B41-983E-5BCCE1E13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0403-DCDC-5144-8C2E-758F11F2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252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6.xml"/><Relationship Id="rId3" Type="http://schemas.openxmlformats.org/officeDocument/2006/relationships/image" Target="../media/image11.jpeg"/><Relationship Id="rId7" Type="http://schemas.openxmlformats.org/officeDocument/2006/relationships/slide" Target="slide4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11" Type="http://schemas.openxmlformats.org/officeDocument/2006/relationships/slide" Target="slide7.xml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CC0A2-5459-A04C-01CD-0CB211A0E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48" y="842534"/>
            <a:ext cx="10058293" cy="50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Tính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chất giao hoán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130157" y="1253447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150705" y="194181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× 8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751DA0-70CC-4496-CF2D-9323FE4EBB24}"/>
              </a:ext>
            </a:extLst>
          </p:cNvPr>
          <p:cNvSpPr/>
          <p:nvPr/>
        </p:nvSpPr>
        <p:spPr>
          <a:xfrm>
            <a:off x="2630183" y="1315092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8056E1-8082-4A8D-2D59-4990C7A931C8}"/>
              </a:ext>
            </a:extLst>
          </p:cNvPr>
          <p:cNvSpPr/>
          <p:nvPr/>
        </p:nvSpPr>
        <p:spPr>
          <a:xfrm>
            <a:off x="2650731" y="2034283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C25DFC7-0E72-29D8-D546-F57EF436B7AC}"/>
              </a:ext>
            </a:extLst>
          </p:cNvPr>
          <p:cNvSpPr/>
          <p:nvPr/>
        </p:nvSpPr>
        <p:spPr>
          <a:xfrm>
            <a:off x="3431569" y="1674687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10FE80-188C-C651-670A-FF25D1617C6F}"/>
              </a:ext>
            </a:extLst>
          </p:cNvPr>
          <p:cNvSpPr txBox="1"/>
          <p:nvPr/>
        </p:nvSpPr>
        <p:spPr>
          <a:xfrm>
            <a:off x="4541178" y="1613042"/>
            <a:ext cx="431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3 x 8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A8CABA-E5ED-7875-E2B6-27F294DDD9F7}"/>
              </a:ext>
            </a:extLst>
          </p:cNvPr>
          <p:cNvSpPr/>
          <p:nvPr/>
        </p:nvSpPr>
        <p:spPr>
          <a:xfrm>
            <a:off x="965770" y="2887038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thực hiện phép nhân hai số ta có thể đổi chỗ các thừa số mà tích không thay đổi.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Tính chất kết hợp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369869" y="1407559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390417" y="2095928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(5 × 6)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EC09E0-1054-B88B-7DA8-4A741CF722D2}"/>
              </a:ext>
            </a:extLst>
          </p:cNvPr>
          <p:cNvSpPr/>
          <p:nvPr/>
        </p:nvSpPr>
        <p:spPr>
          <a:xfrm>
            <a:off x="2876763" y="1489753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× 6 = 90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5F77E4-F60B-C532-4CF1-898D3C14EA15}"/>
              </a:ext>
            </a:extLst>
          </p:cNvPr>
          <p:cNvSpPr/>
          <p:nvPr/>
        </p:nvSpPr>
        <p:spPr>
          <a:xfrm>
            <a:off x="2835667" y="2178122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30= 90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978A26-18DB-B786-D38F-BF820498865F}"/>
              </a:ext>
            </a:extLst>
          </p:cNvPr>
          <p:cNvSpPr/>
          <p:nvPr/>
        </p:nvSpPr>
        <p:spPr>
          <a:xfrm>
            <a:off x="5825447" y="1890444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CBD96-974B-4E45-B33E-58D12F83DEB6}"/>
              </a:ext>
            </a:extLst>
          </p:cNvPr>
          <p:cNvSpPr txBox="1"/>
          <p:nvPr/>
        </p:nvSpPr>
        <p:spPr>
          <a:xfrm>
            <a:off x="6750121" y="1777429"/>
            <a:ext cx="567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 =  3 × (5 × 6)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98AFBC-734D-554E-9F3D-B4C8DB71AD37}"/>
              </a:ext>
            </a:extLst>
          </p:cNvPr>
          <p:cNvSpPr/>
          <p:nvPr/>
        </p:nvSpPr>
        <p:spPr>
          <a:xfrm>
            <a:off x="945221" y="3113070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nhân một tích hai số với số thứ ba ta có thể nhân số thứ nhất với tích của số thứ hai và số thứ ba.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Nhân với 1. Nhân với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335640" y="1541123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x 1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356188" y="2229492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x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AAF67-54D3-146E-D0FC-17CEEFD4A100}"/>
              </a:ext>
            </a:extLst>
          </p:cNvPr>
          <p:cNvSpPr txBox="1"/>
          <p:nvPr/>
        </p:nvSpPr>
        <p:spPr>
          <a:xfrm>
            <a:off x="6760395" y="150002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x 0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6DD00-CB25-51B3-2DA0-FEFFCA4AFE6B}"/>
              </a:ext>
            </a:extLst>
          </p:cNvPr>
          <p:cNvSpPr txBox="1"/>
          <p:nvPr/>
        </p:nvSpPr>
        <p:spPr>
          <a:xfrm>
            <a:off x="6780943" y="2188395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 x 4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656462-1AD7-7DC3-7A33-7E9AB18BDD47}"/>
              </a:ext>
            </a:extLst>
          </p:cNvPr>
          <p:cNvSpPr/>
          <p:nvPr/>
        </p:nvSpPr>
        <p:spPr>
          <a:xfrm>
            <a:off x="2702103" y="1613043"/>
            <a:ext cx="595902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3FD01E-7381-FD17-750A-01C9E73AD7C4}"/>
              </a:ext>
            </a:extLst>
          </p:cNvPr>
          <p:cNvSpPr/>
          <p:nvPr/>
        </p:nvSpPr>
        <p:spPr>
          <a:xfrm>
            <a:off x="2671279" y="2332234"/>
            <a:ext cx="59590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9778D5-DC12-35DF-B69C-9CD44AE69F39}"/>
              </a:ext>
            </a:extLst>
          </p:cNvPr>
          <p:cNvSpPr/>
          <p:nvPr/>
        </p:nvSpPr>
        <p:spPr>
          <a:xfrm>
            <a:off x="8198777" y="1571946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C8F70A-A463-DF38-0ADC-051115F864BE}"/>
              </a:ext>
            </a:extLst>
          </p:cNvPr>
          <p:cNvSpPr/>
          <p:nvPr/>
        </p:nvSpPr>
        <p:spPr>
          <a:xfrm>
            <a:off x="8167955" y="2291137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CC2604-E162-31A9-6CF6-8FAAB068F825}"/>
              </a:ext>
            </a:extLst>
          </p:cNvPr>
          <p:cNvSpPr/>
          <p:nvPr/>
        </p:nvSpPr>
        <p:spPr>
          <a:xfrm>
            <a:off x="945221" y="3113070"/>
            <a:ext cx="10356351" cy="1674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1 cũng cho kết quả bằng chính nó.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0 cũng cho kết quả bằng 0.</a:t>
            </a:r>
          </a:p>
        </p:txBody>
      </p:sp>
    </p:spTree>
    <p:extLst>
      <p:ext uri="{BB962C8B-B14F-4D97-AF65-F5344CB8AC3E}">
        <p14:creationId xmlns:p14="http://schemas.microsoft.com/office/powerpoint/2010/main" val="7119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B6A12D-C3B2-E382-F472-CA099C2CE6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2963" y="2756383"/>
            <a:ext cx="6937849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AF539-9102-101A-1095-36AC1A33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20" y="399461"/>
            <a:ext cx="1691693" cy="946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218C8-10E2-72BE-04DF-CD17CE23D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69" y="1980344"/>
            <a:ext cx="4219575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951649-6A6D-8C8F-67E2-7BB3C5392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497" y="1844264"/>
            <a:ext cx="5181600" cy="18954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20FBC4-EEBF-4FEB-6C69-25D08C6AF9CE}"/>
              </a:ext>
            </a:extLst>
          </p:cNvPr>
          <p:cNvSpPr/>
          <p:nvPr/>
        </p:nvSpPr>
        <p:spPr>
          <a:xfrm>
            <a:off x="2815119" y="2024009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915B44-B522-40F3-5DDE-5AB48E82C638}"/>
              </a:ext>
            </a:extLst>
          </p:cNvPr>
          <p:cNvSpPr/>
          <p:nvPr/>
        </p:nvSpPr>
        <p:spPr>
          <a:xfrm>
            <a:off x="3688423" y="2887039"/>
            <a:ext cx="976044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70B53D-1F68-6C26-752D-3D72E8310DFB}"/>
              </a:ext>
            </a:extLst>
          </p:cNvPr>
          <p:cNvSpPr/>
          <p:nvPr/>
        </p:nvSpPr>
        <p:spPr>
          <a:xfrm>
            <a:off x="10561834" y="196236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A32138-3C68-865E-E4C4-EF2D000AEF3F}"/>
              </a:ext>
            </a:extLst>
          </p:cNvPr>
          <p:cNvSpPr/>
          <p:nvPr/>
        </p:nvSpPr>
        <p:spPr>
          <a:xfrm>
            <a:off x="10294706" y="2845941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95633-8D8C-E1B9-3718-204305E8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02" y="1986977"/>
            <a:ext cx="11565276" cy="18326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9B59F3-3171-8B48-137B-748A88A0FB59}"/>
              </a:ext>
            </a:extLst>
          </p:cNvPr>
          <p:cNvSpPr/>
          <p:nvPr/>
        </p:nvSpPr>
        <p:spPr>
          <a:xfrm>
            <a:off x="1479479" y="2075380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F75FAE-2A3B-C9D1-C0B5-537B385FA3A1}"/>
              </a:ext>
            </a:extLst>
          </p:cNvPr>
          <p:cNvSpPr/>
          <p:nvPr/>
        </p:nvSpPr>
        <p:spPr>
          <a:xfrm>
            <a:off x="1941816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71F66B-36BE-7BE5-0859-D024531B2336}"/>
              </a:ext>
            </a:extLst>
          </p:cNvPr>
          <p:cNvSpPr/>
          <p:nvPr/>
        </p:nvSpPr>
        <p:spPr>
          <a:xfrm>
            <a:off x="6400800" y="208565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ACC24E-84FA-BD0A-1948-A593518EA5BE}"/>
              </a:ext>
            </a:extLst>
          </p:cNvPr>
          <p:cNvSpPr/>
          <p:nvPr/>
        </p:nvSpPr>
        <p:spPr>
          <a:xfrm>
            <a:off x="5989834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DDC049-B33C-43C3-6B04-A74E8D22784B}"/>
              </a:ext>
            </a:extLst>
          </p:cNvPr>
          <p:cNvSpPr/>
          <p:nvPr/>
        </p:nvSpPr>
        <p:spPr>
          <a:xfrm>
            <a:off x="9123452" y="2065106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E72422-EBA9-955E-541F-15E80BF60815}"/>
              </a:ext>
            </a:extLst>
          </p:cNvPr>
          <p:cNvSpPr/>
          <p:nvPr/>
        </p:nvSpPr>
        <p:spPr>
          <a:xfrm>
            <a:off x="8681662" y="2948683"/>
            <a:ext cx="1191803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3 456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BBE0A-15DE-687D-9D86-AE3F763F7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13" y="392237"/>
            <a:ext cx="8305800" cy="89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60E58-161D-18FB-AB49-F5A436292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33" y="1395042"/>
            <a:ext cx="11113213" cy="2092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68251-79D0-5569-C7E0-145D27DE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331" y="4076593"/>
            <a:ext cx="101631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F5AF8-D55F-F49C-7D67-1358834EC6A5}"/>
              </a:ext>
            </a:extLst>
          </p:cNvPr>
          <p:cNvSpPr txBox="1"/>
          <p:nvPr/>
        </p:nvSpPr>
        <p:spPr>
          <a:xfrm>
            <a:off x="688369" y="513707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a) 216 x 5 x 2 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70F74-A9B6-1ED6-C2CC-C1F519E3729D}"/>
              </a:ext>
            </a:extLst>
          </p:cNvPr>
          <p:cNvSpPr txBox="1"/>
          <p:nvPr/>
        </p:nvSpPr>
        <p:spPr>
          <a:xfrm>
            <a:off x="6421349" y="45206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/>
              <a:t>b) 4 x 76 x 25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3EA18-5E3C-A108-C1FC-711CC9AB626C}"/>
              </a:ext>
            </a:extLst>
          </p:cNvPr>
          <p:cNvSpPr txBox="1"/>
          <p:nvPr/>
        </p:nvSpPr>
        <p:spPr>
          <a:xfrm>
            <a:off x="729465" y="318498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c) 5 x 19 x 2 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C1DB3-6F0A-1102-DBD1-4597381D20D5}"/>
              </a:ext>
            </a:extLst>
          </p:cNvPr>
          <p:cNvSpPr txBox="1"/>
          <p:nvPr/>
        </p:nvSpPr>
        <p:spPr>
          <a:xfrm>
            <a:off x="6441896" y="314389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d) 125 x 23 x 8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DBDB7-63C0-1282-23EE-ACBBE4580470}"/>
              </a:ext>
            </a:extLst>
          </p:cNvPr>
          <p:cNvSpPr txBox="1"/>
          <p:nvPr/>
        </p:nvSpPr>
        <p:spPr>
          <a:xfrm>
            <a:off x="750014" y="1243171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216 x (5 x 2)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FABDE-494D-5120-3CF4-16A23404C94B}"/>
              </a:ext>
            </a:extLst>
          </p:cNvPr>
          <p:cNvSpPr txBox="1"/>
          <p:nvPr/>
        </p:nvSpPr>
        <p:spPr>
          <a:xfrm>
            <a:off x="780836" y="193153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216 x 10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BC19B4-308A-ED61-2502-3642D6F989FC}"/>
              </a:ext>
            </a:extLst>
          </p:cNvPr>
          <p:cNvSpPr txBox="1"/>
          <p:nvPr/>
        </p:nvSpPr>
        <p:spPr>
          <a:xfrm>
            <a:off x="760288" y="2589085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2 160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56639-CF64-79EC-8B24-86376F8D1F34}"/>
              </a:ext>
            </a:extLst>
          </p:cNvPr>
          <p:cNvSpPr txBox="1"/>
          <p:nvPr/>
        </p:nvSpPr>
        <p:spPr>
          <a:xfrm>
            <a:off x="6616558" y="1078784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(4 x 25) x 76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F07EF-2F08-2455-F05C-4685401A6B51}"/>
              </a:ext>
            </a:extLst>
          </p:cNvPr>
          <p:cNvSpPr txBox="1"/>
          <p:nvPr/>
        </p:nvSpPr>
        <p:spPr>
          <a:xfrm>
            <a:off x="6534364" y="177742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100 x 76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A86F9A-143F-4601-975B-66E1F51D5352}"/>
              </a:ext>
            </a:extLst>
          </p:cNvPr>
          <p:cNvSpPr txBox="1"/>
          <p:nvPr/>
        </p:nvSpPr>
        <p:spPr>
          <a:xfrm>
            <a:off x="6554913" y="242469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7 600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8DE8D8-CC7C-C144-163F-AEA73606FC4E}"/>
              </a:ext>
            </a:extLst>
          </p:cNvPr>
          <p:cNvSpPr txBox="1"/>
          <p:nvPr/>
        </p:nvSpPr>
        <p:spPr>
          <a:xfrm>
            <a:off x="873304" y="381171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(5 x 2) x 19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BDF062-1EAD-5D96-D52A-1D581F75EC38}"/>
              </a:ext>
            </a:extLst>
          </p:cNvPr>
          <p:cNvSpPr txBox="1"/>
          <p:nvPr/>
        </p:nvSpPr>
        <p:spPr>
          <a:xfrm>
            <a:off x="780836" y="450007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10 x 19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A094A2-6014-FABA-E30E-4F11AF9CB9CF}"/>
              </a:ext>
            </a:extLst>
          </p:cNvPr>
          <p:cNvSpPr txBox="1"/>
          <p:nvPr/>
        </p:nvSpPr>
        <p:spPr>
          <a:xfrm>
            <a:off x="821933" y="516789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190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8FB9C4-8FFD-AA93-5AC7-7FF682AE6627}"/>
              </a:ext>
            </a:extLst>
          </p:cNvPr>
          <p:cNvSpPr txBox="1"/>
          <p:nvPr/>
        </p:nvSpPr>
        <p:spPr>
          <a:xfrm>
            <a:off x="6606283" y="383225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(125 x 8) x 23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CC6A0B-B9C2-0001-6C42-2CF02D38A22B}"/>
              </a:ext>
            </a:extLst>
          </p:cNvPr>
          <p:cNvSpPr txBox="1"/>
          <p:nvPr/>
        </p:nvSpPr>
        <p:spPr>
          <a:xfrm>
            <a:off x="6513815" y="452062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1 000  x 23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627F2-D8BB-D721-543F-37CB5EA8E96E}"/>
              </a:ext>
            </a:extLst>
          </p:cNvPr>
          <p:cNvSpPr txBox="1"/>
          <p:nvPr/>
        </p:nvSpPr>
        <p:spPr>
          <a:xfrm>
            <a:off x="6554912" y="518844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23 000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52A25-D5CD-53E1-CA81-FEDBBF726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0" y="479192"/>
            <a:ext cx="952500" cy="885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AA201C-4224-E7E3-B97A-0BF8DEF1F089}"/>
              </a:ext>
            </a:extLst>
          </p:cNvPr>
          <p:cNvSpPr txBox="1"/>
          <p:nvPr/>
        </p:nvSpPr>
        <p:spPr>
          <a:xfrm>
            <a:off x="1767154" y="369870"/>
            <a:ext cx="9739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nhóm 5 người dự định đi dã ngoại trong 3 ngày. Mỗi ngày một người dự kiến dùng hết 2 kg đồ ăn uống. Hỏi nhóm người này cần mang theo bao nhiêu ki-lô-gam đồ ăn uống trong quá trình dã ngoại?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20E14A6-BEF3-AF02-DB88-8CBE637C1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164" y="2599362"/>
            <a:ext cx="4808649" cy="33498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9FD260-4142-C15B-DE3B-B940F2FD3BFF}"/>
              </a:ext>
            </a:extLst>
          </p:cNvPr>
          <p:cNvCxnSpPr/>
          <p:nvPr/>
        </p:nvCxnSpPr>
        <p:spPr>
          <a:xfrm>
            <a:off x="3585680" y="852755"/>
            <a:ext cx="1140432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F84936-326C-4DB8-CCF9-3CDA8BA6BBF2}"/>
              </a:ext>
            </a:extLst>
          </p:cNvPr>
          <p:cNvCxnSpPr>
            <a:cxnSpLocks/>
          </p:cNvCxnSpPr>
          <p:nvPr/>
        </p:nvCxnSpPr>
        <p:spPr>
          <a:xfrm>
            <a:off x="6143945" y="852755"/>
            <a:ext cx="373979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9A4AAE-872B-4B6D-F667-2EF52591752C}"/>
              </a:ext>
            </a:extLst>
          </p:cNvPr>
          <p:cNvCxnSpPr>
            <a:cxnSpLocks/>
          </p:cNvCxnSpPr>
          <p:nvPr/>
        </p:nvCxnSpPr>
        <p:spPr>
          <a:xfrm>
            <a:off x="10065248" y="832207"/>
            <a:ext cx="143153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08D55F-EFB1-D18E-0EA3-A56E63CB6C42}"/>
              </a:ext>
            </a:extLst>
          </p:cNvPr>
          <p:cNvCxnSpPr>
            <a:cxnSpLocks/>
          </p:cNvCxnSpPr>
          <p:nvPr/>
        </p:nvCxnSpPr>
        <p:spPr>
          <a:xfrm>
            <a:off x="1887019" y="1253447"/>
            <a:ext cx="1616469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2C6242-8FB7-7EAA-713D-EB3D715D23A3}"/>
              </a:ext>
            </a:extLst>
          </p:cNvPr>
          <p:cNvCxnSpPr>
            <a:cxnSpLocks/>
          </p:cNvCxnSpPr>
          <p:nvPr/>
        </p:nvCxnSpPr>
        <p:spPr>
          <a:xfrm>
            <a:off x="4726112" y="1268029"/>
            <a:ext cx="405873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DEF16A2-9BBE-06B5-97C7-6D84B51A66DE}"/>
              </a:ext>
            </a:extLst>
          </p:cNvPr>
          <p:cNvSpPr txBox="1"/>
          <p:nvPr/>
        </p:nvSpPr>
        <p:spPr>
          <a:xfrm>
            <a:off x="205483" y="2342507"/>
            <a:ext cx="6739848" cy="299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 người này cần mang theo số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đồ ăn uống là:</a:t>
            </a: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2 × 5= 30 (kg)</a:t>
            </a:r>
          </a:p>
          <a:p>
            <a:pPr algn="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 30 kg</a:t>
            </a:r>
          </a:p>
        </p:txBody>
      </p:sp>
    </p:spTree>
    <p:extLst>
      <p:ext uri="{BB962C8B-B14F-4D97-AF65-F5344CB8AC3E}">
        <p14:creationId xmlns:p14="http://schemas.microsoft.com/office/powerpoint/2010/main" val="10625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120525" y="252714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4371194" y="269776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6995839" y="10950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152776" y="333375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FCA4C292-E3DE-A5FF-84F0-56D39F9B5C9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>
            <a:fillRect/>
          </a:stretch>
        </p:blipFill>
        <p:spPr>
          <a:xfrm rot="20487244">
            <a:off x="9577606" y="2534204"/>
            <a:ext cx="1689219" cy="389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EF683-5B12-CD97-9558-E88895C9D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98" y="589694"/>
            <a:ext cx="1038225" cy="95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0A9A21-4E85-C752-CD59-8B88DF9D0CEE}"/>
              </a:ext>
            </a:extLst>
          </p:cNvPr>
          <p:cNvSpPr txBox="1"/>
          <p:nvPr/>
        </p:nvSpPr>
        <p:spPr>
          <a:xfrm>
            <a:off x="1541125" y="349321"/>
            <a:ext cx="941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khu chung cư có 4 toà nhà, mỗi toà nhà dành ra 25 tầng để ở, mỗi tầng có 12 căn hộ. Hỏi khu chung cư này có bao nhiêu căn hộ để ở?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97C8A3-5728-E278-99FE-BCC644905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453" y="2137025"/>
            <a:ext cx="4729766" cy="29391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E408F9-FF68-5CD8-D8B4-FC62C5DC2BE6}"/>
              </a:ext>
            </a:extLst>
          </p:cNvPr>
          <p:cNvCxnSpPr>
            <a:cxnSpLocks/>
          </p:cNvCxnSpPr>
          <p:nvPr/>
        </p:nvCxnSpPr>
        <p:spPr>
          <a:xfrm>
            <a:off x="5013789" y="863028"/>
            <a:ext cx="213702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73F654-312F-DBD4-A75A-CE3C255BCDB7}"/>
              </a:ext>
            </a:extLst>
          </p:cNvPr>
          <p:cNvCxnSpPr>
            <a:cxnSpLocks/>
          </p:cNvCxnSpPr>
          <p:nvPr/>
        </p:nvCxnSpPr>
        <p:spPr>
          <a:xfrm>
            <a:off x="7376843" y="863029"/>
            <a:ext cx="2024010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4ADDC2-65C1-DBA5-1D01-2BDB2FD8640C}"/>
              </a:ext>
            </a:extLst>
          </p:cNvPr>
          <p:cNvCxnSpPr>
            <a:cxnSpLocks/>
          </p:cNvCxnSpPr>
          <p:nvPr/>
        </p:nvCxnSpPr>
        <p:spPr>
          <a:xfrm>
            <a:off x="1684962" y="1356188"/>
            <a:ext cx="2178121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5B1F1-B948-CA5A-0397-BE70362CAAD7}"/>
              </a:ext>
            </a:extLst>
          </p:cNvPr>
          <p:cNvCxnSpPr>
            <a:cxnSpLocks/>
          </p:cNvCxnSpPr>
          <p:nvPr/>
        </p:nvCxnSpPr>
        <p:spPr>
          <a:xfrm>
            <a:off x="4171308" y="1356188"/>
            <a:ext cx="379116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7DD60C-232A-8608-CA2D-D11916F390D8}"/>
              </a:ext>
            </a:extLst>
          </p:cNvPr>
          <p:cNvSpPr txBox="1"/>
          <p:nvPr/>
        </p:nvSpPr>
        <p:spPr>
          <a:xfrm>
            <a:off x="215757" y="2373330"/>
            <a:ext cx="6739848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căn hộ trong một khu chung cư là: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25 × 12 =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2930106" y="1833742"/>
            <a:ext cx="8195577" cy="1824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x 5  = ?</a:t>
            </a:r>
          </a:p>
        </p:txBody>
      </p:sp>
      <p:sp>
        <p:nvSpPr>
          <p:cNvPr id="7" name="3"/>
          <p:cNvSpPr/>
          <p:nvPr/>
        </p:nvSpPr>
        <p:spPr>
          <a:xfrm>
            <a:off x="5086350" y="3762375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6" y="3555569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x 6 = ?</a:t>
            </a:r>
          </a:p>
        </p:txBody>
      </p:sp>
      <p:sp>
        <p:nvSpPr>
          <p:cNvPr id="7" name="3"/>
          <p:cNvSpPr/>
          <p:nvPr/>
        </p:nvSpPr>
        <p:spPr>
          <a:xfrm>
            <a:off x="5034967" y="382905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83" y="36222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sánh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quả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× 5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5 × 6</a:t>
            </a:r>
          </a:p>
        </p:txBody>
      </p:sp>
      <p:sp>
        <p:nvSpPr>
          <p:cNvPr id="7" name="3"/>
          <p:cNvSpPr/>
          <p:nvPr/>
        </p:nvSpPr>
        <p:spPr>
          <a:xfrm>
            <a:off x="2343150" y="4343400"/>
            <a:ext cx="725805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6 × 5 = 5 × 6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1" y="38889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>
            <a:fillRect/>
          </a:stretch>
        </p:blipFill>
        <p:spPr>
          <a:xfrm rot="20487244">
            <a:off x="10921033" y="5052884"/>
            <a:ext cx="742934" cy="1712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399"/>
            <a:ext cx="8443118" cy="2562225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prstClr val="black"/>
                </a:solidFill>
                <a:latin typeface="Arial" panose="020B0604020202020204"/>
              </a:rPr>
              <a:t>Trong phép tính nhân khi đổi chỗ hai thừa số thì tích như thế nào?</a:t>
            </a:r>
            <a:endParaRPr lang="en-US" sz="5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6BCD3EEE-BEF0-446C-B3C5-F27131975A11}"/>
              </a:ext>
            </a:extLst>
          </p:cNvPr>
          <p:cNvSpPr/>
          <p:nvPr/>
        </p:nvSpPr>
        <p:spPr>
          <a:xfrm>
            <a:off x="2343150" y="4343400"/>
            <a:ext cx="725805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Tích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không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thay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đổi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A7CA5C-27F2-7922-7208-8774B1B643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1" y="38889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F05C4-0909-1262-8E65-443D27374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110" y="2227217"/>
            <a:ext cx="855342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杨任东竹石体-Medium" panose="02000000000000000000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109E10-FE64-10AD-79FF-1D672812B3AA}"/>
              </a:ext>
            </a:extLst>
          </p:cNvPr>
          <p:cNvGrpSpPr/>
          <p:nvPr/>
        </p:nvGrpSpPr>
        <p:grpSpPr>
          <a:xfrm>
            <a:off x="2359109" y="580838"/>
            <a:ext cx="8166016" cy="1169551"/>
            <a:chOff x="3763146" y="155682"/>
            <a:chExt cx="8166016" cy="1169551"/>
          </a:xfrm>
        </p:grpSpPr>
        <p:sp>
          <p:nvSpPr>
            <p:cNvPr id="3" name="TextBox 67">
              <a:extLst>
                <a:ext uri="{FF2B5EF4-FFF2-40B4-BE49-F238E27FC236}">
                  <a16:creationId xmlns:a16="http://schemas.microsoft.com/office/drawing/2014/main" id="{A1A0D203-FD83-F251-0404-ADF88071C6F7}"/>
                </a:ext>
              </a:extLst>
            </p:cNvPr>
            <p:cNvSpPr txBox="1"/>
            <p:nvPr/>
          </p:nvSpPr>
          <p:spPr>
            <a:xfrm>
              <a:off x="3763146" y="155682"/>
              <a:ext cx="81660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Yêu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cầu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cần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đạt</a:t>
              </a:r>
              <a:endParaRPr kumimoji="0" lang="en-US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7D2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pic>
          <p:nvPicPr>
            <p:cNvPr id="7" name="Hình ảnh 24">
              <a:extLst>
                <a:ext uri="{FF2B5EF4-FFF2-40B4-BE49-F238E27FC236}">
                  <a16:creationId xmlns:a16="http://schemas.microsoft.com/office/drawing/2014/main" id="{50AEAC07-7DD2-93F8-479E-C6E9DB740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16" b="39870" l="70456" r="94202">
                          <a14:foregroundMark x1="73281" y1="13241" x2="72969" y2="1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8" t="2460" r="2830" b="55973"/>
            <a:stretch/>
          </p:blipFill>
          <p:spPr>
            <a:xfrm>
              <a:off x="3785475" y="393557"/>
              <a:ext cx="976611" cy="791956"/>
            </a:xfrm>
            <a:prstGeom prst="rect">
              <a:avLst/>
            </a:prstGeom>
          </p:spPr>
        </p:pic>
      </p:grpSp>
      <p:sp>
        <p:nvSpPr>
          <p:cNvPr id="8" name="TextBox 32">
            <a:extLst>
              <a:ext uri="{FF2B5EF4-FFF2-40B4-BE49-F238E27FC236}">
                <a16:creationId xmlns:a16="http://schemas.microsoft.com/office/drawing/2014/main" id="{4E44D883-149E-7F76-82EC-711F7AC83AF5}"/>
              </a:ext>
            </a:extLst>
          </p:cNvPr>
          <p:cNvSpPr txBox="1"/>
          <p:nvPr/>
        </p:nvSpPr>
        <p:spPr>
          <a:xfrm>
            <a:off x="1314450" y="1896592"/>
            <a:ext cx="9860668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 và vận dụng các tính chất (giao hoán, kết hợp, nhân với 1, nhân với 0) của phép nhân 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 để tính nhanh, tính nhẩm (tính hợp lý) và giải quyết một số tình huống gắn với thực tế.</a:t>
            </a:r>
          </a:p>
        </p:txBody>
      </p:sp>
    </p:spTree>
    <p:extLst>
      <p:ext uri="{BB962C8B-B14F-4D97-AF65-F5344CB8AC3E}">
        <p14:creationId xmlns:p14="http://schemas.microsoft.com/office/powerpoint/2010/main" val="37851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661</Words>
  <Application>Microsoft Office PowerPoint</Application>
  <PresentationFormat>Widescreen</PresentationFormat>
  <Paragraphs>90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印品黑体</vt:lpstr>
      <vt:lpstr>杨任东竹石体-Medium</vt:lpstr>
      <vt:lpstr>Office 主题​​</vt:lpstr>
      <vt:lpstr>4_Office Theme</vt:lpstr>
      <vt:lpstr>2_Office Theme</vt:lpstr>
      <vt:lpstr>3_Office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Yen Le</cp:lastModifiedBy>
  <cp:revision>46</cp:revision>
  <dcterms:created xsi:type="dcterms:W3CDTF">2023-10-27T02:37:55Z</dcterms:created>
  <dcterms:modified xsi:type="dcterms:W3CDTF">2025-11-25T01:44:51Z</dcterms:modified>
</cp:coreProperties>
</file>