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1" r:id="rId3"/>
  </p:sldMasterIdLst>
  <p:notesMasterIdLst>
    <p:notesMasterId r:id="rId20"/>
  </p:notesMasterIdLst>
  <p:sldIdLst>
    <p:sldId id="257" r:id="rId4"/>
    <p:sldId id="2659" r:id="rId5"/>
    <p:sldId id="260" r:id="rId6"/>
    <p:sldId id="322" r:id="rId7"/>
    <p:sldId id="340" r:id="rId8"/>
    <p:sldId id="341" r:id="rId9"/>
    <p:sldId id="306" r:id="rId10"/>
    <p:sldId id="258" r:id="rId11"/>
    <p:sldId id="2660" r:id="rId12"/>
    <p:sldId id="2652" r:id="rId13"/>
    <p:sldId id="2664" r:id="rId14"/>
    <p:sldId id="2665" r:id="rId15"/>
    <p:sldId id="2658" r:id="rId16"/>
    <p:sldId id="2661" r:id="rId17"/>
    <p:sldId id="277"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81D65-782B-430F-A4AE-B7A21F171F67}"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4554C-0DA4-4604-BF2D-DBE3E6378817}" type="slidenum">
              <a:rPr lang="en-US" smtClean="0"/>
              <a:t>‹#›</a:t>
            </a:fld>
            <a:endParaRPr lang="en-US"/>
          </a:p>
        </p:txBody>
      </p:sp>
    </p:spTree>
    <p:extLst>
      <p:ext uri="{BB962C8B-B14F-4D97-AF65-F5344CB8AC3E}">
        <p14:creationId xmlns:p14="http://schemas.microsoft.com/office/powerpoint/2010/main" val="195324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005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104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fld id="{EE24554C-0DA4-4604-BF2D-DBE3E6378817}" type="slidenum">
              <a:rPr lang="en-US" smtClean="0"/>
              <a:t>6</a:t>
            </a:fld>
            <a:endParaRPr lang="en-US"/>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3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7176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65749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17852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65270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1044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807164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03129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12706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39822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02733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87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5009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52830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49541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17841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7945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80118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2321163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3543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010251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667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48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725942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4220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3924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8888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073926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962305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9787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6890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228138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178938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28344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217313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005688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42443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00229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4169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45801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427744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71139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64245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12/10/2025</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60270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4162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1490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1793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3804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9004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735ED0D-6A65-895F-E9E2-50C0044C28CB}"/>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377665811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4CD1A43-6DB5-E4D8-8A05-15E0E462C27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612987432"/>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5" r:id="rId3"/>
    <p:sldLayoutId id="2147483696" r:id="rId4"/>
    <p:sldLayoutId id="2147483697" r:id="rId5"/>
    <p:sldLayoutId id="2147483699" r:id="rId6"/>
    <p:sldLayoutId id="214748370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12/10/2025</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8448573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20.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jpe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8.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a:extLst>
              <a:ext uri="{FF2B5EF4-FFF2-40B4-BE49-F238E27FC236}">
                <a16:creationId xmlns:a16="http://schemas.microsoft.com/office/drawing/2014/main" id="{DA7FC0CC-787D-B54C-6325-3232B6B778FE}"/>
              </a:ext>
            </a:extLst>
          </p:cNvPr>
          <p:cNvPicPr>
            <a:picLocks noChangeAspect="1"/>
          </p:cNvPicPr>
          <p:nvPr/>
        </p:nvPicPr>
        <p:blipFill>
          <a:blip r:embed="rId5"/>
          <a:stretch>
            <a:fillRect/>
          </a:stretch>
        </p:blipFill>
        <p:spPr>
          <a:xfrm>
            <a:off x="1671280" y="2116426"/>
            <a:ext cx="9096020" cy="1926503"/>
          </a:xfrm>
          <a:prstGeom prst="rect">
            <a:avLst/>
          </a:prstGeom>
        </p:spPr>
      </p:pic>
      <p:sp>
        <p:nvSpPr>
          <p:cNvPr id="5" name="TextBox 4">
            <a:extLst>
              <a:ext uri="{FF2B5EF4-FFF2-40B4-BE49-F238E27FC236}">
                <a16:creationId xmlns:a16="http://schemas.microsoft.com/office/drawing/2014/main" id="{C59C6164-AC46-555B-1C19-17B3E24A375F}"/>
              </a:ext>
            </a:extLst>
          </p:cNvPr>
          <p:cNvSpPr txBox="1"/>
          <p:nvPr/>
        </p:nvSpPr>
        <p:spPr>
          <a:xfrm>
            <a:off x="5445303" y="3678149"/>
            <a:ext cx="2178122" cy="707886"/>
          </a:xfrm>
          <a:prstGeom prst="rect">
            <a:avLst/>
          </a:prstGeom>
          <a:noFill/>
        </p:spPr>
        <p:txBody>
          <a:bodyPr wrap="square" rtlCol="0">
            <a:spAutoFit/>
          </a:bodyPr>
          <a:lstStyle/>
          <a:p>
            <a:r>
              <a:rPr lang="en-US" sz="4000" b="1" dirty="0">
                <a:solidFill>
                  <a:srgbClr val="002060"/>
                </a:solidFill>
                <a:latin typeface="Cambria" panose="02040503050406030204" pitchFamily="18" charset="0"/>
                <a:ea typeface="Cambria" panose="02040503050406030204" pitchFamily="18" charset="0"/>
              </a:rPr>
              <a:t>(</a:t>
            </a:r>
            <a:r>
              <a:rPr lang="en-US" sz="4000" b="1" dirty="0" err="1">
                <a:solidFill>
                  <a:srgbClr val="002060"/>
                </a:solidFill>
                <a:latin typeface="Cambria" panose="02040503050406030204" pitchFamily="18" charset="0"/>
                <a:ea typeface="Cambria" panose="02040503050406030204" pitchFamily="18" charset="0"/>
              </a:rPr>
              <a:t>Tiết</a:t>
            </a:r>
            <a:r>
              <a:rPr lang="en-US" sz="4000" b="1" dirty="0">
                <a:solidFill>
                  <a:srgbClr val="002060"/>
                </a:solidFill>
                <a:latin typeface="Cambria" panose="02040503050406030204" pitchFamily="18" charset="0"/>
                <a:ea typeface="Cambria" panose="02040503050406030204" pitchFamily="18" charset="0"/>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lvl="0" algn="just" defTabSz="457200">
              <a:defRPr/>
            </a:pPr>
            <a:r>
              <a:rPr lang="vi-VN" sz="2800" dirty="0">
                <a:solidFill>
                  <a:srgbClr val="002060"/>
                </a:solidFill>
                <a:latin typeface="Cambria" panose="02040503050406030204" pitchFamily="18" charset="0"/>
                <a:ea typeface="Cambria" panose="02040503050406030204" pitchFamily="18" charset="0"/>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4</a:t>
            </a:r>
          </a:p>
        </p:txBody>
      </p:sp>
      <p:pic>
        <p:nvPicPr>
          <p:cNvPr id="12" name="Picture 11">
            <a:extLst>
              <a:ext uri="{FF2B5EF4-FFF2-40B4-BE49-F238E27FC236}">
                <a16:creationId xmlns:a16="http://schemas.microsoft.com/office/drawing/2014/main" id="{194B43FA-9983-FB29-F2DA-C927E69C4F5F}"/>
              </a:ext>
            </a:extLst>
          </p:cNvPr>
          <p:cNvPicPr>
            <a:picLocks noChangeAspect="1"/>
          </p:cNvPicPr>
          <p:nvPr/>
        </p:nvPicPr>
        <p:blipFill>
          <a:blip r:embed="rId3"/>
          <a:stretch>
            <a:fillRect/>
          </a:stretch>
        </p:blipFill>
        <p:spPr>
          <a:xfrm>
            <a:off x="6647380" y="1836385"/>
            <a:ext cx="5139486" cy="3838696"/>
          </a:xfrm>
          <a:prstGeom prst="rect">
            <a:avLst/>
          </a:prstGeom>
        </p:spPr>
      </p:pic>
      <p:sp>
        <p:nvSpPr>
          <p:cNvPr id="17" name="TextBox 16">
            <a:extLst>
              <a:ext uri="{FF2B5EF4-FFF2-40B4-BE49-F238E27FC236}">
                <a16:creationId xmlns:a16="http://schemas.microsoft.com/office/drawing/2014/main" id="{D4B91219-6BD4-5FBE-0ADA-D30FAA7EDF50}"/>
              </a:ext>
            </a:extLst>
          </p:cNvPr>
          <p:cNvSpPr txBox="1"/>
          <p:nvPr/>
        </p:nvSpPr>
        <p:spPr>
          <a:xfrm>
            <a:off x="647272" y="2024009"/>
            <a:ext cx="5774076"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a) Mỗi ngày vận động viên đó chạy được bao nhiêu mét?</a:t>
            </a:r>
            <a:endParaRPr lang="en-US" sz="32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565079" y="3554858"/>
            <a:ext cx="5609690" cy="2630015"/>
          </a:xfrm>
          <a:prstGeom prst="rect">
            <a:avLst/>
          </a:prstGeom>
          <a:noFill/>
        </p:spPr>
        <p:txBody>
          <a:bodyPr wrap="square" rtlCol="0">
            <a:spAutoFit/>
          </a:bodyPr>
          <a:lstStyle/>
          <a:p>
            <a:pPr marL="0" marR="0" algn="ctr">
              <a:lnSpc>
                <a:spcPct val="120000"/>
              </a:lnSpc>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Bài giải:</a:t>
            </a:r>
          </a:p>
          <a:p>
            <a:pPr marL="0" marR="0" algn="ctr">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Ngày đầu người đó chạy được số mét là: 400 × 23 = 9 200 (m)</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Ngày thứ hai người đó chạy được số mét là: 400 × 27 = 10 800 (m)</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wipe(down)">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wipe(down)">
                                      <p:cBhvr>
                                        <p:cTn id="30" dur="500"/>
                                        <p:tgtEl>
                                          <p:spTgt spid="2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Effect transition="in" filter="wipe(down)">
                                      <p:cBhvr>
                                        <p:cTn id="35"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7" grpId="0"/>
      <p:bldP spid="2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pic>
        <p:nvPicPr>
          <p:cNvPr id="12" name="Picture 11">
            <a:extLst>
              <a:ext uri="{FF2B5EF4-FFF2-40B4-BE49-F238E27FC236}">
                <a16:creationId xmlns:a16="http://schemas.microsoft.com/office/drawing/2014/main" id="{194B43FA-9983-FB29-F2DA-C927E69C4F5F}"/>
              </a:ext>
            </a:extLst>
          </p:cNvPr>
          <p:cNvPicPr>
            <a:picLocks noChangeAspect="1"/>
          </p:cNvPicPr>
          <p:nvPr/>
        </p:nvPicPr>
        <p:blipFill>
          <a:blip r:embed="rId3"/>
          <a:stretch>
            <a:fillRect/>
          </a:stretch>
        </p:blipFill>
        <p:spPr>
          <a:xfrm>
            <a:off x="6647380" y="1836385"/>
            <a:ext cx="5139486" cy="3838696"/>
          </a:xfrm>
          <a:prstGeom prst="rect">
            <a:avLst/>
          </a:prstGeom>
        </p:spPr>
      </p:pic>
      <p:sp>
        <p:nvSpPr>
          <p:cNvPr id="17" name="TextBox 16">
            <a:extLst>
              <a:ext uri="{FF2B5EF4-FFF2-40B4-BE49-F238E27FC236}">
                <a16:creationId xmlns:a16="http://schemas.microsoft.com/office/drawing/2014/main" id="{D4B91219-6BD4-5FBE-0ADA-D30FAA7EDF50}"/>
              </a:ext>
            </a:extLst>
          </p:cNvPr>
          <p:cNvSpPr txBox="1"/>
          <p:nvPr/>
        </p:nvSpPr>
        <p:spPr>
          <a:xfrm>
            <a:off x="647272" y="2024009"/>
            <a:ext cx="6020656"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b) Sau cả hai ngày vận động viên đó chạy được bao nhiêu mét?</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565079" y="3071973"/>
            <a:ext cx="5609690" cy="2401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Cả hai ngày vận động viên đó chạy được số mét là: </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9 200</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10 800 = 20 000 (m)</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down)">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down)">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down)">
                                      <p:cBhvr>
                                        <p:cTn id="24"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17" name="TextBox 16">
            <a:extLst>
              <a:ext uri="{FF2B5EF4-FFF2-40B4-BE49-F238E27FC236}">
                <a16:creationId xmlns:a16="http://schemas.microsoft.com/office/drawing/2014/main" id="{D4B91219-6BD4-5FBE-0ADA-D30FAA7EDF50}"/>
              </a:ext>
            </a:extLst>
          </p:cNvPr>
          <p:cNvSpPr txBox="1"/>
          <p:nvPr/>
        </p:nvSpPr>
        <p:spPr>
          <a:xfrm>
            <a:off x="410965" y="1982912"/>
            <a:ext cx="10870060"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c) Ngày thứ hai vận động viên đó chạy nhiều hơn ngày thứ nhất bao nhiêu mét?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955496" y="3102795"/>
            <a:ext cx="10685124" cy="35835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Ngày thứ hai chạy được nhiều hơn ngày thứ nhất số mét là:</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10 800 – 9 200 = 1 600  (m)</a:t>
            </a:r>
          </a:p>
          <a:p>
            <a:pPr lvl="0" algn="ctr">
              <a:lnSpc>
                <a:spcPct val="120000"/>
              </a:lnSpc>
            </a:pPr>
            <a:r>
              <a:rPr lang="en-US" sz="3200" dirty="0">
                <a:solidFill>
                  <a:srgbClr val="FF0000"/>
                </a:solidFill>
                <a:latin typeface="Cambria" panose="02040503050406030204" pitchFamily="18" charset="0"/>
                <a:ea typeface="Cambria" panose="02040503050406030204" pitchFamily="18" charset="0"/>
              </a:rPr>
              <a:t>Đ</a:t>
            </a:r>
            <a:r>
              <a:rPr lang="vi-VN" sz="3200" dirty="0">
                <a:solidFill>
                  <a:srgbClr val="FF0000"/>
                </a:solidFill>
                <a:latin typeface="Cambria" panose="02040503050406030204" pitchFamily="18" charset="0"/>
                <a:ea typeface="Cambria" panose="02040503050406030204" pitchFamily="18" charset="0"/>
              </a:rPr>
              <a:t>áp số:</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 Ngày đầu 9 200 m;  Ngày thứ ha</a:t>
            </a:r>
            <a:r>
              <a:rPr lang="en-US" sz="3200" dirty="0" err="1">
                <a:solidFill>
                  <a:srgbClr val="FF0000"/>
                </a:solidFill>
                <a:latin typeface="Cambria" panose="02040503050406030204" pitchFamily="18" charset="0"/>
                <a:ea typeface="Cambria" panose="02040503050406030204" pitchFamily="18" charset="0"/>
              </a:rPr>
              <a:t>i</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10 800m. </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b. 20 000 m.</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c. 1 600m</a:t>
            </a:r>
          </a:p>
        </p:txBody>
      </p:sp>
    </p:spTree>
    <p:extLst>
      <p:ext uri="{BB962C8B-B14F-4D97-AF65-F5344CB8AC3E}">
        <p14:creationId xmlns:p14="http://schemas.microsoft.com/office/powerpoint/2010/main" val="3541522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down)">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down)">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down)">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wipe(down)">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xEl>
                                              <p:pRg st="4" end="4"/>
                                            </p:txEl>
                                          </p:spTgt>
                                        </p:tgtEl>
                                        <p:attrNameLst>
                                          <p:attrName>style.visibility</p:attrName>
                                        </p:attrNameLst>
                                      </p:cBhvr>
                                      <p:to>
                                        <p:strVal val="visible"/>
                                      </p:to>
                                    </p:set>
                                    <p:animEffect transition="in" filter="wipe(down)">
                                      <p:cBhvr>
                                        <p:cTn id="34" dur="500"/>
                                        <p:tgtEl>
                                          <p:spTgt spid="2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6">
                                            <p:txEl>
                                              <p:pRg st="5" end="5"/>
                                            </p:txEl>
                                          </p:spTgt>
                                        </p:tgtEl>
                                        <p:attrNameLst>
                                          <p:attrName>style.visibility</p:attrName>
                                        </p:attrNameLst>
                                      </p:cBhvr>
                                      <p:to>
                                        <p:strVal val="visible"/>
                                      </p:to>
                                    </p:set>
                                    <p:animEffect transition="in" filter="wipe(down)">
                                      <p:cBhvr>
                                        <p:cTn id="39"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35012" y="659441"/>
            <a:ext cx="10061769" cy="1569660"/>
          </a:xfrm>
          <a:prstGeom prst="rect">
            <a:avLst/>
          </a:prstGeom>
          <a:noFill/>
        </p:spPr>
        <p:txBody>
          <a:bodyPr wrap="square">
            <a:spAutoFit/>
          </a:bodyPr>
          <a:lstStyle/>
          <a:p>
            <a:pPr lvl="0" algn="just" defTabSz="457200">
              <a:defRPr/>
            </a:pPr>
            <a:r>
              <a:rPr lang="vi-VN" sz="3200" dirty="0">
                <a:solidFill>
                  <a:srgbClr val="002060"/>
                </a:solidFill>
                <a:latin typeface="Cambria" panose="02040503050406030204" pitchFamily="18" charset="0"/>
                <a:ea typeface="Cambria" panose="02040503050406030204" pitchFamily="18" charset="0"/>
              </a:rPr>
              <a:t>Hoá đơn truyền hình cáp của gia đình Huy là 115 000 đồng mỗi tháng. Hỏi cả năm gia đình Huy phải trả bao nhiêu tiền truyền hình cáp?</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5</a:t>
            </a:r>
          </a:p>
        </p:txBody>
      </p:sp>
      <p:sp>
        <p:nvSpPr>
          <p:cNvPr id="3" name="TextBox 2">
            <a:extLst>
              <a:ext uri="{FF2B5EF4-FFF2-40B4-BE49-F238E27FC236}">
                <a16:creationId xmlns:a16="http://schemas.microsoft.com/office/drawing/2014/main" id="{8E94717E-1E16-2A5A-0BAF-149C4FE91AF4}"/>
              </a:ext>
            </a:extLst>
          </p:cNvPr>
          <p:cNvSpPr txBox="1"/>
          <p:nvPr/>
        </p:nvSpPr>
        <p:spPr>
          <a:xfrm>
            <a:off x="667821" y="2558265"/>
            <a:ext cx="4469258" cy="1384995"/>
          </a:xfrm>
          <a:prstGeom prst="rect">
            <a:avLst/>
          </a:prstGeom>
          <a:noFill/>
        </p:spPr>
        <p:txBody>
          <a:bodyPr wrap="square" rtlCol="0">
            <a:spAutoFit/>
          </a:bodyPr>
          <a:lstStyle/>
          <a:p>
            <a:pPr algn="ctr" latinLnBrk="0"/>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Tóm</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tắt</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tháng</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115 000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đồng</a:t>
            </a:r>
            <a:endPar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năm</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đồng</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8DAFB1AE-A7C5-70FF-7045-D8A32E95EBD5}"/>
              </a:ext>
            </a:extLst>
          </p:cNvPr>
          <p:cNvSpPr txBox="1"/>
          <p:nvPr/>
        </p:nvSpPr>
        <p:spPr>
          <a:xfrm>
            <a:off x="4479533" y="2434975"/>
            <a:ext cx="7130265" cy="3231654"/>
          </a:xfrm>
          <a:prstGeom prst="rect">
            <a:avLst/>
          </a:prstGeom>
          <a:noFill/>
        </p:spPr>
        <p:txBody>
          <a:bodyPr wrap="square" rtlCol="0">
            <a:spAutoFit/>
          </a:bodyPr>
          <a:lstStyle/>
          <a:p>
            <a:pPr algn="ctr" latinLnBrk="0"/>
            <a:r>
              <a:rPr lang="en-US" sz="3600" b="1" i="0" u="sng"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Tóm</a:t>
            </a:r>
            <a:r>
              <a:rPr lang="en-US" sz="3600" b="1" i="0" u="sng"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600" b="1" i="0" u="sng"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tắt</a:t>
            </a:r>
            <a:r>
              <a:rPr lang="en-US" sz="3600" b="1" i="0" u="sng"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algn="ctr"/>
            <a:r>
              <a:rPr lang="vi-VN" sz="3200" dirty="0">
                <a:solidFill>
                  <a:srgbClr val="FF0000"/>
                </a:solidFill>
                <a:latin typeface="Cambria" panose="02040503050406030204" pitchFamily="18" charset="0"/>
                <a:ea typeface="Cambria" panose="02040503050406030204" pitchFamily="18" charset="0"/>
              </a:rPr>
              <a:t>Đổi: 1 năm = 12 tháng</a:t>
            </a:r>
          </a:p>
          <a:p>
            <a:pPr algn="ctr"/>
            <a:r>
              <a:rPr lang="vi-VN" sz="3200" dirty="0">
                <a:solidFill>
                  <a:srgbClr val="FF0000"/>
                </a:solidFill>
                <a:latin typeface="Cambria" panose="02040503050406030204" pitchFamily="18" charset="0"/>
                <a:ea typeface="Cambria" panose="02040503050406030204" pitchFamily="18" charset="0"/>
              </a:rPr>
              <a:t>Số tiền gia đình Huy phải trả cho hóa đơn truyền hình cáp trong 1 năm là:</a:t>
            </a:r>
          </a:p>
          <a:p>
            <a:pPr algn="ctr"/>
            <a:r>
              <a:rPr lang="vi-VN" sz="3200" dirty="0">
                <a:solidFill>
                  <a:srgbClr val="FF0000"/>
                </a:solidFill>
                <a:latin typeface="Cambria" panose="02040503050406030204" pitchFamily="18" charset="0"/>
                <a:ea typeface="Cambria" panose="02040503050406030204" pitchFamily="18" charset="0"/>
              </a:rPr>
              <a:t>115 000 x 12 = 1 380 000 (đồng)</a:t>
            </a:r>
          </a:p>
          <a:p>
            <a:pPr algn="r"/>
            <a:r>
              <a:rPr lang="vi-VN" sz="3200" dirty="0">
                <a:solidFill>
                  <a:srgbClr val="FF0000"/>
                </a:solidFill>
                <a:latin typeface="Cambria" panose="02040503050406030204" pitchFamily="18" charset="0"/>
                <a:ea typeface="Cambria" panose="02040503050406030204" pitchFamily="18" charset="0"/>
              </a:rPr>
              <a:t>Đáp số: 1 380 000 đồng.</a:t>
            </a:r>
          </a:p>
        </p:txBody>
      </p:sp>
    </p:spTree>
    <p:extLst>
      <p:ext uri="{BB962C8B-B14F-4D97-AF65-F5344CB8AC3E}">
        <p14:creationId xmlns:p14="http://schemas.microsoft.com/office/powerpoint/2010/main" val="2215980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thành BTVN</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sX0" fmla="*/ 0 w 7125886"/>
              <a:gd name="csY0" fmla="*/ 141886 h 851297"/>
              <a:gd name="csX1" fmla="*/ 141886 w 7125886"/>
              <a:gd name="csY1" fmla="*/ 0 h 851297"/>
              <a:gd name="csX2" fmla="*/ 757676 w 7125886"/>
              <a:gd name="csY2" fmla="*/ 0 h 851297"/>
              <a:gd name="csX3" fmla="*/ 1441888 w 7125886"/>
              <a:gd name="csY3" fmla="*/ 0 h 851297"/>
              <a:gd name="csX4" fmla="*/ 2262941 w 7125886"/>
              <a:gd name="csY4" fmla="*/ 0 h 851297"/>
              <a:gd name="csX5" fmla="*/ 2878732 w 7125886"/>
              <a:gd name="csY5" fmla="*/ 0 h 851297"/>
              <a:gd name="csX6" fmla="*/ 3699785 w 7125886"/>
              <a:gd name="csY6" fmla="*/ 0 h 851297"/>
              <a:gd name="csX7" fmla="*/ 4315576 w 7125886"/>
              <a:gd name="csY7" fmla="*/ 0 h 851297"/>
              <a:gd name="csX8" fmla="*/ 5068208 w 7125886"/>
              <a:gd name="csY8" fmla="*/ 0 h 851297"/>
              <a:gd name="csX9" fmla="*/ 5889262 w 7125886"/>
              <a:gd name="csY9" fmla="*/ 0 h 851297"/>
              <a:gd name="csX10" fmla="*/ 6984000 w 7125886"/>
              <a:gd name="csY10" fmla="*/ 0 h 851297"/>
              <a:gd name="csX11" fmla="*/ 7125886 w 7125886"/>
              <a:gd name="csY11" fmla="*/ 141886 h 851297"/>
              <a:gd name="csX12" fmla="*/ 7125886 w 7125886"/>
              <a:gd name="csY12" fmla="*/ 709411 h 851297"/>
              <a:gd name="csX13" fmla="*/ 6984000 w 7125886"/>
              <a:gd name="csY13" fmla="*/ 851297 h 851297"/>
              <a:gd name="csX14" fmla="*/ 6162946 w 7125886"/>
              <a:gd name="csY14" fmla="*/ 851297 h 851297"/>
              <a:gd name="csX15" fmla="*/ 5615577 w 7125886"/>
              <a:gd name="csY15" fmla="*/ 851297 h 851297"/>
              <a:gd name="csX16" fmla="*/ 4999787 w 7125886"/>
              <a:gd name="csY16" fmla="*/ 851297 h 851297"/>
              <a:gd name="csX17" fmla="*/ 4178733 w 7125886"/>
              <a:gd name="csY17" fmla="*/ 851297 h 851297"/>
              <a:gd name="csX18" fmla="*/ 3631364 w 7125886"/>
              <a:gd name="csY18" fmla="*/ 851297 h 851297"/>
              <a:gd name="csX19" fmla="*/ 2810310 w 7125886"/>
              <a:gd name="csY19" fmla="*/ 851297 h 851297"/>
              <a:gd name="csX20" fmla="*/ 2262941 w 7125886"/>
              <a:gd name="csY20" fmla="*/ 851297 h 851297"/>
              <a:gd name="csX21" fmla="*/ 1715572 w 7125886"/>
              <a:gd name="csY21" fmla="*/ 851297 h 851297"/>
              <a:gd name="csX22" fmla="*/ 962940 w 7125886"/>
              <a:gd name="csY22" fmla="*/ 851297 h 851297"/>
              <a:gd name="csX23" fmla="*/ 141886 w 7125886"/>
              <a:gd name="csY23" fmla="*/ 851297 h 851297"/>
              <a:gd name="csX24" fmla="*/ 0 w 7125886"/>
              <a:gd name="csY24" fmla="*/ 709411 h 851297"/>
              <a:gd name="csX25" fmla="*/ 0 w 7125886"/>
              <a:gd name="csY25" fmla="*/ 141886 h 8512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Tính</a:t>
            </a:r>
            <a:r>
              <a:rPr kumimoji="0" lang="en-US" sz="4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37 x 24 = ?</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sX0" fmla="*/ 0 w 7125886"/>
              <a:gd name="csY0" fmla="*/ 170263 h 1021556"/>
              <a:gd name="csX1" fmla="*/ 170263 w 7125886"/>
              <a:gd name="csY1" fmla="*/ 0 h 1021556"/>
              <a:gd name="csX2" fmla="*/ 780945 w 7125886"/>
              <a:gd name="csY2" fmla="*/ 0 h 1021556"/>
              <a:gd name="csX3" fmla="*/ 1459481 w 7125886"/>
              <a:gd name="csY3" fmla="*/ 0 h 1021556"/>
              <a:gd name="csX4" fmla="*/ 2273725 w 7125886"/>
              <a:gd name="csY4" fmla="*/ 0 h 1021556"/>
              <a:gd name="csX5" fmla="*/ 2884407 w 7125886"/>
              <a:gd name="csY5" fmla="*/ 0 h 1021556"/>
              <a:gd name="csX6" fmla="*/ 3698650 w 7125886"/>
              <a:gd name="csY6" fmla="*/ 0 h 1021556"/>
              <a:gd name="csX7" fmla="*/ 4309333 w 7125886"/>
              <a:gd name="csY7" fmla="*/ 0 h 1021556"/>
              <a:gd name="csX8" fmla="*/ 5055722 w 7125886"/>
              <a:gd name="csY8" fmla="*/ 0 h 1021556"/>
              <a:gd name="csX9" fmla="*/ 5869965 w 7125886"/>
              <a:gd name="csY9" fmla="*/ 0 h 1021556"/>
              <a:gd name="csX10" fmla="*/ 6955623 w 7125886"/>
              <a:gd name="csY10" fmla="*/ 0 h 1021556"/>
              <a:gd name="csX11" fmla="*/ 7125886 w 7125886"/>
              <a:gd name="csY11" fmla="*/ 170263 h 1021556"/>
              <a:gd name="csX12" fmla="*/ 7125886 w 7125886"/>
              <a:gd name="csY12" fmla="*/ 851293 h 1021556"/>
              <a:gd name="csX13" fmla="*/ 6955623 w 7125886"/>
              <a:gd name="csY13" fmla="*/ 1021556 h 1021556"/>
              <a:gd name="csX14" fmla="*/ 6141380 w 7125886"/>
              <a:gd name="csY14" fmla="*/ 1021556 h 1021556"/>
              <a:gd name="csX15" fmla="*/ 5598551 w 7125886"/>
              <a:gd name="csY15" fmla="*/ 1021556 h 1021556"/>
              <a:gd name="csX16" fmla="*/ 4987869 w 7125886"/>
              <a:gd name="csY16" fmla="*/ 1021556 h 1021556"/>
              <a:gd name="csX17" fmla="*/ 4173625 w 7125886"/>
              <a:gd name="csY17" fmla="*/ 1021556 h 1021556"/>
              <a:gd name="csX18" fmla="*/ 3630797 w 7125886"/>
              <a:gd name="csY18" fmla="*/ 1021556 h 1021556"/>
              <a:gd name="csX19" fmla="*/ 2816553 w 7125886"/>
              <a:gd name="csY19" fmla="*/ 1021556 h 1021556"/>
              <a:gd name="csX20" fmla="*/ 2273725 w 7125886"/>
              <a:gd name="csY20" fmla="*/ 1021556 h 1021556"/>
              <a:gd name="csX21" fmla="*/ 1730896 w 7125886"/>
              <a:gd name="csY21" fmla="*/ 1021556 h 1021556"/>
              <a:gd name="csX22" fmla="*/ 984506 w 7125886"/>
              <a:gd name="csY22" fmla="*/ 1021556 h 1021556"/>
              <a:gd name="csX23" fmla="*/ 170263 w 7125886"/>
              <a:gd name="csY23" fmla="*/ 1021556 h 1021556"/>
              <a:gd name="csX24" fmla="*/ 0 w 7125886"/>
              <a:gd name="csY24" fmla="*/ 851293 h 1021556"/>
              <a:gd name="csX25" fmla="*/ 0 w 7125886"/>
              <a:gd name="csY25" fmla="*/ 170263 h 10215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1" dirty="0" err="1">
                <a:solidFill>
                  <a:srgbClr val="FF0000"/>
                </a:solidFill>
                <a:latin typeface="Calibri" panose="020F0502020204030204" pitchFamily="34" charset="0"/>
                <a:cs typeface="Calibri" panose="020F0502020204030204" pitchFamily="34" charset="0"/>
              </a:rPr>
              <a:t>Đáp</a:t>
            </a:r>
            <a:r>
              <a:rPr lang="en-US" sz="5400" b="1" i="1" dirty="0">
                <a:solidFill>
                  <a:srgbClr val="FF0000"/>
                </a:solidFill>
                <a:latin typeface="Calibri" panose="020F0502020204030204" pitchFamily="34" charset="0"/>
                <a:cs typeface="Calibri" panose="020F0502020204030204" pitchFamily="34" charset="0"/>
              </a:rPr>
              <a:t> </a:t>
            </a:r>
            <a:r>
              <a:rPr lang="en-US" sz="5400" b="1" i="1" dirty="0" err="1">
                <a:solidFill>
                  <a:srgbClr val="FF0000"/>
                </a:solidFill>
                <a:latin typeface="Calibri" panose="020F0502020204030204" pitchFamily="34" charset="0"/>
                <a:cs typeface="Calibri" panose="020F0502020204030204" pitchFamily="34" charset="0"/>
              </a:rPr>
              <a:t>án</a:t>
            </a:r>
            <a:r>
              <a:rPr lang="en-US" sz="5400" b="1" i="1" dirty="0">
                <a:solidFill>
                  <a:srgbClr val="FF0000"/>
                </a:solidFill>
                <a:latin typeface="Calibri" panose="020F0502020204030204" pitchFamily="34" charset="0"/>
                <a:cs typeface="Calibri" panose="020F0502020204030204" pitchFamily="34" charset="0"/>
              </a:rPr>
              <a:t>: 888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algn="ctr"/>
            <a:r>
              <a:rPr lang="en-US" sz="4400" b="1" dirty="0" err="1">
                <a:solidFill>
                  <a:schemeClr val="bg1"/>
                </a:solidFill>
              </a:rPr>
              <a:t>Làm</a:t>
            </a:r>
            <a:r>
              <a:rPr lang="en-US" sz="4400" b="1" dirty="0">
                <a:solidFill>
                  <a:schemeClr val="bg1"/>
                </a:solidFill>
              </a:rPr>
              <a:t> </a:t>
            </a:r>
            <a:r>
              <a:rPr lang="en-US" sz="4400" b="1" dirty="0" err="1">
                <a:solidFill>
                  <a:schemeClr val="bg1"/>
                </a:solidFill>
              </a:rPr>
              <a:t>vào</a:t>
            </a:r>
            <a:r>
              <a:rPr lang="en-US" sz="4400" b="1" dirty="0">
                <a:solidFill>
                  <a:schemeClr val="bg1"/>
                </a:solidFill>
              </a:rPr>
              <a:t> </a:t>
            </a:r>
            <a:r>
              <a:rPr lang="en-US" sz="4400" b="1" dirty="0" err="1">
                <a:solidFill>
                  <a:schemeClr val="bg1"/>
                </a:solidFill>
              </a:rPr>
              <a:t>bảng</a:t>
            </a:r>
            <a:r>
              <a:rPr lang="en-US" sz="4400" b="1" dirty="0">
                <a:solidFill>
                  <a:schemeClr val="bg1"/>
                </a:solidFill>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sX0" fmla="*/ 0 w 7577057"/>
              <a:gd name="csY0" fmla="*/ 141886 h 851297"/>
              <a:gd name="csX1" fmla="*/ 141886 w 7577057"/>
              <a:gd name="csY1" fmla="*/ 0 h 851297"/>
              <a:gd name="csX2" fmla="*/ 804912 w 7577057"/>
              <a:gd name="csY2" fmla="*/ 0 h 851297"/>
              <a:gd name="csX3" fmla="*/ 1395005 w 7577057"/>
              <a:gd name="csY3" fmla="*/ 0 h 851297"/>
              <a:gd name="csX4" fmla="*/ 2203897 w 7577057"/>
              <a:gd name="csY4" fmla="*/ 0 h 851297"/>
              <a:gd name="csX5" fmla="*/ 2793990 w 7577057"/>
              <a:gd name="csY5" fmla="*/ 0 h 851297"/>
              <a:gd name="csX6" fmla="*/ 3529948 w 7577057"/>
              <a:gd name="csY6" fmla="*/ 0 h 851297"/>
              <a:gd name="csX7" fmla="*/ 4338840 w 7577057"/>
              <a:gd name="csY7" fmla="*/ 0 h 851297"/>
              <a:gd name="csX8" fmla="*/ 5147732 w 7577057"/>
              <a:gd name="csY8" fmla="*/ 0 h 851297"/>
              <a:gd name="csX9" fmla="*/ 5664892 w 7577057"/>
              <a:gd name="csY9" fmla="*/ 0 h 851297"/>
              <a:gd name="csX10" fmla="*/ 6473783 w 7577057"/>
              <a:gd name="csY10" fmla="*/ 0 h 851297"/>
              <a:gd name="csX11" fmla="*/ 7435171 w 7577057"/>
              <a:gd name="csY11" fmla="*/ 0 h 851297"/>
              <a:gd name="csX12" fmla="*/ 7577057 w 7577057"/>
              <a:gd name="csY12" fmla="*/ 141886 h 851297"/>
              <a:gd name="csX13" fmla="*/ 7577057 w 7577057"/>
              <a:gd name="csY13" fmla="*/ 709411 h 851297"/>
              <a:gd name="csX14" fmla="*/ 7435171 w 7577057"/>
              <a:gd name="csY14" fmla="*/ 851297 h 851297"/>
              <a:gd name="csX15" fmla="*/ 6918011 w 7577057"/>
              <a:gd name="csY15" fmla="*/ 851297 h 851297"/>
              <a:gd name="csX16" fmla="*/ 6400851 w 7577057"/>
              <a:gd name="csY16" fmla="*/ 851297 h 851297"/>
              <a:gd name="csX17" fmla="*/ 5591959 w 7577057"/>
              <a:gd name="csY17" fmla="*/ 851297 h 851297"/>
              <a:gd name="csX18" fmla="*/ 5074799 w 7577057"/>
              <a:gd name="csY18" fmla="*/ 851297 h 851297"/>
              <a:gd name="csX19" fmla="*/ 4557639 w 7577057"/>
              <a:gd name="csY19" fmla="*/ 851297 h 851297"/>
              <a:gd name="csX20" fmla="*/ 3821680 w 7577057"/>
              <a:gd name="csY20" fmla="*/ 851297 h 851297"/>
              <a:gd name="csX21" fmla="*/ 3231587 w 7577057"/>
              <a:gd name="csY21" fmla="*/ 851297 h 851297"/>
              <a:gd name="csX22" fmla="*/ 2714427 w 7577057"/>
              <a:gd name="csY22" fmla="*/ 851297 h 851297"/>
              <a:gd name="csX23" fmla="*/ 2051401 w 7577057"/>
              <a:gd name="csY23" fmla="*/ 851297 h 851297"/>
              <a:gd name="csX24" fmla="*/ 1461308 w 7577057"/>
              <a:gd name="csY24" fmla="*/ 851297 h 851297"/>
              <a:gd name="csX25" fmla="*/ 798282 w 7577057"/>
              <a:gd name="csY25" fmla="*/ 851297 h 851297"/>
              <a:gd name="csX26" fmla="*/ 141886 w 7577057"/>
              <a:gd name="csY26" fmla="*/ 851297 h 851297"/>
              <a:gd name="csX27" fmla="*/ 0 w 7577057"/>
              <a:gd name="csY27" fmla="*/ 709411 h 851297"/>
              <a:gd name="csX28" fmla="*/ 0 w 7577057"/>
              <a:gd name="csY28" fmla="*/ 141886 h 8512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400" b="1" i="1" dirty="0">
                <a:solidFill>
                  <a:prstClr val="black"/>
                </a:solidFill>
                <a:latin typeface="Calibri" panose="020F0502020204030204" pitchFamily="34" charset="0"/>
                <a:cs typeface="Calibri" panose="020F0502020204030204" pitchFamily="34" charset="0"/>
              </a:rPr>
              <a:t>2. </a:t>
            </a: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69 x 26 = ?</a:t>
            </a:r>
            <a:endParaRPr lang="vi-VN" sz="4400" b="1" i="1"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sX0" fmla="*/ 0 w 7470316"/>
              <a:gd name="csY0" fmla="*/ 170263 h 1021556"/>
              <a:gd name="csX1" fmla="*/ 170263 w 7470316"/>
              <a:gd name="csY1" fmla="*/ 0 h 1021556"/>
              <a:gd name="csX2" fmla="*/ 818426 w 7470316"/>
              <a:gd name="csY2" fmla="*/ 0 h 1021556"/>
              <a:gd name="csX3" fmla="*/ 1395291 w 7470316"/>
              <a:gd name="csY3" fmla="*/ 0 h 1021556"/>
              <a:gd name="csX4" fmla="*/ 2186049 w 7470316"/>
              <a:gd name="csY4" fmla="*/ 0 h 1021556"/>
              <a:gd name="csX5" fmla="*/ 2762914 w 7470316"/>
              <a:gd name="csY5" fmla="*/ 0 h 1021556"/>
              <a:gd name="csX6" fmla="*/ 3482375 w 7470316"/>
              <a:gd name="csY6" fmla="*/ 0 h 1021556"/>
              <a:gd name="csX7" fmla="*/ 4273133 w 7470316"/>
              <a:gd name="csY7" fmla="*/ 0 h 1021556"/>
              <a:gd name="csX8" fmla="*/ 5063892 w 7470316"/>
              <a:gd name="csY8" fmla="*/ 0 h 1021556"/>
              <a:gd name="csX9" fmla="*/ 5569459 w 7470316"/>
              <a:gd name="csY9" fmla="*/ 0 h 1021556"/>
              <a:gd name="csX10" fmla="*/ 6360217 w 7470316"/>
              <a:gd name="csY10" fmla="*/ 0 h 1021556"/>
              <a:gd name="csX11" fmla="*/ 7300053 w 7470316"/>
              <a:gd name="csY11" fmla="*/ 0 h 1021556"/>
              <a:gd name="csX12" fmla="*/ 7470316 w 7470316"/>
              <a:gd name="csY12" fmla="*/ 170263 h 1021556"/>
              <a:gd name="csX13" fmla="*/ 7470316 w 7470316"/>
              <a:gd name="csY13" fmla="*/ 851293 h 1021556"/>
              <a:gd name="csX14" fmla="*/ 7300053 w 7470316"/>
              <a:gd name="csY14" fmla="*/ 1021556 h 1021556"/>
              <a:gd name="csX15" fmla="*/ 6794486 w 7470316"/>
              <a:gd name="csY15" fmla="*/ 1021556 h 1021556"/>
              <a:gd name="csX16" fmla="*/ 6288919 w 7470316"/>
              <a:gd name="csY16" fmla="*/ 1021556 h 1021556"/>
              <a:gd name="csX17" fmla="*/ 5498161 w 7470316"/>
              <a:gd name="csY17" fmla="*/ 1021556 h 1021556"/>
              <a:gd name="csX18" fmla="*/ 4992594 w 7470316"/>
              <a:gd name="csY18" fmla="*/ 1021556 h 1021556"/>
              <a:gd name="csX19" fmla="*/ 4487027 w 7470316"/>
              <a:gd name="csY19" fmla="*/ 1021556 h 1021556"/>
              <a:gd name="csX20" fmla="*/ 3767566 w 7470316"/>
              <a:gd name="csY20" fmla="*/ 1021556 h 1021556"/>
              <a:gd name="csX21" fmla="*/ 3190701 w 7470316"/>
              <a:gd name="csY21" fmla="*/ 1021556 h 1021556"/>
              <a:gd name="csX22" fmla="*/ 2685134 w 7470316"/>
              <a:gd name="csY22" fmla="*/ 1021556 h 1021556"/>
              <a:gd name="csX23" fmla="*/ 2036972 w 7470316"/>
              <a:gd name="csY23" fmla="*/ 1021556 h 1021556"/>
              <a:gd name="csX24" fmla="*/ 1460107 w 7470316"/>
              <a:gd name="csY24" fmla="*/ 1021556 h 1021556"/>
              <a:gd name="csX25" fmla="*/ 811944 w 7470316"/>
              <a:gd name="csY25" fmla="*/ 1021556 h 1021556"/>
              <a:gd name="csX26" fmla="*/ 170263 w 7470316"/>
              <a:gd name="csY26" fmla="*/ 1021556 h 1021556"/>
              <a:gd name="csX27" fmla="*/ 0 w 7470316"/>
              <a:gd name="csY27" fmla="*/ 851293 h 1021556"/>
              <a:gd name="csX28" fmla="*/ 0 w 7470316"/>
              <a:gd name="csY28" fmla="*/ 170263 h 10215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5400" b="1" i="1" dirty="0" err="1">
                <a:solidFill>
                  <a:srgbClr val="FF0000"/>
                </a:solidFill>
                <a:latin typeface="Calibri" panose="020F0502020204030204" pitchFamily="34" charset="0"/>
                <a:cs typeface="Calibri" panose="020F0502020204030204" pitchFamily="34" charset="0"/>
              </a:rPr>
              <a:t>Đáp</a:t>
            </a:r>
            <a:r>
              <a:rPr lang="en-US" sz="5400" b="1" i="1" dirty="0">
                <a:solidFill>
                  <a:srgbClr val="FF0000"/>
                </a:solidFill>
                <a:latin typeface="Calibri" panose="020F0502020204030204" pitchFamily="34" charset="0"/>
                <a:cs typeface="Calibri" panose="020F0502020204030204" pitchFamily="34" charset="0"/>
              </a:rPr>
              <a:t> </a:t>
            </a:r>
            <a:r>
              <a:rPr lang="en-US" sz="5400" b="1" i="1" dirty="0" err="1">
                <a:solidFill>
                  <a:srgbClr val="FF0000"/>
                </a:solidFill>
                <a:latin typeface="Calibri" panose="020F0502020204030204" pitchFamily="34" charset="0"/>
                <a:cs typeface="Calibri" panose="020F0502020204030204" pitchFamily="34" charset="0"/>
              </a:rPr>
              <a:t>án</a:t>
            </a:r>
            <a:r>
              <a:rPr lang="en-US" sz="5400" b="1" i="1" dirty="0">
                <a:solidFill>
                  <a:srgbClr val="FF0000"/>
                </a:solidFill>
                <a:latin typeface="Calibri" panose="020F0502020204030204" pitchFamily="34" charset="0"/>
                <a:cs typeface="Calibri" panose="020F0502020204030204" pitchFamily="34" charset="0"/>
              </a:rPr>
              <a:t>: 1 794</a:t>
            </a:r>
            <a:endParaRPr lang="vi-VN" sz="5400" b="1" i="1" dirty="0">
              <a:solidFill>
                <a:srgbClr val="FF0000"/>
              </a:solidFill>
              <a:latin typeface="Calibri" panose="020F0502020204030204" pitchFamily="34" charset="0"/>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algn="ctr"/>
            <a:r>
              <a:rPr lang="en-US" sz="4400" b="1" dirty="0" err="1">
                <a:solidFill>
                  <a:schemeClr val="bg1"/>
                </a:solidFill>
              </a:rPr>
              <a:t>Làm</a:t>
            </a:r>
            <a:r>
              <a:rPr lang="en-US" sz="4400" b="1" dirty="0">
                <a:solidFill>
                  <a:schemeClr val="bg1"/>
                </a:solidFill>
              </a:rPr>
              <a:t> </a:t>
            </a:r>
            <a:r>
              <a:rPr lang="en-US" sz="4400" b="1" dirty="0" err="1">
                <a:solidFill>
                  <a:schemeClr val="bg1"/>
                </a:solidFill>
              </a:rPr>
              <a:t>vào</a:t>
            </a:r>
            <a:r>
              <a:rPr lang="en-US" sz="4400" b="1" dirty="0">
                <a:solidFill>
                  <a:schemeClr val="bg1"/>
                </a:solidFill>
              </a:rPr>
              <a:t> </a:t>
            </a:r>
            <a:r>
              <a:rPr lang="en-US" sz="4400" b="1" dirty="0" err="1">
                <a:solidFill>
                  <a:schemeClr val="bg1"/>
                </a:solidFill>
              </a:rPr>
              <a:t>bảng</a:t>
            </a:r>
            <a:r>
              <a:rPr lang="en-US" sz="4400" b="1" dirty="0">
                <a:solidFill>
                  <a:schemeClr val="bg1"/>
                </a:solidFill>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378173" y="475622"/>
            <a:ext cx="10478203" cy="1384995"/>
          </a:xfrm>
          <a:prstGeom prst="rect">
            <a:avLst/>
          </a:prstGeom>
          <a:noFill/>
        </p:spPr>
        <p:txBody>
          <a:bodyPr wrap="square">
            <a:spAutoFit/>
          </a:bodyPr>
          <a:lstStyle/>
          <a:p>
            <a:pPr lvl="0" algn="just" defTabSz="457200">
              <a:defRPr/>
            </a:pPr>
            <a:r>
              <a:rPr lang="vi-VN" sz="2800" dirty="0">
                <a:solidFill>
                  <a:srgbClr val="002060"/>
                </a:solidFill>
                <a:latin typeface="Cambria" panose="02040503050406030204" pitchFamily="18" charset="0"/>
                <a:ea typeface="Cambria" panose="02040503050406030204" pitchFamily="18" charset="0"/>
              </a:rPr>
              <a:t>Một cửa hàng đã bán 40 kg gạo tẻ với giá 18 000 đồng một ki-lô-gam và 35 kg gạo nếp với giá 25 000 đồng một ki-lô-gam. Hỏi cửa hàng đó thu được tất cả bao nhiêu tiền?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3</a:t>
            </a:r>
          </a:p>
        </p:txBody>
      </p:sp>
      <p:pic>
        <p:nvPicPr>
          <p:cNvPr id="1026" name="Picture 2" descr="Gạo nếp là gì? Gạo tẻ là gì? Tác dụng và cách phân biệt gạo nếp, gạo tẻ">
            <a:extLst>
              <a:ext uri="{FF2B5EF4-FFF2-40B4-BE49-F238E27FC236}">
                <a16:creationId xmlns:a16="http://schemas.microsoft.com/office/drawing/2014/main" id="{691A2BEA-D0FC-DD40-D10E-DA71254B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81" y="2023895"/>
            <a:ext cx="4815074" cy="2712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BA961D-CC88-C58B-48D4-307A5F8BADA1}"/>
              </a:ext>
            </a:extLst>
          </p:cNvPr>
          <p:cNvSpPr txBox="1"/>
          <p:nvPr/>
        </p:nvSpPr>
        <p:spPr>
          <a:xfrm>
            <a:off x="5650787" y="2414427"/>
            <a:ext cx="6185042" cy="1815882"/>
          </a:xfrm>
          <a:prstGeom prst="rect">
            <a:avLst/>
          </a:prstGeom>
          <a:noFill/>
        </p:spPr>
        <p:txBody>
          <a:bodyPr wrap="square" rtlCol="0">
            <a:spAutoFit/>
          </a:bodyPr>
          <a:lstStyle/>
          <a:p>
            <a:pPr algn="ctr" latinLnBrk="0"/>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Tóm</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tắt</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tẻ</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18 000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nếp</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25 000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40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tẻ</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35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nếp</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8" name="TextBox 7">
            <a:extLst>
              <a:ext uri="{FF2B5EF4-FFF2-40B4-BE49-F238E27FC236}">
                <a16:creationId xmlns:a16="http://schemas.microsoft.com/office/drawing/2014/main" id="{780B1759-44B3-9B63-FE2F-938DF767E44B}"/>
              </a:ext>
            </a:extLst>
          </p:cNvPr>
          <p:cNvSpPr txBox="1"/>
          <p:nvPr/>
        </p:nvSpPr>
        <p:spPr>
          <a:xfrm>
            <a:off x="1243173" y="821932"/>
            <a:ext cx="9503596" cy="5312223"/>
          </a:xfrm>
          <a:prstGeom prst="rect">
            <a:avLst/>
          </a:prstGeom>
          <a:noFill/>
        </p:spPr>
        <p:txBody>
          <a:bodyPr wrap="square" rtlCol="0">
            <a:spAutoFit/>
          </a:bodyPr>
          <a:lstStyle/>
          <a:p>
            <a:pPr marL="0" marR="0" algn="ctr">
              <a:lnSpc>
                <a:spcPct val="120000"/>
              </a:lnSpc>
              <a:spcBef>
                <a:spcPts val="0"/>
              </a:spcBef>
              <a:spcAft>
                <a:spcPts val="0"/>
              </a:spcAft>
            </a:pPr>
            <a:r>
              <a:rPr lang="nl-NL" sz="3200" b="1" u="sng" dirty="0">
                <a:solidFill>
                  <a:srgbClr val="FF0000"/>
                </a:solidFill>
                <a:effectLst/>
                <a:latin typeface="Cambria" panose="02040503050406030204" pitchFamily="18" charset="0"/>
                <a:ea typeface="Cambria" panose="02040503050406030204" pitchFamily="18" charset="0"/>
              </a:rPr>
              <a:t>Bài giải:</a:t>
            </a:r>
            <a:endParaRPr lang="en-US" sz="3200" b="1" u="sng"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Số tiền bán gạo tẻ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18 000 × 40 = 720 000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Số tiền bán gạo nếp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25 000 × 35 = 875 000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Cửa hàng thu được tất cả số tiền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720 000 + 875 000 =1 595 000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Đáp số: 1 595 000 đồng</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579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down)">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down)">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down)">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650</Words>
  <Application>Microsoft Office PowerPoint</Application>
  <PresentationFormat>Widescreen</PresentationFormat>
  <Paragraphs>65</Paragraphs>
  <Slides>16</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#9Slide05 Garris</vt:lpstr>
      <vt:lpstr>Arial</vt:lpstr>
      <vt:lpstr>Calibri</vt:lpstr>
      <vt:lpstr>Calibri Light</vt:lpstr>
      <vt:lpstr>Cambria</vt:lpstr>
      <vt:lpstr>Caveat Brush</vt:lpstr>
      <vt:lpstr>Comfortaa Medium</vt:lpstr>
      <vt:lpstr>Rubik Black</vt:lpstr>
      <vt:lpstr>Math Subject for High School - 10th Grade: Circles by Slidesgo</vt:lpstr>
      <vt:lpstr>Kawaii Bubble Tea Bran MK Plan by Slidesgo</vt:lpstr>
      <vt:lpstr>1_Office Theme</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Vận dụng</vt:lpstr>
      <vt:lpstr>PowerPoint Presentation</vt:lpstr>
      <vt:lpstr>Hoàn thành BTVN Ôn lại bài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Yen Le</cp:lastModifiedBy>
  <cp:revision>24</cp:revision>
  <dcterms:created xsi:type="dcterms:W3CDTF">2023-10-27T01:43:44Z</dcterms:created>
  <dcterms:modified xsi:type="dcterms:W3CDTF">2025-12-10T01:49:53Z</dcterms:modified>
</cp:coreProperties>
</file>