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452" r:id="rId2"/>
    <p:sldId id="453" r:id="rId3"/>
    <p:sldId id="455" r:id="rId4"/>
    <p:sldId id="456" r:id="rId5"/>
    <p:sldId id="394" r:id="rId6"/>
    <p:sldId id="457" r:id="rId7"/>
    <p:sldId id="458" r:id="rId8"/>
    <p:sldId id="445" r:id="rId9"/>
    <p:sldId id="442" r:id="rId10"/>
    <p:sldId id="443" r:id="rId11"/>
    <p:sldId id="441" r:id="rId12"/>
    <p:sldId id="399" r:id="rId13"/>
    <p:sldId id="446" r:id="rId14"/>
    <p:sldId id="400" r:id="rId15"/>
    <p:sldId id="447" r:id="rId16"/>
    <p:sldId id="448" r:id="rId17"/>
    <p:sldId id="449" r:id="rId18"/>
    <p:sldId id="425" r:id="rId19"/>
    <p:sldId id="436" r:id="rId20"/>
    <p:sldId id="426" r:id="rId21"/>
    <p:sldId id="412" r:id="rId22"/>
    <p:sldId id="411" r:id="rId23"/>
    <p:sldId id="429" r:id="rId24"/>
    <p:sldId id="331" r:id="rId25"/>
    <p:sldId id="349" r:id="rId26"/>
    <p:sldId id="432" r:id="rId27"/>
    <p:sldId id="459" r:id="rId28"/>
    <p:sldId id="460" r:id="rId29"/>
    <p:sldId id="433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  <a:srgbClr val="CB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2" autoAdjust="0"/>
  </p:normalViewPr>
  <p:slideViewPr>
    <p:cSldViewPr>
      <p:cViewPr varScale="1">
        <p:scale>
          <a:sx n="58" d="100"/>
          <a:sy n="58" d="100"/>
        </p:scale>
        <p:origin x="960" y="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CE56-99FB-43D7-9744-628529B704F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6169-7ED8-4D53-BB81-7905B5EE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3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6169-7ED8-4D53-BB81-7905B5EE7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3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53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2634-A6A1-4068-BF1E-ADCE4E568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4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00" y="-304800"/>
            <a:ext cx="11582400" cy="1470025"/>
          </a:xfrm>
        </p:spPr>
        <p:txBody>
          <a:bodyPr>
            <a:normAutofit/>
          </a:bodyPr>
          <a:lstStyle/>
          <a:p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 TIỂU HỌC LÊ LỢI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4408"/>
            <a:ext cx="8534400" cy="161759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1903" y="2537940"/>
            <a:ext cx="1655832" cy="73866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467407"/>
            <a:ext cx="975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Ôn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luyện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696929"/>
            <a:ext cx="3657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endParaRPr kumimoji="0" lang="en-US" sz="1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3733800"/>
            <a:ext cx="27222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1278228"/>
            <a:ext cx="331693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solidFill>
                  <a:srgbClr val="FF0000"/>
                </a:solidFill>
                <a:latin typeface="HP001 5 hàng" pitchFamily="34" charset="0"/>
              </a:rPr>
              <a:t>Ân</a:t>
            </a:r>
            <a:endParaRPr lang="en-US" sz="138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0" y="990600"/>
            <a:ext cx="2335815" cy="183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23947" y="990599"/>
            <a:ext cx="2335815" cy="183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0" y="2895596"/>
            <a:ext cx="4724598" cy="1828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ạn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9200" y="1447797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bản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82390" y="1447797"/>
            <a:ext cx="2286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>
                <a:solidFill>
                  <a:srgbClr val="FF0000"/>
                </a:solidFill>
                <a:latin typeface="Arial-Rounded"/>
              </a:rPr>
              <a:t>an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4968" y="1447798"/>
            <a:ext cx="446403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nhãn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0" y="1447797"/>
            <a:ext cx="2438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>
                <a:solidFill>
                  <a:srgbClr val="FF0000"/>
                </a:solidFill>
                <a:latin typeface="Arial-Rounded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41332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9200" y="1447800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gắn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7489" y="1447795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ăn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4968" y="1447798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lặn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0400" y="1472376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ăn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052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3200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bận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58000" y="1600200"/>
            <a:ext cx="4343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/>
              </a:rPr>
              <a:t>gần</a:t>
            </a:r>
            <a:endParaRPr lang="en-US" altLang="en-US" sz="13800" dirty="0">
              <a:latin typeface="Arial-Rounded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7400" y="1676400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ân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21189" y="1676399"/>
            <a:ext cx="32491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ân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0735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930" y="440904"/>
            <a:ext cx="690667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 pitchFamily="34" charset="0"/>
              </a:rPr>
              <a:t>bạn</a:t>
            </a:r>
            <a:r>
              <a:rPr lang="en-US" altLang="en-US" sz="13800" dirty="0">
                <a:latin typeface="Arial-Rounded" pitchFamily="34" charset="0"/>
              </a:rPr>
              <a:t> </a:t>
            </a:r>
            <a:r>
              <a:rPr lang="en-US" altLang="en-US" sz="13800" dirty="0" err="1">
                <a:latin typeface="Arial-Rounded" pitchFamily="34" charset="0"/>
              </a:rPr>
              <a:t>thân</a:t>
            </a:r>
            <a:endParaRPr lang="en-US" altLang="en-US" sz="13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09966" y="440903"/>
            <a:ext cx="231348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>
                <a:solidFill>
                  <a:srgbClr val="FF0000"/>
                </a:solidFill>
                <a:latin typeface="Arial-Rounded"/>
              </a:rPr>
              <a:t>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4571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432" y="1492089"/>
            <a:ext cx="71628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 pitchFamily="34" charset="0"/>
              </a:rPr>
              <a:t>khăn</a:t>
            </a:r>
            <a:r>
              <a:rPr lang="en-US" altLang="en-US" sz="13800" dirty="0">
                <a:latin typeface="Arial-Rounded" pitchFamily="34" charset="0"/>
              </a:rPr>
              <a:t> </a:t>
            </a:r>
            <a:r>
              <a:rPr lang="en-US" altLang="en-US" sz="13800" dirty="0" err="1">
                <a:latin typeface="Arial-Rounded" pitchFamily="34" charset="0"/>
              </a:rPr>
              <a:t>rằn</a:t>
            </a:r>
            <a:endParaRPr lang="en-US" altLang="en-US" sz="13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95948" y="1492089"/>
            <a:ext cx="225650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ăn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50468" y="1489631"/>
            <a:ext cx="225650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ăn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2" y="228600"/>
            <a:ext cx="43754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2851104"/>
            <a:ext cx="7239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latin typeface="Arial-Rounded" pitchFamily="34" charset="0"/>
              </a:rPr>
              <a:t>quả</a:t>
            </a:r>
            <a:r>
              <a:rPr lang="en-US" altLang="en-US" sz="13800" dirty="0">
                <a:latin typeface="Arial-Rounded" pitchFamily="34" charset="0"/>
              </a:rPr>
              <a:t> </a:t>
            </a:r>
            <a:r>
              <a:rPr lang="en-US" altLang="en-US" sz="13800" dirty="0" err="1">
                <a:latin typeface="Arial-Rounded" pitchFamily="34" charset="0"/>
              </a:rPr>
              <a:t>mận</a:t>
            </a:r>
            <a:endParaRPr lang="en-US" altLang="en-US" sz="13800" b="1" dirty="0"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1096" y="2851103"/>
            <a:ext cx="225650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dirty="0" err="1">
                <a:solidFill>
                  <a:srgbClr val="FF0000"/>
                </a:solidFill>
                <a:latin typeface="Arial-Rounded"/>
              </a:rPr>
              <a:t>ân</a:t>
            </a:r>
            <a:endParaRPr lang="en-US" altLang="en-US" sz="13800" dirty="0">
              <a:solidFill>
                <a:srgbClr val="FF0000"/>
              </a:solidFill>
              <a:latin typeface="Arial-Rounde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419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61999" y="3592622"/>
            <a:ext cx="7467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FF0000"/>
                </a:solidFill>
                <a:latin typeface="Arial-Rounded" pitchFamily="34" charset="0"/>
              </a:rPr>
              <a:t>quả</a:t>
            </a:r>
            <a:r>
              <a:rPr lang="en-US" altLang="en-US" sz="13000" b="1" dirty="0">
                <a:solidFill>
                  <a:srgbClr val="FF000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FF0000"/>
                </a:solidFill>
                <a:latin typeface="Arial-Rounded" pitchFamily="34" charset="0"/>
              </a:rPr>
              <a:t>mận</a:t>
            </a:r>
            <a:endParaRPr lang="en-US" altLang="en-US" sz="1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-64978"/>
            <a:ext cx="7086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0070C0"/>
                </a:solidFill>
                <a:latin typeface="Arial-Rounded" pitchFamily="34" charset="0"/>
              </a:rPr>
              <a:t>bạn</a:t>
            </a:r>
            <a:r>
              <a:rPr lang="en-US" altLang="en-US" sz="13000" b="1" dirty="0">
                <a:solidFill>
                  <a:srgbClr val="0070C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0070C0"/>
                </a:solidFill>
                <a:latin typeface="Arial-Rounded" pitchFamily="34" charset="0"/>
              </a:rPr>
              <a:t>thân</a:t>
            </a:r>
            <a:endParaRPr lang="en-US" altLang="en-US" sz="13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0" y="1763822"/>
            <a:ext cx="7467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7030A0"/>
                </a:solidFill>
                <a:latin typeface="Arial-Rounded" pitchFamily="34" charset="0"/>
              </a:rPr>
              <a:t>khăn</a:t>
            </a:r>
            <a:r>
              <a:rPr lang="en-US" altLang="en-US" sz="13000" b="1" dirty="0">
                <a:solidFill>
                  <a:srgbClr val="7030A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7030A0"/>
                </a:solidFill>
                <a:latin typeface="Arial-Rounded" pitchFamily="34" charset="0"/>
              </a:rPr>
              <a:t>rằn</a:t>
            </a:r>
            <a:endParaRPr lang="en-US" altLang="en-US" sz="13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9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5823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579714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1730" y="589546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9995" y="6096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25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0"/>
            <a:ext cx="11520948" cy="550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thẩn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mẹ.Đã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quạ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8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2652355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endParaRPr lang="en-US" altLang="en-US" sz="8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29200" y="2652355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3400" y="0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ân</a:t>
            </a:r>
            <a:endParaRPr lang="en-US" altLang="en-US" sz="8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63040" y="13535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ân</a:t>
            </a:r>
            <a:endParaRPr lang="en-US" altLang="en-US" sz="8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10192" y="1299944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ân</a:t>
            </a:r>
            <a:endParaRPr lang="en-US" altLang="en-US" sz="8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4416" y="13535"/>
            <a:ext cx="2286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9446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0" y="0"/>
            <a:ext cx="12192000" cy="7010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7800" y="1405720"/>
            <a:ext cx="7919331" cy="1107996"/>
            <a:chOff x="736922" y="1295400"/>
            <a:chExt cx="7718841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736922" y="1295400"/>
              <a:ext cx="13058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2793" y="1295400"/>
              <a:ext cx="12140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8665" y="1295400"/>
              <a:ext cx="1214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9465" y="1295400"/>
              <a:ext cx="11762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75150" y="1295400"/>
              <a:ext cx="11437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1295400"/>
              <a:ext cx="13269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prstClr val="white"/>
                  </a:solidFill>
                  <a:latin typeface="HP001 4 hàng" pitchFamily="34" charset="0"/>
                </a:rPr>
                <a:t>an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43112"/>
            <a:ext cx="8153400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0" y="0"/>
            <a:ext cx="12192000" cy="7010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77296" y="1398638"/>
            <a:ext cx="8064912" cy="1120286"/>
            <a:chOff x="781851" y="1285568"/>
            <a:chExt cx="7019618" cy="1120286"/>
          </a:xfrm>
        </p:grpSpPr>
        <p:sp>
          <p:nvSpPr>
            <p:cNvPr id="4" name="TextBox 3"/>
            <p:cNvSpPr txBox="1"/>
            <p:nvPr/>
          </p:nvSpPr>
          <p:spPr>
            <a:xfrm>
              <a:off x="781851" y="1297858"/>
              <a:ext cx="14322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52131" y="1285568"/>
              <a:ext cx="16242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4712" y="1288026"/>
              <a:ext cx="1299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5494" y="1290483"/>
              <a:ext cx="1175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9960" y="1285568"/>
              <a:ext cx="12161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97325" y="1285568"/>
              <a:ext cx="132694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ăn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78486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0" y="0"/>
            <a:ext cx="12192000" cy="7010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0" y="715296"/>
            <a:ext cx="7919331" cy="2123658"/>
            <a:chOff x="736922" y="1295400"/>
            <a:chExt cx="7718841" cy="2123658"/>
          </a:xfrm>
        </p:grpSpPr>
        <p:sp>
          <p:nvSpPr>
            <p:cNvPr id="6" name="TextBox 5"/>
            <p:cNvSpPr txBox="1"/>
            <p:nvPr/>
          </p:nvSpPr>
          <p:spPr>
            <a:xfrm>
              <a:off x="736922" y="1295400"/>
              <a:ext cx="13058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2793" y="1295400"/>
              <a:ext cx="12140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8665" y="1295400"/>
              <a:ext cx="1214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9465" y="1295400"/>
              <a:ext cx="11762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75150" y="1295400"/>
              <a:ext cx="11437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1295400"/>
              <a:ext cx="13269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prstClr val="white"/>
                  </a:solidFill>
                  <a:latin typeface="HP001 4 hàng" pitchFamily="34" charset="0"/>
                </a:rPr>
                <a:t>ân</a:t>
              </a:r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  <a:p>
              <a:endParaRPr lang="en-US" sz="6600" b="1" dirty="0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767">
            <a:off x="2503657" y="-125242"/>
            <a:ext cx="7108486" cy="7108486"/>
          </a:xfrm>
          <a:prstGeom prst="rect">
            <a:avLst/>
          </a:prstGeom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 rot="1388063">
            <a:off x="3476533" y="2370302"/>
            <a:ext cx="4953000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40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>
            <a:extLst>
              <a:ext uri="{FF2B5EF4-FFF2-40B4-BE49-F238E27FC236}">
                <a16:creationId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4787" y="2286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!</a:t>
            </a:r>
          </a:p>
        </p:txBody>
      </p:sp>
      <p:pic>
        <p:nvPicPr>
          <p:cNvPr id="1028" name="Picture 4" descr="Khi viết, các mẹ cần chú ý tư thế ngồi... - Sách và Thiết bị Giáo dục cho  bé vào Lớp 1 | Facebook">
            <a:extLst>
              <a:ext uri="{FF2B5EF4-FFF2-40B4-BE49-F238E27FC236}">
                <a16:creationId xmlns:a16="http://schemas.microsoft.com/office/drawing/2014/main" id="{BCB39F95-30EC-46A3-AE4B-7120FE7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1" y="1445392"/>
            <a:ext cx="4612999" cy="48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9743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4" y="-457200"/>
            <a:ext cx="5969585" cy="777240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257" y="271150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927" y="5687259"/>
            <a:ext cx="533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lan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và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hà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là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thân</a:t>
            </a:r>
            <a:r>
              <a:rPr lang="en-US" altLang="en-US" sz="3200" b="1" dirty="0">
                <a:latin typeface="HP001 4 hàng" panose="020B0603050302020204" pitchFamily="34" charset="-93"/>
              </a:rPr>
              <a:t>.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033" y="1474551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392" y="1420628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633" y="1420627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630" y="1431303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455" y="3851223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thân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152" y="189840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51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544" y="218023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390" y="202871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679" y="881457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725" y="765899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543" y="805978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463" y="781095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85" y="2086983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648" y="1979405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543" y="2020943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993" y="2001300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215" y="2681789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609" y="2658135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488" y="2613777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7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358" y="2641752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436" y="3237878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7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830" y="3202504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80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533" y="3218478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81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726" y="3218478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82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768" y="3904581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thân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84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296" y="4489547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khăn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rằn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8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501" y="4507688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khăn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rằn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8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296" y="5070214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quả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mận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768" y="5061799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quả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mận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7282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1" y="-457200"/>
            <a:ext cx="5969585" cy="7772400"/>
          </a:xfrm>
          <a:prstGeom prst="rect">
            <a:avLst/>
          </a:prstGeom>
        </p:spPr>
      </p:pic>
      <p:sp>
        <p:nvSpPr>
          <p:cNvPr id="60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5" y="808298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800" y="815085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570" y="1407433"/>
            <a:ext cx="832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492" y="1415013"/>
            <a:ext cx="802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05" y="214446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790" y="-948392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142" y="-36181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30" y="245977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29" y="861825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18" y="149529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18" y="2098131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328" y="2702666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9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471" y="332550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0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375" y="3927939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1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320" y="452690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20" y="-946423"/>
            <a:ext cx="8370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endParaRPr lang="en-US" altLang="en-US" sz="6000" b="1" dirty="0">
              <a:latin typeface="HP001 4 hàng" panose="020B0603050302020204" pitchFamily="34" charset="-93"/>
            </a:endParaRP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766" y="-95490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9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933" y="-963208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768" y="-97597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234" y="3325102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390" y="3907808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143" y="-94867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428" y="266700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42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1" y="-429904"/>
            <a:ext cx="5969585" cy="7772400"/>
          </a:xfrm>
          <a:prstGeom prst="rect">
            <a:avLst/>
          </a:prstGeom>
        </p:spPr>
      </p:pic>
      <p:sp>
        <p:nvSpPr>
          <p:cNvPr id="60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5" y="808298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800" y="815085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74" y="1407433"/>
            <a:ext cx="832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492" y="1415013"/>
            <a:ext cx="802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05" y="214446"/>
            <a:ext cx="688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790" y="-948392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142" y="-36181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30" y="245977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29" y="861825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18" y="149529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18" y="2098131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328" y="2702666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79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471" y="332550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0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375" y="3927939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1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320" y="452690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20" y="-946423"/>
            <a:ext cx="8370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endParaRPr lang="en-US" altLang="en-US" sz="6000" b="1" dirty="0">
              <a:latin typeface="HP001 4 hàng" panose="020B0603050302020204" pitchFamily="34" charset="-93"/>
            </a:endParaRP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766" y="-95490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9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933" y="-963208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768" y="-97597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234" y="3325102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390" y="3907808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143" y="-948674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3A069CDC-2551-416E-8EFD-D23DEF9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428" y="2667000"/>
            <a:ext cx="837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>
                <a:latin typeface="HP001 4 hàng" panose="020B0603050302020204" pitchFamily="34" charset="-93"/>
              </a:rPr>
              <a:t>  </a:t>
            </a:r>
            <a:r>
              <a:rPr lang="en-US" altLang="en-US" sz="6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905" y="230206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759" y="5700907"/>
            <a:ext cx="533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lan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và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hà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là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thân</a:t>
            </a:r>
            <a:r>
              <a:rPr lang="en-US" altLang="en-US" sz="3200" b="1" dirty="0">
                <a:latin typeface="HP001 4 hàng" panose="020B0603050302020204" pitchFamily="34" charset="-93"/>
              </a:rPr>
              <a:t>.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385" y="1447255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511" y="3823927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bạn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thân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735" y="840513"/>
            <a:ext cx="688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HP001 4 hàng" panose="020B0603050302020204" pitchFamily="34" charset="-93"/>
              </a:rPr>
              <a:t>an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045" y="2046039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ăn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215" y="2627197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844" y="3224230"/>
            <a:ext cx="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ân</a:t>
            </a:r>
            <a:r>
              <a:rPr lang="en-US" altLang="en-US" sz="2800" b="1" dirty="0">
                <a:latin typeface="HP001 4 hàng" panose="020B0603050302020204" pitchFamily="34" charset="-93"/>
              </a:rPr>
              <a:t>  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88" y="4475899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khăn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rằn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184" y="5056566"/>
            <a:ext cx="201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HP001 4 hàng" panose="020B0603050302020204" pitchFamily="34" charset="-93"/>
              </a:rPr>
              <a:t>quả</a:t>
            </a:r>
            <a:r>
              <a:rPr lang="en-US" altLang="en-US" sz="3200" b="1" dirty="0">
                <a:latin typeface="HP001 4 hàng" panose="020B0603050302020204" pitchFamily="34" charset="-93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-93"/>
              </a:rPr>
              <a:t>mận</a:t>
            </a:r>
            <a:endParaRPr lang="en-US" altLang="en-US" sz="28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63946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5" descr="_nature(123)86658[1]"/>
          <p:cNvSpPr>
            <a:spLocks noChangeArrowheads="1" noChangeShapeType="1" noTextEdit="1"/>
          </p:cNvSpPr>
          <p:nvPr/>
        </p:nvSpPr>
        <p:spPr bwMode="auto">
          <a:xfrm>
            <a:off x="508000" y="3124200"/>
            <a:ext cx="11277600" cy="1752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3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17412" name="Text Box 337"/>
          <p:cNvSpPr txBox="1">
            <a:spLocks noChangeArrowheads="1"/>
          </p:cNvSpPr>
          <p:nvPr/>
        </p:nvSpPr>
        <p:spPr bwMode="auto">
          <a:xfrm>
            <a:off x="2819400" y="457200"/>
            <a:ext cx="5427133" cy="12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Dặn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dò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337"/>
          <p:cNvSpPr txBox="1">
            <a:spLocks noChangeArrowheads="1"/>
          </p:cNvSpPr>
          <p:nvPr/>
        </p:nvSpPr>
        <p:spPr bwMode="auto">
          <a:xfrm>
            <a:off x="-33270" y="2286000"/>
            <a:ext cx="11599333" cy="40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Lu</a:t>
            </a:r>
            <a:r>
              <a:rPr lang="el-GR" sz="7200" dirty="0">
                <a:latin typeface="HP001 4 hàng" panose="020B0603050302020204" pitchFamily="34" charset="0"/>
                <a:cs typeface="Times New Roman" pitchFamily="18" charset="0"/>
              </a:rPr>
              <a:t>Ώ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İn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đǌ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ς˝n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v</a:t>
            </a:r>
            <a:r>
              <a:rPr lang="el-GR" sz="7200" dirty="0">
                <a:latin typeface="HP001 4 hàng" panose="020B0603050302020204" pitchFamily="34" charset="0"/>
                <a:cs typeface="Times New Roman" pitchFamily="18" charset="0"/>
              </a:rPr>
              <a:t>μ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Ğt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vần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 an,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ăn</a:t>
            </a:r>
            <a:r>
              <a:rPr lang="en-US" sz="7200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7200" dirty="0" err="1">
                <a:latin typeface="HP001 4 hàng" panose="020B0603050302020204" pitchFamily="34" charset="0"/>
                <a:cs typeface="Times New Roman" pitchFamily="18" charset="0"/>
              </a:rPr>
              <a:t>ân</a:t>
            </a:r>
            <a:endParaRPr lang="en-US" sz="7200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7200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22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-267057"/>
            <a:ext cx="563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637943"/>
            <a:ext cx="632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múa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542943"/>
            <a:ext cx="525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5" descr="_nature(123)86658[1]"/>
          <p:cNvSpPr>
            <a:spLocks noChangeArrowheads="1" noChangeShapeType="1" noTextEdit="1"/>
          </p:cNvSpPr>
          <p:nvPr/>
        </p:nvSpPr>
        <p:spPr bwMode="auto">
          <a:xfrm>
            <a:off x="508000" y="3124200"/>
            <a:ext cx="11277600" cy="1752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3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17412" name="Text Box 337"/>
          <p:cNvSpPr txBox="1">
            <a:spLocks noChangeArrowheads="1"/>
          </p:cNvSpPr>
          <p:nvPr/>
        </p:nvSpPr>
        <p:spPr bwMode="auto">
          <a:xfrm>
            <a:off x="84667" y="2502693"/>
            <a:ext cx="11599333" cy="12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Chú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‼ </a:t>
            </a: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cá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‼ c</a:t>
            </a:r>
            <a:r>
              <a:rPr lang="el-GR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Ϊ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hǌ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Ǉō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8512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53000" y="3609531"/>
            <a:ext cx="6553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FF0000"/>
                </a:solidFill>
                <a:latin typeface="Arial-Rounded" pitchFamily="34" charset="0"/>
              </a:rPr>
              <a:t>cửa</a:t>
            </a:r>
            <a:r>
              <a:rPr lang="en-US" altLang="en-US" sz="13000" b="1" dirty="0">
                <a:solidFill>
                  <a:srgbClr val="FF000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FF0000"/>
                </a:solidFill>
                <a:latin typeface="Arial-Rounded" pitchFamily="34" charset="0"/>
              </a:rPr>
              <a:t>sổ</a:t>
            </a:r>
            <a:endParaRPr lang="en-US" altLang="en-US" sz="1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-64978"/>
            <a:ext cx="7086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0070C0"/>
                </a:solidFill>
                <a:latin typeface="Arial-Rounded" pitchFamily="34" charset="0"/>
              </a:rPr>
              <a:t>lá</a:t>
            </a:r>
            <a:r>
              <a:rPr lang="en-US" altLang="en-US" sz="13000" b="1" dirty="0">
                <a:solidFill>
                  <a:srgbClr val="0070C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0070C0"/>
                </a:solidFill>
                <a:latin typeface="Arial-Rounded" pitchFamily="34" charset="0"/>
              </a:rPr>
              <a:t>tía</a:t>
            </a:r>
            <a:r>
              <a:rPr lang="en-US" altLang="en-US" sz="13000" b="1" dirty="0">
                <a:solidFill>
                  <a:srgbClr val="0070C0"/>
                </a:solidFill>
                <a:latin typeface="Arial-Rounded" pitchFamily="34" charset="0"/>
              </a:rPr>
              <a:t> </a:t>
            </a:r>
            <a:r>
              <a:rPr lang="en-US" altLang="en-US" sz="13000" b="1" dirty="0" err="1">
                <a:solidFill>
                  <a:srgbClr val="0070C0"/>
                </a:solidFill>
                <a:latin typeface="Arial-Rounded" pitchFamily="34" charset="0"/>
              </a:rPr>
              <a:t>tô</a:t>
            </a:r>
            <a:endParaRPr lang="en-US" altLang="en-US" sz="13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0400" y="1763822"/>
            <a:ext cx="6553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0" b="1" dirty="0" err="1">
                <a:solidFill>
                  <a:srgbClr val="7030A0"/>
                </a:solidFill>
                <a:latin typeface="Arial-Rounded" pitchFamily="34" charset="0"/>
              </a:rPr>
              <a:t>múa</a:t>
            </a:r>
            <a:r>
              <a:rPr lang="en-US" altLang="en-US" sz="13000" b="1" dirty="0">
                <a:solidFill>
                  <a:srgbClr val="7030A0"/>
                </a:solidFill>
                <a:latin typeface="Arial-Rounded" pitchFamily="34" charset="0"/>
              </a:rPr>
              <a:t> ô</a:t>
            </a:r>
            <a:endParaRPr lang="en-US" altLang="en-US" sz="13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2133600" y="76200"/>
            <a:ext cx="7696200" cy="6172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>
                <a:solidFill>
                  <a:srgbClr val="FF0000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an </a:t>
            </a:r>
            <a:endParaRPr lang="en-US" altLang="en-US" sz="239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3657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kumimoji="0" lang="en-US" sz="1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0532" y="3092245"/>
            <a:ext cx="27222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>
                <a:solidFill>
                  <a:srgbClr val="FF0000"/>
                </a:solidFill>
                <a:latin typeface="HP001 5 hàng 1 ô ly" pitchFamily="34" charset="0"/>
              </a:rPr>
              <a:t>an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 1 ô ly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990600"/>
            <a:ext cx="286168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800" b="1" dirty="0">
                <a:solidFill>
                  <a:srgbClr val="FF0000"/>
                </a:solidFill>
                <a:latin typeface="HP001 5 hàng" pitchFamily="34" charset="0"/>
              </a:rPr>
              <a:t>A</a:t>
            </a:r>
            <a:r>
              <a:rPr lang="en-US" sz="11800" b="1" noProof="0" dirty="0">
                <a:solidFill>
                  <a:srgbClr val="FF0000"/>
                </a:solidFill>
                <a:latin typeface="HP001 5 hàng" pitchFamily="34" charset="0"/>
              </a:rPr>
              <a:t>n</a:t>
            </a:r>
            <a:endParaRPr kumimoji="0" lang="en-US" sz="20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2133600" y="76200"/>
            <a:ext cx="7696200" cy="6172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 err="1">
                <a:solidFill>
                  <a:srgbClr val="FF0000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ăn</a:t>
            </a:r>
            <a:r>
              <a:rPr lang="en-US" altLang="en-US" sz="23900" b="1" dirty="0">
                <a:solidFill>
                  <a:srgbClr val="FF0000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endParaRPr lang="en-US" altLang="en-US" sz="239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3657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kumimoji="0" lang="en-US" sz="1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0532" y="3092245"/>
            <a:ext cx="27222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ăn</a:t>
            </a:r>
            <a:endParaRPr kumimoji="0" lang="en-US" sz="16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685800"/>
            <a:ext cx="40750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solidFill>
                  <a:srgbClr val="FF0000"/>
                </a:solidFill>
                <a:latin typeface="HP001 5 hàng" pitchFamily="34" charset="0"/>
              </a:rPr>
              <a:t>Ăn</a:t>
            </a:r>
            <a:endParaRPr lang="en-US" sz="138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2133600" y="76200"/>
            <a:ext cx="7696200" cy="6172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 err="1">
                <a:solidFill>
                  <a:srgbClr val="FF0000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ân</a:t>
            </a:r>
            <a:r>
              <a:rPr lang="en-US" altLang="en-US" sz="23900" b="1" dirty="0">
                <a:solidFill>
                  <a:srgbClr val="FF0000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endParaRPr lang="en-US" altLang="en-US" sz="239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2159</TotalTime>
  <Words>316</Words>
  <Application>Microsoft Office PowerPoint</Application>
  <PresentationFormat>Widescreen</PresentationFormat>
  <Paragraphs>174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Arial-Rounded</vt:lpstr>
      <vt:lpstr>AvantGarde</vt:lpstr>
      <vt:lpstr>Calibri</vt:lpstr>
      <vt:lpstr>HP001 4 hàng</vt:lpstr>
      <vt:lpstr>HP001 5 hàng</vt:lpstr>
      <vt:lpstr>HP001 5 hàng 1 ô ly</vt:lpstr>
      <vt:lpstr>Impact</vt:lpstr>
      <vt:lpstr>Times New Roman</vt:lpstr>
      <vt:lpstr>Main Event</vt:lpstr>
      <vt:lpstr> TRƯỜNG TIỂU HỌC LÊ LỢI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le thi ve</cp:lastModifiedBy>
  <cp:revision>373</cp:revision>
  <cp:lastPrinted>2021-10-31T05:23:54Z</cp:lastPrinted>
  <dcterms:created xsi:type="dcterms:W3CDTF">2017-11-11T06:58:35Z</dcterms:created>
  <dcterms:modified xsi:type="dcterms:W3CDTF">2025-03-29T01:09:53Z</dcterms:modified>
</cp:coreProperties>
</file>