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</p:sldMasterIdLst>
  <p:notesMasterIdLst>
    <p:notesMasterId r:id="rId16"/>
  </p:notesMasterIdLst>
  <p:sldIdLst>
    <p:sldId id="419" r:id="rId4"/>
    <p:sldId id="303" r:id="rId5"/>
    <p:sldId id="391" r:id="rId6"/>
    <p:sldId id="398" r:id="rId7"/>
    <p:sldId id="403" r:id="rId8"/>
    <p:sldId id="402" r:id="rId9"/>
    <p:sldId id="401" r:id="rId10"/>
    <p:sldId id="304" r:id="rId11"/>
    <p:sldId id="416" r:id="rId12"/>
    <p:sldId id="417" r:id="rId13"/>
    <p:sldId id="41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EE1AEE"/>
    <a:srgbClr val="8EFE06"/>
    <a:srgbClr val="DCE39D"/>
    <a:srgbClr val="BFDC2C"/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0EBC-2CED-4FC3-8092-C8D0E0E0DE5E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B826E-4836-4602-AC5F-D36FF331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7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9B32CE-C5FC-4BA5-BA54-1A06AC4753C3}"/>
              </a:ext>
            </a:extLst>
          </p:cNvPr>
          <p:cNvSpPr/>
          <p:nvPr userDrawn="1"/>
        </p:nvSpPr>
        <p:spPr>
          <a:xfrm>
            <a:off x="11117480" y="104502"/>
            <a:ext cx="1158441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9157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3887A-5588-4C23-AFDC-6F0C19FD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6D9D5-5507-472C-B469-8E96B66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E36FB-734F-48B8-94EA-0D32A53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CAD9A-9198-48E7-921A-19152ACC0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7063-0B86-4DB2-B583-72174A7F0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D8DDA-50FD-43C0-AFED-0BA3A1320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75962-7685-416C-8CC5-23DCF579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3DCC-2330-44EA-98B3-51011E86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235B-F158-4961-B6F2-0D2328D8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0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7371880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8534-99E5-4ECF-A062-85AE6761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B11A-9FD1-4978-994E-F5FA0BDE8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813B2-68C2-4FF0-9488-10AC083D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16CC7-F6A0-4C4C-AFEF-53ABEA0E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C9469-A8A4-4A35-862D-B977072D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634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048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173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CD86-7AA0-447D-B29A-B6F9266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98FC9-0276-40F0-A588-CD411DC1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20870-82F4-48C9-B2DE-64889AFCF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B7A44-3EBE-47E9-BBC3-87936E839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94689-241E-42BA-9204-D031E5584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B853A-CCCA-4927-B826-99DE3CB6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300B3-5ADB-4ACC-A892-643EDCB0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61AC9-1B27-4933-9311-899D0A35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100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A901-924F-4A44-B53B-1D87889D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CA898-51E3-43C4-A185-732EDB9A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F31C9-463E-4161-B8DA-9AB24C7E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8916-3172-4FB4-B47D-EC88BFB2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978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C5D91-BD5F-4D77-9BD0-7AA35225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79188-D6BC-44F0-B07C-8E30D188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EFEF4-8584-4EAC-B5DE-D38A956B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7435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4C28-A972-4090-9F54-BAAD4C7B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0635-2E69-40D5-BC94-4C97B0FC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48F6E-6CAB-494C-9EFB-B5B90FC9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6CBEA-5BFF-462D-967C-A9BE0DCD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EABE8-F85A-40F8-B48F-553B7345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D8906-0914-4113-8B76-931F6735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804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12BB-BDB1-4BCC-A522-65E9E109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7830F-4D65-4413-BC6D-9016D609C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897C9-BB17-4C31-A08B-3E38A5296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39A02-B989-417F-8353-EF147532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79894-F771-4771-B7CE-615D0A45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4FF91-5B4E-4BFB-9969-422EB3B8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738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067F-7C46-4D6A-9A92-4D7BC819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E0CA4-FFAF-4164-8631-6DCF68D92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EC22-9D5C-4F64-B7F0-F9863272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46A6E-7656-4F2C-890E-695E5273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7068F-8DFF-4130-BB57-381220D9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779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8E62B-737A-41D7-B39E-683E16178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751FD-682B-4344-90CA-5FF3C7C16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341D4-A446-47A8-8E60-4533ECB8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BB5B5-9A52-42EC-A893-D95F463B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7175B-F631-46A3-A461-16C13451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943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5435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760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4588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7196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460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3969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2716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943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2357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526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64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7112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153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3542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362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16982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2477" y="-90897"/>
            <a:ext cx="12740237" cy="70952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4D053-1809-4349-86A7-B07689CA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77122-F523-4779-8414-631AA156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12B5C-7AD6-4A0C-864B-64F3B5CB2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6C44-C5B0-4C26-A27C-018224218D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82448-925E-486F-BB8D-6007C879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DBAC-07C3-4952-A782-62B71C2F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slide" Target="slide8.xml"/><Relationship Id="rId2" Type="http://schemas.openxmlformats.org/officeDocument/2006/relationships/image" Target="../media/image12.jp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30.xml"/><Relationship Id="rId6" Type="http://schemas.openxmlformats.org/officeDocument/2006/relationships/slide" Target="slide7.xml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slide" Target="slide4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image" Target="../media/image24.jpeg"/><Relationship Id="rId9" Type="http://schemas.openxmlformats.org/officeDocument/2006/relationships/slide" Target="slide3.xml"/><Relationship Id="rId14" Type="http://schemas.openxmlformats.org/officeDocument/2006/relationships/image" Target="../media/image3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image" Target="../media/image24.jpeg"/><Relationship Id="rId9" Type="http://schemas.openxmlformats.org/officeDocument/2006/relationships/slide" Target="slide3.xml"/><Relationship Id="rId14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image" Target="../media/image24.jpeg"/><Relationship Id="rId9" Type="http://schemas.openxmlformats.org/officeDocument/2006/relationships/slide" Target="slide3.xml"/><Relationship Id="rId1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image" Target="../media/image24.jpeg"/><Relationship Id="rId9" Type="http://schemas.openxmlformats.org/officeDocument/2006/relationships/slide" Target="slide3.xml"/><Relationship Id="rId1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13804" y="1838954"/>
            <a:ext cx="983660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giữa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5, 6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396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1" r="50000"/>
          <a:stretch/>
        </p:blipFill>
        <p:spPr>
          <a:xfrm>
            <a:off x="10164141" y="2628856"/>
            <a:ext cx="2664296" cy="1881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980" y="579017"/>
            <a:ext cx="5344733" cy="64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cs typeface="Times New Roman" pitchFamily="18" charset="0"/>
              </a:rPr>
              <a:t>a) Búp </a:t>
            </a:r>
            <a:r>
              <a:rPr lang="en-US" sz="2800" dirty="0" err="1">
                <a:cs typeface="Times New Roman" pitchFamily="18" charset="0"/>
              </a:rPr>
              <a:t>bê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err="1">
                <a:cs typeface="Times New Roman" pitchFamily="18" charset="0"/>
              </a:rPr>
              <a:t>làm</a:t>
            </a:r>
            <a:r>
              <a:rPr lang="en-US" sz="2800">
                <a:cs typeface="Times New Roman" pitchFamily="18" charset="0"/>
              </a:rPr>
              <a:t> những việc gì?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88" y="1596806"/>
            <a:ext cx="7015062" cy="64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cs typeface="Times New Roman" pitchFamily="18" charset="0"/>
              </a:rPr>
              <a:t>b) Nghe </a:t>
            </a:r>
            <a:r>
              <a:rPr lang="en-US" sz="2800" dirty="0" err="1">
                <a:cs typeface="Times New Roman" pitchFamily="18" charset="0"/>
              </a:rPr>
              <a:t>thấy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tiếng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hát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búp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bê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hỏi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gì</a:t>
            </a:r>
            <a:r>
              <a:rPr lang="en-US" sz="2800" dirty="0"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308" y="2628856"/>
            <a:ext cx="8266428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cs typeface="Times New Roman" pitchFamily="18" charset="0"/>
              </a:rPr>
              <a:t>c) </a:t>
            </a:r>
            <a:r>
              <a:rPr lang="en-US" sz="2800" dirty="0" err="1">
                <a:cs typeface="Times New Roman" pitchFamily="18" charset="0"/>
              </a:rPr>
              <a:t>Dế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Mèn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lời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búp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bê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thế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nào</a:t>
            </a:r>
            <a:r>
              <a:rPr lang="en-US" sz="2800" dirty="0"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93666" y="4847028"/>
            <a:ext cx="10959381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cs typeface="Times New Roman" pitchFamily="18" charset="0"/>
              </a:rPr>
              <a:t>d) Búp </a:t>
            </a:r>
            <a:r>
              <a:rPr lang="en-US" sz="2800" dirty="0" err="1">
                <a:cs typeface="Times New Roman" pitchFamily="18" charset="0"/>
              </a:rPr>
              <a:t>bê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err="1">
                <a:cs typeface="Times New Roman" pitchFamily="18" charset="0"/>
              </a:rPr>
              <a:t>nói</a:t>
            </a:r>
            <a:r>
              <a:rPr lang="en-US" sz="2800">
                <a:cs typeface="Times New Roman" pitchFamily="18" charset="0"/>
              </a:rPr>
              <a:t> gì </a:t>
            </a:r>
            <a:r>
              <a:rPr lang="en-US" sz="2800" err="1">
                <a:cs typeface="Times New Roman" pitchFamily="18" charset="0"/>
              </a:rPr>
              <a:t>dế</a:t>
            </a:r>
            <a:r>
              <a:rPr lang="en-US" sz="2800">
                <a:cs typeface="Times New Roman" pitchFamily="18" charset="0"/>
              </a:rPr>
              <a:t> mèn?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2" b="41649"/>
          <a:stretch/>
        </p:blipFill>
        <p:spPr>
          <a:xfrm>
            <a:off x="10421392" y="1269432"/>
            <a:ext cx="1770608" cy="14857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46645" y="541899"/>
            <a:ext cx="6720109" cy="64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cs typeface="Times New Roman" pitchFamily="18" charset="0"/>
              </a:rPr>
              <a:t>- Búp </a:t>
            </a:r>
            <a:r>
              <a:rPr lang="en-US" sz="2800" err="1">
                <a:solidFill>
                  <a:srgbClr val="7030A0"/>
                </a:solidFill>
                <a:cs typeface="Times New Roman" pitchFamily="18" charset="0"/>
              </a:rPr>
              <a:t>bê</a:t>
            </a:r>
            <a:r>
              <a:rPr lang="en-US" sz="2800">
                <a:solidFill>
                  <a:srgbClr val="7030A0"/>
                </a:solidFill>
                <a:cs typeface="Times New Roman" pitchFamily="18" charset="0"/>
              </a:rPr>
              <a:t> quét nhà, rửa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bát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7030A0"/>
                </a:solidFill>
                <a:cs typeface="Times New Roman" pitchFamily="18" charset="0"/>
              </a:rPr>
              <a:t>nấu</a:t>
            </a:r>
            <a:r>
              <a:rPr lang="en-US" sz="2800">
                <a:solidFill>
                  <a:srgbClr val="7030A0"/>
                </a:solidFill>
                <a:cs typeface="Times New Roman" pitchFamily="18" charset="0"/>
              </a:rPr>
              <a:t> cơm.</a:t>
            </a:r>
            <a:endParaRPr lang="en-US" sz="28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864" y="1558941"/>
            <a:ext cx="2872902" cy="64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- “Ai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đấy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?”</a:t>
            </a:r>
            <a:r>
              <a:rPr lang="vi-VN" sz="2800" dirty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106" y="3368610"/>
            <a:ext cx="9856141" cy="12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- “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dế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mèn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vất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vả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tặng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đấy</a:t>
            </a:r>
            <a:r>
              <a:rPr lang="vi-VN" sz="2800" dirty="0">
                <a:solidFill>
                  <a:srgbClr val="7030A0"/>
                </a:solidFill>
                <a:cs typeface="Times New Roman" pitchFamily="18" charset="0"/>
              </a:rPr>
              <a:t>”.</a:t>
            </a:r>
            <a:endParaRPr lang="en-US" sz="28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07" y="5586781"/>
            <a:ext cx="9943721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-  “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ơn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mệ</a:t>
            </a:r>
            <a:r>
              <a:rPr lang="vi-VN" sz="2800" dirty="0">
                <a:solidFill>
                  <a:srgbClr val="7030A0"/>
                </a:solidFill>
                <a:cs typeface="Times New Roman" pitchFamily="18" charset="0"/>
              </a:rPr>
              <a:t>t”.</a:t>
            </a:r>
            <a:endParaRPr lang="en-US" sz="28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48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326" y="781501"/>
            <a:ext cx="10912912" cy="377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en-US" sz="3200" dirty="0" err="1">
                <a:cs typeface="Times New Roman" pitchFamily="18" charset="0"/>
              </a:rPr>
              <a:t>Hãy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viết</a:t>
            </a:r>
            <a:r>
              <a:rPr lang="en-US" sz="3200" dirty="0">
                <a:cs typeface="Times New Roman" pitchFamily="18" charset="0"/>
              </a:rPr>
              <a:t> 2 </a:t>
            </a:r>
            <a:r>
              <a:rPr lang="en-US" sz="3200" dirty="0" err="1">
                <a:cs typeface="Times New Roman" pitchFamily="18" charset="0"/>
              </a:rPr>
              <a:t>câu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về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búp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bê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dế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mèn</a:t>
            </a:r>
            <a:r>
              <a:rPr lang="en-US" sz="3200" dirty="0"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>
                <a:cs typeface="Times New Roman" pitchFamily="18" charset="0"/>
              </a:rPr>
              <a:t>Dế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mèn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thấy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búp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bê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chăm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chỉ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như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thế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nào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32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>
                <a:cs typeface="Times New Roman" pitchFamily="18" charset="0"/>
              </a:rPr>
              <a:t>Dế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mèn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làm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gì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giúp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búp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bê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đỡ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mệt</a:t>
            </a:r>
            <a:r>
              <a:rPr lang="en-US" sz="3200" dirty="0">
                <a:cs typeface="Times New Roman" pitchFamily="18" charset="0"/>
              </a:rPr>
              <a:t>?</a:t>
            </a:r>
            <a:endParaRPr lang="vi-VN" sz="3200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504" y="2683402"/>
            <a:ext cx="10502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Dế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mèn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búp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bê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vất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vả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rửa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bát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quét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lang="vi-VN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2504" y="5058119"/>
            <a:ext cx="815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Dế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mèn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búp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bê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Times New Roman" pitchFamily="18" charset="0"/>
              </a:rPr>
              <a:t>mệt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lang="vi-VN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39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5"/>
          <p:cNvSpPr txBox="1">
            <a:spLocks/>
          </p:cNvSpPr>
          <p:nvPr/>
        </p:nvSpPr>
        <p:spPr>
          <a:xfrm>
            <a:off x="2033016" y="2915793"/>
            <a:ext cx="9144000" cy="898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8119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chúc các em học tốt!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17B2FA60-5046-4758-9A88-802492A48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0" y="71344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886439-C1C8-439F-9DA4-B12453CE7CF9}"/>
              </a:ext>
            </a:extLst>
          </p:cNvPr>
          <p:cNvSpPr/>
          <p:nvPr/>
        </p:nvSpPr>
        <p:spPr>
          <a:xfrm>
            <a:off x="2747038" y="388918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26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71072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07" y="988823"/>
            <a:ext cx="1969179" cy="174360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82" y="449004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10" y="914088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5" y="401979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3" y="4210236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8" y="3698127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21" y="4263707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96" y="3751598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7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0F4C0C-7DA0-4A2E-9DFC-C36E07AC6FC8}"/>
              </a:ext>
            </a:extLst>
          </p:cNvPr>
          <p:cNvSpPr txBox="1"/>
          <p:nvPr/>
        </p:nvSpPr>
        <p:spPr>
          <a:xfrm>
            <a:off x="7581305" y="2426195"/>
            <a:ext cx="386310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GV click vào đường màu đỏ trên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hộp quà để ra câu hỏi.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Click chuột vào màn hình ra đáp án. Click chuột vào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NẮP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hộp quà để ra phần thưởng.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Click chuột vào chữ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QUAY LẠI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để trở về chọn hộp quà tiếp theo.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75EAE7-EC69-422F-A599-B0F44D72099D}"/>
              </a:ext>
            </a:extLst>
          </p:cNvPr>
          <p:cNvSpPr/>
          <p:nvPr/>
        </p:nvSpPr>
        <p:spPr>
          <a:xfrm>
            <a:off x="2982195" y="2131200"/>
            <a:ext cx="502923" cy="570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E39B94-C9BE-4FFB-BC35-13359ADAE5B5}"/>
              </a:ext>
            </a:extLst>
          </p:cNvPr>
          <p:cNvSpPr/>
          <p:nvPr/>
        </p:nvSpPr>
        <p:spPr>
          <a:xfrm>
            <a:off x="6095998" y="2077081"/>
            <a:ext cx="502923" cy="5703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574B8A-590E-4610-841B-A8958722E415}"/>
              </a:ext>
            </a:extLst>
          </p:cNvPr>
          <p:cNvSpPr/>
          <p:nvPr/>
        </p:nvSpPr>
        <p:spPr>
          <a:xfrm>
            <a:off x="2043331" y="5354477"/>
            <a:ext cx="502923" cy="5703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839782-CDFC-4ACF-8867-5A197D0B1EAF}"/>
              </a:ext>
            </a:extLst>
          </p:cNvPr>
          <p:cNvSpPr/>
          <p:nvPr/>
        </p:nvSpPr>
        <p:spPr>
          <a:xfrm>
            <a:off x="5111409" y="5400441"/>
            <a:ext cx="502923" cy="5703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530335-29B3-4565-A0D8-37CA5E7CDB9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" y="76200"/>
            <a:ext cx="899678" cy="4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11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.A NA\giao an 2\Giáo án pp\ảnh giáo án\40-hinh-nen-powerpoint-ve-moi-truong-cuc-chat-cho-bai-thuyet-trinh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023"/>
            <a:ext cx="12192000" cy="63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85" y="19705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87902" y="381075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77036" y="820326"/>
            <a:ext cx="8846718" cy="138583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algn="just"/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Đọc đoạn 1 bài  “Trường em (trang 43 )” và tìm những chi tiết cho thấy Hà và các bạn rất háo hức mong chờ ngôi trường mới.</a:t>
            </a:r>
          </a:p>
          <a:p>
            <a:pPr algn="just"/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689214" y="2187857"/>
            <a:ext cx="9564394" cy="149228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ngoái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ngôi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xây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tưởng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bao </a:t>
            </a:r>
            <a:r>
              <a:rPr lang="en-US" sz="31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1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LẠI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843" y="3777490"/>
            <a:ext cx="714375" cy="11906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473678-1F63-4640-86B1-28DA51CA7468}"/>
              </a:ext>
            </a:extLst>
          </p:cNvPr>
          <p:cNvSpPr/>
          <p:nvPr/>
        </p:nvSpPr>
        <p:spPr>
          <a:xfrm>
            <a:off x="10799030" y="6058831"/>
            <a:ext cx="502923" cy="570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65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.A NA\giao an 2\Giáo án pp\ảnh giáo án\40-hinh-nen-powerpoint-ve-moi-truong-cuc-chat-cho-bai-thuyet-trinh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023"/>
            <a:ext cx="12192000" cy="63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77" y="464023"/>
            <a:ext cx="1941429" cy="1386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5302046"/>
            <a:ext cx="1969179" cy="1302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698918"/>
            <a:ext cx="2060627" cy="1033725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4256276"/>
            <a:ext cx="1470660" cy="99197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nhận được 2 viên kẹo </a:t>
            </a:r>
          </a:p>
        </p:txBody>
      </p:sp>
      <p:sp>
        <p:nvSpPr>
          <p:cNvPr id="8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407095" y="1303839"/>
            <a:ext cx="8971526" cy="143936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” (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33</a:t>
            </a:r>
            <a:r>
              <a:rPr lang="vi-VN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- 34)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: Theo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, Na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334605" y="2935798"/>
            <a:ext cx="9267134" cy="89734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01638" algn="just">
              <a:spcBef>
                <a:spcPts val="600"/>
              </a:spcBef>
            </a:pP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- Na xứng đáng được phần thưởng vì có tấm lòng tốt rất đáng quý.</a:t>
            </a:r>
            <a:endParaRPr lang="en-US" sz="240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121804" y="5302083"/>
            <a:ext cx="1821331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782070" y="4294980"/>
            <a:ext cx="2310938" cy="671900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LẠI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715359"/>
            <a:ext cx="952500" cy="761282"/>
          </a:xfrm>
          <a:prstGeom prst="rect">
            <a:avLst/>
          </a:prstGeom>
        </p:spPr>
      </p:pic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233396"/>
            <a:ext cx="154406" cy="11533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476998"/>
            <a:ext cx="1164057" cy="95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136"/>
            <a:ext cx="1164057" cy="953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632211"/>
            <a:ext cx="777978" cy="574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3" y="3878241"/>
            <a:ext cx="880161" cy="6298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4029907"/>
            <a:ext cx="495300" cy="327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4123311"/>
            <a:ext cx="714375" cy="8893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9CF4E27-E6FF-4B10-8610-5A969DB61ADC}"/>
              </a:ext>
            </a:extLst>
          </p:cNvPr>
          <p:cNvSpPr/>
          <p:nvPr/>
        </p:nvSpPr>
        <p:spPr>
          <a:xfrm>
            <a:off x="10757415" y="6178406"/>
            <a:ext cx="502923" cy="4260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32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.A NA\giao an 2\Giáo án pp\ảnh giáo án\40-hinh-nen-powerpoint-ve-moi-truong-cuc-chat-cho-bai-thuyet-trinh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023"/>
            <a:ext cx="12192000" cy="63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64" y="531687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nhận được 5 chiếc kẹo.</a:t>
            </a:r>
          </a:p>
        </p:txBody>
      </p:sp>
      <p:sp>
        <p:nvSpPr>
          <p:cNvPr id="8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74229" y="1806174"/>
            <a:ext cx="9622971" cy="107350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Chậu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”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52 -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53)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027583" y="2974376"/>
            <a:ext cx="7373318" cy="73495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ctr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LẠI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EBB3CB-0FF0-4C95-9C51-2994148718D1}"/>
              </a:ext>
            </a:extLst>
          </p:cNvPr>
          <p:cNvSpPr/>
          <p:nvPr/>
        </p:nvSpPr>
        <p:spPr>
          <a:xfrm>
            <a:off x="10757415" y="6034080"/>
            <a:ext cx="502923" cy="5703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32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.A NA\giao an 2\Giáo án pp\ảnh giáo án\40-hinh-nen-powerpoint-ve-moi-truong-cuc-chat-cho-bai-thuyet-trinh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023"/>
            <a:ext cx="12192000" cy="63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37" y="277120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nhận được 2 viên kẹo</a:t>
            </a:r>
          </a:p>
        </p:txBody>
      </p:sp>
      <p:sp>
        <p:nvSpPr>
          <p:cNvPr id="8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608869" y="1522077"/>
            <a:ext cx="9248988" cy="98671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hoài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phí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”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17 -  18)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510748" y="2533545"/>
            <a:ext cx="8867873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Cậu bé hiểu thời gian là đáng quý, không nên bỏ phí thời gian.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70431" y="4134482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LẠI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21889B-C14E-4853-9B91-72DBA5916DB2}"/>
              </a:ext>
            </a:extLst>
          </p:cNvPr>
          <p:cNvSpPr/>
          <p:nvPr/>
        </p:nvSpPr>
        <p:spPr>
          <a:xfrm>
            <a:off x="10799030" y="6034080"/>
            <a:ext cx="502923" cy="5703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32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529030"/>
            <a:ext cx="11818961" cy="6328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573" y="628988"/>
            <a:ext cx="7318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sz="3200" dirty="0" err="1">
                <a:cs typeface="Times New Roman" pitchFamily="18" charset="0"/>
              </a:rPr>
              <a:t>Nghe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kể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err="1">
                <a:cs typeface="Times New Roman" pitchFamily="18" charset="0"/>
              </a:rPr>
              <a:t>lại</a:t>
            </a:r>
            <a:r>
              <a:rPr lang="en-US" sz="3200">
                <a:cs typeface="Times New Roman" pitchFamily="18" charset="0"/>
              </a:rPr>
              <a:t> câu </a:t>
            </a:r>
            <a:r>
              <a:rPr lang="en-US" sz="3200" dirty="0" err="1">
                <a:cs typeface="Times New Roman" pitchFamily="18" charset="0"/>
              </a:rPr>
              <a:t>chuyện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sau</a:t>
            </a:r>
            <a:r>
              <a:rPr lang="en-US" sz="3200" dirty="0">
                <a:cs typeface="Times New Roman" pitchFamily="18" charset="0"/>
              </a:rPr>
              <a:t>:</a:t>
            </a:r>
            <a:endParaRPr lang="vi-VN" sz="32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4228" y="3429000"/>
            <a:ext cx="7243049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accent1"/>
                </a:solidFill>
                <a:cs typeface="Times New Roman" pitchFamily="18" charset="0"/>
              </a:rPr>
              <a:t>a) Búp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bê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accent1"/>
                </a:solidFill>
                <a:cs typeface="Times New Roman" pitchFamily="18" charset="0"/>
              </a:rPr>
              <a:t>b) Nghe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hát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búp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bê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accent1"/>
                </a:solidFill>
                <a:cs typeface="Times New Roman" pitchFamily="18" charset="0"/>
              </a:rPr>
              <a:t>c) Dế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mèn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búp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bê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accent1"/>
                </a:solidFill>
                <a:cs typeface="Times New Roman" pitchFamily="18" charset="0"/>
              </a:rPr>
              <a:t>d) Búp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bê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dế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mèn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?</a:t>
            </a:r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1129" y="1444595"/>
            <a:ext cx="52746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		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NGUYỄN KIÊN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748806">
            <a:off x="3781588" y="2856057"/>
            <a:ext cx="1305232" cy="355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cs typeface="Times New Roman" pitchFamily="18" charset="0"/>
              </a:rPr>
              <a:t>Gợi</a:t>
            </a:r>
            <a:r>
              <a:rPr lang="en-US" sz="3200" dirty="0">
                <a:cs typeface="Times New Roman" pitchFamily="18" charset="0"/>
              </a:rPr>
              <a:t> ý</a:t>
            </a:r>
            <a:endParaRPr lang="vi-VN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26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1" y="487025"/>
            <a:ext cx="1208449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1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Búp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bê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suốt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hết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quét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lại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rửa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bát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nấu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cơm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2.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Lúc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ngồi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nghỉ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búp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bê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bỗng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nghe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tiếng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hát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rất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hay.</a:t>
            </a:r>
            <a:r>
              <a:rPr lang="vi-VN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Búp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bê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bè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hỏi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       -Ai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hát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đấy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3.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tiếng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trả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lời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     -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Tôi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hát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đây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lang="vi-VN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Tôi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dế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mèn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lang="vi-VN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bạn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vất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vả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quá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,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tôi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hát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tặng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bạn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đấy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4.Búp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bê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bèn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nói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    -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Cảm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ơn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bạn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lang="vi-VN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Tiếng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hát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bạn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tôi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quên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hết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mệt</a:t>
            </a:r>
            <a:r>
              <a:rPr lang="en-US" sz="2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cs typeface="Times New Roman" pitchFamily="18" charset="0"/>
              </a:rPr>
              <a:t>mỏi</a:t>
            </a:r>
            <a:r>
              <a:rPr lang="vi-VN" sz="29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900" dirty="0">
              <a:solidFill>
                <a:prstClr val="black"/>
              </a:solidFill>
              <a:cs typeface="Times New Roman" pitchFamily="18" charset="0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                                                               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(Theo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NGUYỄN KIÊN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en-US" sz="32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6408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648</Words>
  <Application>Microsoft Office PowerPoint</Application>
  <PresentationFormat>Widescreen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Tahoma</vt:lpstr>
      <vt:lpstr>Times New Roman</vt:lpstr>
      <vt:lpstr>UTM Avo</vt:lpstr>
      <vt:lpstr>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79</cp:revision>
  <dcterms:created xsi:type="dcterms:W3CDTF">2021-11-01T08:16:43Z</dcterms:created>
  <dcterms:modified xsi:type="dcterms:W3CDTF">2022-08-25T02:37:29Z</dcterms:modified>
</cp:coreProperties>
</file>