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7" r:id="rId2"/>
    <p:sldId id="258" r:id="rId3"/>
    <p:sldId id="267" r:id="rId4"/>
    <p:sldId id="259" r:id="rId5"/>
    <p:sldId id="260" r:id="rId6"/>
    <p:sldId id="261" r:id="rId7"/>
    <p:sldId id="262" r:id="rId8"/>
    <p:sldId id="270" r:id="rId9"/>
    <p:sldId id="271" r:id="rId10"/>
    <p:sldId id="272" r:id="rId11"/>
    <p:sldId id="265" r:id="rId12"/>
    <p:sldId id="273" r:id="rId13"/>
    <p:sldId id="274" r:id="rId14"/>
    <p:sldId id="266" r:id="rId15"/>
    <p:sldId id="268" r:id="rId16"/>
    <p:sldId id="264" r:id="rId17"/>
    <p:sldId id="275" r:id="rId18"/>
    <p:sldId id="276" r:id="rId19"/>
    <p:sldId id="277" r:id="rId20"/>
    <p:sldId id="278" r:id="rId21"/>
    <p:sldId id="269" r:id="rId22"/>
  </p:sldIdLst>
  <p:sldSz cx="18288000" cy="10287000"/>
  <p:notesSz cx="6858000" cy="9144000"/>
  <p:embeddedFontLst>
    <p:embeddedFont>
      <p:font typeface="Cambria" panose="02040503050406030204" pitchFamily="18" charset="0"/>
      <p:regular r:id="rId23"/>
      <p:bold r:id="rId24"/>
      <p:italic r:id="rId25"/>
      <p:bold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99CC"/>
    <a:srgbClr val="CCFFFF"/>
    <a:srgbClr val="78BF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39" d="100"/>
          <a:sy n="39" d="100"/>
        </p:scale>
        <p:origin x="940"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8" name="Picture 7" descr="A round pink label with white text and a black background&#10;&#10;Description automatically generated">
            <a:extLst>
              <a:ext uri="{FF2B5EF4-FFF2-40B4-BE49-F238E27FC236}">
                <a16:creationId xmlns:a16="http://schemas.microsoft.com/office/drawing/2014/main" id="{97F1314E-5A13-37C6-D9FE-E0B0C235991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438400" y="114300"/>
            <a:ext cx="2304753" cy="23047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hool supplies around a yellow background&#10;&#10;Description automatically generated">
            <a:extLst>
              <a:ext uri="{FF2B5EF4-FFF2-40B4-BE49-F238E27FC236}">
                <a16:creationId xmlns:a16="http://schemas.microsoft.com/office/drawing/2014/main" id="{F76EE249-FD9D-EA27-A939-A395F2AE82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9"/>
            <a:ext cx="18288000" cy="10286202"/>
          </a:xfrm>
          <a:prstGeom prst="rect">
            <a:avLst/>
          </a:prstGeom>
        </p:spPr>
      </p:pic>
      <p:pic>
        <p:nvPicPr>
          <p:cNvPr id="4" name="Picture 3">
            <a:extLst>
              <a:ext uri="{FF2B5EF4-FFF2-40B4-BE49-F238E27FC236}">
                <a16:creationId xmlns:a16="http://schemas.microsoft.com/office/drawing/2014/main" id="{2E3730C3-A1AE-35F9-FE7E-6DFB6EDEEB1E}"/>
              </a:ext>
            </a:extLst>
          </p:cNvPr>
          <p:cNvPicPr>
            <a:picLocks noChangeAspect="1"/>
          </p:cNvPicPr>
          <p:nvPr/>
        </p:nvPicPr>
        <p:blipFill>
          <a:blip r:embed="rId3"/>
          <a:stretch>
            <a:fillRect/>
          </a:stretch>
        </p:blipFill>
        <p:spPr>
          <a:xfrm>
            <a:off x="1524000" y="2933700"/>
            <a:ext cx="14705055" cy="3944628"/>
          </a:xfrm>
          <a:prstGeom prst="rect">
            <a:avLst/>
          </a:prstGeom>
        </p:spPr>
      </p:pic>
    </p:spTree>
    <p:extLst>
      <p:ext uri="{BB962C8B-B14F-4D97-AF65-F5344CB8AC3E}">
        <p14:creationId xmlns:p14="http://schemas.microsoft.com/office/powerpoint/2010/main" val="130350920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hool supplies around a yellow background&#10;&#10;Description automatically generated">
            <a:extLst>
              <a:ext uri="{FF2B5EF4-FFF2-40B4-BE49-F238E27FC236}">
                <a16:creationId xmlns:a16="http://schemas.microsoft.com/office/drawing/2014/main" id="{ED310A7F-3BE7-BEEA-419D-C77D185025C0}"/>
              </a:ext>
            </a:extLst>
          </p:cNvPr>
          <p:cNvPicPr>
            <a:picLocks noGrp="1" noRo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399"/>
            <a:ext cx="18288000" cy="10286202"/>
          </a:xfrm>
          <a:prstGeom prst="rect">
            <a:avLst/>
          </a:prstGeom>
        </p:spPr>
      </p:pic>
      <p:sp>
        <p:nvSpPr>
          <p:cNvPr id="3" name="Rectangle: Diagonal Corners Rounded 2">
            <a:extLst>
              <a:ext uri="{FF2B5EF4-FFF2-40B4-BE49-F238E27FC236}">
                <a16:creationId xmlns:a16="http://schemas.microsoft.com/office/drawing/2014/main" id="{4DA9BE08-1331-543D-6421-3FB6FF8DAF74}"/>
              </a:ext>
            </a:extLst>
          </p:cNvPr>
          <p:cNvSpPr/>
          <p:nvPr/>
        </p:nvSpPr>
        <p:spPr>
          <a:xfrm>
            <a:off x="609600" y="342900"/>
            <a:ext cx="16992600" cy="9601200"/>
          </a:xfrm>
          <a:prstGeom prst="round2DiagRect">
            <a:avLst/>
          </a:prstGeom>
          <a:solidFill>
            <a:schemeClr val="lt1">
              <a:alpha val="95000"/>
            </a:schemeClr>
          </a:solidFill>
          <a:ln w="38100">
            <a:prstDash val="sys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9" name="Group 8">
            <a:extLst>
              <a:ext uri="{FF2B5EF4-FFF2-40B4-BE49-F238E27FC236}">
                <a16:creationId xmlns:a16="http://schemas.microsoft.com/office/drawing/2014/main" id="{845FB9BB-F1AD-7C46-D404-37EC4C8E2C3D}"/>
              </a:ext>
            </a:extLst>
          </p:cNvPr>
          <p:cNvGrpSpPr/>
          <p:nvPr/>
        </p:nvGrpSpPr>
        <p:grpSpPr>
          <a:xfrm>
            <a:off x="5334000" y="0"/>
            <a:ext cx="6505768" cy="1591194"/>
            <a:chOff x="1038032" y="576003"/>
            <a:chExt cx="6505768" cy="1591194"/>
          </a:xfrm>
        </p:grpSpPr>
        <p:sp>
          <p:nvSpPr>
            <p:cNvPr id="6" name="Rectangle: Rounded Corners 5">
              <a:extLst>
                <a:ext uri="{FF2B5EF4-FFF2-40B4-BE49-F238E27FC236}">
                  <a16:creationId xmlns:a16="http://schemas.microsoft.com/office/drawing/2014/main" id="{57A426AA-BEC2-8C85-1C5B-AFFA1DE9BC27}"/>
                </a:ext>
              </a:extLst>
            </p:cNvPr>
            <p:cNvSpPr/>
            <p:nvPr/>
          </p:nvSpPr>
          <p:spPr>
            <a:xfrm>
              <a:off x="1524000" y="723900"/>
              <a:ext cx="6019800" cy="12954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1" u="none" strike="noStrike" kern="1200" cap="none" spc="0" normalizeH="0" baseline="0" noProof="0" dirty="0">
                  <a:ln>
                    <a:noFill/>
                  </a:ln>
                  <a:solidFill>
                    <a:srgbClr val="FF0000"/>
                  </a:solidFill>
                  <a:effectLst/>
                  <a:uLnTx/>
                  <a:uFillTx/>
                  <a:latin typeface="Calibri"/>
                  <a:ea typeface="+mn-ea"/>
                  <a:cs typeface="+mn-cs"/>
                </a:rPr>
                <a:t>4. </a:t>
              </a:r>
              <a:r>
                <a:rPr kumimoji="0" lang="en-US" sz="5400" b="1" i="1" u="none" strike="noStrike" kern="1200" cap="none" spc="0" normalizeH="0" baseline="0" noProof="0" dirty="0" err="1">
                  <a:ln>
                    <a:noFill/>
                  </a:ln>
                  <a:solidFill>
                    <a:srgbClr val="FF0000"/>
                  </a:solidFill>
                  <a:effectLst/>
                  <a:uLnTx/>
                  <a:uFillTx/>
                  <a:latin typeface="Calibri"/>
                  <a:ea typeface="+mn-ea"/>
                  <a:cs typeface="+mn-cs"/>
                </a:rPr>
                <a:t>Xử</a:t>
              </a:r>
              <a:r>
                <a:rPr kumimoji="0" lang="en-US" sz="5400" b="1" i="1" u="none" strike="noStrike" kern="1200" cap="none" spc="0" normalizeH="0" baseline="0" noProof="0" dirty="0">
                  <a:ln>
                    <a:noFill/>
                  </a:ln>
                  <a:solidFill>
                    <a:srgbClr val="FF0000"/>
                  </a:solidFill>
                  <a:effectLst/>
                  <a:uLnTx/>
                  <a:uFillTx/>
                  <a:latin typeface="Calibri"/>
                  <a:ea typeface="+mn-ea"/>
                  <a:cs typeface="+mn-cs"/>
                </a:rPr>
                <a:t> </a:t>
              </a:r>
              <a:r>
                <a:rPr kumimoji="0" lang="en-US" sz="5400" b="1" i="1" u="none" strike="noStrike" kern="1200" cap="none" spc="0" normalizeH="0" baseline="0" noProof="0" dirty="0" err="1">
                  <a:ln>
                    <a:noFill/>
                  </a:ln>
                  <a:solidFill>
                    <a:srgbClr val="FF0000"/>
                  </a:solidFill>
                  <a:effectLst/>
                  <a:uLnTx/>
                  <a:uFillTx/>
                  <a:latin typeface="Calibri"/>
                  <a:ea typeface="+mn-ea"/>
                  <a:cs typeface="+mn-cs"/>
                </a:rPr>
                <a:t>lý</a:t>
              </a:r>
              <a:r>
                <a:rPr kumimoji="0" lang="en-US" sz="5400" b="1" i="1" u="none" strike="noStrike" kern="1200" cap="none" spc="0" normalizeH="0" baseline="0" noProof="0" dirty="0">
                  <a:ln>
                    <a:noFill/>
                  </a:ln>
                  <a:solidFill>
                    <a:srgbClr val="FF0000"/>
                  </a:solidFill>
                  <a:effectLst/>
                  <a:uLnTx/>
                  <a:uFillTx/>
                  <a:latin typeface="Calibri"/>
                  <a:ea typeface="+mn-ea"/>
                  <a:cs typeface="+mn-cs"/>
                </a:rPr>
                <a:t> </a:t>
              </a:r>
              <a:r>
                <a:rPr kumimoji="0" lang="en-US" sz="5400" b="1" i="1" u="none" strike="noStrike" kern="1200" cap="none" spc="0" normalizeH="0" baseline="0" noProof="0" dirty="0" err="1">
                  <a:ln>
                    <a:noFill/>
                  </a:ln>
                  <a:solidFill>
                    <a:srgbClr val="FF0000"/>
                  </a:solidFill>
                  <a:effectLst/>
                  <a:uLnTx/>
                  <a:uFillTx/>
                  <a:latin typeface="Calibri"/>
                  <a:ea typeface="+mn-ea"/>
                  <a:cs typeface="+mn-cs"/>
                </a:rPr>
                <a:t>tình</a:t>
              </a:r>
              <a:r>
                <a:rPr kumimoji="0" lang="en-US" sz="5400" b="1" i="1" u="none" strike="noStrike" kern="1200" cap="none" spc="0" normalizeH="0" baseline="0" noProof="0" dirty="0">
                  <a:ln>
                    <a:noFill/>
                  </a:ln>
                  <a:solidFill>
                    <a:srgbClr val="FF0000"/>
                  </a:solidFill>
                  <a:effectLst/>
                  <a:uLnTx/>
                  <a:uFillTx/>
                  <a:latin typeface="Calibri"/>
                  <a:ea typeface="+mn-ea"/>
                  <a:cs typeface="+mn-cs"/>
                </a:rPr>
                <a:t> </a:t>
              </a:r>
              <a:r>
                <a:rPr kumimoji="0" lang="en-US" sz="5400" b="1" i="1" u="none" strike="noStrike" kern="1200" cap="none" spc="0" normalizeH="0" baseline="0" noProof="0" dirty="0" err="1">
                  <a:ln>
                    <a:noFill/>
                  </a:ln>
                  <a:solidFill>
                    <a:srgbClr val="FF0000"/>
                  </a:solidFill>
                  <a:effectLst/>
                  <a:uLnTx/>
                  <a:uFillTx/>
                  <a:latin typeface="Calibri"/>
                  <a:ea typeface="+mn-ea"/>
                  <a:cs typeface="+mn-cs"/>
                </a:rPr>
                <a:t>huống</a:t>
              </a:r>
              <a:endParaRPr kumimoji="0" lang="vi-VN" sz="5400" b="1" i="1"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pic>
          <p:nvPicPr>
            <p:cNvPr id="8" name="Picture 7">
              <a:extLst>
                <a:ext uri="{FF2B5EF4-FFF2-40B4-BE49-F238E27FC236}">
                  <a16:creationId xmlns:a16="http://schemas.microsoft.com/office/drawing/2014/main" id="{176DAEE4-0C8E-5037-2D2A-AAE7799AB600}"/>
                </a:ext>
              </a:extLst>
            </p:cNvPr>
            <p:cNvPicPr>
              <a:picLocks noChangeAspect="1"/>
            </p:cNvPicPr>
            <p:nvPr/>
          </p:nvPicPr>
          <p:blipFill>
            <a:blip r:embed="rId3"/>
            <a:stretch>
              <a:fillRect/>
            </a:stretch>
          </p:blipFill>
          <p:spPr>
            <a:xfrm rot="20682278">
              <a:off x="1038032" y="576003"/>
              <a:ext cx="566977" cy="1591194"/>
            </a:xfrm>
            <a:prstGeom prst="rect">
              <a:avLst/>
            </a:prstGeom>
          </p:spPr>
        </p:pic>
      </p:grpSp>
      <p:pic>
        <p:nvPicPr>
          <p:cNvPr id="10" name="Picture 9">
            <a:extLst>
              <a:ext uri="{FF2B5EF4-FFF2-40B4-BE49-F238E27FC236}">
                <a16:creationId xmlns:a16="http://schemas.microsoft.com/office/drawing/2014/main" id="{677F1A8D-A33C-8F86-76AE-2391CC84BD6F}"/>
              </a:ext>
            </a:extLst>
          </p:cNvPr>
          <p:cNvPicPr>
            <a:picLocks noChangeAspect="1"/>
          </p:cNvPicPr>
          <p:nvPr/>
        </p:nvPicPr>
        <p:blipFill>
          <a:blip r:embed="rId4"/>
          <a:stretch>
            <a:fillRect/>
          </a:stretch>
        </p:blipFill>
        <p:spPr>
          <a:xfrm>
            <a:off x="3581400" y="1866900"/>
            <a:ext cx="10591800" cy="7824573"/>
          </a:xfrm>
          <a:prstGeom prst="rect">
            <a:avLst/>
          </a:prstGeom>
        </p:spPr>
      </p:pic>
    </p:spTree>
    <p:extLst>
      <p:ext uri="{BB962C8B-B14F-4D97-AF65-F5344CB8AC3E}">
        <p14:creationId xmlns:p14="http://schemas.microsoft.com/office/powerpoint/2010/main" val="16744023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hool supplies around a yellow background&#10;&#10;Description automatically generated">
            <a:extLst>
              <a:ext uri="{FF2B5EF4-FFF2-40B4-BE49-F238E27FC236}">
                <a16:creationId xmlns:a16="http://schemas.microsoft.com/office/drawing/2014/main" id="{ED310A7F-3BE7-BEEA-419D-C77D185025C0}"/>
              </a:ext>
            </a:extLst>
          </p:cNvPr>
          <p:cNvPicPr>
            <a:picLocks noGrp="1" noRo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399"/>
            <a:ext cx="18288000" cy="10286202"/>
          </a:xfrm>
          <a:prstGeom prst="rect">
            <a:avLst/>
          </a:prstGeom>
        </p:spPr>
      </p:pic>
      <p:sp>
        <p:nvSpPr>
          <p:cNvPr id="3" name="Rectangle: Diagonal Corners Rounded 2">
            <a:extLst>
              <a:ext uri="{FF2B5EF4-FFF2-40B4-BE49-F238E27FC236}">
                <a16:creationId xmlns:a16="http://schemas.microsoft.com/office/drawing/2014/main" id="{4DA9BE08-1331-543D-6421-3FB6FF8DAF74}"/>
              </a:ext>
            </a:extLst>
          </p:cNvPr>
          <p:cNvSpPr/>
          <p:nvPr/>
        </p:nvSpPr>
        <p:spPr>
          <a:xfrm>
            <a:off x="609600" y="342900"/>
            <a:ext cx="16992600" cy="9601200"/>
          </a:xfrm>
          <a:prstGeom prst="round2DiagRect">
            <a:avLst/>
          </a:prstGeom>
          <a:solidFill>
            <a:schemeClr val="lt1">
              <a:alpha val="95000"/>
            </a:schemeClr>
          </a:solidFill>
          <a:ln w="38100">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10" name="Rectangle: Rounded Corners 5">
            <a:extLst>
              <a:ext uri="{FF2B5EF4-FFF2-40B4-BE49-F238E27FC236}">
                <a16:creationId xmlns:a16="http://schemas.microsoft.com/office/drawing/2014/main" id="{7B13C9B7-59A9-7801-A06E-5322817CD531}"/>
              </a:ext>
            </a:extLst>
          </p:cNvPr>
          <p:cNvSpPr/>
          <p:nvPr/>
        </p:nvSpPr>
        <p:spPr>
          <a:xfrm>
            <a:off x="2667000" y="4533900"/>
            <a:ext cx="13639800" cy="4648200"/>
          </a:xfrm>
          <a:custGeom>
            <a:avLst/>
            <a:gdLst>
              <a:gd name="connsiteX0" fmla="*/ 0 w 15087600"/>
              <a:gd name="connsiteY0" fmla="*/ 292106 h 1752600"/>
              <a:gd name="connsiteX1" fmla="*/ 292106 w 15087600"/>
              <a:gd name="connsiteY1" fmla="*/ 0 h 1752600"/>
              <a:gd name="connsiteX2" fmla="*/ 14795494 w 15087600"/>
              <a:gd name="connsiteY2" fmla="*/ 0 h 1752600"/>
              <a:gd name="connsiteX3" fmla="*/ 15087600 w 15087600"/>
              <a:gd name="connsiteY3" fmla="*/ 292106 h 1752600"/>
              <a:gd name="connsiteX4" fmla="*/ 15087600 w 15087600"/>
              <a:gd name="connsiteY4" fmla="*/ 1460494 h 1752600"/>
              <a:gd name="connsiteX5" fmla="*/ 14795494 w 15087600"/>
              <a:gd name="connsiteY5" fmla="*/ 1752600 h 1752600"/>
              <a:gd name="connsiteX6" fmla="*/ 292106 w 15087600"/>
              <a:gd name="connsiteY6" fmla="*/ 1752600 h 1752600"/>
              <a:gd name="connsiteX7" fmla="*/ 0 w 15087600"/>
              <a:gd name="connsiteY7" fmla="*/ 1460494 h 1752600"/>
              <a:gd name="connsiteX8" fmla="*/ 0 w 15087600"/>
              <a:gd name="connsiteY8" fmla="*/ 292106 h 1752600"/>
              <a:gd name="connsiteX0" fmla="*/ 259307 w 15346907"/>
              <a:gd name="connsiteY0" fmla="*/ 292106 h 1752600"/>
              <a:gd name="connsiteX1" fmla="*/ 551413 w 15346907"/>
              <a:gd name="connsiteY1" fmla="*/ 0 h 1752600"/>
              <a:gd name="connsiteX2" fmla="*/ 15054801 w 15346907"/>
              <a:gd name="connsiteY2" fmla="*/ 0 h 1752600"/>
              <a:gd name="connsiteX3" fmla="*/ 15346907 w 15346907"/>
              <a:gd name="connsiteY3" fmla="*/ 292106 h 1752600"/>
              <a:gd name="connsiteX4" fmla="*/ 15346907 w 15346907"/>
              <a:gd name="connsiteY4" fmla="*/ 1460494 h 1752600"/>
              <a:gd name="connsiteX5" fmla="*/ 15054801 w 15346907"/>
              <a:gd name="connsiteY5" fmla="*/ 1752600 h 1752600"/>
              <a:gd name="connsiteX6" fmla="*/ 551413 w 15346907"/>
              <a:gd name="connsiteY6" fmla="*/ 1752600 h 1752600"/>
              <a:gd name="connsiteX7" fmla="*/ 0 w 15346907"/>
              <a:gd name="connsiteY7" fmla="*/ 1460494 h 1752600"/>
              <a:gd name="connsiteX8" fmla="*/ 259307 w 15346907"/>
              <a:gd name="connsiteY8" fmla="*/ 292106 h 1752600"/>
              <a:gd name="connsiteX0" fmla="*/ 122829 w 15346907"/>
              <a:gd name="connsiteY0" fmla="*/ 237515 h 1752600"/>
              <a:gd name="connsiteX1" fmla="*/ 551413 w 15346907"/>
              <a:gd name="connsiteY1" fmla="*/ 0 h 1752600"/>
              <a:gd name="connsiteX2" fmla="*/ 15054801 w 15346907"/>
              <a:gd name="connsiteY2" fmla="*/ 0 h 1752600"/>
              <a:gd name="connsiteX3" fmla="*/ 15346907 w 15346907"/>
              <a:gd name="connsiteY3" fmla="*/ 292106 h 1752600"/>
              <a:gd name="connsiteX4" fmla="*/ 15346907 w 15346907"/>
              <a:gd name="connsiteY4" fmla="*/ 1460494 h 1752600"/>
              <a:gd name="connsiteX5" fmla="*/ 15054801 w 15346907"/>
              <a:gd name="connsiteY5" fmla="*/ 1752600 h 1752600"/>
              <a:gd name="connsiteX6" fmla="*/ 551413 w 15346907"/>
              <a:gd name="connsiteY6" fmla="*/ 1752600 h 1752600"/>
              <a:gd name="connsiteX7" fmla="*/ 0 w 15346907"/>
              <a:gd name="connsiteY7" fmla="*/ 1460494 h 1752600"/>
              <a:gd name="connsiteX8" fmla="*/ 122829 w 15346907"/>
              <a:gd name="connsiteY8" fmla="*/ 237515 h 1752600"/>
              <a:gd name="connsiteX0" fmla="*/ 122829 w 15469736"/>
              <a:gd name="connsiteY0" fmla="*/ 237515 h 1752600"/>
              <a:gd name="connsiteX1" fmla="*/ 551413 w 15469736"/>
              <a:gd name="connsiteY1" fmla="*/ 0 h 1752600"/>
              <a:gd name="connsiteX2" fmla="*/ 15054801 w 15469736"/>
              <a:gd name="connsiteY2" fmla="*/ 0 h 1752600"/>
              <a:gd name="connsiteX3" fmla="*/ 15469736 w 15469736"/>
              <a:gd name="connsiteY3" fmla="*/ 292106 h 1752600"/>
              <a:gd name="connsiteX4" fmla="*/ 15346907 w 15469736"/>
              <a:gd name="connsiteY4" fmla="*/ 1460494 h 1752600"/>
              <a:gd name="connsiteX5" fmla="*/ 15054801 w 15469736"/>
              <a:gd name="connsiteY5" fmla="*/ 1752600 h 1752600"/>
              <a:gd name="connsiteX6" fmla="*/ 551413 w 15469736"/>
              <a:gd name="connsiteY6" fmla="*/ 1752600 h 1752600"/>
              <a:gd name="connsiteX7" fmla="*/ 0 w 15469736"/>
              <a:gd name="connsiteY7" fmla="*/ 1460494 h 1752600"/>
              <a:gd name="connsiteX8" fmla="*/ 122829 w 15469736"/>
              <a:gd name="connsiteY8" fmla="*/ 237515 h 1752600"/>
              <a:gd name="connsiteX0" fmla="*/ 122829 w 15633510"/>
              <a:gd name="connsiteY0" fmla="*/ 237515 h 1752600"/>
              <a:gd name="connsiteX1" fmla="*/ 551413 w 15633510"/>
              <a:gd name="connsiteY1" fmla="*/ 0 h 1752600"/>
              <a:gd name="connsiteX2" fmla="*/ 15054801 w 15633510"/>
              <a:gd name="connsiteY2" fmla="*/ 0 h 1752600"/>
              <a:gd name="connsiteX3" fmla="*/ 15469736 w 15633510"/>
              <a:gd name="connsiteY3" fmla="*/ 292106 h 1752600"/>
              <a:gd name="connsiteX4" fmla="*/ 15633510 w 15633510"/>
              <a:gd name="connsiteY4" fmla="*/ 1515085 h 1752600"/>
              <a:gd name="connsiteX5" fmla="*/ 15054801 w 15633510"/>
              <a:gd name="connsiteY5" fmla="*/ 1752600 h 1752600"/>
              <a:gd name="connsiteX6" fmla="*/ 551413 w 15633510"/>
              <a:gd name="connsiteY6" fmla="*/ 1752600 h 1752600"/>
              <a:gd name="connsiteX7" fmla="*/ 0 w 15633510"/>
              <a:gd name="connsiteY7" fmla="*/ 1460494 h 1752600"/>
              <a:gd name="connsiteX8" fmla="*/ 122829 w 15633510"/>
              <a:gd name="connsiteY8" fmla="*/ 237515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33510" h="1752600">
                <a:moveTo>
                  <a:pt x="122829" y="237515"/>
                </a:moveTo>
                <a:cubicBezTo>
                  <a:pt x="122829" y="76189"/>
                  <a:pt x="390087" y="0"/>
                  <a:pt x="551413" y="0"/>
                </a:cubicBezTo>
                <a:lnTo>
                  <a:pt x="15054801" y="0"/>
                </a:lnTo>
                <a:cubicBezTo>
                  <a:pt x="15216127" y="0"/>
                  <a:pt x="15469736" y="130780"/>
                  <a:pt x="15469736" y="292106"/>
                </a:cubicBezTo>
                <a:lnTo>
                  <a:pt x="15633510" y="1515085"/>
                </a:lnTo>
                <a:cubicBezTo>
                  <a:pt x="15633510" y="1676411"/>
                  <a:pt x="15216127" y="1752600"/>
                  <a:pt x="15054801" y="1752600"/>
                </a:cubicBezTo>
                <a:lnTo>
                  <a:pt x="551413" y="1752600"/>
                </a:lnTo>
                <a:cubicBezTo>
                  <a:pt x="390087" y="1752600"/>
                  <a:pt x="0" y="1621820"/>
                  <a:pt x="0" y="1460494"/>
                </a:cubicBezTo>
                <a:cubicBezTo>
                  <a:pt x="0" y="1071031"/>
                  <a:pt x="122829" y="626978"/>
                  <a:pt x="122829" y="237515"/>
                </a:cubicBezTo>
                <a:close/>
              </a:path>
            </a:pathLst>
          </a:custGeom>
          <a:solidFill>
            <a:srgbClr val="CCFFFF"/>
          </a:solidFill>
          <a:ln>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5400" dirty="0">
                <a:solidFill>
                  <a:schemeClr val="tx1"/>
                </a:solidFill>
              </a:rPr>
              <a:t>   </a:t>
            </a:r>
            <a:r>
              <a:rPr lang="vi-VN" sz="5400" dirty="0">
                <a:solidFill>
                  <a:schemeClr val="tx1"/>
                </a:solidFill>
              </a:rPr>
              <a:t>Tiến cần tranh thủ thời gian và quyết tâm hoàn thiện nhiệm vụ ôn bài trước. Vì việc học tập vẫn phải được ưu tiên hàng đầu. Trận đấu bóng đá có thể xem phát lại trên mạng internet.</a:t>
            </a:r>
          </a:p>
        </p:txBody>
      </p:sp>
      <p:pic>
        <p:nvPicPr>
          <p:cNvPr id="13" name="Picture 12">
            <a:extLst>
              <a:ext uri="{FF2B5EF4-FFF2-40B4-BE49-F238E27FC236}">
                <a16:creationId xmlns:a16="http://schemas.microsoft.com/office/drawing/2014/main" id="{9E35B678-3168-32B7-4EE5-7DFD19DBC666}"/>
              </a:ext>
            </a:extLst>
          </p:cNvPr>
          <p:cNvPicPr>
            <a:picLocks noChangeAspect="1"/>
          </p:cNvPicPr>
          <p:nvPr/>
        </p:nvPicPr>
        <p:blipFill>
          <a:blip r:embed="rId3"/>
          <a:stretch>
            <a:fillRect/>
          </a:stretch>
        </p:blipFill>
        <p:spPr>
          <a:xfrm>
            <a:off x="2286000" y="1028700"/>
            <a:ext cx="13872754" cy="2743200"/>
          </a:xfrm>
          <a:prstGeom prst="rect">
            <a:avLst/>
          </a:prstGeom>
        </p:spPr>
      </p:pic>
    </p:spTree>
    <p:extLst>
      <p:ext uri="{BB962C8B-B14F-4D97-AF65-F5344CB8AC3E}">
        <p14:creationId xmlns:p14="http://schemas.microsoft.com/office/powerpoint/2010/main" val="183475475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hool supplies around a yellow background&#10;&#10;Description automatically generated">
            <a:extLst>
              <a:ext uri="{FF2B5EF4-FFF2-40B4-BE49-F238E27FC236}">
                <a16:creationId xmlns:a16="http://schemas.microsoft.com/office/drawing/2014/main" id="{ED310A7F-3BE7-BEEA-419D-C77D185025C0}"/>
              </a:ext>
            </a:extLst>
          </p:cNvPr>
          <p:cNvPicPr>
            <a:picLocks noGrp="1" noRo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399"/>
            <a:ext cx="18288000" cy="10286202"/>
          </a:xfrm>
          <a:prstGeom prst="rect">
            <a:avLst/>
          </a:prstGeom>
        </p:spPr>
      </p:pic>
      <p:sp>
        <p:nvSpPr>
          <p:cNvPr id="3" name="Rectangle: Diagonal Corners Rounded 2">
            <a:extLst>
              <a:ext uri="{FF2B5EF4-FFF2-40B4-BE49-F238E27FC236}">
                <a16:creationId xmlns:a16="http://schemas.microsoft.com/office/drawing/2014/main" id="{4DA9BE08-1331-543D-6421-3FB6FF8DAF74}"/>
              </a:ext>
            </a:extLst>
          </p:cNvPr>
          <p:cNvSpPr/>
          <p:nvPr/>
        </p:nvSpPr>
        <p:spPr>
          <a:xfrm>
            <a:off x="609600" y="342900"/>
            <a:ext cx="16992600" cy="9601200"/>
          </a:xfrm>
          <a:prstGeom prst="round2DiagRect">
            <a:avLst/>
          </a:prstGeom>
          <a:solidFill>
            <a:schemeClr val="lt1">
              <a:alpha val="95000"/>
            </a:schemeClr>
          </a:solidFill>
          <a:ln w="38100">
            <a:prstDash val="sys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 name="Rectangle: Rounded Corners 5">
            <a:extLst>
              <a:ext uri="{FF2B5EF4-FFF2-40B4-BE49-F238E27FC236}">
                <a16:creationId xmlns:a16="http://schemas.microsoft.com/office/drawing/2014/main" id="{7B13C9B7-59A9-7801-A06E-5322817CD531}"/>
              </a:ext>
            </a:extLst>
          </p:cNvPr>
          <p:cNvSpPr/>
          <p:nvPr/>
        </p:nvSpPr>
        <p:spPr>
          <a:xfrm>
            <a:off x="2438400" y="4305300"/>
            <a:ext cx="14478000" cy="4648200"/>
          </a:xfrm>
          <a:custGeom>
            <a:avLst/>
            <a:gdLst>
              <a:gd name="connsiteX0" fmla="*/ 0 w 15087600"/>
              <a:gd name="connsiteY0" fmla="*/ 292106 h 1752600"/>
              <a:gd name="connsiteX1" fmla="*/ 292106 w 15087600"/>
              <a:gd name="connsiteY1" fmla="*/ 0 h 1752600"/>
              <a:gd name="connsiteX2" fmla="*/ 14795494 w 15087600"/>
              <a:gd name="connsiteY2" fmla="*/ 0 h 1752600"/>
              <a:gd name="connsiteX3" fmla="*/ 15087600 w 15087600"/>
              <a:gd name="connsiteY3" fmla="*/ 292106 h 1752600"/>
              <a:gd name="connsiteX4" fmla="*/ 15087600 w 15087600"/>
              <a:gd name="connsiteY4" fmla="*/ 1460494 h 1752600"/>
              <a:gd name="connsiteX5" fmla="*/ 14795494 w 15087600"/>
              <a:gd name="connsiteY5" fmla="*/ 1752600 h 1752600"/>
              <a:gd name="connsiteX6" fmla="*/ 292106 w 15087600"/>
              <a:gd name="connsiteY6" fmla="*/ 1752600 h 1752600"/>
              <a:gd name="connsiteX7" fmla="*/ 0 w 15087600"/>
              <a:gd name="connsiteY7" fmla="*/ 1460494 h 1752600"/>
              <a:gd name="connsiteX8" fmla="*/ 0 w 15087600"/>
              <a:gd name="connsiteY8" fmla="*/ 292106 h 1752600"/>
              <a:gd name="connsiteX0" fmla="*/ 259307 w 15346907"/>
              <a:gd name="connsiteY0" fmla="*/ 292106 h 1752600"/>
              <a:gd name="connsiteX1" fmla="*/ 551413 w 15346907"/>
              <a:gd name="connsiteY1" fmla="*/ 0 h 1752600"/>
              <a:gd name="connsiteX2" fmla="*/ 15054801 w 15346907"/>
              <a:gd name="connsiteY2" fmla="*/ 0 h 1752600"/>
              <a:gd name="connsiteX3" fmla="*/ 15346907 w 15346907"/>
              <a:gd name="connsiteY3" fmla="*/ 292106 h 1752600"/>
              <a:gd name="connsiteX4" fmla="*/ 15346907 w 15346907"/>
              <a:gd name="connsiteY4" fmla="*/ 1460494 h 1752600"/>
              <a:gd name="connsiteX5" fmla="*/ 15054801 w 15346907"/>
              <a:gd name="connsiteY5" fmla="*/ 1752600 h 1752600"/>
              <a:gd name="connsiteX6" fmla="*/ 551413 w 15346907"/>
              <a:gd name="connsiteY6" fmla="*/ 1752600 h 1752600"/>
              <a:gd name="connsiteX7" fmla="*/ 0 w 15346907"/>
              <a:gd name="connsiteY7" fmla="*/ 1460494 h 1752600"/>
              <a:gd name="connsiteX8" fmla="*/ 259307 w 15346907"/>
              <a:gd name="connsiteY8" fmla="*/ 292106 h 1752600"/>
              <a:gd name="connsiteX0" fmla="*/ 122829 w 15346907"/>
              <a:gd name="connsiteY0" fmla="*/ 237515 h 1752600"/>
              <a:gd name="connsiteX1" fmla="*/ 551413 w 15346907"/>
              <a:gd name="connsiteY1" fmla="*/ 0 h 1752600"/>
              <a:gd name="connsiteX2" fmla="*/ 15054801 w 15346907"/>
              <a:gd name="connsiteY2" fmla="*/ 0 h 1752600"/>
              <a:gd name="connsiteX3" fmla="*/ 15346907 w 15346907"/>
              <a:gd name="connsiteY3" fmla="*/ 292106 h 1752600"/>
              <a:gd name="connsiteX4" fmla="*/ 15346907 w 15346907"/>
              <a:gd name="connsiteY4" fmla="*/ 1460494 h 1752600"/>
              <a:gd name="connsiteX5" fmla="*/ 15054801 w 15346907"/>
              <a:gd name="connsiteY5" fmla="*/ 1752600 h 1752600"/>
              <a:gd name="connsiteX6" fmla="*/ 551413 w 15346907"/>
              <a:gd name="connsiteY6" fmla="*/ 1752600 h 1752600"/>
              <a:gd name="connsiteX7" fmla="*/ 0 w 15346907"/>
              <a:gd name="connsiteY7" fmla="*/ 1460494 h 1752600"/>
              <a:gd name="connsiteX8" fmla="*/ 122829 w 15346907"/>
              <a:gd name="connsiteY8" fmla="*/ 237515 h 1752600"/>
              <a:gd name="connsiteX0" fmla="*/ 122829 w 15469736"/>
              <a:gd name="connsiteY0" fmla="*/ 237515 h 1752600"/>
              <a:gd name="connsiteX1" fmla="*/ 551413 w 15469736"/>
              <a:gd name="connsiteY1" fmla="*/ 0 h 1752600"/>
              <a:gd name="connsiteX2" fmla="*/ 15054801 w 15469736"/>
              <a:gd name="connsiteY2" fmla="*/ 0 h 1752600"/>
              <a:gd name="connsiteX3" fmla="*/ 15469736 w 15469736"/>
              <a:gd name="connsiteY3" fmla="*/ 292106 h 1752600"/>
              <a:gd name="connsiteX4" fmla="*/ 15346907 w 15469736"/>
              <a:gd name="connsiteY4" fmla="*/ 1460494 h 1752600"/>
              <a:gd name="connsiteX5" fmla="*/ 15054801 w 15469736"/>
              <a:gd name="connsiteY5" fmla="*/ 1752600 h 1752600"/>
              <a:gd name="connsiteX6" fmla="*/ 551413 w 15469736"/>
              <a:gd name="connsiteY6" fmla="*/ 1752600 h 1752600"/>
              <a:gd name="connsiteX7" fmla="*/ 0 w 15469736"/>
              <a:gd name="connsiteY7" fmla="*/ 1460494 h 1752600"/>
              <a:gd name="connsiteX8" fmla="*/ 122829 w 15469736"/>
              <a:gd name="connsiteY8" fmla="*/ 237515 h 1752600"/>
              <a:gd name="connsiteX0" fmla="*/ 122829 w 15633510"/>
              <a:gd name="connsiteY0" fmla="*/ 237515 h 1752600"/>
              <a:gd name="connsiteX1" fmla="*/ 551413 w 15633510"/>
              <a:gd name="connsiteY1" fmla="*/ 0 h 1752600"/>
              <a:gd name="connsiteX2" fmla="*/ 15054801 w 15633510"/>
              <a:gd name="connsiteY2" fmla="*/ 0 h 1752600"/>
              <a:gd name="connsiteX3" fmla="*/ 15469736 w 15633510"/>
              <a:gd name="connsiteY3" fmla="*/ 292106 h 1752600"/>
              <a:gd name="connsiteX4" fmla="*/ 15633510 w 15633510"/>
              <a:gd name="connsiteY4" fmla="*/ 1515085 h 1752600"/>
              <a:gd name="connsiteX5" fmla="*/ 15054801 w 15633510"/>
              <a:gd name="connsiteY5" fmla="*/ 1752600 h 1752600"/>
              <a:gd name="connsiteX6" fmla="*/ 551413 w 15633510"/>
              <a:gd name="connsiteY6" fmla="*/ 1752600 h 1752600"/>
              <a:gd name="connsiteX7" fmla="*/ 0 w 15633510"/>
              <a:gd name="connsiteY7" fmla="*/ 1460494 h 1752600"/>
              <a:gd name="connsiteX8" fmla="*/ 122829 w 15633510"/>
              <a:gd name="connsiteY8" fmla="*/ 237515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33510" h="1752600">
                <a:moveTo>
                  <a:pt x="122829" y="237515"/>
                </a:moveTo>
                <a:cubicBezTo>
                  <a:pt x="122829" y="76189"/>
                  <a:pt x="390087" y="0"/>
                  <a:pt x="551413" y="0"/>
                </a:cubicBezTo>
                <a:lnTo>
                  <a:pt x="15054801" y="0"/>
                </a:lnTo>
                <a:cubicBezTo>
                  <a:pt x="15216127" y="0"/>
                  <a:pt x="15469736" y="130780"/>
                  <a:pt x="15469736" y="292106"/>
                </a:cubicBezTo>
                <a:lnTo>
                  <a:pt x="15633510" y="1515085"/>
                </a:lnTo>
                <a:cubicBezTo>
                  <a:pt x="15633510" y="1676411"/>
                  <a:pt x="15216127" y="1752600"/>
                  <a:pt x="15054801" y="1752600"/>
                </a:cubicBezTo>
                <a:lnTo>
                  <a:pt x="551413" y="1752600"/>
                </a:lnTo>
                <a:cubicBezTo>
                  <a:pt x="390087" y="1752600"/>
                  <a:pt x="0" y="1621820"/>
                  <a:pt x="0" y="1460494"/>
                </a:cubicBezTo>
                <a:cubicBezTo>
                  <a:pt x="0" y="1071031"/>
                  <a:pt x="122829" y="626978"/>
                  <a:pt x="122829" y="237515"/>
                </a:cubicBezTo>
                <a:close/>
              </a:path>
            </a:pathLst>
          </a:custGeom>
          <a:solidFill>
            <a:srgbClr val="CCFFFF"/>
          </a:solidFill>
          <a:ln>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en-US" sz="4800" dirty="0">
                <a:solidFill>
                  <a:prstClr val="black"/>
                </a:solidFill>
              </a:rPr>
              <a:t>   </a:t>
            </a:r>
            <a:r>
              <a:rPr lang="vi-VN" sz="4800" dirty="0">
                <a:solidFill>
                  <a:prstClr val="black"/>
                </a:solidFill>
              </a:rPr>
              <a:t>Hoa có thể treo đổi với thầy cô dạy đàn hoặc người thân để được giúp đỡ trong việc giúp các đầu ngón tay bớt đau nhức, luyện tập nhẹ nhàng, thoải mái, không đặt nặng thành tích, trò chuyện với thầy cô dạy guitar để được giúp đỡ.</a:t>
            </a:r>
            <a:endParaRPr kumimoji="0" lang="vi-VN" sz="4800" b="0" i="0" u="none" strike="noStrike" kern="1200" cap="none" spc="0" normalizeH="0" baseline="0" noProof="0" dirty="0">
              <a:ln>
                <a:noFill/>
              </a:ln>
              <a:solidFill>
                <a:prstClr val="black"/>
              </a:solidFill>
              <a:effectLst/>
              <a:uLnTx/>
              <a:uFillTx/>
              <a:latin typeface="Arial" panose="020B0604020202020204" pitchFamily="34" charset="0"/>
            </a:endParaRPr>
          </a:p>
        </p:txBody>
      </p:sp>
      <p:pic>
        <p:nvPicPr>
          <p:cNvPr id="7" name="Picture 6">
            <a:extLst>
              <a:ext uri="{FF2B5EF4-FFF2-40B4-BE49-F238E27FC236}">
                <a16:creationId xmlns:a16="http://schemas.microsoft.com/office/drawing/2014/main" id="{4BEEC9FF-6CD1-0560-0FD6-16D5888E3045}"/>
              </a:ext>
            </a:extLst>
          </p:cNvPr>
          <p:cNvPicPr>
            <a:picLocks noChangeAspect="1"/>
          </p:cNvPicPr>
          <p:nvPr/>
        </p:nvPicPr>
        <p:blipFill>
          <a:blip r:embed="rId3"/>
          <a:stretch>
            <a:fillRect/>
          </a:stretch>
        </p:blipFill>
        <p:spPr>
          <a:xfrm>
            <a:off x="3124200" y="647700"/>
            <a:ext cx="12877800" cy="3106933"/>
          </a:xfrm>
          <a:prstGeom prst="rect">
            <a:avLst/>
          </a:prstGeom>
        </p:spPr>
      </p:pic>
    </p:spTree>
    <p:extLst>
      <p:ext uri="{BB962C8B-B14F-4D97-AF65-F5344CB8AC3E}">
        <p14:creationId xmlns:p14="http://schemas.microsoft.com/office/powerpoint/2010/main" val="19324855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hool supplies around a yellow background&#10;&#10;Description automatically generated">
            <a:extLst>
              <a:ext uri="{FF2B5EF4-FFF2-40B4-BE49-F238E27FC236}">
                <a16:creationId xmlns:a16="http://schemas.microsoft.com/office/drawing/2014/main" id="{ED310A7F-3BE7-BEEA-419D-C77D185025C0}"/>
              </a:ext>
            </a:extLst>
          </p:cNvPr>
          <p:cNvPicPr>
            <a:picLocks noGrp="1" noRo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399"/>
            <a:ext cx="18288000" cy="10286202"/>
          </a:xfrm>
          <a:prstGeom prst="rect">
            <a:avLst/>
          </a:prstGeom>
        </p:spPr>
      </p:pic>
      <p:sp>
        <p:nvSpPr>
          <p:cNvPr id="3" name="Rectangle: Diagonal Corners Rounded 2">
            <a:extLst>
              <a:ext uri="{FF2B5EF4-FFF2-40B4-BE49-F238E27FC236}">
                <a16:creationId xmlns:a16="http://schemas.microsoft.com/office/drawing/2014/main" id="{4DA9BE08-1331-543D-6421-3FB6FF8DAF74}"/>
              </a:ext>
            </a:extLst>
          </p:cNvPr>
          <p:cNvSpPr/>
          <p:nvPr/>
        </p:nvSpPr>
        <p:spPr>
          <a:xfrm>
            <a:off x="609600" y="342900"/>
            <a:ext cx="16992600" cy="9601200"/>
          </a:xfrm>
          <a:prstGeom prst="round2DiagRect">
            <a:avLst/>
          </a:prstGeom>
          <a:solidFill>
            <a:schemeClr val="lt1">
              <a:alpha val="95000"/>
            </a:schemeClr>
          </a:solidFill>
          <a:ln w="38100">
            <a:prstDash val="sys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 name="Rectangle: Rounded Corners 5">
            <a:extLst>
              <a:ext uri="{FF2B5EF4-FFF2-40B4-BE49-F238E27FC236}">
                <a16:creationId xmlns:a16="http://schemas.microsoft.com/office/drawing/2014/main" id="{7B13C9B7-59A9-7801-A06E-5322817CD531}"/>
              </a:ext>
            </a:extLst>
          </p:cNvPr>
          <p:cNvSpPr/>
          <p:nvPr/>
        </p:nvSpPr>
        <p:spPr>
          <a:xfrm>
            <a:off x="1905000" y="4838700"/>
            <a:ext cx="14478000" cy="3048000"/>
          </a:xfrm>
          <a:custGeom>
            <a:avLst/>
            <a:gdLst>
              <a:gd name="connsiteX0" fmla="*/ 0 w 15087600"/>
              <a:gd name="connsiteY0" fmla="*/ 292106 h 1752600"/>
              <a:gd name="connsiteX1" fmla="*/ 292106 w 15087600"/>
              <a:gd name="connsiteY1" fmla="*/ 0 h 1752600"/>
              <a:gd name="connsiteX2" fmla="*/ 14795494 w 15087600"/>
              <a:gd name="connsiteY2" fmla="*/ 0 h 1752600"/>
              <a:gd name="connsiteX3" fmla="*/ 15087600 w 15087600"/>
              <a:gd name="connsiteY3" fmla="*/ 292106 h 1752600"/>
              <a:gd name="connsiteX4" fmla="*/ 15087600 w 15087600"/>
              <a:gd name="connsiteY4" fmla="*/ 1460494 h 1752600"/>
              <a:gd name="connsiteX5" fmla="*/ 14795494 w 15087600"/>
              <a:gd name="connsiteY5" fmla="*/ 1752600 h 1752600"/>
              <a:gd name="connsiteX6" fmla="*/ 292106 w 15087600"/>
              <a:gd name="connsiteY6" fmla="*/ 1752600 h 1752600"/>
              <a:gd name="connsiteX7" fmla="*/ 0 w 15087600"/>
              <a:gd name="connsiteY7" fmla="*/ 1460494 h 1752600"/>
              <a:gd name="connsiteX8" fmla="*/ 0 w 15087600"/>
              <a:gd name="connsiteY8" fmla="*/ 292106 h 1752600"/>
              <a:gd name="connsiteX0" fmla="*/ 259307 w 15346907"/>
              <a:gd name="connsiteY0" fmla="*/ 292106 h 1752600"/>
              <a:gd name="connsiteX1" fmla="*/ 551413 w 15346907"/>
              <a:gd name="connsiteY1" fmla="*/ 0 h 1752600"/>
              <a:gd name="connsiteX2" fmla="*/ 15054801 w 15346907"/>
              <a:gd name="connsiteY2" fmla="*/ 0 h 1752600"/>
              <a:gd name="connsiteX3" fmla="*/ 15346907 w 15346907"/>
              <a:gd name="connsiteY3" fmla="*/ 292106 h 1752600"/>
              <a:gd name="connsiteX4" fmla="*/ 15346907 w 15346907"/>
              <a:gd name="connsiteY4" fmla="*/ 1460494 h 1752600"/>
              <a:gd name="connsiteX5" fmla="*/ 15054801 w 15346907"/>
              <a:gd name="connsiteY5" fmla="*/ 1752600 h 1752600"/>
              <a:gd name="connsiteX6" fmla="*/ 551413 w 15346907"/>
              <a:gd name="connsiteY6" fmla="*/ 1752600 h 1752600"/>
              <a:gd name="connsiteX7" fmla="*/ 0 w 15346907"/>
              <a:gd name="connsiteY7" fmla="*/ 1460494 h 1752600"/>
              <a:gd name="connsiteX8" fmla="*/ 259307 w 15346907"/>
              <a:gd name="connsiteY8" fmla="*/ 292106 h 1752600"/>
              <a:gd name="connsiteX0" fmla="*/ 122829 w 15346907"/>
              <a:gd name="connsiteY0" fmla="*/ 237515 h 1752600"/>
              <a:gd name="connsiteX1" fmla="*/ 551413 w 15346907"/>
              <a:gd name="connsiteY1" fmla="*/ 0 h 1752600"/>
              <a:gd name="connsiteX2" fmla="*/ 15054801 w 15346907"/>
              <a:gd name="connsiteY2" fmla="*/ 0 h 1752600"/>
              <a:gd name="connsiteX3" fmla="*/ 15346907 w 15346907"/>
              <a:gd name="connsiteY3" fmla="*/ 292106 h 1752600"/>
              <a:gd name="connsiteX4" fmla="*/ 15346907 w 15346907"/>
              <a:gd name="connsiteY4" fmla="*/ 1460494 h 1752600"/>
              <a:gd name="connsiteX5" fmla="*/ 15054801 w 15346907"/>
              <a:gd name="connsiteY5" fmla="*/ 1752600 h 1752600"/>
              <a:gd name="connsiteX6" fmla="*/ 551413 w 15346907"/>
              <a:gd name="connsiteY6" fmla="*/ 1752600 h 1752600"/>
              <a:gd name="connsiteX7" fmla="*/ 0 w 15346907"/>
              <a:gd name="connsiteY7" fmla="*/ 1460494 h 1752600"/>
              <a:gd name="connsiteX8" fmla="*/ 122829 w 15346907"/>
              <a:gd name="connsiteY8" fmla="*/ 237515 h 1752600"/>
              <a:gd name="connsiteX0" fmla="*/ 122829 w 15469736"/>
              <a:gd name="connsiteY0" fmla="*/ 237515 h 1752600"/>
              <a:gd name="connsiteX1" fmla="*/ 551413 w 15469736"/>
              <a:gd name="connsiteY1" fmla="*/ 0 h 1752600"/>
              <a:gd name="connsiteX2" fmla="*/ 15054801 w 15469736"/>
              <a:gd name="connsiteY2" fmla="*/ 0 h 1752600"/>
              <a:gd name="connsiteX3" fmla="*/ 15469736 w 15469736"/>
              <a:gd name="connsiteY3" fmla="*/ 292106 h 1752600"/>
              <a:gd name="connsiteX4" fmla="*/ 15346907 w 15469736"/>
              <a:gd name="connsiteY4" fmla="*/ 1460494 h 1752600"/>
              <a:gd name="connsiteX5" fmla="*/ 15054801 w 15469736"/>
              <a:gd name="connsiteY5" fmla="*/ 1752600 h 1752600"/>
              <a:gd name="connsiteX6" fmla="*/ 551413 w 15469736"/>
              <a:gd name="connsiteY6" fmla="*/ 1752600 h 1752600"/>
              <a:gd name="connsiteX7" fmla="*/ 0 w 15469736"/>
              <a:gd name="connsiteY7" fmla="*/ 1460494 h 1752600"/>
              <a:gd name="connsiteX8" fmla="*/ 122829 w 15469736"/>
              <a:gd name="connsiteY8" fmla="*/ 237515 h 1752600"/>
              <a:gd name="connsiteX0" fmla="*/ 122829 w 15633510"/>
              <a:gd name="connsiteY0" fmla="*/ 237515 h 1752600"/>
              <a:gd name="connsiteX1" fmla="*/ 551413 w 15633510"/>
              <a:gd name="connsiteY1" fmla="*/ 0 h 1752600"/>
              <a:gd name="connsiteX2" fmla="*/ 15054801 w 15633510"/>
              <a:gd name="connsiteY2" fmla="*/ 0 h 1752600"/>
              <a:gd name="connsiteX3" fmla="*/ 15469736 w 15633510"/>
              <a:gd name="connsiteY3" fmla="*/ 292106 h 1752600"/>
              <a:gd name="connsiteX4" fmla="*/ 15633510 w 15633510"/>
              <a:gd name="connsiteY4" fmla="*/ 1515085 h 1752600"/>
              <a:gd name="connsiteX5" fmla="*/ 15054801 w 15633510"/>
              <a:gd name="connsiteY5" fmla="*/ 1752600 h 1752600"/>
              <a:gd name="connsiteX6" fmla="*/ 551413 w 15633510"/>
              <a:gd name="connsiteY6" fmla="*/ 1752600 h 1752600"/>
              <a:gd name="connsiteX7" fmla="*/ 0 w 15633510"/>
              <a:gd name="connsiteY7" fmla="*/ 1460494 h 1752600"/>
              <a:gd name="connsiteX8" fmla="*/ 122829 w 15633510"/>
              <a:gd name="connsiteY8" fmla="*/ 237515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33510" h="1752600">
                <a:moveTo>
                  <a:pt x="122829" y="237515"/>
                </a:moveTo>
                <a:cubicBezTo>
                  <a:pt x="122829" y="76189"/>
                  <a:pt x="390087" y="0"/>
                  <a:pt x="551413" y="0"/>
                </a:cubicBezTo>
                <a:lnTo>
                  <a:pt x="15054801" y="0"/>
                </a:lnTo>
                <a:cubicBezTo>
                  <a:pt x="15216127" y="0"/>
                  <a:pt x="15469736" y="130780"/>
                  <a:pt x="15469736" y="292106"/>
                </a:cubicBezTo>
                <a:lnTo>
                  <a:pt x="15633510" y="1515085"/>
                </a:lnTo>
                <a:cubicBezTo>
                  <a:pt x="15633510" y="1676411"/>
                  <a:pt x="15216127" y="1752600"/>
                  <a:pt x="15054801" y="1752600"/>
                </a:cubicBezTo>
                <a:lnTo>
                  <a:pt x="551413" y="1752600"/>
                </a:lnTo>
                <a:cubicBezTo>
                  <a:pt x="390087" y="1752600"/>
                  <a:pt x="0" y="1621820"/>
                  <a:pt x="0" y="1460494"/>
                </a:cubicBezTo>
                <a:cubicBezTo>
                  <a:pt x="0" y="1071031"/>
                  <a:pt x="122829" y="626978"/>
                  <a:pt x="122829" y="237515"/>
                </a:cubicBezTo>
                <a:close/>
              </a:path>
            </a:pathLst>
          </a:custGeom>
          <a:solidFill>
            <a:srgbClr val="CCFFFF"/>
          </a:solidFill>
          <a:ln>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en-US" sz="4800" dirty="0">
                <a:solidFill>
                  <a:prstClr val="black"/>
                </a:solidFill>
              </a:rPr>
              <a:t>   </a:t>
            </a:r>
            <a:r>
              <a:rPr lang="vi-VN" sz="4800" dirty="0">
                <a:solidFill>
                  <a:prstClr val="black"/>
                </a:solidFill>
              </a:rPr>
              <a:t>A Lử có thể trao đổi chân thành với cô giáo để được tham gia thi môn thể thao mà mình yêu thích, trò chuyện với người thân hoặc ban cán sự lớp.</a:t>
            </a:r>
            <a:endParaRPr kumimoji="0" lang="vi-VN" sz="4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5" name="Picture 4">
            <a:extLst>
              <a:ext uri="{FF2B5EF4-FFF2-40B4-BE49-F238E27FC236}">
                <a16:creationId xmlns:a16="http://schemas.microsoft.com/office/drawing/2014/main" id="{F75EC250-8DE0-094C-9FA9-68E3F9937FD7}"/>
              </a:ext>
            </a:extLst>
          </p:cNvPr>
          <p:cNvPicPr>
            <a:picLocks noChangeAspect="1"/>
          </p:cNvPicPr>
          <p:nvPr/>
        </p:nvPicPr>
        <p:blipFill>
          <a:blip r:embed="rId3"/>
          <a:stretch>
            <a:fillRect/>
          </a:stretch>
        </p:blipFill>
        <p:spPr>
          <a:xfrm>
            <a:off x="3352800" y="876300"/>
            <a:ext cx="11201400" cy="3105214"/>
          </a:xfrm>
          <a:prstGeom prst="rect">
            <a:avLst/>
          </a:prstGeom>
        </p:spPr>
      </p:pic>
    </p:spTree>
    <p:extLst>
      <p:ext uri="{BB962C8B-B14F-4D97-AF65-F5344CB8AC3E}">
        <p14:creationId xmlns:p14="http://schemas.microsoft.com/office/powerpoint/2010/main" val="427443914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hool supplies around a yellow background&#10;&#10;Description automatically generated">
            <a:extLst>
              <a:ext uri="{FF2B5EF4-FFF2-40B4-BE49-F238E27FC236}">
                <a16:creationId xmlns:a16="http://schemas.microsoft.com/office/drawing/2014/main" id="{ED310A7F-3BE7-BEEA-419D-C77D185025C0}"/>
              </a:ext>
            </a:extLst>
          </p:cNvPr>
          <p:cNvPicPr>
            <a:picLocks noGrp="1" noRo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399"/>
            <a:ext cx="18288000" cy="10286202"/>
          </a:xfrm>
          <a:prstGeom prst="rect">
            <a:avLst/>
          </a:prstGeom>
        </p:spPr>
      </p:pic>
      <p:sp>
        <p:nvSpPr>
          <p:cNvPr id="4" name="Cloud 3">
            <a:extLst>
              <a:ext uri="{FF2B5EF4-FFF2-40B4-BE49-F238E27FC236}">
                <a16:creationId xmlns:a16="http://schemas.microsoft.com/office/drawing/2014/main" id="{4DD0521B-EF11-CEEA-60DA-A820F5510A0E}"/>
              </a:ext>
            </a:extLst>
          </p:cNvPr>
          <p:cNvSpPr/>
          <p:nvPr/>
        </p:nvSpPr>
        <p:spPr>
          <a:xfrm>
            <a:off x="3124200" y="952500"/>
            <a:ext cx="11734800" cy="8001000"/>
          </a:xfrm>
          <a:prstGeom prst="cloud">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 name="Cloud 4">
            <a:extLst>
              <a:ext uri="{FF2B5EF4-FFF2-40B4-BE49-F238E27FC236}">
                <a16:creationId xmlns:a16="http://schemas.microsoft.com/office/drawing/2014/main" id="{EE90620C-04E4-9381-EA58-ABCF2BD8F52A}"/>
              </a:ext>
            </a:extLst>
          </p:cNvPr>
          <p:cNvSpPr/>
          <p:nvPr/>
        </p:nvSpPr>
        <p:spPr>
          <a:xfrm>
            <a:off x="3262952" y="1333500"/>
            <a:ext cx="11457296" cy="7239000"/>
          </a:xfrm>
          <a:prstGeom prst="cloud">
            <a:avLst/>
          </a:prstGeom>
          <a:solidFill>
            <a:srgbClr val="78BF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3" name="Picture 2">
            <a:extLst>
              <a:ext uri="{FF2B5EF4-FFF2-40B4-BE49-F238E27FC236}">
                <a16:creationId xmlns:a16="http://schemas.microsoft.com/office/drawing/2014/main" id="{4870C515-C8B7-F2E9-C9AB-7E16205EEB97}"/>
              </a:ext>
            </a:extLst>
          </p:cNvPr>
          <p:cNvPicPr>
            <a:picLocks noChangeAspect="1"/>
          </p:cNvPicPr>
          <p:nvPr/>
        </p:nvPicPr>
        <p:blipFill>
          <a:blip r:embed="rId3"/>
          <a:stretch>
            <a:fillRect/>
          </a:stretch>
        </p:blipFill>
        <p:spPr>
          <a:xfrm>
            <a:off x="3352800" y="3390900"/>
            <a:ext cx="11327350" cy="4432176"/>
          </a:xfrm>
          <a:prstGeom prst="rect">
            <a:avLst/>
          </a:prstGeom>
        </p:spPr>
      </p:pic>
    </p:spTree>
    <p:extLst>
      <p:ext uri="{BB962C8B-B14F-4D97-AF65-F5344CB8AC3E}">
        <p14:creationId xmlns:p14="http://schemas.microsoft.com/office/powerpoint/2010/main" val="143371846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hool supplies around a yellow background&#10;&#10;Description automatically generated">
            <a:extLst>
              <a:ext uri="{FF2B5EF4-FFF2-40B4-BE49-F238E27FC236}">
                <a16:creationId xmlns:a16="http://schemas.microsoft.com/office/drawing/2014/main" id="{ED310A7F-3BE7-BEEA-419D-C77D185025C0}"/>
              </a:ext>
            </a:extLst>
          </p:cNvPr>
          <p:cNvPicPr>
            <a:picLocks noGrp="1" noRo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399"/>
            <a:ext cx="18288000" cy="10286202"/>
          </a:xfrm>
          <a:prstGeom prst="rect">
            <a:avLst/>
          </a:prstGeom>
        </p:spPr>
      </p:pic>
      <p:sp>
        <p:nvSpPr>
          <p:cNvPr id="3" name="Rectangle: Diagonal Corners Rounded 2">
            <a:extLst>
              <a:ext uri="{FF2B5EF4-FFF2-40B4-BE49-F238E27FC236}">
                <a16:creationId xmlns:a16="http://schemas.microsoft.com/office/drawing/2014/main" id="{4DA9BE08-1331-543D-6421-3FB6FF8DAF74}"/>
              </a:ext>
            </a:extLst>
          </p:cNvPr>
          <p:cNvSpPr/>
          <p:nvPr/>
        </p:nvSpPr>
        <p:spPr>
          <a:xfrm>
            <a:off x="609600" y="342900"/>
            <a:ext cx="17462486" cy="9601200"/>
          </a:xfrm>
          <a:prstGeom prst="round2DiagRect">
            <a:avLst>
              <a:gd name="adj1" fmla="val 7712"/>
              <a:gd name="adj2" fmla="val 0"/>
            </a:avLst>
          </a:prstGeom>
          <a:solidFill>
            <a:schemeClr val="lt1">
              <a:alpha val="95000"/>
            </a:schemeClr>
          </a:solidFill>
          <a:ln w="38100">
            <a:prstDash val="sys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Freeform 5">
            <a:extLst>
              <a:ext uri="{FF2B5EF4-FFF2-40B4-BE49-F238E27FC236}">
                <a16:creationId xmlns:a16="http://schemas.microsoft.com/office/drawing/2014/main" id="{B12B10CA-054E-6F42-ABB0-89770D771DC8}"/>
              </a:ext>
            </a:extLst>
          </p:cNvPr>
          <p:cNvSpPr/>
          <p:nvPr/>
        </p:nvSpPr>
        <p:spPr>
          <a:xfrm>
            <a:off x="16230600" y="495300"/>
            <a:ext cx="1828800" cy="2970094"/>
          </a:xfrm>
          <a:custGeom>
            <a:avLst/>
            <a:gdLst/>
            <a:ahLst/>
            <a:cxnLst/>
            <a:rect l="l" t="t" r="r" b="b"/>
            <a:pathLst>
              <a:path w="1308058" h="2315148">
                <a:moveTo>
                  <a:pt x="0" y="0"/>
                </a:moveTo>
                <a:lnTo>
                  <a:pt x="1308058" y="0"/>
                </a:lnTo>
                <a:lnTo>
                  <a:pt x="1308058" y="2315148"/>
                </a:lnTo>
                <a:lnTo>
                  <a:pt x="0" y="2315148"/>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Freeform 10">
            <a:extLst>
              <a:ext uri="{FF2B5EF4-FFF2-40B4-BE49-F238E27FC236}">
                <a16:creationId xmlns:a16="http://schemas.microsoft.com/office/drawing/2014/main" id="{9953375A-3841-224A-753F-12AB5E5E28EE}"/>
              </a:ext>
            </a:extLst>
          </p:cNvPr>
          <p:cNvSpPr/>
          <p:nvPr/>
        </p:nvSpPr>
        <p:spPr>
          <a:xfrm>
            <a:off x="228600" y="190500"/>
            <a:ext cx="1828799" cy="3429000"/>
          </a:xfrm>
          <a:custGeom>
            <a:avLst/>
            <a:gdLst/>
            <a:ahLst/>
            <a:cxnLst/>
            <a:rect l="l" t="t" r="r" b="b"/>
            <a:pathLst>
              <a:path w="1236858" h="2467548">
                <a:moveTo>
                  <a:pt x="0" y="0"/>
                </a:moveTo>
                <a:lnTo>
                  <a:pt x="1236858" y="0"/>
                </a:lnTo>
                <a:lnTo>
                  <a:pt x="1236858" y="2467548"/>
                </a:lnTo>
                <a:lnTo>
                  <a:pt x="0" y="2467548"/>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 name="Rectangle: Rounded Corners 14">
            <a:extLst>
              <a:ext uri="{FF2B5EF4-FFF2-40B4-BE49-F238E27FC236}">
                <a16:creationId xmlns:a16="http://schemas.microsoft.com/office/drawing/2014/main" id="{C88A3D81-0C23-80A3-A62A-B1A150DCADB7}"/>
              </a:ext>
            </a:extLst>
          </p:cNvPr>
          <p:cNvSpPr/>
          <p:nvPr/>
        </p:nvSpPr>
        <p:spPr>
          <a:xfrm>
            <a:off x="2590800" y="723900"/>
            <a:ext cx="12954000" cy="2667000"/>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i="1" dirty="0">
                <a:solidFill>
                  <a:schemeClr val="tx1"/>
                </a:solidFill>
                <a:latin typeface="Cambria" panose="02040503050406030204" pitchFamily="18" charset="0"/>
                <a:ea typeface="Cambria" panose="02040503050406030204" pitchFamily="18" charset="0"/>
              </a:rPr>
              <a:t>1. </a:t>
            </a:r>
            <a:r>
              <a:rPr lang="vi-VN" sz="4800" b="1" i="1" dirty="0">
                <a:solidFill>
                  <a:schemeClr val="tx1"/>
                </a:solidFill>
                <a:latin typeface="Cambria" panose="02040503050406030204" pitchFamily="18" charset="0"/>
                <a:ea typeface="Cambria" panose="02040503050406030204" pitchFamily="18" charset="0"/>
              </a:rPr>
              <a:t>Cùng bạn thử làm chuyên gia tư vấn để đưa ra cách vượt qua khó khăn trong học tập và cuộc sống cho bạn bè trong lớp.</a:t>
            </a:r>
          </a:p>
        </p:txBody>
      </p:sp>
      <p:sp>
        <p:nvSpPr>
          <p:cNvPr id="7" name="TextBox 6">
            <a:extLst>
              <a:ext uri="{FF2B5EF4-FFF2-40B4-BE49-F238E27FC236}">
                <a16:creationId xmlns:a16="http://schemas.microsoft.com/office/drawing/2014/main" id="{73E0EF02-7B12-ABE9-22D5-8E9AFC61764D}"/>
              </a:ext>
            </a:extLst>
          </p:cNvPr>
          <p:cNvSpPr txBox="1"/>
          <p:nvPr/>
        </p:nvSpPr>
        <p:spPr>
          <a:xfrm>
            <a:off x="3048000" y="4229100"/>
            <a:ext cx="13030200" cy="4247317"/>
          </a:xfrm>
          <a:prstGeom prst="rect">
            <a:avLst/>
          </a:prstGeom>
          <a:noFill/>
        </p:spPr>
        <p:txBody>
          <a:bodyPr wrap="square" rtlCol="0">
            <a:spAutoFit/>
          </a:bodyPr>
          <a:lstStyle/>
          <a:p>
            <a:pPr algn="just"/>
            <a:r>
              <a:rPr lang="vi-VN" sz="5400" b="1" dirty="0">
                <a:solidFill>
                  <a:srgbClr val="FF0000"/>
                </a:solidFill>
              </a:rPr>
              <a:t>Gợi ý về những khó khăn:</a:t>
            </a:r>
          </a:p>
          <a:p>
            <a:pPr algn="just"/>
            <a:r>
              <a:rPr lang="vi-VN" sz="5400" dirty="0">
                <a:solidFill>
                  <a:srgbClr val="FF0000"/>
                </a:solidFill>
              </a:rPr>
              <a:t>- Bị nói lắp:</a:t>
            </a:r>
          </a:p>
          <a:p>
            <a:pPr algn="just"/>
            <a:r>
              <a:rPr lang="vi-VN" sz="5400" dirty="0">
                <a:solidFill>
                  <a:srgbClr val="FF0000"/>
                </a:solidFill>
              </a:rPr>
              <a:t>- Tính tình hay nóng giận;</a:t>
            </a:r>
          </a:p>
          <a:p>
            <a:pPr algn="just"/>
            <a:r>
              <a:rPr lang="vi-VN" sz="5400" dirty="0">
                <a:solidFill>
                  <a:srgbClr val="FF0000"/>
                </a:solidFill>
              </a:rPr>
              <a:t>- Vừa chuyển đến nơi ở mới để sinh sống và học tập.</a:t>
            </a:r>
            <a:endParaRPr lang="en-US" sz="5400" dirty="0">
              <a:solidFill>
                <a:srgbClr val="FF0000"/>
              </a:solidFill>
            </a:endParaRPr>
          </a:p>
        </p:txBody>
      </p:sp>
    </p:spTree>
    <p:extLst>
      <p:ext uri="{BB962C8B-B14F-4D97-AF65-F5344CB8AC3E}">
        <p14:creationId xmlns:p14="http://schemas.microsoft.com/office/powerpoint/2010/main" val="32224759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5" grpId="0" animBg="1"/>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hool supplies around a yellow background&#10;&#10;Description automatically generated">
            <a:extLst>
              <a:ext uri="{FF2B5EF4-FFF2-40B4-BE49-F238E27FC236}">
                <a16:creationId xmlns:a16="http://schemas.microsoft.com/office/drawing/2014/main" id="{ED310A7F-3BE7-BEEA-419D-C77D185025C0}"/>
              </a:ext>
            </a:extLst>
          </p:cNvPr>
          <p:cNvPicPr>
            <a:picLocks noGrp="1" noRo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399"/>
            <a:ext cx="18288000" cy="10286202"/>
          </a:xfrm>
          <a:prstGeom prst="rect">
            <a:avLst/>
          </a:prstGeom>
        </p:spPr>
      </p:pic>
      <p:sp>
        <p:nvSpPr>
          <p:cNvPr id="3" name="Rectangle: Diagonal Corners Rounded 2">
            <a:extLst>
              <a:ext uri="{FF2B5EF4-FFF2-40B4-BE49-F238E27FC236}">
                <a16:creationId xmlns:a16="http://schemas.microsoft.com/office/drawing/2014/main" id="{4DA9BE08-1331-543D-6421-3FB6FF8DAF74}"/>
              </a:ext>
            </a:extLst>
          </p:cNvPr>
          <p:cNvSpPr/>
          <p:nvPr/>
        </p:nvSpPr>
        <p:spPr>
          <a:xfrm>
            <a:off x="609600" y="342900"/>
            <a:ext cx="16992600" cy="9601200"/>
          </a:xfrm>
          <a:prstGeom prst="round2DiagRect">
            <a:avLst/>
          </a:prstGeom>
          <a:solidFill>
            <a:schemeClr val="lt1">
              <a:alpha val="95000"/>
            </a:schemeClr>
          </a:solidFill>
          <a:ln w="38100">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8" name="Freeform 10">
            <a:extLst>
              <a:ext uri="{FF2B5EF4-FFF2-40B4-BE49-F238E27FC236}">
                <a16:creationId xmlns:a16="http://schemas.microsoft.com/office/drawing/2014/main" id="{6B7FB072-84DB-CA74-2F7C-984C06587522}"/>
              </a:ext>
            </a:extLst>
          </p:cNvPr>
          <p:cNvSpPr/>
          <p:nvPr/>
        </p:nvSpPr>
        <p:spPr>
          <a:xfrm>
            <a:off x="1066800" y="2311980"/>
            <a:ext cx="5151977" cy="7632120"/>
          </a:xfrm>
          <a:custGeom>
            <a:avLst/>
            <a:gdLst/>
            <a:ahLst/>
            <a:cxnLst/>
            <a:rect l="l" t="t" r="r" b="b"/>
            <a:pathLst>
              <a:path w="2435749" h="3549360">
                <a:moveTo>
                  <a:pt x="0" y="0"/>
                </a:moveTo>
                <a:lnTo>
                  <a:pt x="2435749" y="0"/>
                </a:lnTo>
                <a:lnTo>
                  <a:pt x="2435749" y="3549361"/>
                </a:lnTo>
                <a:lnTo>
                  <a:pt x="0" y="3549361"/>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Rectangle: Rounded Corners 5">
            <a:extLst>
              <a:ext uri="{FF2B5EF4-FFF2-40B4-BE49-F238E27FC236}">
                <a16:creationId xmlns:a16="http://schemas.microsoft.com/office/drawing/2014/main" id="{E6CC78D7-616C-18AD-671A-AE931AE2BA95}"/>
              </a:ext>
            </a:extLst>
          </p:cNvPr>
          <p:cNvSpPr/>
          <p:nvPr/>
        </p:nvSpPr>
        <p:spPr>
          <a:xfrm>
            <a:off x="6553200" y="495300"/>
            <a:ext cx="10287000" cy="3962400"/>
          </a:xfrm>
          <a:custGeom>
            <a:avLst/>
            <a:gdLst>
              <a:gd name="connsiteX0" fmla="*/ 0 w 15087600"/>
              <a:gd name="connsiteY0" fmla="*/ 292106 h 1752600"/>
              <a:gd name="connsiteX1" fmla="*/ 292106 w 15087600"/>
              <a:gd name="connsiteY1" fmla="*/ 0 h 1752600"/>
              <a:gd name="connsiteX2" fmla="*/ 14795494 w 15087600"/>
              <a:gd name="connsiteY2" fmla="*/ 0 h 1752600"/>
              <a:gd name="connsiteX3" fmla="*/ 15087600 w 15087600"/>
              <a:gd name="connsiteY3" fmla="*/ 292106 h 1752600"/>
              <a:gd name="connsiteX4" fmla="*/ 15087600 w 15087600"/>
              <a:gd name="connsiteY4" fmla="*/ 1460494 h 1752600"/>
              <a:gd name="connsiteX5" fmla="*/ 14795494 w 15087600"/>
              <a:gd name="connsiteY5" fmla="*/ 1752600 h 1752600"/>
              <a:gd name="connsiteX6" fmla="*/ 292106 w 15087600"/>
              <a:gd name="connsiteY6" fmla="*/ 1752600 h 1752600"/>
              <a:gd name="connsiteX7" fmla="*/ 0 w 15087600"/>
              <a:gd name="connsiteY7" fmla="*/ 1460494 h 1752600"/>
              <a:gd name="connsiteX8" fmla="*/ 0 w 15087600"/>
              <a:gd name="connsiteY8" fmla="*/ 292106 h 1752600"/>
              <a:gd name="connsiteX0" fmla="*/ 259307 w 15346907"/>
              <a:gd name="connsiteY0" fmla="*/ 292106 h 1752600"/>
              <a:gd name="connsiteX1" fmla="*/ 551413 w 15346907"/>
              <a:gd name="connsiteY1" fmla="*/ 0 h 1752600"/>
              <a:gd name="connsiteX2" fmla="*/ 15054801 w 15346907"/>
              <a:gd name="connsiteY2" fmla="*/ 0 h 1752600"/>
              <a:gd name="connsiteX3" fmla="*/ 15346907 w 15346907"/>
              <a:gd name="connsiteY3" fmla="*/ 292106 h 1752600"/>
              <a:gd name="connsiteX4" fmla="*/ 15346907 w 15346907"/>
              <a:gd name="connsiteY4" fmla="*/ 1460494 h 1752600"/>
              <a:gd name="connsiteX5" fmla="*/ 15054801 w 15346907"/>
              <a:gd name="connsiteY5" fmla="*/ 1752600 h 1752600"/>
              <a:gd name="connsiteX6" fmla="*/ 551413 w 15346907"/>
              <a:gd name="connsiteY6" fmla="*/ 1752600 h 1752600"/>
              <a:gd name="connsiteX7" fmla="*/ 0 w 15346907"/>
              <a:gd name="connsiteY7" fmla="*/ 1460494 h 1752600"/>
              <a:gd name="connsiteX8" fmla="*/ 259307 w 15346907"/>
              <a:gd name="connsiteY8" fmla="*/ 292106 h 1752600"/>
              <a:gd name="connsiteX0" fmla="*/ 122829 w 15346907"/>
              <a:gd name="connsiteY0" fmla="*/ 237515 h 1752600"/>
              <a:gd name="connsiteX1" fmla="*/ 551413 w 15346907"/>
              <a:gd name="connsiteY1" fmla="*/ 0 h 1752600"/>
              <a:gd name="connsiteX2" fmla="*/ 15054801 w 15346907"/>
              <a:gd name="connsiteY2" fmla="*/ 0 h 1752600"/>
              <a:gd name="connsiteX3" fmla="*/ 15346907 w 15346907"/>
              <a:gd name="connsiteY3" fmla="*/ 292106 h 1752600"/>
              <a:gd name="connsiteX4" fmla="*/ 15346907 w 15346907"/>
              <a:gd name="connsiteY4" fmla="*/ 1460494 h 1752600"/>
              <a:gd name="connsiteX5" fmla="*/ 15054801 w 15346907"/>
              <a:gd name="connsiteY5" fmla="*/ 1752600 h 1752600"/>
              <a:gd name="connsiteX6" fmla="*/ 551413 w 15346907"/>
              <a:gd name="connsiteY6" fmla="*/ 1752600 h 1752600"/>
              <a:gd name="connsiteX7" fmla="*/ 0 w 15346907"/>
              <a:gd name="connsiteY7" fmla="*/ 1460494 h 1752600"/>
              <a:gd name="connsiteX8" fmla="*/ 122829 w 15346907"/>
              <a:gd name="connsiteY8" fmla="*/ 237515 h 1752600"/>
              <a:gd name="connsiteX0" fmla="*/ 122829 w 15469736"/>
              <a:gd name="connsiteY0" fmla="*/ 237515 h 1752600"/>
              <a:gd name="connsiteX1" fmla="*/ 551413 w 15469736"/>
              <a:gd name="connsiteY1" fmla="*/ 0 h 1752600"/>
              <a:gd name="connsiteX2" fmla="*/ 15054801 w 15469736"/>
              <a:gd name="connsiteY2" fmla="*/ 0 h 1752600"/>
              <a:gd name="connsiteX3" fmla="*/ 15469736 w 15469736"/>
              <a:gd name="connsiteY3" fmla="*/ 292106 h 1752600"/>
              <a:gd name="connsiteX4" fmla="*/ 15346907 w 15469736"/>
              <a:gd name="connsiteY4" fmla="*/ 1460494 h 1752600"/>
              <a:gd name="connsiteX5" fmla="*/ 15054801 w 15469736"/>
              <a:gd name="connsiteY5" fmla="*/ 1752600 h 1752600"/>
              <a:gd name="connsiteX6" fmla="*/ 551413 w 15469736"/>
              <a:gd name="connsiteY6" fmla="*/ 1752600 h 1752600"/>
              <a:gd name="connsiteX7" fmla="*/ 0 w 15469736"/>
              <a:gd name="connsiteY7" fmla="*/ 1460494 h 1752600"/>
              <a:gd name="connsiteX8" fmla="*/ 122829 w 15469736"/>
              <a:gd name="connsiteY8" fmla="*/ 237515 h 1752600"/>
              <a:gd name="connsiteX0" fmla="*/ 122829 w 15633510"/>
              <a:gd name="connsiteY0" fmla="*/ 237515 h 1752600"/>
              <a:gd name="connsiteX1" fmla="*/ 551413 w 15633510"/>
              <a:gd name="connsiteY1" fmla="*/ 0 h 1752600"/>
              <a:gd name="connsiteX2" fmla="*/ 15054801 w 15633510"/>
              <a:gd name="connsiteY2" fmla="*/ 0 h 1752600"/>
              <a:gd name="connsiteX3" fmla="*/ 15469736 w 15633510"/>
              <a:gd name="connsiteY3" fmla="*/ 292106 h 1752600"/>
              <a:gd name="connsiteX4" fmla="*/ 15633510 w 15633510"/>
              <a:gd name="connsiteY4" fmla="*/ 1515085 h 1752600"/>
              <a:gd name="connsiteX5" fmla="*/ 15054801 w 15633510"/>
              <a:gd name="connsiteY5" fmla="*/ 1752600 h 1752600"/>
              <a:gd name="connsiteX6" fmla="*/ 551413 w 15633510"/>
              <a:gd name="connsiteY6" fmla="*/ 1752600 h 1752600"/>
              <a:gd name="connsiteX7" fmla="*/ 0 w 15633510"/>
              <a:gd name="connsiteY7" fmla="*/ 1460494 h 1752600"/>
              <a:gd name="connsiteX8" fmla="*/ 122829 w 15633510"/>
              <a:gd name="connsiteY8" fmla="*/ 237515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33510" h="1752600">
                <a:moveTo>
                  <a:pt x="122829" y="237515"/>
                </a:moveTo>
                <a:cubicBezTo>
                  <a:pt x="122829" y="76189"/>
                  <a:pt x="390087" y="0"/>
                  <a:pt x="551413" y="0"/>
                </a:cubicBezTo>
                <a:lnTo>
                  <a:pt x="15054801" y="0"/>
                </a:lnTo>
                <a:cubicBezTo>
                  <a:pt x="15216127" y="0"/>
                  <a:pt x="15469736" y="130780"/>
                  <a:pt x="15469736" y="292106"/>
                </a:cubicBezTo>
                <a:lnTo>
                  <a:pt x="15633510" y="1515085"/>
                </a:lnTo>
                <a:cubicBezTo>
                  <a:pt x="15633510" y="1676411"/>
                  <a:pt x="15216127" y="1752600"/>
                  <a:pt x="15054801" y="1752600"/>
                </a:cubicBezTo>
                <a:lnTo>
                  <a:pt x="551413" y="1752600"/>
                </a:lnTo>
                <a:cubicBezTo>
                  <a:pt x="390087" y="1752600"/>
                  <a:pt x="0" y="1621820"/>
                  <a:pt x="0" y="1460494"/>
                </a:cubicBezTo>
                <a:cubicBezTo>
                  <a:pt x="0" y="1071031"/>
                  <a:pt x="122829" y="626978"/>
                  <a:pt x="122829" y="237515"/>
                </a:cubicBezTo>
                <a:close/>
              </a:path>
            </a:pathLst>
          </a:custGeom>
          <a:solidFill>
            <a:srgbClr val="CCFFFF"/>
          </a:solidFill>
          <a:ln>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4800" b="1" dirty="0">
                <a:solidFill>
                  <a:prstClr val="black"/>
                </a:solidFill>
              </a:rPr>
              <a:t>Bị nói lắp: </a:t>
            </a:r>
            <a:r>
              <a:rPr lang="vi-VN" sz="4800" dirty="0">
                <a:solidFill>
                  <a:prstClr val="black"/>
                </a:solidFill>
              </a:rPr>
              <a:t>Kiên trì học cách phát âm, nói chậm lại, nghe cách phát âm đúng, nhờ người thân hỗ trợ, nhờ thầy cô, bạn bè kiểm tra,giúp đỡ,…</a:t>
            </a:r>
            <a:endParaRPr kumimoji="0" lang="vi-VN" sz="4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 name="Rectangle: Rounded Corners 5">
            <a:extLst>
              <a:ext uri="{FF2B5EF4-FFF2-40B4-BE49-F238E27FC236}">
                <a16:creationId xmlns:a16="http://schemas.microsoft.com/office/drawing/2014/main" id="{A0B94E19-0833-0BB6-C56F-CC6A36B2AAEB}"/>
              </a:ext>
            </a:extLst>
          </p:cNvPr>
          <p:cNvSpPr/>
          <p:nvPr/>
        </p:nvSpPr>
        <p:spPr>
          <a:xfrm>
            <a:off x="6629400" y="5219700"/>
            <a:ext cx="10287000" cy="3962400"/>
          </a:xfrm>
          <a:custGeom>
            <a:avLst/>
            <a:gdLst>
              <a:gd name="connsiteX0" fmla="*/ 0 w 15087600"/>
              <a:gd name="connsiteY0" fmla="*/ 292106 h 1752600"/>
              <a:gd name="connsiteX1" fmla="*/ 292106 w 15087600"/>
              <a:gd name="connsiteY1" fmla="*/ 0 h 1752600"/>
              <a:gd name="connsiteX2" fmla="*/ 14795494 w 15087600"/>
              <a:gd name="connsiteY2" fmla="*/ 0 h 1752600"/>
              <a:gd name="connsiteX3" fmla="*/ 15087600 w 15087600"/>
              <a:gd name="connsiteY3" fmla="*/ 292106 h 1752600"/>
              <a:gd name="connsiteX4" fmla="*/ 15087600 w 15087600"/>
              <a:gd name="connsiteY4" fmla="*/ 1460494 h 1752600"/>
              <a:gd name="connsiteX5" fmla="*/ 14795494 w 15087600"/>
              <a:gd name="connsiteY5" fmla="*/ 1752600 h 1752600"/>
              <a:gd name="connsiteX6" fmla="*/ 292106 w 15087600"/>
              <a:gd name="connsiteY6" fmla="*/ 1752600 h 1752600"/>
              <a:gd name="connsiteX7" fmla="*/ 0 w 15087600"/>
              <a:gd name="connsiteY7" fmla="*/ 1460494 h 1752600"/>
              <a:gd name="connsiteX8" fmla="*/ 0 w 15087600"/>
              <a:gd name="connsiteY8" fmla="*/ 292106 h 1752600"/>
              <a:gd name="connsiteX0" fmla="*/ 259307 w 15346907"/>
              <a:gd name="connsiteY0" fmla="*/ 292106 h 1752600"/>
              <a:gd name="connsiteX1" fmla="*/ 551413 w 15346907"/>
              <a:gd name="connsiteY1" fmla="*/ 0 h 1752600"/>
              <a:gd name="connsiteX2" fmla="*/ 15054801 w 15346907"/>
              <a:gd name="connsiteY2" fmla="*/ 0 h 1752600"/>
              <a:gd name="connsiteX3" fmla="*/ 15346907 w 15346907"/>
              <a:gd name="connsiteY3" fmla="*/ 292106 h 1752600"/>
              <a:gd name="connsiteX4" fmla="*/ 15346907 w 15346907"/>
              <a:gd name="connsiteY4" fmla="*/ 1460494 h 1752600"/>
              <a:gd name="connsiteX5" fmla="*/ 15054801 w 15346907"/>
              <a:gd name="connsiteY5" fmla="*/ 1752600 h 1752600"/>
              <a:gd name="connsiteX6" fmla="*/ 551413 w 15346907"/>
              <a:gd name="connsiteY6" fmla="*/ 1752600 h 1752600"/>
              <a:gd name="connsiteX7" fmla="*/ 0 w 15346907"/>
              <a:gd name="connsiteY7" fmla="*/ 1460494 h 1752600"/>
              <a:gd name="connsiteX8" fmla="*/ 259307 w 15346907"/>
              <a:gd name="connsiteY8" fmla="*/ 292106 h 1752600"/>
              <a:gd name="connsiteX0" fmla="*/ 122829 w 15346907"/>
              <a:gd name="connsiteY0" fmla="*/ 237515 h 1752600"/>
              <a:gd name="connsiteX1" fmla="*/ 551413 w 15346907"/>
              <a:gd name="connsiteY1" fmla="*/ 0 h 1752600"/>
              <a:gd name="connsiteX2" fmla="*/ 15054801 w 15346907"/>
              <a:gd name="connsiteY2" fmla="*/ 0 h 1752600"/>
              <a:gd name="connsiteX3" fmla="*/ 15346907 w 15346907"/>
              <a:gd name="connsiteY3" fmla="*/ 292106 h 1752600"/>
              <a:gd name="connsiteX4" fmla="*/ 15346907 w 15346907"/>
              <a:gd name="connsiteY4" fmla="*/ 1460494 h 1752600"/>
              <a:gd name="connsiteX5" fmla="*/ 15054801 w 15346907"/>
              <a:gd name="connsiteY5" fmla="*/ 1752600 h 1752600"/>
              <a:gd name="connsiteX6" fmla="*/ 551413 w 15346907"/>
              <a:gd name="connsiteY6" fmla="*/ 1752600 h 1752600"/>
              <a:gd name="connsiteX7" fmla="*/ 0 w 15346907"/>
              <a:gd name="connsiteY7" fmla="*/ 1460494 h 1752600"/>
              <a:gd name="connsiteX8" fmla="*/ 122829 w 15346907"/>
              <a:gd name="connsiteY8" fmla="*/ 237515 h 1752600"/>
              <a:gd name="connsiteX0" fmla="*/ 122829 w 15469736"/>
              <a:gd name="connsiteY0" fmla="*/ 237515 h 1752600"/>
              <a:gd name="connsiteX1" fmla="*/ 551413 w 15469736"/>
              <a:gd name="connsiteY1" fmla="*/ 0 h 1752600"/>
              <a:gd name="connsiteX2" fmla="*/ 15054801 w 15469736"/>
              <a:gd name="connsiteY2" fmla="*/ 0 h 1752600"/>
              <a:gd name="connsiteX3" fmla="*/ 15469736 w 15469736"/>
              <a:gd name="connsiteY3" fmla="*/ 292106 h 1752600"/>
              <a:gd name="connsiteX4" fmla="*/ 15346907 w 15469736"/>
              <a:gd name="connsiteY4" fmla="*/ 1460494 h 1752600"/>
              <a:gd name="connsiteX5" fmla="*/ 15054801 w 15469736"/>
              <a:gd name="connsiteY5" fmla="*/ 1752600 h 1752600"/>
              <a:gd name="connsiteX6" fmla="*/ 551413 w 15469736"/>
              <a:gd name="connsiteY6" fmla="*/ 1752600 h 1752600"/>
              <a:gd name="connsiteX7" fmla="*/ 0 w 15469736"/>
              <a:gd name="connsiteY7" fmla="*/ 1460494 h 1752600"/>
              <a:gd name="connsiteX8" fmla="*/ 122829 w 15469736"/>
              <a:gd name="connsiteY8" fmla="*/ 237515 h 1752600"/>
              <a:gd name="connsiteX0" fmla="*/ 122829 w 15633510"/>
              <a:gd name="connsiteY0" fmla="*/ 237515 h 1752600"/>
              <a:gd name="connsiteX1" fmla="*/ 551413 w 15633510"/>
              <a:gd name="connsiteY1" fmla="*/ 0 h 1752600"/>
              <a:gd name="connsiteX2" fmla="*/ 15054801 w 15633510"/>
              <a:gd name="connsiteY2" fmla="*/ 0 h 1752600"/>
              <a:gd name="connsiteX3" fmla="*/ 15469736 w 15633510"/>
              <a:gd name="connsiteY3" fmla="*/ 292106 h 1752600"/>
              <a:gd name="connsiteX4" fmla="*/ 15633510 w 15633510"/>
              <a:gd name="connsiteY4" fmla="*/ 1515085 h 1752600"/>
              <a:gd name="connsiteX5" fmla="*/ 15054801 w 15633510"/>
              <a:gd name="connsiteY5" fmla="*/ 1752600 h 1752600"/>
              <a:gd name="connsiteX6" fmla="*/ 551413 w 15633510"/>
              <a:gd name="connsiteY6" fmla="*/ 1752600 h 1752600"/>
              <a:gd name="connsiteX7" fmla="*/ 0 w 15633510"/>
              <a:gd name="connsiteY7" fmla="*/ 1460494 h 1752600"/>
              <a:gd name="connsiteX8" fmla="*/ 122829 w 15633510"/>
              <a:gd name="connsiteY8" fmla="*/ 237515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33510" h="1752600">
                <a:moveTo>
                  <a:pt x="122829" y="237515"/>
                </a:moveTo>
                <a:cubicBezTo>
                  <a:pt x="122829" y="76189"/>
                  <a:pt x="390087" y="0"/>
                  <a:pt x="551413" y="0"/>
                </a:cubicBezTo>
                <a:lnTo>
                  <a:pt x="15054801" y="0"/>
                </a:lnTo>
                <a:cubicBezTo>
                  <a:pt x="15216127" y="0"/>
                  <a:pt x="15469736" y="130780"/>
                  <a:pt x="15469736" y="292106"/>
                </a:cubicBezTo>
                <a:lnTo>
                  <a:pt x="15633510" y="1515085"/>
                </a:lnTo>
                <a:cubicBezTo>
                  <a:pt x="15633510" y="1676411"/>
                  <a:pt x="15216127" y="1752600"/>
                  <a:pt x="15054801" y="1752600"/>
                </a:cubicBezTo>
                <a:lnTo>
                  <a:pt x="551413" y="1752600"/>
                </a:lnTo>
                <a:cubicBezTo>
                  <a:pt x="390087" y="1752600"/>
                  <a:pt x="0" y="1621820"/>
                  <a:pt x="0" y="1460494"/>
                </a:cubicBezTo>
                <a:cubicBezTo>
                  <a:pt x="0" y="1071031"/>
                  <a:pt x="122829" y="626978"/>
                  <a:pt x="122829" y="237515"/>
                </a:cubicBezTo>
                <a:close/>
              </a:path>
            </a:pathLst>
          </a:custGeom>
          <a:solidFill>
            <a:srgbClr val="CCFFFF"/>
          </a:solidFill>
          <a:ln>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4800" b="1" dirty="0">
                <a:solidFill>
                  <a:prstClr val="black"/>
                </a:solidFill>
              </a:rPr>
              <a:t>Tính tình hay nóng giận: </a:t>
            </a:r>
            <a:r>
              <a:rPr lang="vi-VN" sz="4800" dirty="0">
                <a:solidFill>
                  <a:prstClr val="black"/>
                </a:solidFill>
              </a:rPr>
              <a:t>đọc những câu chuyện về quản lí cảm xúc, tìm các kĩ thuật để quản lí cảm xúc, thực hiện quản lí cảm xúc,….</a:t>
            </a:r>
            <a:endParaRPr kumimoji="0" lang="vi-VN" sz="4800" i="0" u="none" strike="noStrike" kern="1200" cap="none" spc="0" normalizeH="0" baseline="0" noProof="0" dirty="0">
              <a:ln>
                <a:noFill/>
              </a:ln>
              <a:solidFill>
                <a:prstClr val="black"/>
              </a:solidFill>
              <a:effectLst/>
              <a:uLnTx/>
              <a:uFillTx/>
              <a:latin typeface="Arial" panose="020B0604020202020204" pitchFamily="34" charset="0"/>
            </a:endParaRPr>
          </a:p>
        </p:txBody>
      </p:sp>
    </p:spTree>
    <p:extLst>
      <p:ext uri="{BB962C8B-B14F-4D97-AF65-F5344CB8AC3E}">
        <p14:creationId xmlns:p14="http://schemas.microsoft.com/office/powerpoint/2010/main" val="233930495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hool supplies around a yellow background&#10;&#10;Description automatically generated">
            <a:extLst>
              <a:ext uri="{FF2B5EF4-FFF2-40B4-BE49-F238E27FC236}">
                <a16:creationId xmlns:a16="http://schemas.microsoft.com/office/drawing/2014/main" id="{ED310A7F-3BE7-BEEA-419D-C77D185025C0}"/>
              </a:ext>
            </a:extLst>
          </p:cNvPr>
          <p:cNvPicPr>
            <a:picLocks noGrp="1" noRo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399"/>
            <a:ext cx="18288000" cy="10286202"/>
          </a:xfrm>
          <a:prstGeom prst="rect">
            <a:avLst/>
          </a:prstGeom>
        </p:spPr>
      </p:pic>
      <p:sp>
        <p:nvSpPr>
          <p:cNvPr id="3" name="Rectangle: Diagonal Corners Rounded 2">
            <a:extLst>
              <a:ext uri="{FF2B5EF4-FFF2-40B4-BE49-F238E27FC236}">
                <a16:creationId xmlns:a16="http://schemas.microsoft.com/office/drawing/2014/main" id="{4DA9BE08-1331-543D-6421-3FB6FF8DAF74}"/>
              </a:ext>
            </a:extLst>
          </p:cNvPr>
          <p:cNvSpPr/>
          <p:nvPr/>
        </p:nvSpPr>
        <p:spPr>
          <a:xfrm>
            <a:off x="609600" y="342900"/>
            <a:ext cx="16992600" cy="9601200"/>
          </a:xfrm>
          <a:prstGeom prst="round2DiagRect">
            <a:avLst/>
          </a:prstGeom>
          <a:solidFill>
            <a:schemeClr val="lt1">
              <a:alpha val="95000"/>
            </a:schemeClr>
          </a:solidFill>
          <a:ln w="38100">
            <a:prstDash val="sys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Freeform 10">
            <a:extLst>
              <a:ext uri="{FF2B5EF4-FFF2-40B4-BE49-F238E27FC236}">
                <a16:creationId xmlns:a16="http://schemas.microsoft.com/office/drawing/2014/main" id="{6B7FB072-84DB-CA74-2F7C-984C06587522}"/>
              </a:ext>
            </a:extLst>
          </p:cNvPr>
          <p:cNvSpPr/>
          <p:nvPr/>
        </p:nvSpPr>
        <p:spPr>
          <a:xfrm>
            <a:off x="1066800" y="2311980"/>
            <a:ext cx="5151977" cy="7632120"/>
          </a:xfrm>
          <a:custGeom>
            <a:avLst/>
            <a:gdLst/>
            <a:ahLst/>
            <a:cxnLst/>
            <a:rect l="l" t="t" r="r" b="b"/>
            <a:pathLst>
              <a:path w="2435749" h="3549360">
                <a:moveTo>
                  <a:pt x="0" y="0"/>
                </a:moveTo>
                <a:lnTo>
                  <a:pt x="2435749" y="0"/>
                </a:lnTo>
                <a:lnTo>
                  <a:pt x="2435749" y="3549361"/>
                </a:lnTo>
                <a:lnTo>
                  <a:pt x="0" y="3549361"/>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Rectangle: Rounded Corners 5">
            <a:extLst>
              <a:ext uri="{FF2B5EF4-FFF2-40B4-BE49-F238E27FC236}">
                <a16:creationId xmlns:a16="http://schemas.microsoft.com/office/drawing/2014/main" id="{E6CC78D7-616C-18AD-671A-AE931AE2BA95}"/>
              </a:ext>
            </a:extLst>
          </p:cNvPr>
          <p:cNvSpPr/>
          <p:nvPr/>
        </p:nvSpPr>
        <p:spPr>
          <a:xfrm>
            <a:off x="6629400" y="2705100"/>
            <a:ext cx="10287000" cy="4572000"/>
          </a:xfrm>
          <a:custGeom>
            <a:avLst/>
            <a:gdLst>
              <a:gd name="connsiteX0" fmla="*/ 0 w 15087600"/>
              <a:gd name="connsiteY0" fmla="*/ 292106 h 1752600"/>
              <a:gd name="connsiteX1" fmla="*/ 292106 w 15087600"/>
              <a:gd name="connsiteY1" fmla="*/ 0 h 1752600"/>
              <a:gd name="connsiteX2" fmla="*/ 14795494 w 15087600"/>
              <a:gd name="connsiteY2" fmla="*/ 0 h 1752600"/>
              <a:gd name="connsiteX3" fmla="*/ 15087600 w 15087600"/>
              <a:gd name="connsiteY3" fmla="*/ 292106 h 1752600"/>
              <a:gd name="connsiteX4" fmla="*/ 15087600 w 15087600"/>
              <a:gd name="connsiteY4" fmla="*/ 1460494 h 1752600"/>
              <a:gd name="connsiteX5" fmla="*/ 14795494 w 15087600"/>
              <a:gd name="connsiteY5" fmla="*/ 1752600 h 1752600"/>
              <a:gd name="connsiteX6" fmla="*/ 292106 w 15087600"/>
              <a:gd name="connsiteY6" fmla="*/ 1752600 h 1752600"/>
              <a:gd name="connsiteX7" fmla="*/ 0 w 15087600"/>
              <a:gd name="connsiteY7" fmla="*/ 1460494 h 1752600"/>
              <a:gd name="connsiteX8" fmla="*/ 0 w 15087600"/>
              <a:gd name="connsiteY8" fmla="*/ 292106 h 1752600"/>
              <a:gd name="connsiteX0" fmla="*/ 259307 w 15346907"/>
              <a:gd name="connsiteY0" fmla="*/ 292106 h 1752600"/>
              <a:gd name="connsiteX1" fmla="*/ 551413 w 15346907"/>
              <a:gd name="connsiteY1" fmla="*/ 0 h 1752600"/>
              <a:gd name="connsiteX2" fmla="*/ 15054801 w 15346907"/>
              <a:gd name="connsiteY2" fmla="*/ 0 h 1752600"/>
              <a:gd name="connsiteX3" fmla="*/ 15346907 w 15346907"/>
              <a:gd name="connsiteY3" fmla="*/ 292106 h 1752600"/>
              <a:gd name="connsiteX4" fmla="*/ 15346907 w 15346907"/>
              <a:gd name="connsiteY4" fmla="*/ 1460494 h 1752600"/>
              <a:gd name="connsiteX5" fmla="*/ 15054801 w 15346907"/>
              <a:gd name="connsiteY5" fmla="*/ 1752600 h 1752600"/>
              <a:gd name="connsiteX6" fmla="*/ 551413 w 15346907"/>
              <a:gd name="connsiteY6" fmla="*/ 1752600 h 1752600"/>
              <a:gd name="connsiteX7" fmla="*/ 0 w 15346907"/>
              <a:gd name="connsiteY7" fmla="*/ 1460494 h 1752600"/>
              <a:gd name="connsiteX8" fmla="*/ 259307 w 15346907"/>
              <a:gd name="connsiteY8" fmla="*/ 292106 h 1752600"/>
              <a:gd name="connsiteX0" fmla="*/ 122829 w 15346907"/>
              <a:gd name="connsiteY0" fmla="*/ 237515 h 1752600"/>
              <a:gd name="connsiteX1" fmla="*/ 551413 w 15346907"/>
              <a:gd name="connsiteY1" fmla="*/ 0 h 1752600"/>
              <a:gd name="connsiteX2" fmla="*/ 15054801 w 15346907"/>
              <a:gd name="connsiteY2" fmla="*/ 0 h 1752600"/>
              <a:gd name="connsiteX3" fmla="*/ 15346907 w 15346907"/>
              <a:gd name="connsiteY3" fmla="*/ 292106 h 1752600"/>
              <a:gd name="connsiteX4" fmla="*/ 15346907 w 15346907"/>
              <a:gd name="connsiteY4" fmla="*/ 1460494 h 1752600"/>
              <a:gd name="connsiteX5" fmla="*/ 15054801 w 15346907"/>
              <a:gd name="connsiteY5" fmla="*/ 1752600 h 1752600"/>
              <a:gd name="connsiteX6" fmla="*/ 551413 w 15346907"/>
              <a:gd name="connsiteY6" fmla="*/ 1752600 h 1752600"/>
              <a:gd name="connsiteX7" fmla="*/ 0 w 15346907"/>
              <a:gd name="connsiteY7" fmla="*/ 1460494 h 1752600"/>
              <a:gd name="connsiteX8" fmla="*/ 122829 w 15346907"/>
              <a:gd name="connsiteY8" fmla="*/ 237515 h 1752600"/>
              <a:gd name="connsiteX0" fmla="*/ 122829 w 15469736"/>
              <a:gd name="connsiteY0" fmla="*/ 237515 h 1752600"/>
              <a:gd name="connsiteX1" fmla="*/ 551413 w 15469736"/>
              <a:gd name="connsiteY1" fmla="*/ 0 h 1752600"/>
              <a:gd name="connsiteX2" fmla="*/ 15054801 w 15469736"/>
              <a:gd name="connsiteY2" fmla="*/ 0 h 1752600"/>
              <a:gd name="connsiteX3" fmla="*/ 15469736 w 15469736"/>
              <a:gd name="connsiteY3" fmla="*/ 292106 h 1752600"/>
              <a:gd name="connsiteX4" fmla="*/ 15346907 w 15469736"/>
              <a:gd name="connsiteY4" fmla="*/ 1460494 h 1752600"/>
              <a:gd name="connsiteX5" fmla="*/ 15054801 w 15469736"/>
              <a:gd name="connsiteY5" fmla="*/ 1752600 h 1752600"/>
              <a:gd name="connsiteX6" fmla="*/ 551413 w 15469736"/>
              <a:gd name="connsiteY6" fmla="*/ 1752600 h 1752600"/>
              <a:gd name="connsiteX7" fmla="*/ 0 w 15469736"/>
              <a:gd name="connsiteY7" fmla="*/ 1460494 h 1752600"/>
              <a:gd name="connsiteX8" fmla="*/ 122829 w 15469736"/>
              <a:gd name="connsiteY8" fmla="*/ 237515 h 1752600"/>
              <a:gd name="connsiteX0" fmla="*/ 122829 w 15633510"/>
              <a:gd name="connsiteY0" fmla="*/ 237515 h 1752600"/>
              <a:gd name="connsiteX1" fmla="*/ 551413 w 15633510"/>
              <a:gd name="connsiteY1" fmla="*/ 0 h 1752600"/>
              <a:gd name="connsiteX2" fmla="*/ 15054801 w 15633510"/>
              <a:gd name="connsiteY2" fmla="*/ 0 h 1752600"/>
              <a:gd name="connsiteX3" fmla="*/ 15469736 w 15633510"/>
              <a:gd name="connsiteY3" fmla="*/ 292106 h 1752600"/>
              <a:gd name="connsiteX4" fmla="*/ 15633510 w 15633510"/>
              <a:gd name="connsiteY4" fmla="*/ 1515085 h 1752600"/>
              <a:gd name="connsiteX5" fmla="*/ 15054801 w 15633510"/>
              <a:gd name="connsiteY5" fmla="*/ 1752600 h 1752600"/>
              <a:gd name="connsiteX6" fmla="*/ 551413 w 15633510"/>
              <a:gd name="connsiteY6" fmla="*/ 1752600 h 1752600"/>
              <a:gd name="connsiteX7" fmla="*/ 0 w 15633510"/>
              <a:gd name="connsiteY7" fmla="*/ 1460494 h 1752600"/>
              <a:gd name="connsiteX8" fmla="*/ 122829 w 15633510"/>
              <a:gd name="connsiteY8" fmla="*/ 237515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33510" h="1752600">
                <a:moveTo>
                  <a:pt x="122829" y="237515"/>
                </a:moveTo>
                <a:cubicBezTo>
                  <a:pt x="122829" y="76189"/>
                  <a:pt x="390087" y="0"/>
                  <a:pt x="551413" y="0"/>
                </a:cubicBezTo>
                <a:lnTo>
                  <a:pt x="15054801" y="0"/>
                </a:lnTo>
                <a:cubicBezTo>
                  <a:pt x="15216127" y="0"/>
                  <a:pt x="15469736" y="130780"/>
                  <a:pt x="15469736" y="292106"/>
                </a:cubicBezTo>
                <a:lnTo>
                  <a:pt x="15633510" y="1515085"/>
                </a:lnTo>
                <a:cubicBezTo>
                  <a:pt x="15633510" y="1676411"/>
                  <a:pt x="15216127" y="1752600"/>
                  <a:pt x="15054801" y="1752600"/>
                </a:cubicBezTo>
                <a:lnTo>
                  <a:pt x="551413" y="1752600"/>
                </a:lnTo>
                <a:cubicBezTo>
                  <a:pt x="390087" y="1752600"/>
                  <a:pt x="0" y="1621820"/>
                  <a:pt x="0" y="1460494"/>
                </a:cubicBezTo>
                <a:cubicBezTo>
                  <a:pt x="0" y="1071031"/>
                  <a:pt x="122829" y="626978"/>
                  <a:pt x="122829" y="237515"/>
                </a:cubicBezTo>
                <a:close/>
              </a:path>
            </a:pathLst>
          </a:custGeom>
          <a:solidFill>
            <a:srgbClr val="CCFFFF"/>
          </a:solidFill>
          <a:ln>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4800" b="1" dirty="0">
                <a:solidFill>
                  <a:prstClr val="black"/>
                </a:solidFill>
              </a:rPr>
              <a:t>Vừa chuyển đến nơi ở mới để sinh sống và học tập: </a:t>
            </a:r>
            <a:r>
              <a:rPr lang="vi-VN" sz="4800" dirty="0">
                <a:solidFill>
                  <a:prstClr val="black"/>
                </a:solidFill>
              </a:rPr>
              <a:t>tìm hiểu phong tục, tập quán ở nơi sinh sống và học tập mới, tích cực trò chuyện, làm quen với bạn bè, ….</a:t>
            </a:r>
            <a:endParaRPr kumimoji="0" lang="vi-VN" sz="4800" i="0" u="none" strike="noStrike" kern="1200" cap="none" spc="0" normalizeH="0" baseline="0" noProof="0" dirty="0">
              <a:ln>
                <a:noFill/>
              </a:ln>
              <a:solidFill>
                <a:prstClr val="black"/>
              </a:solidFill>
              <a:effectLst/>
              <a:uLnTx/>
              <a:uFillTx/>
              <a:latin typeface="Arial" panose="020B0604020202020204" pitchFamily="34" charset="0"/>
            </a:endParaRPr>
          </a:p>
        </p:txBody>
      </p:sp>
    </p:spTree>
    <p:extLst>
      <p:ext uri="{BB962C8B-B14F-4D97-AF65-F5344CB8AC3E}">
        <p14:creationId xmlns:p14="http://schemas.microsoft.com/office/powerpoint/2010/main" val="21311211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hool supplies around a yellow background&#10;&#10;Description automatically generated">
            <a:extLst>
              <a:ext uri="{FF2B5EF4-FFF2-40B4-BE49-F238E27FC236}">
                <a16:creationId xmlns:a16="http://schemas.microsoft.com/office/drawing/2014/main" id="{ED310A7F-3BE7-BEEA-419D-C77D185025C0}"/>
              </a:ext>
            </a:extLst>
          </p:cNvPr>
          <p:cNvPicPr>
            <a:picLocks noGrp="1" noRo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399"/>
            <a:ext cx="18288000" cy="10286202"/>
          </a:xfrm>
          <a:prstGeom prst="rect">
            <a:avLst/>
          </a:prstGeom>
        </p:spPr>
      </p:pic>
      <p:sp>
        <p:nvSpPr>
          <p:cNvPr id="3" name="Rectangle: Diagonal Corners Rounded 2">
            <a:extLst>
              <a:ext uri="{FF2B5EF4-FFF2-40B4-BE49-F238E27FC236}">
                <a16:creationId xmlns:a16="http://schemas.microsoft.com/office/drawing/2014/main" id="{4DA9BE08-1331-543D-6421-3FB6FF8DAF74}"/>
              </a:ext>
            </a:extLst>
          </p:cNvPr>
          <p:cNvSpPr/>
          <p:nvPr/>
        </p:nvSpPr>
        <p:spPr>
          <a:xfrm>
            <a:off x="609600" y="342900"/>
            <a:ext cx="17462486" cy="9601200"/>
          </a:xfrm>
          <a:prstGeom prst="round2DiagRect">
            <a:avLst>
              <a:gd name="adj1" fmla="val 7712"/>
              <a:gd name="adj2" fmla="val 0"/>
            </a:avLst>
          </a:prstGeom>
          <a:solidFill>
            <a:schemeClr val="lt1">
              <a:alpha val="95000"/>
            </a:schemeClr>
          </a:solidFill>
          <a:ln w="38100">
            <a:prstDash val="sys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Freeform 5">
            <a:extLst>
              <a:ext uri="{FF2B5EF4-FFF2-40B4-BE49-F238E27FC236}">
                <a16:creationId xmlns:a16="http://schemas.microsoft.com/office/drawing/2014/main" id="{B12B10CA-054E-6F42-ABB0-89770D771DC8}"/>
              </a:ext>
            </a:extLst>
          </p:cNvPr>
          <p:cNvSpPr/>
          <p:nvPr/>
        </p:nvSpPr>
        <p:spPr>
          <a:xfrm>
            <a:off x="16230600" y="495300"/>
            <a:ext cx="1828800" cy="2970094"/>
          </a:xfrm>
          <a:custGeom>
            <a:avLst/>
            <a:gdLst/>
            <a:ahLst/>
            <a:cxnLst/>
            <a:rect l="l" t="t" r="r" b="b"/>
            <a:pathLst>
              <a:path w="1308058" h="2315148">
                <a:moveTo>
                  <a:pt x="0" y="0"/>
                </a:moveTo>
                <a:lnTo>
                  <a:pt x="1308058" y="0"/>
                </a:lnTo>
                <a:lnTo>
                  <a:pt x="1308058" y="2315148"/>
                </a:lnTo>
                <a:lnTo>
                  <a:pt x="0" y="2315148"/>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Freeform 10">
            <a:extLst>
              <a:ext uri="{FF2B5EF4-FFF2-40B4-BE49-F238E27FC236}">
                <a16:creationId xmlns:a16="http://schemas.microsoft.com/office/drawing/2014/main" id="{9953375A-3841-224A-753F-12AB5E5E28EE}"/>
              </a:ext>
            </a:extLst>
          </p:cNvPr>
          <p:cNvSpPr/>
          <p:nvPr/>
        </p:nvSpPr>
        <p:spPr>
          <a:xfrm>
            <a:off x="228600" y="190500"/>
            <a:ext cx="1828799" cy="3429000"/>
          </a:xfrm>
          <a:custGeom>
            <a:avLst/>
            <a:gdLst/>
            <a:ahLst/>
            <a:cxnLst/>
            <a:rect l="l" t="t" r="r" b="b"/>
            <a:pathLst>
              <a:path w="1236858" h="2467548">
                <a:moveTo>
                  <a:pt x="0" y="0"/>
                </a:moveTo>
                <a:lnTo>
                  <a:pt x="1236858" y="0"/>
                </a:lnTo>
                <a:lnTo>
                  <a:pt x="1236858" y="2467548"/>
                </a:lnTo>
                <a:lnTo>
                  <a:pt x="0" y="2467548"/>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 name="Rectangle: Rounded Corners 14">
            <a:extLst>
              <a:ext uri="{FF2B5EF4-FFF2-40B4-BE49-F238E27FC236}">
                <a16:creationId xmlns:a16="http://schemas.microsoft.com/office/drawing/2014/main" id="{C88A3D81-0C23-80A3-A62A-B1A150DCADB7}"/>
              </a:ext>
            </a:extLst>
          </p:cNvPr>
          <p:cNvSpPr/>
          <p:nvPr/>
        </p:nvSpPr>
        <p:spPr>
          <a:xfrm>
            <a:off x="2590800" y="-32657"/>
            <a:ext cx="12954000" cy="2667000"/>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4800" b="1" i="1" dirty="0">
                <a:solidFill>
                  <a:prstClr val="black"/>
                </a:solidFill>
                <a:latin typeface="Cambria" panose="02040503050406030204" pitchFamily="18" charset="0"/>
                <a:ea typeface="Cambria" panose="02040503050406030204" pitchFamily="18" charset="0"/>
              </a:rPr>
              <a:t>2. </a:t>
            </a:r>
            <a:r>
              <a:rPr lang="vi-VN" sz="4800" b="1" i="1" dirty="0">
                <a:solidFill>
                  <a:prstClr val="black"/>
                </a:solidFill>
                <a:latin typeface="Cambria" panose="02040503050406030204" pitchFamily="18" charset="0"/>
                <a:ea typeface="Cambria" panose="02040503050406030204" pitchFamily="18" charset="0"/>
              </a:rPr>
              <a:t>Hãy viết ra điều mong muốn nhất của em lúc này, chỉ ra khó khăn và biện pháp vượt khó để đạt được mong muốn đó.</a:t>
            </a:r>
            <a:endParaRPr kumimoji="0" lang="vi-VN" sz="48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5" name="Freeform 2">
            <a:extLst>
              <a:ext uri="{FF2B5EF4-FFF2-40B4-BE49-F238E27FC236}">
                <a16:creationId xmlns:a16="http://schemas.microsoft.com/office/drawing/2014/main" id="{ACA1A0E3-A7B2-695E-4320-A26BAC4D6953}"/>
              </a:ext>
            </a:extLst>
          </p:cNvPr>
          <p:cNvSpPr/>
          <p:nvPr/>
        </p:nvSpPr>
        <p:spPr>
          <a:xfrm>
            <a:off x="5791200" y="3086100"/>
            <a:ext cx="7577859" cy="6547031"/>
          </a:xfrm>
          <a:custGeom>
            <a:avLst/>
            <a:gdLst/>
            <a:ahLst/>
            <a:cxnLst/>
            <a:rect l="l" t="t" r="r" b="b"/>
            <a:pathLst>
              <a:path w="7958859" h="7461431">
                <a:moveTo>
                  <a:pt x="0" y="0"/>
                </a:moveTo>
                <a:lnTo>
                  <a:pt x="7958860" y="0"/>
                </a:lnTo>
                <a:lnTo>
                  <a:pt x="7958860" y="7461431"/>
                </a:lnTo>
                <a:lnTo>
                  <a:pt x="0" y="746143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TextBox 5">
            <a:extLst>
              <a:ext uri="{FF2B5EF4-FFF2-40B4-BE49-F238E27FC236}">
                <a16:creationId xmlns:a16="http://schemas.microsoft.com/office/drawing/2014/main" id="{0CBBD159-0B4F-62E6-0B91-C85D497D30FA}"/>
              </a:ext>
            </a:extLst>
          </p:cNvPr>
          <p:cNvSpPr txBox="1"/>
          <p:nvPr/>
        </p:nvSpPr>
        <p:spPr>
          <a:xfrm>
            <a:off x="8001000" y="9029700"/>
            <a:ext cx="6477000" cy="646331"/>
          </a:xfrm>
          <a:prstGeom prst="rect">
            <a:avLst/>
          </a:prstGeom>
          <a:noFill/>
        </p:spPr>
        <p:txBody>
          <a:bodyPr wrap="square" rtlCol="0">
            <a:spAutoFit/>
          </a:bodyPr>
          <a:lstStyle/>
          <a:p>
            <a:r>
              <a:rPr lang="en-US" sz="3600" b="1" dirty="0" err="1"/>
              <a:t>Cây</a:t>
            </a:r>
            <a:r>
              <a:rPr lang="en-US" sz="3600" b="1" dirty="0"/>
              <a:t> </a:t>
            </a:r>
            <a:r>
              <a:rPr lang="en-US" sz="3600" b="1" dirty="0" err="1"/>
              <a:t>nguyện</a:t>
            </a:r>
            <a:r>
              <a:rPr lang="en-US" sz="3600" b="1" dirty="0"/>
              <a:t> </a:t>
            </a:r>
            <a:r>
              <a:rPr lang="en-US" sz="3600" b="1" dirty="0" err="1"/>
              <a:t>ước</a:t>
            </a:r>
            <a:endParaRPr lang="en-US" sz="3600" b="1" dirty="0"/>
          </a:p>
        </p:txBody>
      </p:sp>
    </p:spTree>
    <p:extLst>
      <p:ext uri="{BB962C8B-B14F-4D97-AF65-F5344CB8AC3E}">
        <p14:creationId xmlns:p14="http://schemas.microsoft.com/office/powerpoint/2010/main" val="57062189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5" grpId="0" animBg="1"/>
      <p:bldP spid="5" grpId="0" animBg="1"/>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hool supplies around a yellow background&#10;&#10;Description automatically generated">
            <a:extLst>
              <a:ext uri="{FF2B5EF4-FFF2-40B4-BE49-F238E27FC236}">
                <a16:creationId xmlns:a16="http://schemas.microsoft.com/office/drawing/2014/main" id="{ED310A7F-3BE7-BEEA-419D-C77D185025C0}"/>
              </a:ext>
            </a:extLst>
          </p:cNvPr>
          <p:cNvPicPr>
            <a:picLocks noGrp="1" noRo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399"/>
            <a:ext cx="18288000" cy="10286202"/>
          </a:xfrm>
          <a:prstGeom prst="rect">
            <a:avLst/>
          </a:prstGeom>
        </p:spPr>
      </p:pic>
      <p:sp>
        <p:nvSpPr>
          <p:cNvPr id="3" name="Rectangle: Diagonal Corners Rounded 2">
            <a:extLst>
              <a:ext uri="{FF2B5EF4-FFF2-40B4-BE49-F238E27FC236}">
                <a16:creationId xmlns:a16="http://schemas.microsoft.com/office/drawing/2014/main" id="{4DA9BE08-1331-543D-6421-3FB6FF8DAF74}"/>
              </a:ext>
            </a:extLst>
          </p:cNvPr>
          <p:cNvSpPr/>
          <p:nvPr/>
        </p:nvSpPr>
        <p:spPr>
          <a:xfrm>
            <a:off x="609600" y="342900"/>
            <a:ext cx="17462486" cy="9601200"/>
          </a:xfrm>
          <a:prstGeom prst="round2DiagRect">
            <a:avLst>
              <a:gd name="adj1" fmla="val 7712"/>
              <a:gd name="adj2" fmla="val 0"/>
            </a:avLst>
          </a:prstGeom>
          <a:solidFill>
            <a:schemeClr val="lt1">
              <a:alpha val="95000"/>
            </a:schemeClr>
          </a:solidFill>
          <a:ln w="38100">
            <a:prstDash val="sys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Freeform 5">
            <a:extLst>
              <a:ext uri="{FF2B5EF4-FFF2-40B4-BE49-F238E27FC236}">
                <a16:creationId xmlns:a16="http://schemas.microsoft.com/office/drawing/2014/main" id="{B12B10CA-054E-6F42-ABB0-89770D771DC8}"/>
              </a:ext>
            </a:extLst>
          </p:cNvPr>
          <p:cNvSpPr/>
          <p:nvPr/>
        </p:nvSpPr>
        <p:spPr>
          <a:xfrm>
            <a:off x="16230600" y="495300"/>
            <a:ext cx="1828800" cy="2970094"/>
          </a:xfrm>
          <a:custGeom>
            <a:avLst/>
            <a:gdLst/>
            <a:ahLst/>
            <a:cxnLst/>
            <a:rect l="l" t="t" r="r" b="b"/>
            <a:pathLst>
              <a:path w="1308058" h="2315148">
                <a:moveTo>
                  <a:pt x="0" y="0"/>
                </a:moveTo>
                <a:lnTo>
                  <a:pt x="1308058" y="0"/>
                </a:lnTo>
                <a:lnTo>
                  <a:pt x="1308058" y="2315148"/>
                </a:lnTo>
                <a:lnTo>
                  <a:pt x="0" y="2315148"/>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Freeform 10">
            <a:extLst>
              <a:ext uri="{FF2B5EF4-FFF2-40B4-BE49-F238E27FC236}">
                <a16:creationId xmlns:a16="http://schemas.microsoft.com/office/drawing/2014/main" id="{9953375A-3841-224A-753F-12AB5E5E28EE}"/>
              </a:ext>
            </a:extLst>
          </p:cNvPr>
          <p:cNvSpPr/>
          <p:nvPr/>
        </p:nvSpPr>
        <p:spPr>
          <a:xfrm>
            <a:off x="228600" y="190500"/>
            <a:ext cx="1828799" cy="3429000"/>
          </a:xfrm>
          <a:custGeom>
            <a:avLst/>
            <a:gdLst/>
            <a:ahLst/>
            <a:cxnLst/>
            <a:rect l="l" t="t" r="r" b="b"/>
            <a:pathLst>
              <a:path w="1236858" h="2467548">
                <a:moveTo>
                  <a:pt x="0" y="0"/>
                </a:moveTo>
                <a:lnTo>
                  <a:pt x="1236858" y="0"/>
                </a:lnTo>
                <a:lnTo>
                  <a:pt x="1236858" y="2467548"/>
                </a:lnTo>
                <a:lnTo>
                  <a:pt x="0" y="2467548"/>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 name="Rectangle: Rounded Corners 14">
            <a:extLst>
              <a:ext uri="{FF2B5EF4-FFF2-40B4-BE49-F238E27FC236}">
                <a16:creationId xmlns:a16="http://schemas.microsoft.com/office/drawing/2014/main" id="{C88A3D81-0C23-80A3-A62A-B1A150DCADB7}"/>
              </a:ext>
            </a:extLst>
          </p:cNvPr>
          <p:cNvSpPr/>
          <p:nvPr/>
        </p:nvSpPr>
        <p:spPr>
          <a:xfrm>
            <a:off x="2590800" y="-32657"/>
            <a:ext cx="12954000" cy="2667000"/>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4800" b="1" i="1" dirty="0">
                <a:solidFill>
                  <a:prstClr val="black"/>
                </a:solidFill>
                <a:latin typeface="Cambria" panose="02040503050406030204" pitchFamily="18" charset="0"/>
                <a:ea typeface="Cambria" panose="02040503050406030204" pitchFamily="18" charset="0"/>
              </a:rPr>
              <a:t>3. </a:t>
            </a:r>
            <a:r>
              <a:rPr lang="vi-VN" sz="4800" b="1" i="1" dirty="0">
                <a:solidFill>
                  <a:prstClr val="black"/>
                </a:solidFill>
                <a:latin typeface="Cambria" panose="02040503050406030204" pitchFamily="18" charset="0"/>
                <a:ea typeface="Cambria" panose="02040503050406030204" pitchFamily="18" charset="0"/>
              </a:rPr>
              <a:t>Sưu tầm và kể cho các bạn nghe về một tấm gương vượt khó trong học tập và cuộc sống mà em quý trọng.</a:t>
            </a:r>
            <a:endParaRPr kumimoji="0" lang="vi-VN" sz="48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7" name="TextBox 6">
            <a:extLst>
              <a:ext uri="{FF2B5EF4-FFF2-40B4-BE49-F238E27FC236}">
                <a16:creationId xmlns:a16="http://schemas.microsoft.com/office/drawing/2014/main" id="{7E40FBA4-E5FD-102E-B26D-049CC092F968}"/>
              </a:ext>
            </a:extLst>
          </p:cNvPr>
          <p:cNvSpPr txBox="1"/>
          <p:nvPr/>
        </p:nvSpPr>
        <p:spPr>
          <a:xfrm>
            <a:off x="1371600" y="3162300"/>
            <a:ext cx="15773400" cy="6740307"/>
          </a:xfrm>
          <a:prstGeom prst="rect">
            <a:avLst/>
          </a:prstGeom>
          <a:noFill/>
        </p:spPr>
        <p:txBody>
          <a:bodyPr wrap="square" rtlCol="0">
            <a:spAutoFit/>
          </a:bodyPr>
          <a:lstStyle/>
          <a:p>
            <a:pPr algn="just"/>
            <a:r>
              <a:rPr lang="vi-VN" sz="3600" b="0" i="0" dirty="0">
                <a:solidFill>
                  <a:srgbClr val="000000"/>
                </a:solidFill>
                <a:effectLst/>
                <a:latin typeface="Cambria" panose="02040503050406030204" pitchFamily="18" charset="0"/>
                <a:ea typeface="Cambria" panose="02040503050406030204" pitchFamily="18" charset="0"/>
              </a:rPr>
              <a:t>Nguyễn Hiền là vị trạng nguyên đầu tiên và nhỏ tuổi nhất trong lịch sử nước ta.  Với những thành công như vậy, ông đã khiến người đời nể phục lòng hiếu học của ông. Cuộc sống thuở nhỏ của Nguyễn Hiền cũng rất khó khăn khi cha ông mất sớm và cùng với mẹ ở một ngôi chùa.</a:t>
            </a:r>
          </a:p>
          <a:p>
            <a:pPr algn="just"/>
            <a:r>
              <a:rPr lang="vi-VN" sz="3600" b="0" i="0" dirty="0">
                <a:solidFill>
                  <a:srgbClr val="000000"/>
                </a:solidFill>
                <a:effectLst/>
                <a:latin typeface="Cambria" panose="02040503050406030204" pitchFamily="18" charset="0"/>
                <a:ea typeface="Cambria" panose="02040503050406030204" pitchFamily="18" charset="0"/>
              </a:rPr>
              <a:t>Vốn trời phú thông minh, Nguyễn Hiền học 1 thì lại biết 10 nên chẳng mấy chốc vượt xa kiến thức của các bạn cùng trang lứa và thậm chí còn giỏi hơn cả các đàn anh khóa trên. Cậu luôn yêu thích tìm tòi học hỏi và thường lân la ở các lớp học trong làng để có cơ hội tiếp xúc nhiều hơn với chữ nghĩa, sách vở. Chính vì vậy, cậu có hiểu biết kiến thức uyên bác, rộng lớn ai hỏi gì cũng đối đáp thông minh vượt xa với tuổi của ông khiến người đời kinh ngạc phải gọi ông là ‘’thần đồng’’. Năm 1247, khi vừa tròn 12 tuổi, Nguyễn Hiền đã thi đậu Trạng Nguyên, trở thành vị Trạng Nguyên trẻ nhất trong lịch sử Việt Nam.</a:t>
            </a:r>
          </a:p>
        </p:txBody>
      </p:sp>
    </p:spTree>
    <p:extLst>
      <p:ext uri="{BB962C8B-B14F-4D97-AF65-F5344CB8AC3E}">
        <p14:creationId xmlns:p14="http://schemas.microsoft.com/office/powerpoint/2010/main" val="181823344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5" grpId="0" animBg="1"/>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hool supplies around a yellow background&#10;&#10;Description automatically generated">
            <a:extLst>
              <a:ext uri="{FF2B5EF4-FFF2-40B4-BE49-F238E27FC236}">
                <a16:creationId xmlns:a16="http://schemas.microsoft.com/office/drawing/2014/main" id="{73B5CE6E-C366-ED39-4008-BD530BDE83C4}"/>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399"/>
            <a:ext cx="18288000" cy="10286202"/>
          </a:xfrm>
          <a:prstGeom prst="rect">
            <a:avLst/>
          </a:prstGeom>
        </p:spPr>
      </p:pic>
      <p:sp>
        <p:nvSpPr>
          <p:cNvPr id="3" name="Rectangle: Rounded Corners 2">
            <a:extLst>
              <a:ext uri="{FF2B5EF4-FFF2-40B4-BE49-F238E27FC236}">
                <a16:creationId xmlns:a16="http://schemas.microsoft.com/office/drawing/2014/main" id="{1F362403-4586-A969-4871-6721950DADD9}"/>
              </a:ext>
            </a:extLst>
          </p:cNvPr>
          <p:cNvSpPr/>
          <p:nvPr/>
        </p:nvSpPr>
        <p:spPr>
          <a:xfrm>
            <a:off x="1447800" y="3619500"/>
            <a:ext cx="12319654" cy="6019800"/>
          </a:xfrm>
          <a:prstGeom prst="roundRect">
            <a:avLst>
              <a:gd name="adj" fmla="val 13437"/>
            </a:avLst>
          </a:prstGeom>
          <a:solidFill>
            <a:schemeClr val="bg1"/>
          </a:solidFill>
          <a:ln w="3810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6000" i="1" dirty="0">
                <a:solidFill>
                  <a:schemeClr val="accent2"/>
                </a:solidFill>
                <a:latin typeface="Cambria" panose="02040503050406030204" pitchFamily="18" charset="0"/>
                <a:ea typeface="Cambria" panose="02040503050406030204" pitchFamily="18" charset="0"/>
              </a:rPr>
              <a:t>Gồm 2 nhóm, mỗi nhóm 5 HS, tiến hành ghép các mảnh ghép sao cho đúng thứ tự các bước để giải quyết các khó khăn trong học tập và cuộc sống. Đội nào ghép nhanh và đúng thì giành chiến thắng.</a:t>
            </a:r>
          </a:p>
        </p:txBody>
      </p:sp>
      <p:sp>
        <p:nvSpPr>
          <p:cNvPr id="7" name="Freeform 15">
            <a:extLst>
              <a:ext uri="{FF2B5EF4-FFF2-40B4-BE49-F238E27FC236}">
                <a16:creationId xmlns:a16="http://schemas.microsoft.com/office/drawing/2014/main" id="{EC4F389F-271F-F3E5-7514-37F1318956BE}"/>
              </a:ext>
            </a:extLst>
          </p:cNvPr>
          <p:cNvSpPr/>
          <p:nvPr/>
        </p:nvSpPr>
        <p:spPr>
          <a:xfrm>
            <a:off x="13767454" y="3619500"/>
            <a:ext cx="4487990" cy="6652885"/>
          </a:xfrm>
          <a:custGeom>
            <a:avLst/>
            <a:gdLst/>
            <a:ahLst/>
            <a:cxnLst/>
            <a:rect l="l" t="t" r="r" b="b"/>
            <a:pathLst>
              <a:path w="1744790" h="2988933">
                <a:moveTo>
                  <a:pt x="0" y="0"/>
                </a:moveTo>
                <a:lnTo>
                  <a:pt x="1744789" y="0"/>
                </a:lnTo>
                <a:lnTo>
                  <a:pt x="1744789" y="2988933"/>
                </a:lnTo>
                <a:lnTo>
                  <a:pt x="0" y="2988933"/>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8" name="Picture 7">
            <a:extLst>
              <a:ext uri="{FF2B5EF4-FFF2-40B4-BE49-F238E27FC236}">
                <a16:creationId xmlns:a16="http://schemas.microsoft.com/office/drawing/2014/main" id="{9509D871-C89D-D6B9-2838-5AB30960F6E5}"/>
              </a:ext>
            </a:extLst>
          </p:cNvPr>
          <p:cNvPicPr>
            <a:picLocks noChangeAspect="1"/>
          </p:cNvPicPr>
          <p:nvPr/>
        </p:nvPicPr>
        <p:blipFill>
          <a:blip r:embed="rId4"/>
          <a:stretch>
            <a:fillRect/>
          </a:stretch>
        </p:blipFill>
        <p:spPr>
          <a:xfrm>
            <a:off x="1447800" y="495300"/>
            <a:ext cx="15375445" cy="2645893"/>
          </a:xfrm>
          <a:prstGeom prst="rect">
            <a:avLst/>
          </a:prstGeom>
        </p:spPr>
      </p:pic>
    </p:spTree>
    <p:extLst>
      <p:ext uri="{BB962C8B-B14F-4D97-AF65-F5344CB8AC3E}">
        <p14:creationId xmlns:p14="http://schemas.microsoft.com/office/powerpoint/2010/main" val="69167639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hool supplies around a yellow background&#10;&#10;Description automatically generated">
            <a:extLst>
              <a:ext uri="{FF2B5EF4-FFF2-40B4-BE49-F238E27FC236}">
                <a16:creationId xmlns:a16="http://schemas.microsoft.com/office/drawing/2014/main" id="{ED310A7F-3BE7-BEEA-419D-C77D185025C0}"/>
              </a:ext>
            </a:extLst>
          </p:cNvPr>
          <p:cNvPicPr>
            <a:picLocks noGrp="1" noRo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399"/>
            <a:ext cx="18288000" cy="10286202"/>
          </a:xfrm>
          <a:prstGeom prst="rect">
            <a:avLst/>
          </a:prstGeom>
        </p:spPr>
      </p:pic>
      <p:sp>
        <p:nvSpPr>
          <p:cNvPr id="3" name="Rectangle: Diagonal Corners Rounded 2">
            <a:extLst>
              <a:ext uri="{FF2B5EF4-FFF2-40B4-BE49-F238E27FC236}">
                <a16:creationId xmlns:a16="http://schemas.microsoft.com/office/drawing/2014/main" id="{4DA9BE08-1331-543D-6421-3FB6FF8DAF74}"/>
              </a:ext>
            </a:extLst>
          </p:cNvPr>
          <p:cNvSpPr/>
          <p:nvPr/>
        </p:nvSpPr>
        <p:spPr>
          <a:xfrm>
            <a:off x="609600" y="342900"/>
            <a:ext cx="17462486" cy="9601200"/>
          </a:xfrm>
          <a:prstGeom prst="round2DiagRect">
            <a:avLst>
              <a:gd name="adj1" fmla="val 7712"/>
              <a:gd name="adj2" fmla="val 0"/>
            </a:avLst>
          </a:prstGeom>
          <a:solidFill>
            <a:schemeClr val="lt1">
              <a:alpha val="95000"/>
            </a:schemeClr>
          </a:solidFill>
          <a:ln w="38100">
            <a:prstDash val="sys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6" name="Picture 5">
            <a:extLst>
              <a:ext uri="{FF2B5EF4-FFF2-40B4-BE49-F238E27FC236}">
                <a16:creationId xmlns:a16="http://schemas.microsoft.com/office/drawing/2014/main" id="{40CE244D-5E77-4692-EC46-8F6AFED2CDE3}"/>
              </a:ext>
            </a:extLst>
          </p:cNvPr>
          <p:cNvPicPr>
            <a:picLocks noChangeAspect="1"/>
          </p:cNvPicPr>
          <p:nvPr/>
        </p:nvPicPr>
        <p:blipFill>
          <a:blip r:embed="rId3"/>
          <a:stretch>
            <a:fillRect/>
          </a:stretch>
        </p:blipFill>
        <p:spPr>
          <a:xfrm>
            <a:off x="1524000" y="2552700"/>
            <a:ext cx="15627821" cy="6019800"/>
          </a:xfrm>
          <a:prstGeom prst="rect">
            <a:avLst/>
          </a:prstGeom>
        </p:spPr>
      </p:pic>
    </p:spTree>
    <p:extLst>
      <p:ext uri="{BB962C8B-B14F-4D97-AF65-F5344CB8AC3E}">
        <p14:creationId xmlns:p14="http://schemas.microsoft.com/office/powerpoint/2010/main" val="12232974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hool supplies around a yellow background&#10;&#10;Description automatically generated">
            <a:extLst>
              <a:ext uri="{FF2B5EF4-FFF2-40B4-BE49-F238E27FC236}">
                <a16:creationId xmlns:a16="http://schemas.microsoft.com/office/drawing/2014/main" id="{ED310A7F-3BE7-BEEA-419D-C77D185025C0}"/>
              </a:ext>
            </a:extLst>
          </p:cNvPr>
          <p:cNvPicPr>
            <a:picLocks noGrp="1" noRo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399"/>
            <a:ext cx="18288000" cy="10286202"/>
          </a:xfrm>
          <a:prstGeom prst="rect">
            <a:avLst/>
          </a:prstGeom>
        </p:spPr>
      </p:pic>
      <p:sp>
        <p:nvSpPr>
          <p:cNvPr id="4" name="Cloud 3">
            <a:extLst>
              <a:ext uri="{FF2B5EF4-FFF2-40B4-BE49-F238E27FC236}">
                <a16:creationId xmlns:a16="http://schemas.microsoft.com/office/drawing/2014/main" id="{4DD0521B-EF11-CEEA-60DA-A820F5510A0E}"/>
              </a:ext>
            </a:extLst>
          </p:cNvPr>
          <p:cNvSpPr/>
          <p:nvPr/>
        </p:nvSpPr>
        <p:spPr>
          <a:xfrm>
            <a:off x="3124200" y="952500"/>
            <a:ext cx="11734800" cy="8001000"/>
          </a:xfrm>
          <a:prstGeom prst="cloud">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 name="Cloud 4">
            <a:extLst>
              <a:ext uri="{FF2B5EF4-FFF2-40B4-BE49-F238E27FC236}">
                <a16:creationId xmlns:a16="http://schemas.microsoft.com/office/drawing/2014/main" id="{EE90620C-04E4-9381-EA58-ABCF2BD8F52A}"/>
              </a:ext>
            </a:extLst>
          </p:cNvPr>
          <p:cNvSpPr/>
          <p:nvPr/>
        </p:nvSpPr>
        <p:spPr>
          <a:xfrm>
            <a:off x="3262952" y="1333500"/>
            <a:ext cx="11457296" cy="7239000"/>
          </a:xfrm>
          <a:prstGeom prst="cloud">
            <a:avLst/>
          </a:prstGeom>
          <a:solidFill>
            <a:srgbClr val="78BF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3" name="Picture 2">
            <a:extLst>
              <a:ext uri="{FF2B5EF4-FFF2-40B4-BE49-F238E27FC236}">
                <a16:creationId xmlns:a16="http://schemas.microsoft.com/office/drawing/2014/main" id="{280D0528-D7D8-C6D5-1646-3EF75F7C422A}"/>
              </a:ext>
            </a:extLst>
          </p:cNvPr>
          <p:cNvPicPr>
            <a:picLocks noChangeAspect="1"/>
          </p:cNvPicPr>
          <p:nvPr/>
        </p:nvPicPr>
        <p:blipFill>
          <a:blip r:embed="rId3"/>
          <a:stretch>
            <a:fillRect/>
          </a:stretch>
        </p:blipFill>
        <p:spPr>
          <a:xfrm>
            <a:off x="3429000" y="1866900"/>
            <a:ext cx="11351736" cy="6968332"/>
          </a:xfrm>
          <a:prstGeom prst="rect">
            <a:avLst/>
          </a:prstGeom>
        </p:spPr>
      </p:pic>
    </p:spTree>
    <p:extLst>
      <p:ext uri="{BB962C8B-B14F-4D97-AF65-F5344CB8AC3E}">
        <p14:creationId xmlns:p14="http://schemas.microsoft.com/office/powerpoint/2010/main" val="397131083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hool supplies around a yellow background&#10;&#10;Description automatically generated">
            <a:extLst>
              <a:ext uri="{FF2B5EF4-FFF2-40B4-BE49-F238E27FC236}">
                <a16:creationId xmlns:a16="http://schemas.microsoft.com/office/drawing/2014/main" id="{ED310A7F-3BE7-BEEA-419D-C77D185025C0}"/>
              </a:ext>
            </a:extLst>
          </p:cNvPr>
          <p:cNvPicPr>
            <a:picLocks noGrp="1" noRo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399"/>
            <a:ext cx="18288000" cy="10286202"/>
          </a:xfrm>
          <a:prstGeom prst="rect">
            <a:avLst/>
          </a:prstGeom>
        </p:spPr>
      </p:pic>
      <p:sp>
        <p:nvSpPr>
          <p:cNvPr id="3" name="Rectangle: Diagonal Corners Rounded 2">
            <a:extLst>
              <a:ext uri="{FF2B5EF4-FFF2-40B4-BE49-F238E27FC236}">
                <a16:creationId xmlns:a16="http://schemas.microsoft.com/office/drawing/2014/main" id="{4DA9BE08-1331-543D-6421-3FB6FF8DAF74}"/>
              </a:ext>
            </a:extLst>
          </p:cNvPr>
          <p:cNvSpPr/>
          <p:nvPr/>
        </p:nvSpPr>
        <p:spPr>
          <a:xfrm>
            <a:off x="609600" y="342900"/>
            <a:ext cx="17462486" cy="9601200"/>
          </a:xfrm>
          <a:prstGeom prst="round2DiagRect">
            <a:avLst>
              <a:gd name="adj1" fmla="val 7712"/>
              <a:gd name="adj2" fmla="val 0"/>
            </a:avLst>
          </a:prstGeom>
          <a:solidFill>
            <a:schemeClr val="lt1">
              <a:alpha val="95000"/>
            </a:schemeClr>
          </a:solidFill>
          <a:ln w="38100">
            <a:prstDash val="sys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Freeform 10">
            <a:extLst>
              <a:ext uri="{FF2B5EF4-FFF2-40B4-BE49-F238E27FC236}">
                <a16:creationId xmlns:a16="http://schemas.microsoft.com/office/drawing/2014/main" id="{9953375A-3841-224A-753F-12AB5E5E28EE}"/>
              </a:ext>
            </a:extLst>
          </p:cNvPr>
          <p:cNvSpPr/>
          <p:nvPr/>
        </p:nvSpPr>
        <p:spPr>
          <a:xfrm>
            <a:off x="1638525" y="723900"/>
            <a:ext cx="1828799" cy="3429000"/>
          </a:xfrm>
          <a:custGeom>
            <a:avLst/>
            <a:gdLst/>
            <a:ahLst/>
            <a:cxnLst/>
            <a:rect l="l" t="t" r="r" b="b"/>
            <a:pathLst>
              <a:path w="1236858" h="2467548">
                <a:moveTo>
                  <a:pt x="0" y="0"/>
                </a:moveTo>
                <a:lnTo>
                  <a:pt x="1236858" y="0"/>
                </a:lnTo>
                <a:lnTo>
                  <a:pt x="1236858" y="2467548"/>
                </a:lnTo>
                <a:lnTo>
                  <a:pt x="0" y="2467548"/>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18" name="Group 17">
            <a:extLst>
              <a:ext uri="{FF2B5EF4-FFF2-40B4-BE49-F238E27FC236}">
                <a16:creationId xmlns:a16="http://schemas.microsoft.com/office/drawing/2014/main" id="{0C59F9D0-6484-8AA3-45A4-00ECE27B201C}"/>
              </a:ext>
            </a:extLst>
          </p:cNvPr>
          <p:cNvGrpSpPr/>
          <p:nvPr/>
        </p:nvGrpSpPr>
        <p:grpSpPr>
          <a:xfrm>
            <a:off x="5638800" y="952500"/>
            <a:ext cx="11734800" cy="990600"/>
            <a:chOff x="393686" y="4894349"/>
            <a:chExt cx="11734800" cy="990600"/>
          </a:xfrm>
        </p:grpSpPr>
        <p:sp>
          <p:nvSpPr>
            <p:cNvPr id="16" name="Rectangle: Rounded Corners 15">
              <a:extLst>
                <a:ext uri="{FF2B5EF4-FFF2-40B4-BE49-F238E27FC236}">
                  <a16:creationId xmlns:a16="http://schemas.microsoft.com/office/drawing/2014/main" id="{707666C9-3F11-302C-FEC2-289B04FBE9CC}"/>
                </a:ext>
              </a:extLst>
            </p:cNvPr>
            <p:cNvSpPr/>
            <p:nvPr/>
          </p:nvSpPr>
          <p:spPr>
            <a:xfrm>
              <a:off x="833122" y="4942939"/>
              <a:ext cx="11295364" cy="914400"/>
            </a:xfrm>
            <a:prstGeom prst="roundRect">
              <a:avLst>
                <a:gd name="adj" fmla="val 50000"/>
              </a:avLst>
            </a:prstGeom>
            <a:solidFill>
              <a:srgbClr val="FF99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ctr">
                <a:lnSpc>
                  <a:spcPct val="150000"/>
                </a:lnSpc>
                <a:spcBef>
                  <a:spcPts val="0"/>
                </a:spcBef>
              </a:pPr>
              <a:r>
                <a:rPr lang="vi-VN" sz="4800" dirty="0">
                  <a:solidFill>
                    <a:srgbClr val="002060"/>
                  </a:solidFill>
                  <a:effectLst/>
                  <a:latin typeface="Calibri" panose="020F0502020204030204" pitchFamily="34" charset="0"/>
                  <a:ea typeface="Arial" panose="020B0604020202020204" pitchFamily="34" charset="0"/>
                  <a:cs typeface="Calibri" panose="020F0502020204030204" pitchFamily="34" charset="0"/>
                </a:rPr>
                <a:t>Tìm hiểu nguyên nhân dẫn tới khó khăn</a:t>
              </a:r>
              <a:endParaRPr lang="en-US" sz="4800" dirty="0">
                <a:solidFill>
                  <a:srgbClr val="002060"/>
                </a:solidFill>
                <a:effectLst/>
                <a:latin typeface="Calibri" panose="020F0502020204030204" pitchFamily="34" charset="0"/>
                <a:ea typeface="SimSun" panose="02010600030101010101" pitchFamily="2" charset="-122"/>
                <a:cs typeface="Calibri" panose="020F0502020204030204" pitchFamily="34" charset="0"/>
              </a:endParaRPr>
            </a:p>
          </p:txBody>
        </p:sp>
        <p:sp>
          <p:nvSpPr>
            <p:cNvPr id="17" name="Oval 16">
              <a:extLst>
                <a:ext uri="{FF2B5EF4-FFF2-40B4-BE49-F238E27FC236}">
                  <a16:creationId xmlns:a16="http://schemas.microsoft.com/office/drawing/2014/main" id="{640FA802-E87B-557B-5971-DD4096FA7223}"/>
                </a:ext>
              </a:extLst>
            </p:cNvPr>
            <p:cNvSpPr/>
            <p:nvPr/>
          </p:nvSpPr>
          <p:spPr>
            <a:xfrm>
              <a:off x="393686" y="4894349"/>
              <a:ext cx="990600" cy="990600"/>
            </a:xfrm>
            <a:prstGeom prst="ellipse">
              <a:avLst/>
            </a:prstGeom>
            <a:solidFill>
              <a:srgbClr val="FF0066"/>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800" b="1" dirty="0"/>
                <a:t>1</a:t>
              </a:r>
              <a:endParaRPr lang="vi-VN" sz="4800" b="1" dirty="0"/>
            </a:p>
          </p:txBody>
        </p:sp>
      </p:grpSp>
      <p:grpSp>
        <p:nvGrpSpPr>
          <p:cNvPr id="22" name="Group 21">
            <a:extLst>
              <a:ext uri="{FF2B5EF4-FFF2-40B4-BE49-F238E27FC236}">
                <a16:creationId xmlns:a16="http://schemas.microsoft.com/office/drawing/2014/main" id="{234B36D8-BEE9-EF82-D45C-36E94729A143}"/>
              </a:ext>
            </a:extLst>
          </p:cNvPr>
          <p:cNvGrpSpPr/>
          <p:nvPr/>
        </p:nvGrpSpPr>
        <p:grpSpPr>
          <a:xfrm>
            <a:off x="5715000" y="2400300"/>
            <a:ext cx="10210800" cy="990600"/>
            <a:chOff x="393686" y="4894349"/>
            <a:chExt cx="10210800" cy="990600"/>
          </a:xfrm>
        </p:grpSpPr>
        <p:sp>
          <p:nvSpPr>
            <p:cNvPr id="23" name="Rectangle: Rounded Corners 22">
              <a:extLst>
                <a:ext uri="{FF2B5EF4-FFF2-40B4-BE49-F238E27FC236}">
                  <a16:creationId xmlns:a16="http://schemas.microsoft.com/office/drawing/2014/main" id="{6EC11092-5C41-B4BA-16D3-828FAE3C0D59}"/>
                </a:ext>
              </a:extLst>
            </p:cNvPr>
            <p:cNvSpPr/>
            <p:nvPr/>
          </p:nvSpPr>
          <p:spPr>
            <a:xfrm>
              <a:off x="833122" y="4942939"/>
              <a:ext cx="9771364" cy="914400"/>
            </a:xfrm>
            <a:prstGeom prst="roundRect">
              <a:avLst>
                <a:gd name="adj" fmla="val 50000"/>
              </a:avLst>
            </a:prstGeom>
            <a:solidFill>
              <a:srgbClr val="FF99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ctr">
                <a:lnSpc>
                  <a:spcPct val="150000"/>
                </a:lnSpc>
                <a:spcBef>
                  <a:spcPts val="0"/>
                </a:spcBef>
              </a:pPr>
              <a:r>
                <a:rPr lang="vi-VN" sz="4800" dirty="0">
                  <a:solidFill>
                    <a:srgbClr val="002060"/>
                  </a:solidFill>
                  <a:effectLst/>
                  <a:latin typeface="Calibri" panose="020F0502020204030204" pitchFamily="34" charset="0"/>
                  <a:ea typeface="Arial" panose="020B0604020202020204" pitchFamily="34" charset="0"/>
                  <a:cs typeface="Calibri" panose="020F0502020204030204" pitchFamily="34" charset="0"/>
                </a:rPr>
                <a:t>Xác định khó khăn gặp phải</a:t>
              </a:r>
              <a:endParaRPr lang="en-US" sz="4800" dirty="0">
                <a:solidFill>
                  <a:srgbClr val="002060"/>
                </a:solidFill>
                <a:effectLst/>
                <a:latin typeface="Calibri" panose="020F0502020204030204" pitchFamily="34" charset="0"/>
                <a:ea typeface="SimSun" panose="02010600030101010101" pitchFamily="2" charset="-122"/>
                <a:cs typeface="Calibri" panose="020F0502020204030204" pitchFamily="34" charset="0"/>
              </a:endParaRPr>
            </a:p>
          </p:txBody>
        </p:sp>
        <p:sp>
          <p:nvSpPr>
            <p:cNvPr id="24" name="Oval 23">
              <a:extLst>
                <a:ext uri="{FF2B5EF4-FFF2-40B4-BE49-F238E27FC236}">
                  <a16:creationId xmlns:a16="http://schemas.microsoft.com/office/drawing/2014/main" id="{12749548-9201-2B14-37C7-7DC410590BA7}"/>
                </a:ext>
              </a:extLst>
            </p:cNvPr>
            <p:cNvSpPr/>
            <p:nvPr/>
          </p:nvSpPr>
          <p:spPr>
            <a:xfrm>
              <a:off x="393686" y="4894349"/>
              <a:ext cx="990600" cy="990600"/>
            </a:xfrm>
            <a:prstGeom prst="ellipse">
              <a:avLst/>
            </a:prstGeom>
            <a:solidFill>
              <a:srgbClr val="FF0066"/>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800" b="1" dirty="0"/>
                <a:t>2</a:t>
              </a:r>
              <a:endParaRPr lang="vi-VN" sz="4800" b="1" dirty="0"/>
            </a:p>
          </p:txBody>
        </p:sp>
      </p:grpSp>
      <p:grpSp>
        <p:nvGrpSpPr>
          <p:cNvPr id="6" name="Group 5">
            <a:extLst>
              <a:ext uri="{FF2B5EF4-FFF2-40B4-BE49-F238E27FC236}">
                <a16:creationId xmlns:a16="http://schemas.microsoft.com/office/drawing/2014/main" id="{9679AD11-7ED0-278F-FB24-7B9AC5EF8E34}"/>
              </a:ext>
            </a:extLst>
          </p:cNvPr>
          <p:cNvGrpSpPr/>
          <p:nvPr/>
        </p:nvGrpSpPr>
        <p:grpSpPr>
          <a:xfrm>
            <a:off x="5715000" y="3924300"/>
            <a:ext cx="10210800" cy="1676400"/>
            <a:chOff x="393686" y="4894349"/>
            <a:chExt cx="10210800" cy="1676400"/>
          </a:xfrm>
        </p:grpSpPr>
        <p:sp>
          <p:nvSpPr>
            <p:cNvPr id="7" name="Rectangle: Rounded Corners 6">
              <a:extLst>
                <a:ext uri="{FF2B5EF4-FFF2-40B4-BE49-F238E27FC236}">
                  <a16:creationId xmlns:a16="http://schemas.microsoft.com/office/drawing/2014/main" id="{59900FB7-FF8A-58DC-3EAE-3AF64BB9503A}"/>
                </a:ext>
              </a:extLst>
            </p:cNvPr>
            <p:cNvSpPr/>
            <p:nvPr/>
          </p:nvSpPr>
          <p:spPr>
            <a:xfrm>
              <a:off x="833122" y="4942939"/>
              <a:ext cx="9771364" cy="1627810"/>
            </a:xfrm>
            <a:prstGeom prst="roundRect">
              <a:avLst>
                <a:gd name="adj" fmla="val 50000"/>
              </a:avLst>
            </a:prstGeom>
            <a:solidFill>
              <a:srgbClr val="FF99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ctr">
                <a:spcBef>
                  <a:spcPts val="0"/>
                </a:spcBef>
              </a:pPr>
              <a:r>
                <a:rPr lang="vi-VN" sz="4800" dirty="0">
                  <a:solidFill>
                    <a:srgbClr val="002060"/>
                  </a:solidFill>
                  <a:effectLst/>
                  <a:latin typeface="Calibri" panose="020F0502020204030204" pitchFamily="34" charset="0"/>
                  <a:ea typeface="Arial" panose="020B0604020202020204" pitchFamily="34" charset="0"/>
                  <a:cs typeface="Calibri" panose="020F0502020204030204" pitchFamily="34" charset="0"/>
                </a:rPr>
                <a:t>Tìm kiếm các phương án vượt qua khó khăn</a:t>
              </a:r>
              <a:endParaRPr lang="en-US" sz="4800" dirty="0">
                <a:solidFill>
                  <a:srgbClr val="002060"/>
                </a:solidFill>
                <a:effectLst/>
                <a:latin typeface="Calibri" panose="020F0502020204030204" pitchFamily="34" charset="0"/>
                <a:ea typeface="SimSun" panose="02010600030101010101" pitchFamily="2" charset="-122"/>
                <a:cs typeface="Calibri" panose="020F0502020204030204" pitchFamily="34" charset="0"/>
              </a:endParaRPr>
            </a:p>
          </p:txBody>
        </p:sp>
        <p:sp>
          <p:nvSpPr>
            <p:cNvPr id="9" name="Oval 8">
              <a:extLst>
                <a:ext uri="{FF2B5EF4-FFF2-40B4-BE49-F238E27FC236}">
                  <a16:creationId xmlns:a16="http://schemas.microsoft.com/office/drawing/2014/main" id="{DB9870C0-1319-BAAB-E815-0CFCF7F93EE9}"/>
                </a:ext>
              </a:extLst>
            </p:cNvPr>
            <p:cNvSpPr/>
            <p:nvPr/>
          </p:nvSpPr>
          <p:spPr>
            <a:xfrm>
              <a:off x="393686" y="4894349"/>
              <a:ext cx="990600" cy="990600"/>
            </a:xfrm>
            <a:prstGeom prst="ellipse">
              <a:avLst/>
            </a:prstGeom>
            <a:solidFill>
              <a:srgbClr val="FF0066"/>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800" b="1" dirty="0"/>
                <a:t>3</a:t>
              </a:r>
              <a:endParaRPr lang="vi-VN" sz="4800" b="1" dirty="0"/>
            </a:p>
          </p:txBody>
        </p:sp>
      </p:grpSp>
      <p:grpSp>
        <p:nvGrpSpPr>
          <p:cNvPr id="10" name="Group 9">
            <a:extLst>
              <a:ext uri="{FF2B5EF4-FFF2-40B4-BE49-F238E27FC236}">
                <a16:creationId xmlns:a16="http://schemas.microsoft.com/office/drawing/2014/main" id="{E9705CE8-1E30-F34B-FA94-86DAF1FBF14B}"/>
              </a:ext>
            </a:extLst>
          </p:cNvPr>
          <p:cNvGrpSpPr/>
          <p:nvPr/>
        </p:nvGrpSpPr>
        <p:grpSpPr>
          <a:xfrm>
            <a:off x="5562600" y="6057900"/>
            <a:ext cx="11506200" cy="1143000"/>
            <a:chOff x="186710" y="4894349"/>
            <a:chExt cx="10417776" cy="1143000"/>
          </a:xfrm>
        </p:grpSpPr>
        <p:sp>
          <p:nvSpPr>
            <p:cNvPr id="11" name="Rectangle: Rounded Corners 10">
              <a:extLst>
                <a:ext uri="{FF2B5EF4-FFF2-40B4-BE49-F238E27FC236}">
                  <a16:creationId xmlns:a16="http://schemas.microsoft.com/office/drawing/2014/main" id="{DC88F246-1AD1-DC4E-8D3E-B0B8EC1DF5AB}"/>
                </a:ext>
              </a:extLst>
            </p:cNvPr>
            <p:cNvSpPr/>
            <p:nvPr/>
          </p:nvSpPr>
          <p:spPr>
            <a:xfrm>
              <a:off x="833122" y="4942939"/>
              <a:ext cx="9771364" cy="1094410"/>
            </a:xfrm>
            <a:prstGeom prst="roundRect">
              <a:avLst>
                <a:gd name="adj" fmla="val 50000"/>
              </a:avLst>
            </a:prstGeom>
            <a:solidFill>
              <a:srgbClr val="FF99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ctr">
                <a:spcBef>
                  <a:spcPts val="0"/>
                </a:spcBef>
              </a:pPr>
              <a:r>
                <a:rPr lang="vi-VN" sz="4800" dirty="0">
                  <a:solidFill>
                    <a:srgbClr val="002060"/>
                  </a:solidFill>
                  <a:effectLst/>
                  <a:latin typeface="Calibri" panose="020F0502020204030204" pitchFamily="34" charset="0"/>
                  <a:ea typeface="Arial" panose="020B0604020202020204" pitchFamily="34" charset="0"/>
                  <a:cs typeface="Calibri" panose="020F0502020204030204" pitchFamily="34" charset="0"/>
                </a:rPr>
                <a:t>Lựa chọn phương án tối ưu và thực hiện</a:t>
              </a:r>
              <a:endParaRPr lang="en-US" sz="4800" dirty="0">
                <a:solidFill>
                  <a:srgbClr val="002060"/>
                </a:solidFill>
                <a:effectLst/>
                <a:latin typeface="Calibri" panose="020F0502020204030204" pitchFamily="34" charset="0"/>
                <a:ea typeface="SimSun" panose="02010600030101010101" pitchFamily="2" charset="-122"/>
                <a:cs typeface="Calibri" panose="020F0502020204030204" pitchFamily="34" charset="0"/>
              </a:endParaRPr>
            </a:p>
          </p:txBody>
        </p:sp>
        <p:sp>
          <p:nvSpPr>
            <p:cNvPr id="12" name="Oval 11">
              <a:extLst>
                <a:ext uri="{FF2B5EF4-FFF2-40B4-BE49-F238E27FC236}">
                  <a16:creationId xmlns:a16="http://schemas.microsoft.com/office/drawing/2014/main" id="{E1C949A3-C882-28E8-E05D-B93594C692C9}"/>
                </a:ext>
              </a:extLst>
            </p:cNvPr>
            <p:cNvSpPr/>
            <p:nvPr/>
          </p:nvSpPr>
          <p:spPr>
            <a:xfrm>
              <a:off x="186710" y="4894349"/>
              <a:ext cx="990600" cy="990600"/>
            </a:xfrm>
            <a:prstGeom prst="ellipse">
              <a:avLst/>
            </a:prstGeom>
            <a:solidFill>
              <a:srgbClr val="FF0066"/>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800" b="1" dirty="0"/>
                <a:t>4</a:t>
              </a:r>
              <a:endParaRPr lang="vi-VN" sz="4800" b="1" dirty="0"/>
            </a:p>
          </p:txBody>
        </p:sp>
      </p:grpSp>
      <p:grpSp>
        <p:nvGrpSpPr>
          <p:cNvPr id="28" name="Group 27">
            <a:extLst>
              <a:ext uri="{FF2B5EF4-FFF2-40B4-BE49-F238E27FC236}">
                <a16:creationId xmlns:a16="http://schemas.microsoft.com/office/drawing/2014/main" id="{6A937A28-6A63-DF02-E1E3-A501CAFBB32A}"/>
              </a:ext>
            </a:extLst>
          </p:cNvPr>
          <p:cNvGrpSpPr/>
          <p:nvPr/>
        </p:nvGrpSpPr>
        <p:grpSpPr>
          <a:xfrm>
            <a:off x="5562600" y="7734300"/>
            <a:ext cx="11506200" cy="1676400"/>
            <a:chOff x="186710" y="4894349"/>
            <a:chExt cx="10417776" cy="1676400"/>
          </a:xfrm>
        </p:grpSpPr>
        <p:sp>
          <p:nvSpPr>
            <p:cNvPr id="29" name="Rectangle: Rounded Corners 28">
              <a:extLst>
                <a:ext uri="{FF2B5EF4-FFF2-40B4-BE49-F238E27FC236}">
                  <a16:creationId xmlns:a16="http://schemas.microsoft.com/office/drawing/2014/main" id="{F855B85C-F9F9-26E2-57DC-E3B77DC73531}"/>
                </a:ext>
              </a:extLst>
            </p:cNvPr>
            <p:cNvSpPr/>
            <p:nvPr/>
          </p:nvSpPr>
          <p:spPr>
            <a:xfrm>
              <a:off x="833122" y="4942939"/>
              <a:ext cx="9771364" cy="1627810"/>
            </a:xfrm>
            <a:prstGeom prst="roundRect">
              <a:avLst>
                <a:gd name="adj" fmla="val 50000"/>
              </a:avLst>
            </a:prstGeom>
            <a:solidFill>
              <a:srgbClr val="FF99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ctr">
                <a:spcBef>
                  <a:spcPts val="0"/>
                </a:spcBef>
              </a:pPr>
              <a:r>
                <a:rPr lang="vi-VN" sz="4800" dirty="0">
                  <a:solidFill>
                    <a:srgbClr val="002060"/>
                  </a:solidFill>
                  <a:effectLst/>
                  <a:latin typeface="Calibri" panose="020F0502020204030204" pitchFamily="34" charset="0"/>
                  <a:ea typeface="Arial" panose="020B0604020202020204" pitchFamily="34" charset="0"/>
                  <a:cs typeface="Calibri" panose="020F0502020204030204" pitchFamily="34" charset="0"/>
                </a:rPr>
                <a:t>Tìm kiếm các sự hỗ trợ để vượt qua khó khăn. </a:t>
              </a:r>
              <a:endParaRPr lang="en-US" sz="4800" dirty="0">
                <a:solidFill>
                  <a:srgbClr val="002060"/>
                </a:solidFill>
                <a:effectLst/>
                <a:latin typeface="Calibri" panose="020F0502020204030204" pitchFamily="34" charset="0"/>
                <a:ea typeface="SimSun" panose="02010600030101010101" pitchFamily="2" charset="-122"/>
                <a:cs typeface="Calibri" panose="020F0502020204030204" pitchFamily="34" charset="0"/>
              </a:endParaRPr>
            </a:p>
          </p:txBody>
        </p:sp>
        <p:sp>
          <p:nvSpPr>
            <p:cNvPr id="30" name="Oval 29">
              <a:extLst>
                <a:ext uri="{FF2B5EF4-FFF2-40B4-BE49-F238E27FC236}">
                  <a16:creationId xmlns:a16="http://schemas.microsoft.com/office/drawing/2014/main" id="{03E7237C-2007-9C48-81F2-05AE4EF9AF87}"/>
                </a:ext>
              </a:extLst>
            </p:cNvPr>
            <p:cNvSpPr/>
            <p:nvPr/>
          </p:nvSpPr>
          <p:spPr>
            <a:xfrm>
              <a:off x="186710" y="4894349"/>
              <a:ext cx="990600" cy="990600"/>
            </a:xfrm>
            <a:prstGeom prst="ellipse">
              <a:avLst/>
            </a:prstGeom>
            <a:solidFill>
              <a:srgbClr val="FF0066"/>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800" b="1" dirty="0"/>
                <a:t>5</a:t>
              </a:r>
              <a:endParaRPr lang="vi-VN" sz="4800" b="1" dirty="0"/>
            </a:p>
          </p:txBody>
        </p:sp>
      </p:grpSp>
    </p:spTree>
    <p:extLst>
      <p:ext uri="{BB962C8B-B14F-4D97-AF65-F5344CB8AC3E}">
        <p14:creationId xmlns:p14="http://schemas.microsoft.com/office/powerpoint/2010/main" val="281272202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ppt_x"/>
                                          </p:val>
                                        </p:tav>
                                        <p:tav tm="100000">
                                          <p:val>
                                            <p:strVal val="#ppt_x"/>
                                          </p:val>
                                        </p:tav>
                                      </p:tavLst>
                                    </p:anim>
                                    <p:anim calcmode="lin" valueType="num">
                                      <p:cBhvr additive="base">
                                        <p:cTn id="1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fill="hold"/>
                                        <p:tgtEl>
                                          <p:spTgt spid="28"/>
                                        </p:tgtEl>
                                        <p:attrNameLst>
                                          <p:attrName>ppt_x</p:attrName>
                                        </p:attrNameLst>
                                      </p:cBhvr>
                                      <p:tavLst>
                                        <p:tav tm="0">
                                          <p:val>
                                            <p:strVal val="#ppt_x"/>
                                          </p:val>
                                        </p:tav>
                                        <p:tav tm="100000">
                                          <p:val>
                                            <p:strVal val="#ppt_x"/>
                                          </p:val>
                                        </p:tav>
                                      </p:tavLst>
                                    </p:anim>
                                    <p:anim calcmode="lin" valueType="num">
                                      <p:cBhvr additive="base">
                                        <p:cTn id="3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hool supplies around a yellow background&#10;&#10;Description automatically generated">
            <a:extLst>
              <a:ext uri="{FF2B5EF4-FFF2-40B4-BE49-F238E27FC236}">
                <a16:creationId xmlns:a16="http://schemas.microsoft.com/office/drawing/2014/main" id="{ED310A7F-3BE7-BEEA-419D-C77D185025C0}"/>
              </a:ext>
            </a:extLst>
          </p:cNvPr>
          <p:cNvPicPr>
            <a:picLocks noGrp="1" noRo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399"/>
            <a:ext cx="18288000" cy="10286202"/>
          </a:xfrm>
          <a:prstGeom prst="rect">
            <a:avLst/>
          </a:prstGeom>
        </p:spPr>
      </p:pic>
      <p:sp>
        <p:nvSpPr>
          <p:cNvPr id="4" name="Cloud 3">
            <a:extLst>
              <a:ext uri="{FF2B5EF4-FFF2-40B4-BE49-F238E27FC236}">
                <a16:creationId xmlns:a16="http://schemas.microsoft.com/office/drawing/2014/main" id="{4DD0521B-EF11-CEEA-60DA-A820F5510A0E}"/>
              </a:ext>
            </a:extLst>
          </p:cNvPr>
          <p:cNvSpPr/>
          <p:nvPr/>
        </p:nvSpPr>
        <p:spPr>
          <a:xfrm>
            <a:off x="1421175" y="952500"/>
            <a:ext cx="16233489" cy="8001000"/>
          </a:xfrm>
          <a:prstGeom prst="cloud">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Cloud 4">
            <a:extLst>
              <a:ext uri="{FF2B5EF4-FFF2-40B4-BE49-F238E27FC236}">
                <a16:creationId xmlns:a16="http://schemas.microsoft.com/office/drawing/2014/main" id="{EE90620C-04E4-9381-EA58-ABCF2BD8F52A}"/>
              </a:ext>
            </a:extLst>
          </p:cNvPr>
          <p:cNvSpPr/>
          <p:nvPr/>
        </p:nvSpPr>
        <p:spPr>
          <a:xfrm>
            <a:off x="1600200" y="1333500"/>
            <a:ext cx="15849600" cy="7239000"/>
          </a:xfrm>
          <a:prstGeom prst="cloud">
            <a:avLst/>
          </a:prstGeom>
          <a:solidFill>
            <a:srgbClr val="78BF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3" name="Picture 2">
            <a:extLst>
              <a:ext uri="{FF2B5EF4-FFF2-40B4-BE49-F238E27FC236}">
                <a16:creationId xmlns:a16="http://schemas.microsoft.com/office/drawing/2014/main" id="{B065ECF0-FC03-3BC6-65DC-E2C2C3E74137}"/>
              </a:ext>
            </a:extLst>
          </p:cNvPr>
          <p:cNvPicPr>
            <a:picLocks noChangeAspect="1"/>
          </p:cNvPicPr>
          <p:nvPr/>
        </p:nvPicPr>
        <p:blipFill>
          <a:blip r:embed="rId3"/>
          <a:stretch>
            <a:fillRect/>
          </a:stretch>
        </p:blipFill>
        <p:spPr>
          <a:xfrm>
            <a:off x="1905000" y="2095500"/>
            <a:ext cx="14747502" cy="4834547"/>
          </a:xfrm>
          <a:prstGeom prst="rect">
            <a:avLst/>
          </a:prstGeom>
        </p:spPr>
      </p:pic>
      <p:pic>
        <p:nvPicPr>
          <p:cNvPr id="8" name="Picture 7">
            <a:extLst>
              <a:ext uri="{FF2B5EF4-FFF2-40B4-BE49-F238E27FC236}">
                <a16:creationId xmlns:a16="http://schemas.microsoft.com/office/drawing/2014/main" id="{4FCEB5CA-F0AC-437A-9C2C-816A4D55E76C}"/>
              </a:ext>
            </a:extLst>
          </p:cNvPr>
          <p:cNvPicPr>
            <a:picLocks noChangeAspect="1"/>
          </p:cNvPicPr>
          <p:nvPr/>
        </p:nvPicPr>
        <p:blipFill>
          <a:blip r:embed="rId4"/>
          <a:stretch>
            <a:fillRect/>
          </a:stretch>
        </p:blipFill>
        <p:spPr>
          <a:xfrm>
            <a:off x="7239000" y="5676900"/>
            <a:ext cx="4060288" cy="1457070"/>
          </a:xfrm>
          <a:prstGeom prst="rect">
            <a:avLst/>
          </a:prstGeom>
        </p:spPr>
      </p:pic>
    </p:spTree>
    <p:extLst>
      <p:ext uri="{BB962C8B-B14F-4D97-AF65-F5344CB8AC3E}">
        <p14:creationId xmlns:p14="http://schemas.microsoft.com/office/powerpoint/2010/main" val="245585587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hool supplies around a yellow background&#10;&#10;Description automatically generated">
            <a:extLst>
              <a:ext uri="{FF2B5EF4-FFF2-40B4-BE49-F238E27FC236}">
                <a16:creationId xmlns:a16="http://schemas.microsoft.com/office/drawing/2014/main" id="{F76EE249-FD9D-EA27-A939-A395F2AE82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9"/>
            <a:ext cx="18288000" cy="10286202"/>
          </a:xfrm>
          <a:prstGeom prst="rect">
            <a:avLst/>
          </a:prstGeom>
        </p:spPr>
      </p:pic>
      <p:pic>
        <p:nvPicPr>
          <p:cNvPr id="5" name="Picture 4" descr="A colorful letters and numbers&#10;&#10;Description automatically generated with medium confidence">
            <a:extLst>
              <a:ext uri="{FF2B5EF4-FFF2-40B4-BE49-F238E27FC236}">
                <a16:creationId xmlns:a16="http://schemas.microsoft.com/office/drawing/2014/main" id="{7A221E57-89AD-CFB5-0DDF-DA52721C30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2857500"/>
            <a:ext cx="14506955" cy="3816169"/>
          </a:xfrm>
          <a:prstGeom prst="rect">
            <a:avLst/>
          </a:prstGeom>
        </p:spPr>
      </p:pic>
    </p:spTree>
    <p:extLst>
      <p:ext uri="{BB962C8B-B14F-4D97-AF65-F5344CB8AC3E}">
        <p14:creationId xmlns:p14="http://schemas.microsoft.com/office/powerpoint/2010/main" val="237884565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hool supplies around a yellow background&#10;&#10;Description automatically generated">
            <a:extLst>
              <a:ext uri="{FF2B5EF4-FFF2-40B4-BE49-F238E27FC236}">
                <a16:creationId xmlns:a16="http://schemas.microsoft.com/office/drawing/2014/main" id="{ED310A7F-3BE7-BEEA-419D-C77D185025C0}"/>
              </a:ext>
            </a:extLst>
          </p:cNvPr>
          <p:cNvPicPr>
            <a:picLocks noGrp="1" noRo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399"/>
            <a:ext cx="18288000" cy="10286202"/>
          </a:xfrm>
          <a:prstGeom prst="rect">
            <a:avLst/>
          </a:prstGeom>
        </p:spPr>
      </p:pic>
      <p:sp>
        <p:nvSpPr>
          <p:cNvPr id="3" name="Rectangle: Diagonal Corners Rounded 2">
            <a:extLst>
              <a:ext uri="{FF2B5EF4-FFF2-40B4-BE49-F238E27FC236}">
                <a16:creationId xmlns:a16="http://schemas.microsoft.com/office/drawing/2014/main" id="{4DA9BE08-1331-543D-6421-3FB6FF8DAF74}"/>
              </a:ext>
            </a:extLst>
          </p:cNvPr>
          <p:cNvSpPr/>
          <p:nvPr/>
        </p:nvSpPr>
        <p:spPr>
          <a:xfrm>
            <a:off x="609600" y="342900"/>
            <a:ext cx="16992600" cy="9601200"/>
          </a:xfrm>
          <a:prstGeom prst="round2DiagRect">
            <a:avLst/>
          </a:prstGeom>
          <a:solidFill>
            <a:schemeClr val="lt1">
              <a:alpha val="95000"/>
            </a:schemeClr>
          </a:solidFill>
          <a:ln w="38100">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grpSp>
        <p:nvGrpSpPr>
          <p:cNvPr id="9" name="Group 8">
            <a:extLst>
              <a:ext uri="{FF2B5EF4-FFF2-40B4-BE49-F238E27FC236}">
                <a16:creationId xmlns:a16="http://schemas.microsoft.com/office/drawing/2014/main" id="{845FB9BB-F1AD-7C46-D404-37EC4C8E2C3D}"/>
              </a:ext>
            </a:extLst>
          </p:cNvPr>
          <p:cNvGrpSpPr/>
          <p:nvPr/>
        </p:nvGrpSpPr>
        <p:grpSpPr>
          <a:xfrm>
            <a:off x="1371600" y="-32657"/>
            <a:ext cx="15392400" cy="1670957"/>
            <a:chOff x="1038032" y="576003"/>
            <a:chExt cx="15392400" cy="1670957"/>
          </a:xfrm>
        </p:grpSpPr>
        <p:sp>
          <p:nvSpPr>
            <p:cNvPr id="6" name="Rectangle: Rounded Corners 5">
              <a:extLst>
                <a:ext uri="{FF2B5EF4-FFF2-40B4-BE49-F238E27FC236}">
                  <a16:creationId xmlns:a16="http://schemas.microsoft.com/office/drawing/2014/main" id="{57A426AA-BEC2-8C85-1C5B-AFFA1DE9BC27}"/>
                </a:ext>
              </a:extLst>
            </p:cNvPr>
            <p:cNvSpPr/>
            <p:nvPr/>
          </p:nvSpPr>
          <p:spPr>
            <a:xfrm>
              <a:off x="1524000" y="723900"/>
              <a:ext cx="14906432" cy="152306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just"/>
              <a:r>
                <a:rPr lang="en-US" sz="4400" b="1" i="1" dirty="0">
                  <a:solidFill>
                    <a:srgbClr val="FF0000"/>
                  </a:solidFill>
                  <a:latin typeface="Calibri" panose="020F0502020204030204" pitchFamily="34" charset="0"/>
                  <a:cs typeface="Calibri" panose="020F0502020204030204" pitchFamily="34" charset="0"/>
                </a:rPr>
                <a:t>3. </a:t>
              </a:r>
              <a:r>
                <a:rPr lang="vi-VN" sz="4400" b="1" i="1" dirty="0">
                  <a:solidFill>
                    <a:srgbClr val="FF0000"/>
                  </a:solidFill>
                  <a:latin typeface="Calibri" panose="020F0502020204030204" pitchFamily="34" charset="0"/>
                  <a:cs typeface="Calibri" panose="020F0502020204030204" pitchFamily="34" charset="0"/>
                </a:rPr>
                <a:t>Đưa ra lời khuyên để giúp các bạn vượt qua khó khăn trong các trường hợp sau</a:t>
              </a:r>
              <a:r>
                <a:rPr lang="en-US" sz="4400" b="1" i="1" dirty="0">
                  <a:solidFill>
                    <a:srgbClr val="FF0000"/>
                  </a:solidFill>
                  <a:latin typeface="Calibri" panose="020F0502020204030204" pitchFamily="34" charset="0"/>
                  <a:cs typeface="Calibri" panose="020F0502020204030204" pitchFamily="34" charset="0"/>
                </a:rPr>
                <a:t>:</a:t>
              </a:r>
              <a:endParaRPr lang="vi-VN" sz="4400" b="1" i="1" dirty="0">
                <a:solidFill>
                  <a:srgbClr val="FF0000"/>
                </a:solidFill>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176DAEE4-0C8E-5037-2D2A-AAE7799AB600}"/>
                </a:ext>
              </a:extLst>
            </p:cNvPr>
            <p:cNvPicPr>
              <a:picLocks noChangeAspect="1"/>
            </p:cNvPicPr>
            <p:nvPr/>
          </p:nvPicPr>
          <p:blipFill>
            <a:blip r:embed="rId3"/>
            <a:stretch>
              <a:fillRect/>
            </a:stretch>
          </p:blipFill>
          <p:spPr>
            <a:xfrm rot="20682278">
              <a:off x="1038032" y="576003"/>
              <a:ext cx="566977" cy="1591194"/>
            </a:xfrm>
            <a:prstGeom prst="rect">
              <a:avLst/>
            </a:prstGeom>
          </p:spPr>
        </p:pic>
      </p:grpSp>
      <p:pic>
        <p:nvPicPr>
          <p:cNvPr id="15" name="Picture 14">
            <a:extLst>
              <a:ext uri="{FF2B5EF4-FFF2-40B4-BE49-F238E27FC236}">
                <a16:creationId xmlns:a16="http://schemas.microsoft.com/office/drawing/2014/main" id="{947A19EC-F1E2-63F0-C899-3083C3124420}"/>
              </a:ext>
            </a:extLst>
          </p:cNvPr>
          <p:cNvPicPr>
            <a:picLocks noChangeAspect="1"/>
          </p:cNvPicPr>
          <p:nvPr/>
        </p:nvPicPr>
        <p:blipFill>
          <a:blip r:embed="rId4"/>
          <a:stretch>
            <a:fillRect/>
          </a:stretch>
        </p:blipFill>
        <p:spPr>
          <a:xfrm>
            <a:off x="2819400" y="2095500"/>
            <a:ext cx="12760036" cy="7315200"/>
          </a:xfrm>
          <a:prstGeom prst="rect">
            <a:avLst/>
          </a:prstGeom>
        </p:spPr>
      </p:pic>
    </p:spTree>
    <p:extLst>
      <p:ext uri="{BB962C8B-B14F-4D97-AF65-F5344CB8AC3E}">
        <p14:creationId xmlns:p14="http://schemas.microsoft.com/office/powerpoint/2010/main" val="68101414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hool supplies around a yellow background&#10;&#10;Description automatically generated">
            <a:extLst>
              <a:ext uri="{FF2B5EF4-FFF2-40B4-BE49-F238E27FC236}">
                <a16:creationId xmlns:a16="http://schemas.microsoft.com/office/drawing/2014/main" id="{ED310A7F-3BE7-BEEA-419D-C77D185025C0}"/>
              </a:ext>
            </a:extLst>
          </p:cNvPr>
          <p:cNvPicPr>
            <a:picLocks noGrp="1" noRo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399"/>
            <a:ext cx="18288000" cy="10286202"/>
          </a:xfrm>
          <a:prstGeom prst="rect">
            <a:avLst/>
          </a:prstGeom>
        </p:spPr>
      </p:pic>
      <p:sp>
        <p:nvSpPr>
          <p:cNvPr id="3" name="Rectangle: Diagonal Corners Rounded 2">
            <a:extLst>
              <a:ext uri="{FF2B5EF4-FFF2-40B4-BE49-F238E27FC236}">
                <a16:creationId xmlns:a16="http://schemas.microsoft.com/office/drawing/2014/main" id="{4DA9BE08-1331-543D-6421-3FB6FF8DAF74}"/>
              </a:ext>
            </a:extLst>
          </p:cNvPr>
          <p:cNvSpPr/>
          <p:nvPr/>
        </p:nvSpPr>
        <p:spPr>
          <a:xfrm>
            <a:off x="609600" y="342900"/>
            <a:ext cx="16992600" cy="9601200"/>
          </a:xfrm>
          <a:prstGeom prst="round2DiagRect">
            <a:avLst/>
          </a:prstGeom>
          <a:solidFill>
            <a:schemeClr val="lt1">
              <a:alpha val="95000"/>
            </a:schemeClr>
          </a:solidFill>
          <a:ln w="38100">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4" name="Rectangle: Rounded Corners 3">
            <a:extLst>
              <a:ext uri="{FF2B5EF4-FFF2-40B4-BE49-F238E27FC236}">
                <a16:creationId xmlns:a16="http://schemas.microsoft.com/office/drawing/2014/main" id="{8651AC52-4D31-2EF4-8E96-32D58DFFCA91}"/>
              </a:ext>
            </a:extLst>
          </p:cNvPr>
          <p:cNvSpPr/>
          <p:nvPr/>
        </p:nvSpPr>
        <p:spPr>
          <a:xfrm>
            <a:off x="2514600" y="4457700"/>
            <a:ext cx="14173200" cy="2819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4800" b="1" i="1" dirty="0"/>
              <a:t>Huỳnh có thể nhờ các bạn hỗ trợ, nhanh chóng báo cáo tình hình cho thầy cô giáo để cùng thầy cô giáo tìm cách giải quyết.</a:t>
            </a:r>
            <a:endParaRPr lang="vi-VN" sz="4800" dirty="0"/>
          </a:p>
        </p:txBody>
      </p:sp>
      <p:pic>
        <p:nvPicPr>
          <p:cNvPr id="7" name="Picture 6">
            <a:extLst>
              <a:ext uri="{FF2B5EF4-FFF2-40B4-BE49-F238E27FC236}">
                <a16:creationId xmlns:a16="http://schemas.microsoft.com/office/drawing/2014/main" id="{D92B53EC-93C3-739F-3906-681D90A86DE7}"/>
              </a:ext>
            </a:extLst>
          </p:cNvPr>
          <p:cNvPicPr>
            <a:picLocks noChangeAspect="1"/>
          </p:cNvPicPr>
          <p:nvPr/>
        </p:nvPicPr>
        <p:blipFill>
          <a:blip r:embed="rId3"/>
          <a:stretch>
            <a:fillRect/>
          </a:stretch>
        </p:blipFill>
        <p:spPr>
          <a:xfrm>
            <a:off x="2209800" y="1485900"/>
            <a:ext cx="13549256" cy="2514600"/>
          </a:xfrm>
          <a:prstGeom prst="rect">
            <a:avLst/>
          </a:prstGeom>
        </p:spPr>
      </p:pic>
      <p:sp>
        <p:nvSpPr>
          <p:cNvPr id="8" name="Arrow: Curved Right 7">
            <a:extLst>
              <a:ext uri="{FF2B5EF4-FFF2-40B4-BE49-F238E27FC236}">
                <a16:creationId xmlns:a16="http://schemas.microsoft.com/office/drawing/2014/main" id="{28ABE015-597E-ABEE-3709-8AB221D9CB7D}"/>
              </a:ext>
            </a:extLst>
          </p:cNvPr>
          <p:cNvSpPr/>
          <p:nvPr/>
        </p:nvSpPr>
        <p:spPr>
          <a:xfrm>
            <a:off x="1676400" y="3848100"/>
            <a:ext cx="914400" cy="1371600"/>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5045605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hool supplies around a yellow background&#10;&#10;Description automatically generated">
            <a:extLst>
              <a:ext uri="{FF2B5EF4-FFF2-40B4-BE49-F238E27FC236}">
                <a16:creationId xmlns:a16="http://schemas.microsoft.com/office/drawing/2014/main" id="{ED310A7F-3BE7-BEEA-419D-C77D185025C0}"/>
              </a:ext>
            </a:extLst>
          </p:cNvPr>
          <p:cNvPicPr>
            <a:picLocks noGrp="1" noRo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399"/>
            <a:ext cx="18288000" cy="10286202"/>
          </a:xfrm>
          <a:prstGeom prst="rect">
            <a:avLst/>
          </a:prstGeom>
        </p:spPr>
      </p:pic>
      <p:sp>
        <p:nvSpPr>
          <p:cNvPr id="3" name="Rectangle: Diagonal Corners Rounded 2">
            <a:extLst>
              <a:ext uri="{FF2B5EF4-FFF2-40B4-BE49-F238E27FC236}">
                <a16:creationId xmlns:a16="http://schemas.microsoft.com/office/drawing/2014/main" id="{4DA9BE08-1331-543D-6421-3FB6FF8DAF74}"/>
              </a:ext>
            </a:extLst>
          </p:cNvPr>
          <p:cNvSpPr/>
          <p:nvPr/>
        </p:nvSpPr>
        <p:spPr>
          <a:xfrm>
            <a:off x="609600" y="342900"/>
            <a:ext cx="16992600" cy="9601200"/>
          </a:xfrm>
          <a:prstGeom prst="round2DiagRect">
            <a:avLst/>
          </a:prstGeom>
          <a:solidFill>
            <a:schemeClr val="lt1">
              <a:alpha val="95000"/>
            </a:schemeClr>
          </a:solidFill>
          <a:ln w="38100">
            <a:prstDash val="sys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Rectangle: Rounded Corners 3">
            <a:extLst>
              <a:ext uri="{FF2B5EF4-FFF2-40B4-BE49-F238E27FC236}">
                <a16:creationId xmlns:a16="http://schemas.microsoft.com/office/drawing/2014/main" id="{8651AC52-4D31-2EF4-8E96-32D58DFFCA91}"/>
              </a:ext>
            </a:extLst>
          </p:cNvPr>
          <p:cNvSpPr/>
          <p:nvPr/>
        </p:nvSpPr>
        <p:spPr>
          <a:xfrm>
            <a:off x="2514600" y="4457700"/>
            <a:ext cx="14706600" cy="4572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4400" b="1" i="1" dirty="0">
                <a:solidFill>
                  <a:prstClr val="black"/>
                </a:solidFill>
              </a:rPr>
              <a:t>Thắng có thể tránh xa các thiết bị điện tử; chia sẻ với người thân về khó khăn của mình, chuyển hướng các hoạt động thú vị và tích cực như: </a:t>
            </a:r>
            <a:r>
              <a:rPr lang="vi-VN" sz="4400" i="1" dirty="0">
                <a:solidFill>
                  <a:prstClr val="black"/>
                </a:solidFill>
              </a:rPr>
              <a:t>tham gia các hoạt động thú vị và tích cực như: tham gia các hoạt động văn hóa, văn nghệ, thể dục thể thao, tham gia các câu lạc bộ văn thể mĩ ở trường,…</a:t>
            </a:r>
            <a:endParaRPr kumimoji="0" lang="vi-VN" sz="4400" i="0" u="none" strike="noStrike" kern="1200" cap="none" spc="0" normalizeH="0" baseline="0" noProof="0" dirty="0">
              <a:ln>
                <a:noFill/>
              </a:ln>
              <a:solidFill>
                <a:prstClr val="black"/>
              </a:solidFill>
              <a:effectLst/>
              <a:uLnTx/>
              <a:uFillTx/>
              <a:latin typeface="Arial" panose="020B0604020202020204" pitchFamily="34" charset="0"/>
            </a:endParaRPr>
          </a:p>
        </p:txBody>
      </p:sp>
      <p:sp>
        <p:nvSpPr>
          <p:cNvPr id="8" name="Arrow: Curved Right 7">
            <a:extLst>
              <a:ext uri="{FF2B5EF4-FFF2-40B4-BE49-F238E27FC236}">
                <a16:creationId xmlns:a16="http://schemas.microsoft.com/office/drawing/2014/main" id="{28ABE015-597E-ABEE-3709-8AB221D9CB7D}"/>
              </a:ext>
            </a:extLst>
          </p:cNvPr>
          <p:cNvSpPr/>
          <p:nvPr/>
        </p:nvSpPr>
        <p:spPr>
          <a:xfrm>
            <a:off x="1676400" y="3848100"/>
            <a:ext cx="914400" cy="1371600"/>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1AD7B853-D9A6-E851-F232-BEAA5C0FA1AA}"/>
              </a:ext>
            </a:extLst>
          </p:cNvPr>
          <p:cNvPicPr>
            <a:picLocks noChangeAspect="1"/>
          </p:cNvPicPr>
          <p:nvPr/>
        </p:nvPicPr>
        <p:blipFill>
          <a:blip r:embed="rId3"/>
          <a:stretch>
            <a:fillRect/>
          </a:stretch>
        </p:blipFill>
        <p:spPr>
          <a:xfrm>
            <a:off x="2971800" y="1409700"/>
            <a:ext cx="12725400" cy="2397142"/>
          </a:xfrm>
          <a:prstGeom prst="rect">
            <a:avLst/>
          </a:prstGeom>
        </p:spPr>
      </p:pic>
    </p:spTree>
    <p:extLst>
      <p:ext uri="{BB962C8B-B14F-4D97-AF65-F5344CB8AC3E}">
        <p14:creationId xmlns:p14="http://schemas.microsoft.com/office/powerpoint/2010/main" val="128182109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hool supplies around a yellow background&#10;&#10;Description automatically generated">
            <a:extLst>
              <a:ext uri="{FF2B5EF4-FFF2-40B4-BE49-F238E27FC236}">
                <a16:creationId xmlns:a16="http://schemas.microsoft.com/office/drawing/2014/main" id="{ED310A7F-3BE7-BEEA-419D-C77D185025C0}"/>
              </a:ext>
            </a:extLst>
          </p:cNvPr>
          <p:cNvPicPr>
            <a:picLocks noGrp="1" noRo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399"/>
            <a:ext cx="18288000" cy="10286202"/>
          </a:xfrm>
          <a:prstGeom prst="rect">
            <a:avLst/>
          </a:prstGeom>
        </p:spPr>
      </p:pic>
      <p:sp>
        <p:nvSpPr>
          <p:cNvPr id="3" name="Rectangle: Diagonal Corners Rounded 2">
            <a:extLst>
              <a:ext uri="{FF2B5EF4-FFF2-40B4-BE49-F238E27FC236}">
                <a16:creationId xmlns:a16="http://schemas.microsoft.com/office/drawing/2014/main" id="{4DA9BE08-1331-543D-6421-3FB6FF8DAF74}"/>
              </a:ext>
            </a:extLst>
          </p:cNvPr>
          <p:cNvSpPr/>
          <p:nvPr/>
        </p:nvSpPr>
        <p:spPr>
          <a:xfrm>
            <a:off x="609600" y="342900"/>
            <a:ext cx="16992600" cy="9601200"/>
          </a:xfrm>
          <a:prstGeom prst="round2DiagRect">
            <a:avLst/>
          </a:prstGeom>
          <a:solidFill>
            <a:schemeClr val="lt1">
              <a:alpha val="95000"/>
            </a:schemeClr>
          </a:solidFill>
          <a:ln w="38100">
            <a:prstDash val="sys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Rectangle: Rounded Corners 3">
            <a:extLst>
              <a:ext uri="{FF2B5EF4-FFF2-40B4-BE49-F238E27FC236}">
                <a16:creationId xmlns:a16="http://schemas.microsoft.com/office/drawing/2014/main" id="{8651AC52-4D31-2EF4-8E96-32D58DFFCA91}"/>
              </a:ext>
            </a:extLst>
          </p:cNvPr>
          <p:cNvSpPr/>
          <p:nvPr/>
        </p:nvSpPr>
        <p:spPr>
          <a:xfrm>
            <a:off x="2514600" y="4457700"/>
            <a:ext cx="14706600" cy="50292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4400" b="1" i="1" dirty="0">
                <a:solidFill>
                  <a:prstClr val="black"/>
                </a:solidFill>
              </a:rPr>
              <a:t>Tuấn có thể học hỏi kinh nghiệm của các lớp trưởng khác, quan tâm nhiều hơn đến các bạn chưa thực hiện tốt nề nếp như: </a:t>
            </a:r>
            <a:r>
              <a:rPr lang="vi-VN" sz="4400" i="1" dirty="0">
                <a:solidFill>
                  <a:prstClr val="black"/>
                </a:solidFill>
              </a:rPr>
              <a:t>tìm hiểu nguyên nhân của các vi phạm nề nếp, động viên, nhắc nhở, đề xuất khen thưởng các bạn tiến bộ, thực hiện nghiêm túc nội quy, … hoặc trao đổi với thầy cô chủ nhiệm để nhận được sự hỗ trợ.</a:t>
            </a:r>
            <a:endParaRPr kumimoji="0" lang="vi-VN" sz="4400" i="0" u="none" strike="noStrike" kern="1200" cap="none" spc="0" normalizeH="0" baseline="0" noProof="0" dirty="0">
              <a:ln>
                <a:noFill/>
              </a:ln>
              <a:solidFill>
                <a:prstClr val="black"/>
              </a:solidFill>
              <a:effectLst/>
              <a:uLnTx/>
              <a:uFillTx/>
              <a:latin typeface="Arial" panose="020B0604020202020204" pitchFamily="34" charset="0"/>
            </a:endParaRPr>
          </a:p>
        </p:txBody>
      </p:sp>
      <p:sp>
        <p:nvSpPr>
          <p:cNvPr id="8" name="Arrow: Curved Right 7">
            <a:extLst>
              <a:ext uri="{FF2B5EF4-FFF2-40B4-BE49-F238E27FC236}">
                <a16:creationId xmlns:a16="http://schemas.microsoft.com/office/drawing/2014/main" id="{28ABE015-597E-ABEE-3709-8AB221D9CB7D}"/>
              </a:ext>
            </a:extLst>
          </p:cNvPr>
          <p:cNvSpPr/>
          <p:nvPr/>
        </p:nvSpPr>
        <p:spPr>
          <a:xfrm>
            <a:off x="1676400" y="3848100"/>
            <a:ext cx="914400" cy="1371600"/>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285FF80A-7915-A9A7-93CE-A2217A6A4247}"/>
              </a:ext>
            </a:extLst>
          </p:cNvPr>
          <p:cNvPicPr>
            <a:picLocks noChangeAspect="1"/>
          </p:cNvPicPr>
          <p:nvPr/>
        </p:nvPicPr>
        <p:blipFill>
          <a:blip r:embed="rId3"/>
          <a:stretch>
            <a:fillRect/>
          </a:stretch>
        </p:blipFill>
        <p:spPr>
          <a:xfrm>
            <a:off x="2819400" y="1257300"/>
            <a:ext cx="13546183" cy="2590800"/>
          </a:xfrm>
          <a:prstGeom prst="rect">
            <a:avLst/>
          </a:prstGeom>
        </p:spPr>
      </p:pic>
    </p:spTree>
    <p:extLst>
      <p:ext uri="{BB962C8B-B14F-4D97-AF65-F5344CB8AC3E}">
        <p14:creationId xmlns:p14="http://schemas.microsoft.com/office/powerpoint/2010/main" val="332128201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1201</TotalTime>
  <Words>880</Words>
  <Application>Microsoft Office PowerPoint</Application>
  <PresentationFormat>Custom</PresentationFormat>
  <Paragraphs>32</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Cambria</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PHIẾU HỌC TẬP</dc:title>
  <dc:creator>ADMIN</dc:creator>
  <cp:lastModifiedBy>Thao Tran</cp:lastModifiedBy>
  <cp:revision>15</cp:revision>
  <dcterms:created xsi:type="dcterms:W3CDTF">2006-08-16T00:00:00Z</dcterms:created>
  <dcterms:modified xsi:type="dcterms:W3CDTF">2024-10-24T14:25:13Z</dcterms:modified>
  <dc:identifier>DAGNWVmsOs8</dc:identifier>
</cp:coreProperties>
</file>