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327" r:id="rId2"/>
    <p:sldId id="407" r:id="rId3"/>
    <p:sldId id="439" r:id="rId4"/>
    <p:sldId id="427" r:id="rId5"/>
    <p:sldId id="428" r:id="rId6"/>
    <p:sldId id="443" r:id="rId7"/>
    <p:sldId id="442" r:id="rId8"/>
    <p:sldId id="446" r:id="rId9"/>
    <p:sldId id="444" r:id="rId10"/>
    <p:sldId id="447" r:id="rId11"/>
    <p:sldId id="448" r:id="rId12"/>
    <p:sldId id="445" r:id="rId13"/>
    <p:sldId id="340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5F3F3"/>
    <a:srgbClr val="FF0066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2173" autoAdjust="0"/>
  </p:normalViewPr>
  <p:slideViewPr>
    <p:cSldViewPr>
      <p:cViewPr varScale="1">
        <p:scale>
          <a:sx n="68" d="100"/>
          <a:sy n="68" d="100"/>
        </p:scale>
        <p:origin x="307" y="67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/>
            <a:fld id="{EB5B8007-F28A-4C3E-A48D-DDE012D8153F}" type="slidenum">
              <a:rPr lang="en-US" altLang="en-US" sz="1200">
                <a:cs typeface="Arial" charset="0"/>
              </a:rPr>
              <a:pPr algn="r" eaLnBrk="1" hangingPunct="1"/>
              <a:t>13</a:t>
            </a:fld>
            <a:endParaRPr lang="en-US" altLang="en-US" sz="1200">
              <a:cs typeface="Arial" charset="0"/>
            </a:endParaRPr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77825" y="685800"/>
            <a:ext cx="6102350" cy="3429000"/>
          </a:xfrm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vi-VN" altLang="en-US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3.png"/><Relationship Id="rId7" Type="http://schemas.openxmlformats.org/officeDocument/2006/relationships/image" Target="../media/image7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gif"/><Relationship Id="rId5" Type="http://schemas.openxmlformats.org/officeDocument/2006/relationships/image" Target="../media/image5.wmf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Giai%20nghia%20tu/Tay%20bat%20mat%20mung.pptx" TargetMode="External"/><Relationship Id="rId2" Type="http://schemas.openxmlformats.org/officeDocument/2006/relationships/hyperlink" Target="Giai%20nghia%20tu/Hon%20ho.pptx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Giai%20nghia%20tu/om%20vai%20ba%20co.pptx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pic>
        <p:nvPicPr>
          <p:cNvPr id="2051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77" y="5443538"/>
            <a:ext cx="2034580" cy="264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9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sp>
        <p:nvSpPr>
          <p:cNvPr id="2054" name="Text Box 18"/>
          <p:cNvSpPr txBox="1">
            <a:spLocks noChangeArrowheads="1"/>
          </p:cNvSpPr>
          <p:nvPr/>
        </p:nvSpPr>
        <p:spPr bwMode="auto">
          <a:xfrm>
            <a:off x="2557757" y="7200900"/>
            <a:ext cx="5974560" cy="884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Giáo viên:</a:t>
            </a:r>
          </a:p>
          <a:p>
            <a:pPr eaLnBrk="1" hangingPunct="1"/>
            <a:r>
              <a:rPr lang="en-US" altLang="en-US" sz="2400" b="1" i="1">
                <a:solidFill>
                  <a:srgbClr val="FF0066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2055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6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V="1">
            <a:off x="1112658" y="331495"/>
            <a:ext cx="2081213" cy="266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5" descr="POINSET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3122398" y="413107"/>
            <a:ext cx="2089150" cy="249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3" name="Picture 7" descr="BƯỚM 5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131113" y="984250"/>
            <a:ext cx="1474263" cy="192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0" name="Picture 8" descr="animal-14[1]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49684" y="5964239"/>
            <a:ext cx="1416132" cy="1030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POINSET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8632" y="5111880"/>
            <a:ext cx="4334745" cy="3092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7" name="Text Box 14"/>
          <p:cNvSpPr txBox="1">
            <a:spLocks noChangeArrowheads="1"/>
          </p:cNvSpPr>
          <p:nvPr/>
        </p:nvSpPr>
        <p:spPr bwMode="auto">
          <a:xfrm>
            <a:off x="2783822" y="4343401"/>
            <a:ext cx="10928600" cy="1730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 Tiếng Việt lớp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18: BẬN (T1,2)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  <p:bldP spid="2059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56519" y="2360022"/>
            <a:ext cx="144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Xếp các từ dưới đây vào nhóm thích hợp.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A331E8DE-1568-4642-8841-3D8255F4F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BẬN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CBFFC0C-1A77-4D93-98C1-8FF431CE8B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2245" y="3238916"/>
            <a:ext cx="13332147" cy="47965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DE8B9413-70CA-4BD4-95F3-6F03E29F6C13}"/>
              </a:ext>
            </a:extLst>
          </p:cNvPr>
          <p:cNvSpPr txBox="1"/>
          <p:nvPr/>
        </p:nvSpPr>
        <p:spPr>
          <a:xfrm>
            <a:off x="917575" y="7921041"/>
            <a:ext cx="144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 nhờ thầy làm giúp e trò chơi này với ạ</a:t>
            </a:r>
          </a:p>
        </p:txBody>
      </p:sp>
    </p:spTree>
    <p:extLst>
      <p:ext uri="{BB962C8B-B14F-4D97-AF65-F5344CB8AC3E}">
        <p14:creationId xmlns:p14="http://schemas.microsoft.com/office/powerpoint/2010/main" val="222155441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56519" y="2360022"/>
            <a:ext cx="144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1) Xếp các từ dưới đây vào nhóm thích hợp.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A331E8DE-1568-4642-8841-3D8255F4F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BẬN</a:t>
            </a:r>
          </a:p>
        </p:txBody>
      </p:sp>
    </p:spTree>
    <p:extLst>
      <p:ext uri="{BB962C8B-B14F-4D97-AF65-F5344CB8AC3E}">
        <p14:creationId xmlns:p14="http://schemas.microsoft.com/office/powerpoint/2010/main" val="115712034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33" name="Group 32"/>
          <p:cNvGrpSpPr/>
          <p:nvPr/>
        </p:nvGrpSpPr>
        <p:grpSpPr>
          <a:xfrm>
            <a:off x="1356520" y="1600200"/>
            <a:ext cx="3429000" cy="707886"/>
            <a:chOff x="1508919" y="1888664"/>
            <a:chExt cx="3120775" cy="1186207"/>
          </a:xfrm>
        </p:grpSpPr>
        <p:sp>
          <p:nvSpPr>
            <p:cNvPr id="34" name="Rectangle 33"/>
            <p:cNvSpPr/>
            <p:nvPr/>
          </p:nvSpPr>
          <p:spPr>
            <a:xfrm>
              <a:off x="1508919" y="1888664"/>
              <a:ext cx="3120775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4. Luyện tập.</a:t>
              </a:r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1646078" y="3017498"/>
              <a:ext cx="2428811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Box 11"/>
          <p:cNvSpPr txBox="1"/>
          <p:nvPr/>
        </p:nvSpPr>
        <p:spPr>
          <a:xfrm>
            <a:off x="1356519" y="2360022"/>
            <a:ext cx="1447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2) Đặt câu với một từ trong bài tập trên.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16DBC4F0-3B74-49F4-ACA5-11EC4BCF1057}"/>
              </a:ext>
            </a:extLst>
          </p:cNvPr>
          <p:cNvSpPr/>
          <p:nvPr/>
        </p:nvSpPr>
        <p:spPr>
          <a:xfrm>
            <a:off x="1492145" y="4248834"/>
            <a:ext cx="119801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Bố tôi thường đi làm thêm vào những lúc nhàn rỗi.</a:t>
            </a:r>
          </a:p>
        </p:txBody>
      </p:sp>
      <p:sp>
        <p:nvSpPr>
          <p:cNvPr id="22" name="Text Box 14">
            <a:extLst>
              <a:ext uri="{FF2B5EF4-FFF2-40B4-BE49-F238E27FC236}">
                <a16:creationId xmlns:a16="http://schemas.microsoft.com/office/drawing/2014/main" id="{A331E8DE-1568-4642-8841-3D8255F4F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BẬN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091E1D3-11CC-4BEA-99B6-1D426FCA13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6491" y="3129499"/>
            <a:ext cx="11049000" cy="10431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69894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Anh dep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WordArt 3"/>
          <p:cNvSpPr>
            <a:spLocks noChangeArrowheads="1" noChangeShapeType="1" noTextEdit="1"/>
          </p:cNvSpPr>
          <p:nvPr/>
        </p:nvSpPr>
        <p:spPr bwMode="auto">
          <a:xfrm>
            <a:off x="209917" y="3657600"/>
            <a:ext cx="15617822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8B16645-CDF1-4AF4-AA99-A1BBC21396C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80" b="2319"/>
          <a:stretch/>
        </p:blipFill>
        <p:spPr>
          <a:xfrm>
            <a:off x="4175919" y="1495752"/>
            <a:ext cx="7467600" cy="768723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3E193E7C-8C65-4373-9AF8-1983B389ADB1}"/>
              </a:ext>
            </a:extLst>
          </p:cNvPr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E94271A4-ED59-4AC9-8087-66326B1B2ED4}"/>
                </a:ext>
              </a:extLst>
            </p:cNvPr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9F5AA82-F54D-464B-992F-DE9822E0336D}"/>
                  </a:ext>
                </a:extLst>
              </p:cNvPr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FF1A210-D983-4BBC-A26C-DC6F3FFDAA56}"/>
                    </a:ext>
                  </a:extLst>
                </p:cNvPr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A6039223-F7F8-46C9-A727-87CD42EE76F5}"/>
                    </a:ext>
                  </a:extLst>
                </p:cNvPr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3DAFDB40-2B93-4821-A587-A54DA8A41AC8}"/>
                  </a:ext>
                </a:extLst>
              </p:cNvPr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8" name="Text Box 14">
              <a:extLst>
                <a:ext uri="{FF2B5EF4-FFF2-40B4-BE49-F238E27FC236}">
                  <a16:creationId xmlns:a16="http://schemas.microsoft.com/office/drawing/2014/main" id="{EEEA3940-A199-4596-B687-0756C76F3AE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18: BẬN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12843973"/>
      </p:ext>
    </p:extLst>
  </p:cSld>
  <p:clrMapOvr>
    <a:masterClrMapping/>
  </p:clrMapOvr>
  <p:transition spd="slow">
    <p:split orient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4617134" y="42893"/>
            <a:ext cx="6255239" cy="1599885"/>
            <a:chOff x="4617134" y="42893"/>
            <a:chExt cx="6255239" cy="1599885"/>
          </a:xfrm>
        </p:grpSpPr>
        <p:grpSp>
          <p:nvGrpSpPr>
            <p:cNvPr id="14" name="Group 13"/>
            <p:cNvGrpSpPr/>
            <p:nvPr/>
          </p:nvGrpSpPr>
          <p:grpSpPr>
            <a:xfrm>
              <a:off x="4617134" y="42893"/>
              <a:ext cx="6255239" cy="1013727"/>
              <a:chOff x="4539228" y="103852"/>
              <a:chExt cx="6149694" cy="1013727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4539228" y="103852"/>
                <a:ext cx="6149694" cy="1013727"/>
                <a:chOff x="4539228" y="103852"/>
                <a:chExt cx="6149694" cy="1013727"/>
              </a:xfrm>
            </p:grpSpPr>
            <p:sp>
              <p:nvSpPr>
                <p:cNvPr id="17" name="TextBox 16"/>
                <p:cNvSpPr txBox="1"/>
                <p:nvPr/>
              </p:nvSpPr>
              <p:spPr>
                <a:xfrm>
                  <a:off x="4539228" y="103852"/>
                  <a:ext cx="6149694" cy="58477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Thứ……ngày…..tháng…..năm…….</a:t>
                  </a:r>
                </a:p>
              </p:txBody>
            </p:sp>
            <p:sp>
              <p:nvSpPr>
                <p:cNvPr id="18" name="TextBox 17"/>
                <p:cNvSpPr txBox="1"/>
                <p:nvPr/>
              </p:nvSpPr>
              <p:spPr>
                <a:xfrm>
                  <a:off x="6486305" y="594359"/>
                  <a:ext cx="2261748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TIẾNG VIỆT</a:t>
                  </a:r>
                </a:p>
              </p:txBody>
            </p:sp>
          </p:grpSp>
          <p:cxnSp>
            <p:nvCxnSpPr>
              <p:cNvPr id="16" name="Straight Connector 15"/>
              <p:cNvCxnSpPr/>
              <p:nvPr/>
            </p:nvCxnSpPr>
            <p:spPr>
              <a:xfrm>
                <a:off x="6676405" y="1082039"/>
                <a:ext cx="1887840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4785519" y="1066800"/>
              <a:ext cx="6019799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 18: BẬN</a:t>
              </a:r>
            </a:p>
          </p:txBody>
        </p:sp>
      </p:grpSp>
      <p:sp>
        <p:nvSpPr>
          <p:cNvPr id="2" name="Rectangle 1"/>
          <p:cNvSpPr/>
          <p:nvPr/>
        </p:nvSpPr>
        <p:spPr>
          <a:xfrm>
            <a:off x="1563435" y="2751892"/>
            <a:ext cx="1396628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Đọc trôi chảy toàn bài, ngắt nghỉ câu đúng theo thể thơ. Giọng vui, khẩn trương, nhấn giọng và ngắt nhịp giữa các dòng thơ.</a:t>
            </a:r>
          </a:p>
        </p:txBody>
      </p:sp>
      <p:sp>
        <p:nvSpPr>
          <p:cNvPr id="3" name="Rectangle 2"/>
          <p:cNvSpPr/>
          <p:nvPr/>
        </p:nvSpPr>
        <p:spPr>
          <a:xfrm>
            <a:off x="1493838" y="5323252"/>
            <a:ext cx="11292681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1: Từ đầu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làm lửa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2: Tiếp theo cho đến </a:t>
            </a:r>
            <a:r>
              <a:rPr lang="en-US" sz="3800" b="1" i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ánh sáng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+ Khổ 3: Còn lại.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1508919" y="1905000"/>
            <a:ext cx="4191000" cy="677108"/>
            <a:chOff x="1508919" y="1888664"/>
            <a:chExt cx="3733800" cy="677108"/>
          </a:xfrm>
        </p:grpSpPr>
        <p:sp>
          <p:nvSpPr>
            <p:cNvPr id="20" name="Rectangle 19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Hướng dẫn đọc.</a:t>
              </a:r>
            </a:p>
          </p:txBody>
        </p:sp>
        <p:cxnSp>
          <p:nvCxnSpPr>
            <p:cNvPr id="21" name="Straight Connector 20"/>
            <p:cNvCxnSpPr/>
            <p:nvPr/>
          </p:nvCxnSpPr>
          <p:spPr>
            <a:xfrm>
              <a:off x="1673234" y="2519755"/>
              <a:ext cx="3177124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1508919" y="4267200"/>
            <a:ext cx="4191000" cy="677108"/>
            <a:chOff x="1508919" y="1888664"/>
            <a:chExt cx="3733800" cy="677108"/>
          </a:xfrm>
        </p:grpSpPr>
        <p:sp>
          <p:nvSpPr>
            <p:cNvPr id="23" name="Rectangle 22"/>
            <p:cNvSpPr/>
            <p:nvPr/>
          </p:nvSpPr>
          <p:spPr>
            <a:xfrm>
              <a:off x="1508919" y="1888664"/>
              <a:ext cx="3733800" cy="6771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 Chia đoạn.</a:t>
              </a:r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1618922" y="2519755"/>
              <a:ext cx="228101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hlinkClick r:id="rId2" action="ppaction://hlinkpres?slideindex=1&amp;slidetitle="/>
          </p:cNvPr>
          <p:cNvSpPr/>
          <p:nvPr/>
        </p:nvSpPr>
        <p:spPr>
          <a:xfrm>
            <a:off x="3036419" y="7980016"/>
            <a:ext cx="27431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 hồng,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356519" y="1752600"/>
            <a:ext cx="6781801" cy="707886"/>
            <a:chOff x="1508918" y="1888664"/>
            <a:chExt cx="6172201" cy="1186207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6172201" cy="11862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000" b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3. Luyện đọc và tìm hiểu bài.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1646078" y="3017498"/>
              <a:ext cx="5577840" cy="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5119695" y="4144350"/>
            <a:ext cx="6037247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/>
              <a:t>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xanh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 Hồng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chảy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 xe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chạy /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Lịch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tính ngày...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</p:txBody>
      </p:sp>
      <p:sp>
        <p:nvSpPr>
          <p:cNvPr id="21" name="Rectangle 20">
            <a:hlinkClick r:id="rId3" action="ppaction://hlinkpres?slideindex=1&amp;slidetitle="/>
          </p:cNvPr>
          <p:cNvSpPr/>
          <p:nvPr/>
        </p:nvSpPr>
        <p:spPr>
          <a:xfrm>
            <a:off x="5938993" y="7976703"/>
            <a:ext cx="320040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vào mùa, </a:t>
            </a:r>
          </a:p>
        </p:txBody>
      </p:sp>
      <p:sp>
        <p:nvSpPr>
          <p:cNvPr id="22" name="Rectangle 21">
            <a:hlinkClick r:id="rId4" action="ppaction://hlinkpres?slideindex=1&amp;slidetitle="/>
          </p:cNvPr>
          <p:cNvSpPr/>
          <p:nvPr/>
        </p:nvSpPr>
        <p:spPr>
          <a:xfrm>
            <a:off x="8591963" y="7977775"/>
            <a:ext cx="35627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đánh thù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507226" y="2514600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a. Luyện đọc từ, câu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527701" y="7239000"/>
            <a:ext cx="52517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b. Giải nghĩa từ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116630" y="3283446"/>
            <a:ext cx="8061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ịch,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àm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ửa, cấy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úa, thổi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ấu,…</a:t>
            </a:r>
          </a:p>
        </p:txBody>
      </p:sp>
      <p:grpSp>
        <p:nvGrpSpPr>
          <p:cNvPr id="32" name="Group 31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34" name="Group 33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36" name="TextBox 35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35" name="Straight Connector 34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0" name="Text Box 14">
            <a:extLst>
              <a:ext uri="{FF2B5EF4-FFF2-40B4-BE49-F238E27FC236}">
                <a16:creationId xmlns:a16="http://schemas.microsoft.com/office/drawing/2014/main" id="{E0517384-79BF-44CA-8F45-99A285DEC3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BẬN</a:t>
            </a:r>
          </a:p>
        </p:txBody>
      </p:sp>
    </p:spTree>
    <p:extLst>
      <p:ext uri="{BB962C8B-B14F-4D97-AF65-F5344CB8AC3E}">
        <p14:creationId xmlns:p14="http://schemas.microsoft.com/office/powerpoint/2010/main" val="70105715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600701" y="2743200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1: Mỗi vật nêu ở khổ thơ 1 bận việc gì?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690112" y="3371671"/>
            <a:ext cx="9491212" cy="12669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 thu - bận xanh; Sông Hồng - bận chảy, cái xe - bận chạy; Lịch - bận tính ngày.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615202" y="4943688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2: Mỗi người nêu ở khổ thơ 2 bận việc gì? 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15158" y="5621887"/>
            <a:ext cx="10210801" cy="18763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Cô - bận cấy lúa; Chú - bận đánh thù; Mẹ - bận hát ru; Bà - bận thổi nấu; Em bé (con) - bận bú, ngủ, chơi, khóc, cười, nhìn ánh sáng.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 Box 14">
            <a:extLst>
              <a:ext uri="{FF2B5EF4-FFF2-40B4-BE49-F238E27FC236}">
                <a16:creationId xmlns:a16="http://schemas.microsoft.com/office/drawing/2014/main" id="{87C3A8C8-F9EC-47BC-9B77-FBFFAD8AEB5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BẬN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DD423E4-AEAA-4DE1-B0A0-5496B5F4DCD5}"/>
              </a:ext>
            </a:extLst>
          </p:cNvPr>
          <p:cNvSpPr/>
          <p:nvPr/>
        </p:nvSpPr>
        <p:spPr>
          <a:xfrm>
            <a:off x="255930" y="4654727"/>
            <a:ext cx="5638800" cy="3228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/>
              <a:t>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xanh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 Hồng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chảy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 xe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chạy /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Lịch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tính ngày...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>
              <a:lnSpc>
                <a:spcPct val="120000"/>
              </a:lnSpc>
            </a:pP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61993E6-3205-4375-9A50-ABBEF21A3C71}"/>
              </a:ext>
            </a:extLst>
          </p:cNvPr>
          <p:cNvSpPr/>
          <p:nvPr/>
        </p:nvSpPr>
        <p:spPr>
          <a:xfrm>
            <a:off x="442117" y="2852366"/>
            <a:ext cx="48012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ịch,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àm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ửa, cấy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úa, thổi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ấu,…</a:t>
            </a:r>
          </a:p>
        </p:txBody>
      </p:sp>
    </p:spTree>
    <p:extLst>
      <p:ext uri="{BB962C8B-B14F-4D97-AF65-F5344CB8AC3E}">
        <p14:creationId xmlns:p14="http://schemas.microsoft.com/office/powerpoint/2010/main" val="38083757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  <p:bldP spid="40" grpId="0"/>
      <p:bldP spid="4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579916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04252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820023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755464" y="2720336"/>
            <a:ext cx="102338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3: Em hiểu câu thơ “Mọi người đều bận / Nên đời rộn vui” như thế nào?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40810" y="4037931"/>
            <a:ext cx="975360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Chọn ý em thích: </a:t>
            </a:r>
          </a:p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a) Mọi người đều bận để làm cho cuộc sống tốt đẹp hơn. </a:t>
            </a:r>
          </a:p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b) Mọi người đều bận nhưng vui vì làm những việc có ích. </a:t>
            </a:r>
          </a:p>
          <a:p>
            <a:pPr algn="just"/>
            <a:r>
              <a:rPr lang="en-US" sz="38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c) Mọi người đều bận nên cuộc sống rất nhộn nhịp.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4">
            <a:extLst>
              <a:ext uri="{FF2B5EF4-FFF2-40B4-BE49-F238E27FC236}">
                <a16:creationId xmlns:a16="http://schemas.microsoft.com/office/drawing/2014/main" id="{6069694E-0CEC-4016-914F-325A3BD12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BẬN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B9C391-32AF-4609-A820-B00203F718F1}"/>
              </a:ext>
            </a:extLst>
          </p:cNvPr>
          <p:cNvSpPr/>
          <p:nvPr/>
        </p:nvSpPr>
        <p:spPr>
          <a:xfrm>
            <a:off x="255930" y="4654727"/>
            <a:ext cx="5638800" cy="3228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/>
              <a:t>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xanh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 Hồng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chảy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 xe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chạy /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Lịch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tính ngày...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>
              <a:lnSpc>
                <a:spcPct val="120000"/>
              </a:lnSpc>
            </a:pP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92A8B3-D2A7-42D0-8485-EACBCBD90F03}"/>
              </a:ext>
            </a:extLst>
          </p:cNvPr>
          <p:cNvSpPr/>
          <p:nvPr/>
        </p:nvSpPr>
        <p:spPr>
          <a:xfrm>
            <a:off x="442117" y="2852366"/>
            <a:ext cx="48012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ịch,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àm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ửa, cấy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úa, thổi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ấu,…</a:t>
            </a:r>
          </a:p>
        </p:txBody>
      </p:sp>
    </p:spTree>
    <p:extLst>
      <p:ext uri="{BB962C8B-B14F-4D97-AF65-F5344CB8AC3E}">
        <p14:creationId xmlns:p14="http://schemas.microsoft.com/office/powerpoint/2010/main" val="9527220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579916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04252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8753147" y="1820023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5715867" y="2976491"/>
            <a:ext cx="102338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Câu 4: Mẹ nhắn nhủ em bé điều gì?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5715867" y="3732829"/>
            <a:ext cx="10059186" cy="29635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5000"/>
              </a:lnSpc>
            </a:pPr>
            <a:r>
              <a:rPr lang="nl-NL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sz="36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Mẹ nhắn nhủ em bé mới ra đời hãy biết: mọi người đều bận nên cuộc đời rất vui và có ý nghĩa; con cũng đang góp thêm niềm vui cho cuộc sống vì con cũng “bận ăn, bận bú, bận ngủ, bận chơi" để lớn lên từng ngày. 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4">
            <a:extLst>
              <a:ext uri="{FF2B5EF4-FFF2-40B4-BE49-F238E27FC236}">
                <a16:creationId xmlns:a16="http://schemas.microsoft.com/office/drawing/2014/main" id="{6069694E-0CEC-4016-914F-325A3BD129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BẬN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4B9C391-32AF-4609-A820-B00203F718F1}"/>
              </a:ext>
            </a:extLst>
          </p:cNvPr>
          <p:cNvSpPr/>
          <p:nvPr/>
        </p:nvSpPr>
        <p:spPr>
          <a:xfrm>
            <a:off x="255930" y="4654727"/>
            <a:ext cx="5638800" cy="3228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/>
              <a:t>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xanh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 Hồng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chảy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 xe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chạy /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Lịch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tính ngày...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>
              <a:lnSpc>
                <a:spcPct val="120000"/>
              </a:lnSpc>
            </a:pP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A92A8B3-D2A7-42D0-8485-EACBCBD90F03}"/>
              </a:ext>
            </a:extLst>
          </p:cNvPr>
          <p:cNvSpPr/>
          <p:nvPr/>
        </p:nvSpPr>
        <p:spPr>
          <a:xfrm>
            <a:off x="442117" y="2852366"/>
            <a:ext cx="48012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ịch,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àm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ửa, cấy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úa, thổi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ấu,…</a:t>
            </a:r>
          </a:p>
        </p:txBody>
      </p:sp>
    </p:spTree>
    <p:extLst>
      <p:ext uri="{BB962C8B-B14F-4D97-AF65-F5344CB8AC3E}">
        <p14:creationId xmlns:p14="http://schemas.microsoft.com/office/powerpoint/2010/main" val="17638298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6" name="Straight Connector 25"/>
          <p:cNvCxnSpPr/>
          <p:nvPr/>
        </p:nvCxnSpPr>
        <p:spPr>
          <a:xfrm>
            <a:off x="5448300" y="2667000"/>
            <a:ext cx="0" cy="5694403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1718225" y="1891336"/>
            <a:ext cx="2319747" cy="654607"/>
            <a:chOff x="1259767" y="1442589"/>
            <a:chExt cx="2319747" cy="654607"/>
          </a:xfrm>
        </p:grpSpPr>
        <p:sp>
          <p:nvSpPr>
            <p:cNvPr id="28" name="Rectangle 27"/>
            <p:cNvSpPr/>
            <p:nvPr/>
          </p:nvSpPr>
          <p:spPr>
            <a:xfrm>
              <a:off x="1259767" y="1442589"/>
              <a:ext cx="2319747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Luyện đọc</a:t>
              </a:r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1338517" y="2096852"/>
              <a:ext cx="22098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30" name="Group 29"/>
          <p:cNvGrpSpPr/>
          <p:nvPr/>
        </p:nvGrpSpPr>
        <p:grpSpPr>
          <a:xfrm>
            <a:off x="9357519" y="1907107"/>
            <a:ext cx="2791030" cy="654607"/>
            <a:chOff x="1024127" y="1442589"/>
            <a:chExt cx="2791030" cy="654607"/>
          </a:xfrm>
        </p:grpSpPr>
        <p:sp>
          <p:nvSpPr>
            <p:cNvPr id="31" name="Rectangle 30"/>
            <p:cNvSpPr/>
            <p:nvPr/>
          </p:nvSpPr>
          <p:spPr>
            <a:xfrm>
              <a:off x="1024127" y="1442589"/>
              <a:ext cx="2791030" cy="654607"/>
            </a:xfrm>
            <a:prstGeom prst="rect">
              <a:avLst/>
            </a:prstGeom>
            <a:noFill/>
          </p:spPr>
          <p:txBody>
            <a:bodyPr wrap="none" lIns="69156" tIns="34578" rIns="69156" bIns="34578">
              <a:spAutoFit/>
              <a:scene3d>
                <a:camera prst="orthographicFront"/>
                <a:lightRig rig="glow" dir="tl">
                  <a:rot lat="0" lon="0" rev="5400000"/>
                </a:lightRig>
              </a:scene3d>
              <a:sp3d contourW="12700">
                <a:bevelT w="25400" h="25400"/>
                <a:contourClr>
                  <a:schemeClr val="accent6">
                    <a:shade val="73000"/>
                  </a:schemeClr>
                </a:contourClr>
              </a:sp3d>
            </a:bodyPr>
            <a:lstStyle/>
            <a:p>
              <a:pPr algn="ctr"/>
              <a:r>
                <a:rPr lang="en-US" sz="3800" b="1">
                  <a:ln w="11430"/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Tìm hiểu bài</a:t>
              </a:r>
            </a:p>
          </p:txBody>
        </p:sp>
        <p:cxnSp>
          <p:nvCxnSpPr>
            <p:cNvPr id="32" name="Straight Connector 31"/>
            <p:cNvCxnSpPr/>
            <p:nvPr/>
          </p:nvCxnSpPr>
          <p:spPr>
            <a:xfrm>
              <a:off x="1156059" y="2067013"/>
              <a:ext cx="256032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42" name="Rectangle 41"/>
          <p:cNvSpPr/>
          <p:nvPr/>
        </p:nvSpPr>
        <p:spPr>
          <a:xfrm>
            <a:off x="9154899" y="2819400"/>
            <a:ext cx="330083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 DUNG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4617134" y="42893"/>
            <a:ext cx="6255239" cy="1013727"/>
            <a:chOff x="4539228" y="103852"/>
            <a:chExt cx="6149694" cy="1013727"/>
          </a:xfrm>
        </p:grpSpPr>
        <p:grpSp>
          <p:nvGrpSpPr>
            <p:cNvPr id="47" name="Group 46"/>
            <p:cNvGrpSpPr/>
            <p:nvPr/>
          </p:nvGrpSpPr>
          <p:grpSpPr>
            <a:xfrm>
              <a:off x="4539228" y="103852"/>
              <a:ext cx="6149694" cy="1013727"/>
              <a:chOff x="4539228" y="103852"/>
              <a:chExt cx="6149694" cy="1013727"/>
            </a:xfrm>
          </p:grpSpPr>
          <p:sp>
            <p:nvSpPr>
              <p:cNvPr id="49" name="TextBox 48"/>
              <p:cNvSpPr txBox="1"/>
              <p:nvPr/>
            </p:nvSpPr>
            <p:spPr>
              <a:xfrm>
                <a:off x="4539228" y="10385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6486305" y="594359"/>
                <a:ext cx="226174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TIẾNG VIỆT</a:t>
                </a:r>
              </a:p>
            </p:txBody>
          </p:sp>
        </p:grpSp>
        <p:cxnSp>
          <p:nvCxnSpPr>
            <p:cNvPr id="48" name="Straight Connector 47"/>
            <p:cNvCxnSpPr/>
            <p:nvPr/>
          </p:nvCxnSpPr>
          <p:spPr>
            <a:xfrm>
              <a:off x="6676405" y="1082039"/>
              <a:ext cx="188784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" name="Group 7"/>
          <p:cNvGrpSpPr/>
          <p:nvPr/>
        </p:nvGrpSpPr>
        <p:grpSpPr>
          <a:xfrm>
            <a:off x="6418600" y="3657600"/>
            <a:ext cx="8773438" cy="4563537"/>
            <a:chOff x="6418600" y="4495869"/>
            <a:chExt cx="8773438" cy="4563537"/>
          </a:xfrm>
        </p:grpSpPr>
        <p:pic>
          <p:nvPicPr>
            <p:cNvPr id="2064" name="Picture 16" descr="Frame Border Transparent PNG Gold Image​ | Gallery Yopriceville -  High-Quality Images and Transparent… | Clip art frames borders, Frame  border design, Frame clipar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8523550" y="2390919"/>
              <a:ext cx="4563537" cy="87734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7075031" y="5384623"/>
              <a:ext cx="7356005" cy="344370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   Mọi người, mọi vật và cả em bé đều bận rộn làm những công việc có ích, đem niềm vui nhỏ góp vào cuộc đời chung.</a:t>
              </a:r>
            </a:p>
            <a:p>
              <a:pPr algn="ctr">
                <a:lnSpc>
                  <a:spcPct val="107000"/>
                </a:lnSpc>
                <a:spcAft>
                  <a:spcPts val="800"/>
                </a:spcAft>
              </a:pPr>
              <a:r>
                <a:rPr lang="en-US" sz="4000" b="1" i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4000" i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" name="AutoShape 2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4" descr="Khung viền PowerPoint đẹp - Phụ Kiện MacBook Chính Hã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Khung viền đẹp PowerPoint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8" descr="Khung viền đẹp PowerPoint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10" descr="Khung viền đẹp PowerPoint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Text Box 14">
            <a:extLst>
              <a:ext uri="{FF2B5EF4-FFF2-40B4-BE49-F238E27FC236}">
                <a16:creationId xmlns:a16="http://schemas.microsoft.com/office/drawing/2014/main" id="{C9F70A54-3D17-4018-89E4-4C62518803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5519" y="1066800"/>
            <a:ext cx="6019799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 18: BẬN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C095E7D5-2CA5-4E20-A429-6338C58F2971}"/>
              </a:ext>
            </a:extLst>
          </p:cNvPr>
          <p:cNvSpPr/>
          <p:nvPr/>
        </p:nvSpPr>
        <p:spPr>
          <a:xfrm>
            <a:off x="255930" y="4654727"/>
            <a:ext cx="5638800" cy="3228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/>
              <a:t> 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xanh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Sông Hồng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chảy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Cái xe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chạy / </a:t>
            </a:r>
          </a:p>
          <a:p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Lịch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bận tính ngày...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//</a:t>
            </a:r>
          </a:p>
          <a:p>
            <a:pPr>
              <a:lnSpc>
                <a:spcPct val="120000"/>
              </a:lnSpc>
            </a:pPr>
            <a:endParaRPr lang="vi-VN" sz="4000" b="1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3BD20255-E7FC-45EB-81AE-00013733E718}"/>
              </a:ext>
            </a:extLst>
          </p:cNvPr>
          <p:cNvSpPr/>
          <p:nvPr/>
        </p:nvSpPr>
        <p:spPr>
          <a:xfrm>
            <a:off x="442117" y="2852366"/>
            <a:ext cx="4801231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ịch,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àm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ửa, cấy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úa, thổi </a:t>
            </a:r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ấu,…</a:t>
            </a:r>
          </a:p>
        </p:txBody>
      </p:sp>
    </p:spTree>
    <p:extLst>
      <p:ext uri="{BB962C8B-B14F-4D97-AF65-F5344CB8AC3E}">
        <p14:creationId xmlns:p14="http://schemas.microsoft.com/office/powerpoint/2010/main" val="22288922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23,1047787239,C:\Users\Tailieu\Documents\Bai giang duong truong son_pptx\Media.ppcx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10051</TotalTime>
  <Words>829</Words>
  <Application>Microsoft Office PowerPoint</Application>
  <PresentationFormat>Custom</PresentationFormat>
  <Paragraphs>107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Asus</cp:lastModifiedBy>
  <cp:revision>1116</cp:revision>
  <dcterms:created xsi:type="dcterms:W3CDTF">2008-09-09T22:52:10Z</dcterms:created>
  <dcterms:modified xsi:type="dcterms:W3CDTF">2022-11-03T14:29:14Z</dcterms:modified>
</cp:coreProperties>
</file>