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60" r:id="rId4"/>
    <p:sldId id="258" r:id="rId5"/>
    <p:sldId id="274" r:id="rId6"/>
    <p:sldId id="257" r:id="rId7"/>
    <p:sldId id="259" r:id="rId8"/>
    <p:sldId id="276" r:id="rId9"/>
    <p:sldId id="277" r:id="rId10"/>
    <p:sldId id="275" r:id="rId11"/>
    <p:sldId id="278" r:id="rId12"/>
    <p:sldId id="279" r:id="rId13"/>
    <p:sldId id="281" r:id="rId14"/>
    <p:sldId id="282" r:id="rId15"/>
    <p:sldId id="283" r:id="rId16"/>
    <p:sldId id="284" r:id="rId17"/>
    <p:sldId id="280" r:id="rId18"/>
    <p:sldId id="285" r:id="rId19"/>
    <p:sldId id="286" r:id="rId20"/>
    <p:sldId id="287" r:id="rId21"/>
    <p:sldId id="288" r:id="rId22"/>
    <p:sldId id="289" r:id="rId23"/>
    <p:sldId id="291" r:id="rId24"/>
    <p:sldId id="292" r:id="rId25"/>
    <p:sldId id="293" r:id="rId26"/>
    <p:sldId id="290" r:id="rId27"/>
    <p:sldId id="294" r:id="rId28"/>
    <p:sldId id="295" r:id="rId29"/>
    <p:sldId id="296" r:id="rId30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CB8378-79F7-47C0-B421-C8593806E41D}">
          <p14:sldIdLst>
            <p14:sldId id="256"/>
            <p14:sldId id="270"/>
            <p14:sldId id="260"/>
            <p14:sldId id="258"/>
            <p14:sldId id="274"/>
            <p14:sldId id="257"/>
            <p14:sldId id="259"/>
            <p14:sldId id="276"/>
            <p14:sldId id="277"/>
            <p14:sldId id="275"/>
            <p14:sldId id="278"/>
            <p14:sldId id="279"/>
            <p14:sldId id="281"/>
            <p14:sldId id="282"/>
            <p14:sldId id="283"/>
            <p14:sldId id="284"/>
            <p14:sldId id="280"/>
            <p14:sldId id="285"/>
            <p14:sldId id="286"/>
            <p14:sldId id="287"/>
            <p14:sldId id="288"/>
            <p14:sldId id="289"/>
            <p14:sldId id="291"/>
            <p14:sldId id="292"/>
            <p14:sldId id="293"/>
            <p14:sldId id="290"/>
            <p14:sldId id="294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15"/>
    <a:srgbClr val="EDB47F"/>
    <a:srgbClr val="A25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97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7.svg"/><Relationship Id="rId3" Type="http://schemas.openxmlformats.org/officeDocument/2006/relationships/image" Target="../media/image34.svg"/><Relationship Id="rId7" Type="http://schemas.openxmlformats.org/officeDocument/2006/relationships/image" Target="../media/image39.svg"/><Relationship Id="rId12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67.svg"/><Relationship Id="rId5" Type="http://schemas.openxmlformats.org/officeDocument/2006/relationships/image" Target="../media/image29.svg"/><Relationship Id="rId15" Type="http://schemas.openxmlformats.org/officeDocument/2006/relationships/image" Target="../media/image69.svg"/><Relationship Id="rId10" Type="http://schemas.openxmlformats.org/officeDocument/2006/relationships/image" Target="../media/image66.png"/><Relationship Id="rId4" Type="http://schemas.openxmlformats.org/officeDocument/2006/relationships/image" Target="../media/image28.png"/><Relationship Id="rId9" Type="http://schemas.openxmlformats.org/officeDocument/2006/relationships/image" Target="../media/image41.svg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7.svg"/><Relationship Id="rId3" Type="http://schemas.openxmlformats.org/officeDocument/2006/relationships/image" Target="../media/image34.svg"/><Relationship Id="rId7" Type="http://schemas.openxmlformats.org/officeDocument/2006/relationships/image" Target="../media/image39.svg"/><Relationship Id="rId12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67.svg"/><Relationship Id="rId5" Type="http://schemas.openxmlformats.org/officeDocument/2006/relationships/image" Target="../media/image29.svg"/><Relationship Id="rId10" Type="http://schemas.openxmlformats.org/officeDocument/2006/relationships/image" Target="../media/image66.png"/><Relationship Id="rId4" Type="http://schemas.openxmlformats.org/officeDocument/2006/relationships/image" Target="../media/image28.png"/><Relationship Id="rId9" Type="http://schemas.openxmlformats.org/officeDocument/2006/relationships/image" Target="../media/image41.svg"/><Relationship Id="rId1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7.svg"/><Relationship Id="rId3" Type="http://schemas.openxmlformats.org/officeDocument/2006/relationships/image" Target="../media/image72.svg"/><Relationship Id="rId7" Type="http://schemas.openxmlformats.org/officeDocument/2006/relationships/image" Target="../media/image29.svg"/><Relationship Id="rId12" Type="http://schemas.openxmlformats.org/officeDocument/2006/relationships/image" Target="../media/image26.png"/><Relationship Id="rId2" Type="http://schemas.openxmlformats.org/officeDocument/2006/relationships/image" Target="../media/image71.png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1.svg"/><Relationship Id="rId5" Type="http://schemas.openxmlformats.org/officeDocument/2006/relationships/image" Target="../media/image34.svg"/><Relationship Id="rId15" Type="http://schemas.openxmlformats.org/officeDocument/2006/relationships/image" Target="../media/image74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9.svg"/><Relationship Id="rId1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2.png"/><Relationship Id="rId3" Type="http://schemas.openxmlformats.org/officeDocument/2006/relationships/image" Target="../media/image34.svg"/><Relationship Id="rId7" Type="http://schemas.openxmlformats.org/officeDocument/2006/relationships/image" Target="../media/image39.svg"/><Relationship Id="rId12" Type="http://schemas.openxmlformats.org/officeDocument/2006/relationships/image" Target="../media/image7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7.svg"/><Relationship Id="rId5" Type="http://schemas.openxmlformats.org/officeDocument/2006/relationships/image" Target="../media/image29.sv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3.svg"/><Relationship Id="rId7" Type="http://schemas.openxmlformats.org/officeDocument/2006/relationships/image" Target="../media/image64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3.svg"/><Relationship Id="rId7" Type="http://schemas.openxmlformats.org/officeDocument/2006/relationships/image" Target="../media/image64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.png"/><Relationship Id="rId3" Type="http://schemas.openxmlformats.org/officeDocument/2006/relationships/image" Target="../media/image46.svg"/><Relationship Id="rId7" Type="http://schemas.openxmlformats.org/officeDocument/2006/relationships/image" Target="../media/image29.svg"/><Relationship Id="rId12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0.svg"/><Relationship Id="rId5" Type="http://schemas.openxmlformats.org/officeDocument/2006/relationships/image" Target="../media/image48.sv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27.svg"/><Relationship Id="rId1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9.svg"/><Relationship Id="rId3" Type="http://schemas.openxmlformats.org/officeDocument/2006/relationships/image" Target="../media/image78.svg"/><Relationship Id="rId7" Type="http://schemas.openxmlformats.org/officeDocument/2006/relationships/image" Target="../media/image34.svg"/><Relationship Id="rId12" Type="http://schemas.openxmlformats.org/officeDocument/2006/relationships/image" Target="../media/image2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1.svg"/><Relationship Id="rId5" Type="http://schemas.openxmlformats.org/officeDocument/2006/relationships/image" Target="../media/image72.svg"/><Relationship Id="rId15" Type="http://schemas.openxmlformats.org/officeDocument/2006/relationships/image" Target="../media/image27.svg"/><Relationship Id="rId10" Type="http://schemas.openxmlformats.org/officeDocument/2006/relationships/image" Target="../media/image40.png"/><Relationship Id="rId4" Type="http://schemas.openxmlformats.org/officeDocument/2006/relationships/image" Target="../media/image71.png"/><Relationship Id="rId9" Type="http://schemas.openxmlformats.org/officeDocument/2006/relationships/image" Target="../media/image39.svg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0.sv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79.png"/><Relationship Id="rId2" Type="http://schemas.openxmlformats.org/officeDocument/2006/relationships/image" Target="../media/image33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5" Type="http://schemas.openxmlformats.org/officeDocument/2006/relationships/image" Target="../media/image15.svg"/><Relationship Id="rId10" Type="http://schemas.openxmlformats.org/officeDocument/2006/relationships/image" Target="../media/image26.png"/><Relationship Id="rId4" Type="http://schemas.openxmlformats.org/officeDocument/2006/relationships/image" Target="../media/image38.png"/><Relationship Id="rId9" Type="http://schemas.openxmlformats.org/officeDocument/2006/relationships/image" Target="../media/image29.sv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0" Type="http://schemas.openxmlformats.org/officeDocument/2006/relationships/image" Target="../media/image26.png"/><Relationship Id="rId4" Type="http://schemas.openxmlformats.org/officeDocument/2006/relationships/image" Target="../media/image38.png"/><Relationship Id="rId9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4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3.sv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8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0" Type="http://schemas.openxmlformats.org/officeDocument/2006/relationships/image" Target="../media/image26.png"/><Relationship Id="rId4" Type="http://schemas.openxmlformats.org/officeDocument/2006/relationships/image" Target="../media/image38.png"/><Relationship Id="rId9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0" Type="http://schemas.openxmlformats.org/officeDocument/2006/relationships/image" Target="../media/image26.png"/><Relationship Id="rId4" Type="http://schemas.openxmlformats.org/officeDocument/2006/relationships/image" Target="../media/image38.png"/><Relationship Id="rId9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0" Type="http://schemas.openxmlformats.org/officeDocument/2006/relationships/image" Target="../media/image26.png"/><Relationship Id="rId4" Type="http://schemas.openxmlformats.org/officeDocument/2006/relationships/image" Target="../media/image38.png"/><Relationship Id="rId9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.png"/><Relationship Id="rId3" Type="http://schemas.openxmlformats.org/officeDocument/2006/relationships/image" Target="../media/image46.svg"/><Relationship Id="rId7" Type="http://schemas.openxmlformats.org/officeDocument/2006/relationships/image" Target="../media/image29.svg"/><Relationship Id="rId12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0.svg"/><Relationship Id="rId5" Type="http://schemas.openxmlformats.org/officeDocument/2006/relationships/image" Target="../media/image48.sv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27.svg"/><Relationship Id="rId1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4.svg"/><Relationship Id="rId7" Type="http://schemas.openxmlformats.org/officeDocument/2006/relationships/image" Target="../media/image27.svg"/><Relationship Id="rId12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8.png"/><Relationship Id="rId5" Type="http://schemas.openxmlformats.org/officeDocument/2006/relationships/image" Target="../media/image29.sv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6.svg"/><Relationship Id="rId14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4.svg"/><Relationship Id="rId7" Type="http://schemas.openxmlformats.org/officeDocument/2006/relationships/image" Target="../media/image27.svg"/><Relationship Id="rId12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8.png"/><Relationship Id="rId5" Type="http://schemas.openxmlformats.org/officeDocument/2006/relationships/image" Target="../media/image29.sv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6.svg"/><Relationship Id="rId14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12" Type="http://schemas.openxmlformats.org/officeDocument/2006/relationships/image" Target="../media/image27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26.png"/><Relationship Id="rId5" Type="http://schemas.openxmlformats.org/officeDocument/2006/relationships/image" Target="../media/image38.png"/><Relationship Id="rId10" Type="http://schemas.openxmlformats.org/officeDocument/2006/relationships/image" Target="../media/image29.svg"/><Relationship Id="rId4" Type="http://schemas.openxmlformats.org/officeDocument/2006/relationships/image" Target="../media/image34.sv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6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0" Type="http://schemas.openxmlformats.org/officeDocument/2006/relationships/image" Target="../media/image26.png"/><Relationship Id="rId4" Type="http://schemas.openxmlformats.org/officeDocument/2006/relationships/image" Target="../media/image38.png"/><Relationship Id="rId9" Type="http://schemas.openxmlformats.org/officeDocument/2006/relationships/image" Target="../media/image2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86.sv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8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5" Type="http://schemas.openxmlformats.org/officeDocument/2006/relationships/image" Target="../media/image88.svg"/><Relationship Id="rId10" Type="http://schemas.openxmlformats.org/officeDocument/2006/relationships/image" Target="../media/image26.png"/><Relationship Id="rId4" Type="http://schemas.openxmlformats.org/officeDocument/2006/relationships/image" Target="../media/image38.png"/><Relationship Id="rId9" Type="http://schemas.openxmlformats.org/officeDocument/2006/relationships/image" Target="../media/image29.svg"/><Relationship Id="rId1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4.svg"/><Relationship Id="rId7" Type="http://schemas.openxmlformats.org/officeDocument/2006/relationships/image" Target="../media/image27.svg"/><Relationship Id="rId12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8.png"/><Relationship Id="rId5" Type="http://schemas.openxmlformats.org/officeDocument/2006/relationships/image" Target="../media/image29.sv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6.svg"/><Relationship Id="rId14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1.svg"/><Relationship Id="rId3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9.svg"/><Relationship Id="rId5" Type="http://schemas.openxmlformats.org/officeDocument/2006/relationships/image" Target="../media/image34.sv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27.sv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.png"/><Relationship Id="rId3" Type="http://schemas.openxmlformats.org/officeDocument/2006/relationships/image" Target="../media/image46.svg"/><Relationship Id="rId7" Type="http://schemas.openxmlformats.org/officeDocument/2006/relationships/image" Target="../media/image29.svg"/><Relationship Id="rId12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0.svg"/><Relationship Id="rId5" Type="http://schemas.openxmlformats.org/officeDocument/2006/relationships/image" Target="../media/image48.sv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27.svg"/><Relationship Id="rId1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svg"/><Relationship Id="rId7" Type="http://schemas.openxmlformats.org/officeDocument/2006/relationships/image" Target="../media/image2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5.svg"/><Relationship Id="rId10" Type="http://schemas.openxmlformats.org/officeDocument/2006/relationships/image" Target="../media/image58.sv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svg"/><Relationship Id="rId7" Type="http://schemas.openxmlformats.org/officeDocument/2006/relationships/image" Target="../media/image27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3.svg"/><Relationship Id="rId7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0099" y="9384808"/>
            <a:ext cx="708601" cy="5342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055551" y="112239"/>
            <a:ext cx="1899414" cy="18994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992011" y="2495454"/>
            <a:ext cx="14566132" cy="324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E396693D-5999-2E2E-4DD2-B43E1EAFB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8727" y="9072851"/>
            <a:ext cx="1370454" cy="140739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751BE32C-7E91-4FCD-7DFE-09C8B1DBF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8380" y="9094033"/>
            <a:ext cx="1370454" cy="140739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927E84C-C16F-BC69-0693-3F47F4D98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64145" y="5604934"/>
            <a:ext cx="5181478" cy="48964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5330C-D815-40CC-150F-65EDD06A2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1540" y="5695468"/>
            <a:ext cx="4707892" cy="489649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00115003-B79E-A6F2-FE62-3F907386E12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37961" y="8371815"/>
            <a:ext cx="1738651" cy="1701705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2BB7B3A1-6652-5DE1-A9FE-4ECD747AD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119809" y="8422565"/>
            <a:ext cx="1738651" cy="17017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18AFC55-7859-76A2-30E3-57069A6E39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15743" y="1132913"/>
            <a:ext cx="10324407" cy="63258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8501980" y="2484916"/>
            <a:ext cx="8847166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thơ có hai nhân vật là bạn nhỏ và nắng. Mỗi nhân vật được nói đến trong những khổ thơ nào?</a:t>
            </a:r>
            <a:endParaRPr lang="en-US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25563" y="1209348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98817">
            <a:off x="12883170" y="5983627"/>
            <a:ext cx="562022" cy="13421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692EF-197A-FA61-D356-BB3D6546A6F4}"/>
              </a:ext>
            </a:extLst>
          </p:cNvPr>
          <p:cNvSpPr txBox="1"/>
          <p:nvPr/>
        </p:nvSpPr>
        <p:spPr>
          <a:xfrm>
            <a:off x="1323480" y="2306027"/>
            <a:ext cx="6470350" cy="4566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Nhân vật bạn nhỏ: </a:t>
            </a: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khổ 2, 4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Nhân vật nắng: </a:t>
            </a: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khổ 1, 3, 5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5D4C5BF3-28BA-1CE2-912C-711A39FD22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73558" y="5828539"/>
            <a:ext cx="5615866" cy="44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7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4586" y="3737768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5973" y="4327329"/>
            <a:ext cx="766828" cy="766828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4559" y="990600"/>
            <a:ext cx="477238" cy="47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692EF-197A-FA61-D356-BB3D6546A6F4}"/>
              </a:ext>
            </a:extLst>
          </p:cNvPr>
          <p:cNvSpPr txBox="1"/>
          <p:nvPr/>
        </p:nvSpPr>
        <p:spPr>
          <a:xfrm>
            <a:off x="6302512" y="5818088"/>
            <a:ext cx="1138309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Tả bạn nhỏ đang làm việc: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lấy bọt xà phòng, làm đôi gang tay, …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Cảm xúc của bạn nhỏ: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yêu ngắm mãi…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95F67E7B-8AE2-B0AD-3784-5F36FACC97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40974" y="-27587"/>
            <a:ext cx="10273895" cy="58291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2485274" y="832965"/>
            <a:ext cx="8507459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hình ảnh ở khổ 2, 4:</a:t>
            </a:r>
            <a:endParaRPr lang="vi-VN" sz="4000" b="1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Tả bạn nhỏ làm việc.</a:t>
            </a:r>
          </a:p>
          <a:p>
            <a:pPr>
              <a:lnSpc>
                <a:spcPct val="150000"/>
              </a:lnSpc>
            </a:pPr>
            <a:r>
              <a:rPr lang="vi-VN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Nói lên cảm xúc của bạn nhỏ khi hoàn thành công việc.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98817">
            <a:off x="9255707" y="3714387"/>
            <a:ext cx="562022" cy="1342143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650DAF6E-5C69-0ABE-87AA-F1025799B2E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237201" y="612246"/>
            <a:ext cx="3478800" cy="33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1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3FAABBC1-907C-0625-10EB-B12248B19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52592" y="-85562"/>
            <a:ext cx="9369124" cy="590777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68706" y="3460376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95973" y="4327329"/>
            <a:ext cx="766828" cy="766828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80955" y="1809284"/>
            <a:ext cx="477238" cy="47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692EF-197A-FA61-D356-BB3D6546A6F4}"/>
              </a:ext>
            </a:extLst>
          </p:cNvPr>
          <p:cNvSpPr txBox="1"/>
          <p:nvPr/>
        </p:nvSpPr>
        <p:spPr>
          <a:xfrm>
            <a:off x="7662180" y="5143500"/>
            <a:ext cx="9369124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Nắng theo gió như bay lượn trên cây tre, cây chuối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Nắng đầy trời, nhuộm vàng sân phơi và lối đi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3529544" y="1961225"/>
            <a:ext cx="650632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 thơ 3 tả nắng đẹp như thế nào?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98817">
            <a:off x="10442899" y="1801124"/>
            <a:ext cx="562022" cy="1342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C1E63-C97A-530B-ADFD-10E10489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22906" r="17761" b="23662"/>
          <a:stretch/>
        </p:blipFill>
        <p:spPr>
          <a:xfrm>
            <a:off x="4861726" y="5670764"/>
            <a:ext cx="2557261" cy="1897785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FB4F3F3B-B0B5-D83D-ECB0-223AE8D7FA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49916" y="4442361"/>
            <a:ext cx="311228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43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68706" y="3460376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5973" y="4327329"/>
            <a:ext cx="766828" cy="766828"/>
          </a:xfrm>
          <a:prstGeom prst="rect">
            <a:avLst/>
          </a:prstGeom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5915" y="2973992"/>
            <a:ext cx="477238" cy="47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692EF-197A-FA61-D356-BB3D6546A6F4}"/>
              </a:ext>
            </a:extLst>
          </p:cNvPr>
          <p:cNvSpPr txBox="1"/>
          <p:nvPr/>
        </p:nvSpPr>
        <p:spPr>
          <a:xfrm>
            <a:off x="7453431" y="5007485"/>
            <a:ext cx="5805367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b) Nắng đầy trời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22224" y="381363"/>
            <a:ext cx="562022" cy="1342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C1E63-C97A-530B-ADFD-10E10489E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22906" r="17761" b="23662"/>
          <a:stretch/>
        </p:blipFill>
        <p:spPr>
          <a:xfrm>
            <a:off x="4150074" y="4710743"/>
            <a:ext cx="2557261" cy="18977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25DD49-44BE-63D2-A53D-D7C2C48EE347}"/>
              </a:ext>
            </a:extLst>
          </p:cNvPr>
          <p:cNvSpPr/>
          <p:nvPr/>
        </p:nvSpPr>
        <p:spPr>
          <a:xfrm>
            <a:off x="2348110" y="367558"/>
            <a:ext cx="13774897" cy="267837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3570830" y="600812"/>
            <a:ext cx="1132945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hiểu câu thơ “Nắng đi suốt ngày / Giờ lo xuống núi” như thế nào?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0F43C7-9603-7E3E-FEBF-9C848DDA1826}"/>
              </a:ext>
            </a:extLst>
          </p:cNvPr>
          <p:cNvSpPr txBox="1"/>
          <p:nvPr/>
        </p:nvSpPr>
        <p:spPr>
          <a:xfrm>
            <a:off x="7400703" y="3382840"/>
            <a:ext cx="5805367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a) Nắng bừng lên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5948DA-8DF1-5455-5720-2268703FAC39}"/>
              </a:ext>
            </a:extLst>
          </p:cNvPr>
          <p:cNvSpPr txBox="1"/>
          <p:nvPr/>
        </p:nvSpPr>
        <p:spPr>
          <a:xfrm>
            <a:off x="7559060" y="6727881"/>
            <a:ext cx="5805367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c) Nắng đang tắt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12441E94-B09B-B1BB-EDA8-565C6AA3016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318945" y="2065174"/>
            <a:ext cx="5620615" cy="75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17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79035">
            <a:off x="16004747" y="532290"/>
            <a:ext cx="597206" cy="1426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4626911" y="327952"/>
            <a:ext cx="9608593" cy="1522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  <a:endParaRPr lang="en-US" sz="5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2001708" y="2485667"/>
            <a:ext cx="14859000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Tìm thêm ít nhất 3 từ ngữ cho mỗi nhóm dưới đây:</a:t>
            </a:r>
          </a:p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Từ ngữ chỉ việc em làm ở nhà: giặt áo,…</a:t>
            </a:r>
          </a:p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Từ ngữ chỉ đồ dùng để làm việc: găng,...</a:t>
            </a:r>
          </a:p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Từ ngữ chỉ cách làm việc: nhanh nhẹn,..</a:t>
            </a:r>
          </a:p>
        </p:txBody>
      </p:sp>
      <p:pic>
        <p:nvPicPr>
          <p:cNvPr id="30" name="Picture 13">
            <a:extLst>
              <a:ext uri="{FF2B5EF4-FFF2-40B4-BE49-F238E27FC236}">
                <a16:creationId xmlns:a16="http://schemas.microsoft.com/office/drawing/2014/main" id="{45C38943-18D2-33BD-0797-C5C71BE37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59200" y="6647939"/>
            <a:ext cx="1627816" cy="1847167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74CCC4DD-6476-B486-7B9A-8C9A20600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87370" y="8417718"/>
            <a:ext cx="1627816" cy="1847167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84CD594C-AD68-8702-1006-A7A4E16FB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708" y="7356247"/>
            <a:ext cx="1627816" cy="1847167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B96088C4-CCBD-3DE3-C01A-4E28FA270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742274" y="7795880"/>
            <a:ext cx="2501029" cy="2144632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E85AB040-545B-D869-D4CF-1AC43A2FDDB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5054" y="161340"/>
            <a:ext cx="2340688" cy="2168062"/>
          </a:xfrm>
          <a:prstGeom prst="rect">
            <a:avLst/>
          </a:prstGeom>
        </p:spPr>
      </p:pic>
      <p:pic>
        <p:nvPicPr>
          <p:cNvPr id="17" name="Picture 25">
            <a:extLst>
              <a:ext uri="{FF2B5EF4-FFF2-40B4-BE49-F238E27FC236}">
                <a16:creationId xmlns:a16="http://schemas.microsoft.com/office/drawing/2014/main" id="{2CF5AE31-8917-B5C1-C705-E2012465E98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280295" y="4211695"/>
            <a:ext cx="2011994" cy="18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79035">
            <a:off x="16285253" y="85848"/>
            <a:ext cx="597206" cy="14261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1504947" y="1014681"/>
            <a:ext cx="15278103" cy="619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Từ ngữ chỉ việc em làm ở nhà: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giặt quần áo, cất dọn đồ đạc, chăm em, quét nhà,…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 dụng cụ dùng để làm việc: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chổi, găng tay, xà phòng, giẻ lau,…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Từ ngữ chỉ cách thức làm việc: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nhanh nhẹn, thoăn thoắt, chăm chỉ, hăng hái,…</a:t>
            </a:r>
          </a:p>
        </p:txBody>
      </p:sp>
      <p:pic>
        <p:nvPicPr>
          <p:cNvPr id="30" name="Picture 13">
            <a:extLst>
              <a:ext uri="{FF2B5EF4-FFF2-40B4-BE49-F238E27FC236}">
                <a16:creationId xmlns:a16="http://schemas.microsoft.com/office/drawing/2014/main" id="{45C38943-18D2-33BD-0797-C5C71BE37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59200" y="6647939"/>
            <a:ext cx="1627816" cy="1847167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74CCC4DD-6476-B486-7B9A-8C9A20600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87370" y="8417718"/>
            <a:ext cx="1627816" cy="1847167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84CD594C-AD68-8702-1006-A7A4E16FB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5937" y="7425152"/>
            <a:ext cx="1627816" cy="1847167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B96088C4-CCBD-3DE3-C01A-4E28FA270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742274" y="7795880"/>
            <a:ext cx="2501029" cy="21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1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35969" y="562984"/>
            <a:ext cx="9989266" cy="105859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766018" y="2875683"/>
            <a:ext cx="855999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BÀI VIẾT 3:</a:t>
            </a:r>
          </a:p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CHÍNH TẢ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521821" y="300057"/>
            <a:ext cx="1457286" cy="145728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85849" y="2348598"/>
            <a:ext cx="1179123" cy="11791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98817">
            <a:off x="14785123" y="2010390"/>
            <a:ext cx="861536" cy="2057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66240">
            <a:off x="1497870" y="252739"/>
            <a:ext cx="597206" cy="142616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4F1A9FA9-76F5-D0D3-4CF4-2087714866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41488" y="7407756"/>
            <a:ext cx="6211019" cy="411480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E620A9A-223D-FA6A-852F-D03900E50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86776" y="1672127"/>
            <a:ext cx="7015734" cy="822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D221F3-8C4D-DDA9-7D2D-5AF5E93D80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90628" y="8771935"/>
            <a:ext cx="1370454" cy="1407398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7AFB7B50-9D85-CCE9-B0AE-1B5192F873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229506">
            <a:off x="9731056" y="8708109"/>
            <a:ext cx="1370454" cy="14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6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>
            <a:extLst>
              <a:ext uri="{FF2B5EF4-FFF2-40B4-BE49-F238E27FC236}">
                <a16:creationId xmlns:a16="http://schemas.microsoft.com/office/drawing/2014/main" id="{FF97F6F9-2590-251D-7A1D-17884F57B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31882" y="5498829"/>
            <a:ext cx="10285913" cy="3315625"/>
          </a:xfrm>
          <a:prstGeom prst="rect">
            <a:avLst/>
          </a:prstGeom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00A88FD5-02E6-1C53-1F78-859DF73F5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213728" y="429734"/>
            <a:ext cx="9825838" cy="487907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27858" y="621134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98817">
            <a:off x="722224" y="381363"/>
            <a:ext cx="562022" cy="134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799C-F4B9-D008-2731-928D45EB2227}"/>
              </a:ext>
            </a:extLst>
          </p:cNvPr>
          <p:cNvSpPr txBox="1"/>
          <p:nvPr/>
        </p:nvSpPr>
        <p:spPr>
          <a:xfrm>
            <a:off x="2209800" y="583074"/>
            <a:ext cx="63589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Nghe – Viết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9AC324-2672-FD80-9E81-8E71CF477D45}"/>
              </a:ext>
            </a:extLst>
          </p:cNvPr>
          <p:cNvSpPr txBox="1"/>
          <p:nvPr/>
        </p:nvSpPr>
        <p:spPr>
          <a:xfrm>
            <a:off x="9054816" y="2976951"/>
            <a:ext cx="87669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Cách trình bày thể thơ lục bát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595D8E-A1EF-B6CC-205F-430CD77F349F}"/>
              </a:ext>
            </a:extLst>
          </p:cNvPr>
          <p:cNvSpPr txBox="1"/>
          <p:nvPr/>
        </p:nvSpPr>
        <p:spPr>
          <a:xfrm>
            <a:off x="8719378" y="5894866"/>
            <a:ext cx="8102445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Bài thơ gồm những câu 6 tiếng và câu 8 tiếng đan xen nhau.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4DE8FC-7ABB-D223-5483-4E7B434254EE}"/>
              </a:ext>
            </a:extLst>
          </p:cNvPr>
          <p:cNvSpPr txBox="1"/>
          <p:nvPr/>
        </p:nvSpPr>
        <p:spPr>
          <a:xfrm>
            <a:off x="691014" y="2716766"/>
            <a:ext cx="8102445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Khi viết ta viết như sau: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Câu 6 tiếng viết lùi vào 3 ô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Câu 8 tiếng viết lùi vào 2 ô</a:t>
            </a:r>
          </a:p>
        </p:txBody>
      </p:sp>
    </p:spTree>
    <p:extLst>
      <p:ext uri="{BB962C8B-B14F-4D97-AF65-F5344CB8AC3E}">
        <p14:creationId xmlns:p14="http://schemas.microsoft.com/office/powerpoint/2010/main" val="11572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5915" y="2973992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22224" y="381363"/>
            <a:ext cx="562022" cy="134214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52657" y="1301826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9AC324-2672-FD80-9E81-8E71CF477D45}"/>
              </a:ext>
            </a:extLst>
          </p:cNvPr>
          <p:cNvSpPr txBox="1"/>
          <p:nvPr/>
        </p:nvSpPr>
        <p:spPr>
          <a:xfrm>
            <a:off x="2312420" y="1245550"/>
            <a:ext cx="144189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 em thực hành nghe – viết bài “Em lớn lên rồi”</a:t>
            </a:r>
          </a:p>
        </p:txBody>
      </p:sp>
      <p:pic>
        <p:nvPicPr>
          <p:cNvPr id="33" name="Picture 21">
            <a:extLst>
              <a:ext uri="{FF2B5EF4-FFF2-40B4-BE49-F238E27FC236}">
                <a16:creationId xmlns:a16="http://schemas.microsoft.com/office/drawing/2014/main" id="{572DBF87-6D24-97BF-83D5-005155E2CB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126696" y="4478868"/>
            <a:ext cx="1620239" cy="1119438"/>
          </a:xfrm>
          <a:prstGeom prst="rect">
            <a:avLst/>
          </a:prstGeom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4C01B68E-1DA0-A2ED-2430-C07E4D1DA6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296129" y="2871931"/>
            <a:ext cx="1524253" cy="12021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EB6ED0-3A1A-3549-D3C6-AE68BC2DECB0}"/>
              </a:ext>
            </a:extLst>
          </p:cNvPr>
          <p:cNvSpPr txBox="1"/>
          <p:nvPr/>
        </p:nvSpPr>
        <p:spPr>
          <a:xfrm>
            <a:off x="5107015" y="3320052"/>
            <a:ext cx="9829800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Năm nay em…..</a:t>
            </a:r>
          </a:p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……..quây quần bốn phương.</a:t>
            </a:r>
          </a:p>
        </p:txBody>
      </p:sp>
      <p:pic>
        <p:nvPicPr>
          <p:cNvPr id="42" name="Picture 26">
            <a:extLst>
              <a:ext uri="{FF2B5EF4-FFF2-40B4-BE49-F238E27FC236}">
                <a16:creationId xmlns:a16="http://schemas.microsoft.com/office/drawing/2014/main" id="{E13F13CD-AF82-170A-65F1-2320A50F89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271203" y="6824787"/>
            <a:ext cx="3235262" cy="4114800"/>
          </a:xfrm>
          <a:prstGeom prst="rect">
            <a:avLst/>
          </a:prstGeom>
        </p:spPr>
      </p:pic>
      <p:pic>
        <p:nvPicPr>
          <p:cNvPr id="43" name="Picture 26">
            <a:extLst>
              <a:ext uri="{FF2B5EF4-FFF2-40B4-BE49-F238E27FC236}">
                <a16:creationId xmlns:a16="http://schemas.microsoft.com/office/drawing/2014/main" id="{0392C693-F468-299E-C3DD-457F285A7A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51433" y="7257600"/>
            <a:ext cx="3235262" cy="4114800"/>
          </a:xfrm>
          <a:prstGeom prst="rect">
            <a:avLst/>
          </a:prstGeom>
        </p:spPr>
      </p:pic>
      <p:pic>
        <p:nvPicPr>
          <p:cNvPr id="41" name="Picture 13">
            <a:extLst>
              <a:ext uri="{FF2B5EF4-FFF2-40B4-BE49-F238E27FC236}">
                <a16:creationId xmlns:a16="http://schemas.microsoft.com/office/drawing/2014/main" id="{996D5C7B-AEBB-97D1-96C7-B29FF181CCA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014808" y="6932364"/>
            <a:ext cx="3135047" cy="238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686793F-F576-11D3-9082-F59938BA3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763213"/>
              </p:ext>
            </p:extLst>
          </p:nvPr>
        </p:nvGraphicFramePr>
        <p:xfrm>
          <a:off x="3047999" y="1899817"/>
          <a:ext cx="12192000" cy="5958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200767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7412133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1070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thứ tự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chữ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21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002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giê hát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910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giê 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584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71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751617"/>
                  </a:ext>
                </a:extLst>
              </a:tr>
            </a:tbl>
          </a:graphicData>
        </a:graphic>
      </p:graphicFrame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22224" y="381363"/>
            <a:ext cx="562022" cy="134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799C-F4B9-D008-2731-928D45EB2227}"/>
              </a:ext>
            </a:extLst>
          </p:cNvPr>
          <p:cNvSpPr txBox="1"/>
          <p:nvPr/>
        </p:nvSpPr>
        <p:spPr>
          <a:xfrm>
            <a:off x="2105430" y="562131"/>
            <a:ext cx="77571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Ôn bảng chữ cái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4DE8FC-7ABB-D223-5483-4E7B434254EE}"/>
              </a:ext>
            </a:extLst>
          </p:cNvPr>
          <p:cNvSpPr txBox="1"/>
          <p:nvPr/>
        </p:nvSpPr>
        <p:spPr>
          <a:xfrm>
            <a:off x="8688300" y="3876146"/>
            <a:ext cx="10791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C69353-640A-0CAA-9A4D-76E683F7E07B}"/>
              </a:ext>
            </a:extLst>
          </p:cNvPr>
          <p:cNvSpPr txBox="1"/>
          <p:nvPr/>
        </p:nvSpPr>
        <p:spPr>
          <a:xfrm>
            <a:off x="8691030" y="4703998"/>
            <a:ext cx="10791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BA0053-3FA4-32E7-1DBF-9D2FC41A44BD}"/>
              </a:ext>
            </a:extLst>
          </p:cNvPr>
          <p:cNvSpPr txBox="1"/>
          <p:nvPr/>
        </p:nvSpPr>
        <p:spPr>
          <a:xfrm>
            <a:off x="12801600" y="5858127"/>
            <a:ext cx="10791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ACA6B3-5845-F79F-D7F6-6631804E9A59}"/>
              </a:ext>
            </a:extLst>
          </p:cNvPr>
          <p:cNvSpPr txBox="1"/>
          <p:nvPr/>
        </p:nvSpPr>
        <p:spPr>
          <a:xfrm>
            <a:off x="9017385" y="6831480"/>
            <a:ext cx="10791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7C721D3F-FDBA-95A7-7605-AF5BCB253CC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00202" y="7914693"/>
            <a:ext cx="2770918" cy="271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2" grpId="0"/>
      <p:bldP spid="23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794028" y="2477482"/>
            <a:ext cx="14566132" cy="368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BÀI 2: EM ĐÃ LỚN</a:t>
            </a:r>
          </a:p>
          <a:p>
            <a:pPr algn="ctr">
              <a:lnSpc>
                <a:spcPct val="150000"/>
              </a:lnSpc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(TIẾP)</a:t>
            </a:r>
          </a:p>
        </p:txBody>
      </p:sp>
      <p:pic>
        <p:nvPicPr>
          <p:cNvPr id="15" name="Picture 26">
            <a:extLst>
              <a:ext uri="{FF2B5EF4-FFF2-40B4-BE49-F238E27FC236}">
                <a16:creationId xmlns:a16="http://schemas.microsoft.com/office/drawing/2014/main" id="{9D0B2CD6-78C7-6800-A34A-04336EE93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490631"/>
            <a:ext cx="3235262" cy="4114800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E07323EB-E589-82C4-0EDC-A4FA5F9C0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66938" y="6743700"/>
            <a:ext cx="3235262" cy="4114800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08DDB894-AA97-3AC2-D301-8D2233471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75768" y="8229599"/>
            <a:ext cx="3235262" cy="41148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5401FA89-B7EF-424F-7ABC-4C399D04D6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90099" y="7284753"/>
            <a:ext cx="3306803" cy="4114800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AF65D718-7516-5810-0F6D-0F716D7132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99054" y="7553854"/>
            <a:ext cx="3306803" cy="4114800"/>
          </a:xfrm>
          <a:prstGeom prst="rect">
            <a:avLst/>
          </a:prstGeom>
        </p:spPr>
      </p:pic>
      <p:pic>
        <p:nvPicPr>
          <p:cNvPr id="26" name="Picture 19">
            <a:extLst>
              <a:ext uri="{FF2B5EF4-FFF2-40B4-BE49-F238E27FC236}">
                <a16:creationId xmlns:a16="http://schemas.microsoft.com/office/drawing/2014/main" id="{DF7940E2-2D8E-1806-1A03-DF2CCA5248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2441" y="3411840"/>
            <a:ext cx="2192066" cy="4114800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3353C6B8-FD00-A0F1-E4AD-A8B15F9B03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820571">
            <a:off x="15387908" y="3193580"/>
            <a:ext cx="2590116" cy="455132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377C3172-BDE0-5973-64F1-7E7C06647B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12523" y="8921829"/>
            <a:ext cx="1667810" cy="938143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6A1135E-ADD8-4AFC-0D64-AE20A1671F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81525" y="9237302"/>
            <a:ext cx="1667810" cy="938143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C0D2180-6E81-288F-6AC4-9B02074B7C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563996" y="8229599"/>
            <a:ext cx="1667810" cy="9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54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686793F-F576-11D3-9082-F59938BA3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139650"/>
              </p:ext>
            </p:extLst>
          </p:nvPr>
        </p:nvGraphicFramePr>
        <p:xfrm>
          <a:off x="2926269" y="2384793"/>
          <a:ext cx="12192000" cy="4965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200767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7412133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1070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thứ tự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chữ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21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002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910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e-lờ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584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4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713149"/>
                  </a:ext>
                </a:extLst>
              </a:tr>
            </a:tbl>
          </a:graphicData>
        </a:graphic>
      </p:graphicFrame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22224" y="381363"/>
            <a:ext cx="562022" cy="134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799C-F4B9-D008-2731-928D45EB2227}"/>
              </a:ext>
            </a:extLst>
          </p:cNvPr>
          <p:cNvSpPr txBox="1"/>
          <p:nvPr/>
        </p:nvSpPr>
        <p:spPr>
          <a:xfrm>
            <a:off x="2105430" y="562131"/>
            <a:ext cx="77571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Ôn bảng chữ cái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4DE8FC-7ABB-D223-5483-4E7B434254EE}"/>
              </a:ext>
            </a:extLst>
          </p:cNvPr>
          <p:cNvSpPr txBox="1"/>
          <p:nvPr/>
        </p:nvSpPr>
        <p:spPr>
          <a:xfrm>
            <a:off x="8873558" y="3295058"/>
            <a:ext cx="10791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C69353-640A-0CAA-9A4D-76E683F7E07B}"/>
              </a:ext>
            </a:extLst>
          </p:cNvPr>
          <p:cNvSpPr txBox="1"/>
          <p:nvPr/>
        </p:nvSpPr>
        <p:spPr>
          <a:xfrm>
            <a:off x="12245411" y="4308376"/>
            <a:ext cx="1996043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ca-hát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BA0053-3FA4-32E7-1DBF-9D2FC41A44BD}"/>
              </a:ext>
            </a:extLst>
          </p:cNvPr>
          <p:cNvSpPr txBox="1"/>
          <p:nvPr/>
        </p:nvSpPr>
        <p:spPr>
          <a:xfrm>
            <a:off x="12559155" y="6313796"/>
            <a:ext cx="1841149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ACA6B3-5845-F79F-D7F6-6631804E9A59}"/>
              </a:ext>
            </a:extLst>
          </p:cNvPr>
          <p:cNvSpPr txBox="1"/>
          <p:nvPr/>
        </p:nvSpPr>
        <p:spPr>
          <a:xfrm>
            <a:off x="8858794" y="5311086"/>
            <a:ext cx="10791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19" name="Picture 23">
            <a:extLst>
              <a:ext uri="{FF2B5EF4-FFF2-40B4-BE49-F238E27FC236}">
                <a16:creationId xmlns:a16="http://schemas.microsoft.com/office/drawing/2014/main" id="{AE182DC2-88F0-8D5F-6D35-D01BB01D1A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60324" y="6243195"/>
            <a:ext cx="3016763" cy="34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4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2" grpId="0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64512" y="-10174"/>
            <a:ext cx="562022" cy="134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799C-F4B9-D008-2731-928D45EB2227}"/>
              </a:ext>
            </a:extLst>
          </p:cNvPr>
          <p:cNvSpPr txBox="1"/>
          <p:nvPr/>
        </p:nvSpPr>
        <p:spPr>
          <a:xfrm>
            <a:off x="2105430" y="562131"/>
            <a:ext cx="146172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chữ x hoặc chữ s vào chỗ thích hợp: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CA7912-201B-CB4B-BE62-1A555D465576}"/>
              </a:ext>
            </a:extLst>
          </p:cNvPr>
          <p:cNvSpPr/>
          <p:nvPr/>
        </p:nvSpPr>
        <p:spPr>
          <a:xfrm>
            <a:off x="2105430" y="2104602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EEB8B4-4972-13E1-5B25-1C6851A5CCAD}"/>
              </a:ext>
            </a:extLst>
          </p:cNvPr>
          <p:cNvSpPr/>
          <p:nvPr/>
        </p:nvSpPr>
        <p:spPr>
          <a:xfrm>
            <a:off x="5534570" y="3425942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5602FA-F63D-44AB-2AA1-D85F9DAF8AFB}"/>
              </a:ext>
            </a:extLst>
          </p:cNvPr>
          <p:cNvSpPr/>
          <p:nvPr/>
        </p:nvSpPr>
        <p:spPr>
          <a:xfrm>
            <a:off x="8640701" y="5105071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84E75EB-FD80-EEDA-1AA8-12B17320AFE8}"/>
              </a:ext>
            </a:extLst>
          </p:cNvPr>
          <p:cNvSpPr/>
          <p:nvPr/>
        </p:nvSpPr>
        <p:spPr>
          <a:xfrm>
            <a:off x="3191492" y="5670602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541A141-E006-EE43-45CF-12EFAA2538E2}"/>
              </a:ext>
            </a:extLst>
          </p:cNvPr>
          <p:cNvSpPr/>
          <p:nvPr/>
        </p:nvSpPr>
        <p:spPr>
          <a:xfrm>
            <a:off x="11858540" y="6677378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oài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EC0365-C0D6-A487-D189-66AAE8C5DE20}"/>
              </a:ext>
            </a:extLst>
          </p:cNvPr>
          <p:cNvSpPr/>
          <p:nvPr/>
        </p:nvSpPr>
        <p:spPr>
          <a:xfrm>
            <a:off x="6448075" y="7056111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1B1CF3A-A14A-4C11-22D1-D77B611196DA}"/>
              </a:ext>
            </a:extLst>
          </p:cNvPr>
          <p:cNvSpPr/>
          <p:nvPr/>
        </p:nvSpPr>
        <p:spPr>
          <a:xfrm>
            <a:off x="10069867" y="1918079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80E88EB-42B0-9E9C-3DC1-C9BBE0E3247F}"/>
              </a:ext>
            </a:extLst>
          </p:cNvPr>
          <p:cNvSpPr/>
          <p:nvPr/>
        </p:nvSpPr>
        <p:spPr>
          <a:xfrm>
            <a:off x="13144884" y="3497728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2BE7FF-6DED-843C-DD78-BE0964564AD1}"/>
              </a:ext>
            </a:extLst>
          </p:cNvPr>
          <p:cNvSpPr/>
          <p:nvPr/>
        </p:nvSpPr>
        <p:spPr>
          <a:xfrm>
            <a:off x="2113036" y="2104602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4107607-5FD2-8A4A-0546-BFA42D38EA23}"/>
              </a:ext>
            </a:extLst>
          </p:cNvPr>
          <p:cNvSpPr/>
          <p:nvPr/>
        </p:nvSpPr>
        <p:spPr>
          <a:xfrm>
            <a:off x="5534570" y="3425942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AD0C08D-AB09-DBD6-C23F-53DDDE741E6B}"/>
              </a:ext>
            </a:extLst>
          </p:cNvPr>
          <p:cNvSpPr/>
          <p:nvPr/>
        </p:nvSpPr>
        <p:spPr>
          <a:xfrm>
            <a:off x="10077473" y="1931053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7693F14-41BB-82D4-245C-6CF0D98F4E7C}"/>
              </a:ext>
            </a:extLst>
          </p:cNvPr>
          <p:cNvSpPr/>
          <p:nvPr/>
        </p:nvSpPr>
        <p:spPr>
          <a:xfrm>
            <a:off x="13144884" y="3469311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4D092B-BF97-4F03-58C8-2073A07B78B6}"/>
              </a:ext>
            </a:extLst>
          </p:cNvPr>
          <p:cNvSpPr/>
          <p:nvPr/>
        </p:nvSpPr>
        <p:spPr>
          <a:xfrm>
            <a:off x="3191492" y="5662825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D4CF55C-81E0-6617-80C9-4D74DF78C1BA}"/>
              </a:ext>
            </a:extLst>
          </p:cNvPr>
          <p:cNvSpPr/>
          <p:nvPr/>
        </p:nvSpPr>
        <p:spPr>
          <a:xfrm>
            <a:off x="6438193" y="7069988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69BB762-0842-872E-AA27-40750ABF3164}"/>
              </a:ext>
            </a:extLst>
          </p:cNvPr>
          <p:cNvSpPr/>
          <p:nvPr/>
        </p:nvSpPr>
        <p:spPr>
          <a:xfrm>
            <a:off x="8640701" y="5112414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86EE95-1967-E622-724A-6C9268AFCE01}"/>
              </a:ext>
            </a:extLst>
          </p:cNvPr>
          <p:cNvSpPr/>
          <p:nvPr/>
        </p:nvSpPr>
        <p:spPr>
          <a:xfrm>
            <a:off x="11848658" y="6677378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oài</a:t>
            </a:r>
          </a:p>
        </p:txBody>
      </p:sp>
    </p:spTree>
    <p:extLst>
      <p:ext uri="{BB962C8B-B14F-4D97-AF65-F5344CB8AC3E}">
        <p14:creationId xmlns:p14="http://schemas.microsoft.com/office/powerpoint/2010/main" val="10892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459762" y="1078003"/>
            <a:ext cx="562022" cy="134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799C-F4B9-D008-2731-928D45EB2227}"/>
              </a:ext>
            </a:extLst>
          </p:cNvPr>
          <p:cNvSpPr txBox="1"/>
          <p:nvPr/>
        </p:nvSpPr>
        <p:spPr>
          <a:xfrm>
            <a:off x="935166" y="540384"/>
            <a:ext cx="1549274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chữ n hoặc ng vào ô trống cho phù hợp: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CA7912-201B-CB4B-BE62-1A555D465576}"/>
              </a:ext>
            </a:extLst>
          </p:cNvPr>
          <p:cNvSpPr/>
          <p:nvPr/>
        </p:nvSpPr>
        <p:spPr>
          <a:xfrm>
            <a:off x="2105430" y="2104602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la_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EEB8B4-4972-13E1-5B25-1C6851A5CCAD}"/>
              </a:ext>
            </a:extLst>
          </p:cNvPr>
          <p:cNvSpPr/>
          <p:nvPr/>
        </p:nvSpPr>
        <p:spPr>
          <a:xfrm>
            <a:off x="5534570" y="3425942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5602FA-F63D-44AB-2AA1-D85F9DAF8AFB}"/>
              </a:ext>
            </a:extLst>
          </p:cNvPr>
          <p:cNvSpPr/>
          <p:nvPr/>
        </p:nvSpPr>
        <p:spPr>
          <a:xfrm>
            <a:off x="8640701" y="5105071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84E75EB-FD80-EEDA-1AA8-12B17320AFE8}"/>
              </a:ext>
            </a:extLst>
          </p:cNvPr>
          <p:cNvSpPr/>
          <p:nvPr/>
        </p:nvSpPr>
        <p:spPr>
          <a:xfrm>
            <a:off x="3191492" y="5670602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xẻ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4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541A141-E006-EE43-45CF-12EFAA2538E2}"/>
              </a:ext>
            </a:extLst>
          </p:cNvPr>
          <p:cNvSpPr/>
          <p:nvPr/>
        </p:nvSpPr>
        <p:spPr>
          <a:xfrm>
            <a:off x="11858540" y="6677378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EC0365-C0D6-A487-D189-66AAE8C5DE20}"/>
              </a:ext>
            </a:extLst>
          </p:cNvPr>
          <p:cNvSpPr/>
          <p:nvPr/>
        </p:nvSpPr>
        <p:spPr>
          <a:xfrm>
            <a:off x="6448075" y="7056111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cụt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1B1CF3A-A14A-4C11-22D1-D77B611196DA}"/>
              </a:ext>
            </a:extLst>
          </p:cNvPr>
          <p:cNvSpPr/>
          <p:nvPr/>
        </p:nvSpPr>
        <p:spPr>
          <a:xfrm>
            <a:off x="10069867" y="1918079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bà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80E88EB-42B0-9E9C-3DC1-C9BBE0E3247F}"/>
              </a:ext>
            </a:extLst>
          </p:cNvPr>
          <p:cNvSpPr/>
          <p:nvPr/>
        </p:nvSpPr>
        <p:spPr>
          <a:xfrm>
            <a:off x="13144884" y="3497728"/>
            <a:ext cx="3209750" cy="137190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2BE7FF-6DED-843C-DD78-BE0964564AD1}"/>
              </a:ext>
            </a:extLst>
          </p:cNvPr>
          <p:cNvSpPr/>
          <p:nvPr/>
        </p:nvSpPr>
        <p:spPr>
          <a:xfrm>
            <a:off x="2113050" y="2104602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4107607-5FD2-8A4A-0546-BFA42D38EA23}"/>
              </a:ext>
            </a:extLst>
          </p:cNvPr>
          <p:cNvSpPr/>
          <p:nvPr/>
        </p:nvSpPr>
        <p:spPr>
          <a:xfrm>
            <a:off x="5549861" y="3432881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tha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AD0C08D-AB09-DBD6-C23F-53DDDE741E6B}"/>
              </a:ext>
            </a:extLst>
          </p:cNvPr>
          <p:cNvSpPr/>
          <p:nvPr/>
        </p:nvSpPr>
        <p:spPr>
          <a:xfrm>
            <a:off x="10069867" y="1932288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bà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7693F14-41BB-82D4-245C-6CF0D98F4E7C}"/>
              </a:ext>
            </a:extLst>
          </p:cNvPr>
          <p:cNvSpPr/>
          <p:nvPr/>
        </p:nvSpPr>
        <p:spPr>
          <a:xfrm>
            <a:off x="13144884" y="3490386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4D092B-BF97-4F03-58C8-2073A07B78B6}"/>
              </a:ext>
            </a:extLst>
          </p:cNvPr>
          <p:cNvSpPr/>
          <p:nvPr/>
        </p:nvSpPr>
        <p:spPr>
          <a:xfrm>
            <a:off x="3181610" y="5643299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xẻ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4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D4CF55C-81E0-6617-80C9-4D74DF78C1BA}"/>
              </a:ext>
            </a:extLst>
          </p:cNvPr>
          <p:cNvSpPr/>
          <p:nvPr/>
        </p:nvSpPr>
        <p:spPr>
          <a:xfrm>
            <a:off x="6421879" y="7063050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cụt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69BB762-0842-872E-AA27-40750ABF3164}"/>
              </a:ext>
            </a:extLst>
          </p:cNvPr>
          <p:cNvSpPr/>
          <p:nvPr/>
        </p:nvSpPr>
        <p:spPr>
          <a:xfrm>
            <a:off x="8640701" y="5097729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45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86EE95-1967-E622-724A-6C9268AFCE01}"/>
              </a:ext>
            </a:extLst>
          </p:cNvPr>
          <p:cNvSpPr/>
          <p:nvPr/>
        </p:nvSpPr>
        <p:spPr>
          <a:xfrm>
            <a:off x="11858540" y="6684720"/>
            <a:ext cx="3209750" cy="1371908"/>
          </a:xfrm>
          <a:prstGeom prst="roundRect">
            <a:avLst/>
          </a:prstGeom>
          <a:solidFill>
            <a:srgbClr val="FFAF15"/>
          </a:solidFill>
          <a:ln>
            <a:solidFill>
              <a:srgbClr val="FFA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kiế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4085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90628" y="562984"/>
            <a:ext cx="11761879" cy="105859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775323" y="3086880"/>
            <a:ext cx="11131582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KỂ CHUYỆN:</a:t>
            </a:r>
          </a:p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CON ĐÃ LỚN THẬT RỒI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521821" y="300057"/>
            <a:ext cx="1457286" cy="145728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85849" y="2348598"/>
            <a:ext cx="1179123" cy="11791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98817">
            <a:off x="15139370" y="1909458"/>
            <a:ext cx="861536" cy="2057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66240">
            <a:off x="1497870" y="252739"/>
            <a:ext cx="597206" cy="142616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4F1A9FA9-76F5-D0D3-4CF4-2087714866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41488" y="7407756"/>
            <a:ext cx="6211019" cy="411480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E620A9A-223D-FA6A-852F-D03900E50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73893" y="2160094"/>
            <a:ext cx="6301430" cy="7391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D221F3-8C4D-DDA9-7D2D-5AF5E93D80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90628" y="8771935"/>
            <a:ext cx="1370454" cy="1407398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7AFB7B50-9D85-CCE9-B0AE-1B5192F873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229506">
            <a:off x="9731056" y="8708109"/>
            <a:ext cx="1370454" cy="14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9400" y="826932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98817">
            <a:off x="16974351" y="5275998"/>
            <a:ext cx="562022" cy="1342143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FA5A78D4-0154-AE18-4D13-F5319FD48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666977" y="920639"/>
            <a:ext cx="13426298" cy="4288616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58A86098-8A93-B921-5B15-29E8DCFA007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288631" y="5107881"/>
            <a:ext cx="3400610" cy="44646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6782707" y="1512952"/>
            <a:ext cx="10594638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câu chuyện </a:t>
            </a: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“Con đã lớn thật rồi!” </a:t>
            </a:r>
            <a:r>
              <a:rPr lang="en-US" sz="5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mấy nhân vật?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A0BAD91-5586-74FC-8CE0-51DD816258E1}"/>
              </a:ext>
            </a:extLst>
          </p:cNvPr>
          <p:cNvSpPr/>
          <p:nvPr/>
        </p:nvSpPr>
        <p:spPr>
          <a:xfrm>
            <a:off x="2115226" y="4268974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081AD7-8DFF-45E6-37E0-ED7E26025A1A}"/>
              </a:ext>
            </a:extLst>
          </p:cNvPr>
          <p:cNvSpPr/>
          <p:nvPr/>
        </p:nvSpPr>
        <p:spPr>
          <a:xfrm>
            <a:off x="2192526" y="6355830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F6C83C-2419-FD5D-6D70-62CBCD798E35}"/>
              </a:ext>
            </a:extLst>
          </p:cNvPr>
          <p:cNvSpPr/>
          <p:nvPr/>
        </p:nvSpPr>
        <p:spPr>
          <a:xfrm>
            <a:off x="8125516" y="5421535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B9E1EE8-860A-4CDA-7C80-FC0C7790730F}"/>
              </a:ext>
            </a:extLst>
          </p:cNvPr>
          <p:cNvSpPr/>
          <p:nvPr/>
        </p:nvSpPr>
        <p:spPr>
          <a:xfrm>
            <a:off x="8133726" y="7632821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8D4552-DDE5-34D3-4B77-7605F435D217}"/>
              </a:ext>
            </a:extLst>
          </p:cNvPr>
          <p:cNvSpPr txBox="1"/>
          <p:nvPr/>
        </p:nvSpPr>
        <p:spPr>
          <a:xfrm>
            <a:off x="3627642" y="4146192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40AE11-3468-AFD6-956D-E1D0D536B902}"/>
              </a:ext>
            </a:extLst>
          </p:cNvPr>
          <p:cNvSpPr txBox="1"/>
          <p:nvPr/>
        </p:nvSpPr>
        <p:spPr>
          <a:xfrm>
            <a:off x="3627642" y="6088062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E94B02-DA4A-EE20-424E-F6C5F70A8A77}"/>
              </a:ext>
            </a:extLst>
          </p:cNvPr>
          <p:cNvSpPr txBox="1"/>
          <p:nvPr/>
        </p:nvSpPr>
        <p:spPr>
          <a:xfrm>
            <a:off x="9795638" y="5119636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89189E-FA0E-F3D4-2EF6-76F8FE2DFEE0}"/>
              </a:ext>
            </a:extLst>
          </p:cNvPr>
          <p:cNvSpPr txBox="1"/>
          <p:nvPr/>
        </p:nvSpPr>
        <p:spPr>
          <a:xfrm>
            <a:off x="9851001" y="7340229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75790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9400" y="826932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98817">
            <a:off x="16974351" y="5275998"/>
            <a:ext cx="562022" cy="1342143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FA5A78D4-0154-AE18-4D13-F5319FD48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666977" y="920639"/>
            <a:ext cx="13426298" cy="4288616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58A86098-8A93-B921-5B15-29E8DCFA007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288631" y="5107881"/>
            <a:ext cx="3400610" cy="44646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6782707" y="1512952"/>
            <a:ext cx="10594638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 vật chính trong câu chuyện </a:t>
            </a: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“Con đã lớn thật rồi!” </a:t>
            </a:r>
            <a:r>
              <a:rPr lang="en-US" sz="5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ai?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A0BAD91-5586-74FC-8CE0-51DD816258E1}"/>
              </a:ext>
            </a:extLst>
          </p:cNvPr>
          <p:cNvSpPr/>
          <p:nvPr/>
        </p:nvSpPr>
        <p:spPr>
          <a:xfrm>
            <a:off x="2115226" y="4268974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081AD7-8DFF-45E6-37E0-ED7E26025A1A}"/>
              </a:ext>
            </a:extLst>
          </p:cNvPr>
          <p:cNvSpPr/>
          <p:nvPr/>
        </p:nvSpPr>
        <p:spPr>
          <a:xfrm>
            <a:off x="2192526" y="6355830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F6C83C-2419-FD5D-6D70-62CBCD798E35}"/>
              </a:ext>
            </a:extLst>
          </p:cNvPr>
          <p:cNvSpPr/>
          <p:nvPr/>
        </p:nvSpPr>
        <p:spPr>
          <a:xfrm>
            <a:off x="8125516" y="5421535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B9E1EE8-860A-4CDA-7C80-FC0C7790730F}"/>
              </a:ext>
            </a:extLst>
          </p:cNvPr>
          <p:cNvSpPr/>
          <p:nvPr/>
        </p:nvSpPr>
        <p:spPr>
          <a:xfrm>
            <a:off x="8133726" y="7632821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8D4552-DDE5-34D3-4B77-7605F435D217}"/>
              </a:ext>
            </a:extLst>
          </p:cNvPr>
          <p:cNvSpPr txBox="1"/>
          <p:nvPr/>
        </p:nvSpPr>
        <p:spPr>
          <a:xfrm>
            <a:off x="3627642" y="4146192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mẹ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40AE11-3468-AFD6-956D-E1D0D536B902}"/>
              </a:ext>
            </a:extLst>
          </p:cNvPr>
          <p:cNvSpPr txBox="1"/>
          <p:nvPr/>
        </p:nvSpPr>
        <p:spPr>
          <a:xfrm>
            <a:off x="3627642" y="6088062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dì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E94B02-DA4A-EE20-424E-F6C5F70A8A77}"/>
              </a:ext>
            </a:extLst>
          </p:cNvPr>
          <p:cNvSpPr txBox="1"/>
          <p:nvPr/>
        </p:nvSpPr>
        <p:spPr>
          <a:xfrm>
            <a:off x="9795638" y="5119636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 bé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89189E-FA0E-F3D4-2EF6-76F8FE2DFEE0}"/>
              </a:ext>
            </a:extLst>
          </p:cNvPr>
          <p:cNvSpPr txBox="1"/>
          <p:nvPr/>
        </p:nvSpPr>
        <p:spPr>
          <a:xfrm>
            <a:off x="9851001" y="7340229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3 người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5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ED0C83-D267-2E66-D213-27F0D4C5A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30"/>
          <a:stretch/>
        </p:blipFill>
        <p:spPr>
          <a:xfrm>
            <a:off x="3008865" y="3772815"/>
            <a:ext cx="12437985" cy="417999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898817">
            <a:off x="821640" y="1946012"/>
            <a:ext cx="562022" cy="134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799C-F4B9-D008-2731-928D45EB2227}"/>
              </a:ext>
            </a:extLst>
          </p:cNvPr>
          <p:cNvSpPr txBox="1"/>
          <p:nvPr/>
        </p:nvSpPr>
        <p:spPr>
          <a:xfrm>
            <a:off x="935166" y="540384"/>
            <a:ext cx="1549274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Tập phân vai kể lại câu chuyện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C0B19D-E900-0563-1F8D-A70E99FE197D}"/>
              </a:ext>
            </a:extLst>
          </p:cNvPr>
          <p:cNvSpPr txBox="1"/>
          <p:nvPr/>
        </p:nvSpPr>
        <p:spPr>
          <a:xfrm>
            <a:off x="1659369" y="1479103"/>
            <a:ext cx="14829998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Các em phân vai các nhân vật và diễn tả lại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169982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821640" y="1946012"/>
            <a:ext cx="562022" cy="134214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C0B19D-E900-0563-1F8D-A70E99FE197D}"/>
              </a:ext>
            </a:extLst>
          </p:cNvPr>
          <p:cNvSpPr txBox="1"/>
          <p:nvPr/>
        </p:nvSpPr>
        <p:spPr>
          <a:xfrm>
            <a:off x="2167160" y="990600"/>
            <a:ext cx="14829998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Cách thể hiện: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Kể đúng lời của nhân vật, kết hợp thể hiện nét mặt, động tác cho phù hợp.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Diễn tả đúng cảm xúc của nhân vật.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Người dẫn chuyện có thể sử dụng sách giáo khoa.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C40995B0-79CD-E534-A38E-7B7B683DD8E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42709" y="6838186"/>
            <a:ext cx="3838081" cy="32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02990" y="717790"/>
            <a:ext cx="562022" cy="134214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C0B19D-E900-0563-1F8D-A70E99FE197D}"/>
              </a:ext>
            </a:extLst>
          </p:cNvPr>
          <p:cNvSpPr txBox="1"/>
          <p:nvPr/>
        </p:nvSpPr>
        <p:spPr>
          <a:xfrm>
            <a:off x="5610108" y="836915"/>
            <a:ext cx="723549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0FA4B-F60B-A7C4-316F-16784159DF3B}"/>
              </a:ext>
            </a:extLst>
          </p:cNvPr>
          <p:cNvSpPr txBox="1"/>
          <p:nvPr/>
        </p:nvSpPr>
        <p:spPr>
          <a:xfrm>
            <a:off x="1821493" y="3517560"/>
            <a:ext cx="6892358" cy="24982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Ôn tập lại nội dung bài học ngày hôm nay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50E96B-0AA8-81B5-2E42-39192FA2FC25}"/>
              </a:ext>
            </a:extLst>
          </p:cNvPr>
          <p:cNvSpPr txBox="1"/>
          <p:nvPr/>
        </p:nvSpPr>
        <p:spPr>
          <a:xfrm>
            <a:off x="9901809" y="3517560"/>
            <a:ext cx="6587558" cy="24982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Chuẩn bị cho bài học mới </a:t>
            </a: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4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69449E72-94A6-78FC-11DB-A29DD6A75F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3511" y="2337611"/>
            <a:ext cx="1847521" cy="1817499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239DBE51-23DE-27A3-96F4-62DBA078A5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70097" y="2695351"/>
            <a:ext cx="1847521" cy="1817499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2EA4FC19-66A2-7DB1-B903-238627A33E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439604" y="6466571"/>
            <a:ext cx="426203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8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0099" y="9384808"/>
            <a:ext cx="708601" cy="5342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055551" y="112239"/>
            <a:ext cx="1899414" cy="18994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33600" y="1930840"/>
            <a:ext cx="14566132" cy="324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E396693D-5999-2E2E-4DD2-B43E1EAFB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8727" y="9072851"/>
            <a:ext cx="1370454" cy="140739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751BE32C-7E91-4FCD-7DFE-09C8B1DBF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8380" y="9094033"/>
            <a:ext cx="1370454" cy="140739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927E84C-C16F-BC69-0693-3F47F4D98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64145" y="5604934"/>
            <a:ext cx="5181478" cy="48964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5330C-D815-40CC-150F-65EDD06A2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1540" y="5695468"/>
            <a:ext cx="4707892" cy="489649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00115003-B79E-A6F2-FE62-3F907386E12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37961" y="8371815"/>
            <a:ext cx="1738651" cy="1701705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2BB7B3A1-6652-5DE1-A9FE-4ECD747AD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119809" y="8422565"/>
            <a:ext cx="1738651" cy="17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37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0920">
            <a:off x="-1758400" y="6837511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927854" y="1095831"/>
            <a:ext cx="8064746" cy="2251300"/>
            <a:chOff x="-228759" y="19894"/>
            <a:chExt cx="1973044" cy="667166"/>
          </a:xfrm>
          <a:solidFill>
            <a:schemeClr val="bg1">
              <a:lumMod val="8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-228759" y="19894"/>
              <a:ext cx="1973044" cy="667166"/>
            </a:xfrm>
            <a:custGeom>
              <a:avLst/>
              <a:gdLst/>
              <a:ahLst/>
              <a:cxnLst/>
              <a:rect l="l" t="t" r="r" b="b"/>
              <a:pathLst>
                <a:path w="1973044" h="667166">
                  <a:moveTo>
                    <a:pt x="1848584" y="667166"/>
                  </a:moveTo>
                  <a:lnTo>
                    <a:pt x="124460" y="667166"/>
                  </a:lnTo>
                  <a:cubicBezTo>
                    <a:pt x="55880" y="667166"/>
                    <a:pt x="0" y="611286"/>
                    <a:pt x="0" y="542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8584" y="0"/>
                  </a:lnTo>
                  <a:cubicBezTo>
                    <a:pt x="1917164" y="0"/>
                    <a:pt x="1973044" y="55880"/>
                    <a:pt x="1973044" y="124460"/>
                  </a:cubicBezTo>
                  <a:lnTo>
                    <a:pt x="1973044" y="542706"/>
                  </a:lnTo>
                  <a:cubicBezTo>
                    <a:pt x="1973044" y="611286"/>
                    <a:pt x="1917164" y="667166"/>
                    <a:pt x="1848584" y="66716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8927854" y="3950719"/>
            <a:ext cx="8064746" cy="2251300"/>
            <a:chOff x="0" y="0"/>
            <a:chExt cx="1973044" cy="667166"/>
          </a:xfrm>
          <a:solidFill>
            <a:schemeClr val="bg1">
              <a:lumMod val="85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973044" cy="667166"/>
            </a:xfrm>
            <a:custGeom>
              <a:avLst/>
              <a:gdLst/>
              <a:ahLst/>
              <a:cxnLst/>
              <a:rect l="l" t="t" r="r" b="b"/>
              <a:pathLst>
                <a:path w="1973044" h="667166">
                  <a:moveTo>
                    <a:pt x="1848584" y="667166"/>
                  </a:moveTo>
                  <a:lnTo>
                    <a:pt x="124460" y="667166"/>
                  </a:lnTo>
                  <a:cubicBezTo>
                    <a:pt x="55880" y="667166"/>
                    <a:pt x="0" y="611286"/>
                    <a:pt x="0" y="542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8584" y="0"/>
                  </a:lnTo>
                  <a:cubicBezTo>
                    <a:pt x="1917164" y="0"/>
                    <a:pt x="1973044" y="55880"/>
                    <a:pt x="1973044" y="124460"/>
                  </a:cubicBezTo>
                  <a:lnTo>
                    <a:pt x="1973044" y="542706"/>
                  </a:lnTo>
                  <a:cubicBezTo>
                    <a:pt x="1973044" y="611286"/>
                    <a:pt x="1917164" y="667166"/>
                    <a:pt x="1848584" y="66716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19431" y="2645161"/>
            <a:ext cx="7756434" cy="114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b="1" spc="200">
                <a:latin typeface="Arial" panose="020B0604020202020204" pitchFamily="34" charset="0"/>
                <a:cs typeface="Arial" panose="020B0604020202020204" pitchFamily="34" charset="0"/>
              </a:rPr>
              <a:t>Nội dung chính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61948" y="461948"/>
            <a:ext cx="1133504" cy="113350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41459">
            <a:off x="8177262" y="3767417"/>
            <a:ext cx="597206" cy="14261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3006" y="850199"/>
            <a:ext cx="477238" cy="477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50244" y="312844"/>
            <a:ext cx="715856" cy="71585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81780" y="611580"/>
            <a:ext cx="477238" cy="477238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B4590F4-E354-3790-B77B-152073CD47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3540" y="5089079"/>
            <a:ext cx="7756435" cy="5277608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F1B5BC66-D6D7-01CA-172D-69DC33E0DB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74708" y="7235176"/>
            <a:ext cx="1379058" cy="2547913"/>
          </a:xfrm>
          <a:prstGeom prst="rect">
            <a:avLst/>
          </a:prstGeom>
        </p:spPr>
      </p:pic>
      <p:pic>
        <p:nvPicPr>
          <p:cNvPr id="28" name="Picture 19">
            <a:extLst>
              <a:ext uri="{FF2B5EF4-FFF2-40B4-BE49-F238E27FC236}">
                <a16:creationId xmlns:a16="http://schemas.microsoft.com/office/drawing/2014/main" id="{752CFF7D-8CFF-24CA-4E18-2D441EBAC3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122671" y="7405723"/>
            <a:ext cx="1327573" cy="254791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927854" y="6806866"/>
            <a:ext cx="8064746" cy="2251300"/>
            <a:chOff x="0" y="0"/>
            <a:chExt cx="1973044" cy="667166"/>
          </a:xfrm>
          <a:solidFill>
            <a:schemeClr val="bg1">
              <a:lumMod val="8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973044" cy="667166"/>
            </a:xfrm>
            <a:custGeom>
              <a:avLst/>
              <a:gdLst/>
              <a:ahLst/>
              <a:cxnLst/>
              <a:rect l="l" t="t" r="r" b="b"/>
              <a:pathLst>
                <a:path w="1973044" h="667166">
                  <a:moveTo>
                    <a:pt x="1848584" y="667166"/>
                  </a:moveTo>
                  <a:lnTo>
                    <a:pt x="124460" y="667166"/>
                  </a:lnTo>
                  <a:cubicBezTo>
                    <a:pt x="55880" y="667166"/>
                    <a:pt x="0" y="611286"/>
                    <a:pt x="0" y="542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8584" y="0"/>
                  </a:lnTo>
                  <a:cubicBezTo>
                    <a:pt x="1917164" y="0"/>
                    <a:pt x="1973044" y="55880"/>
                    <a:pt x="1973044" y="124460"/>
                  </a:cubicBezTo>
                  <a:lnTo>
                    <a:pt x="1973044" y="542706"/>
                  </a:lnTo>
                  <a:cubicBezTo>
                    <a:pt x="1973044" y="611286"/>
                    <a:pt x="1917164" y="667166"/>
                    <a:pt x="1848584" y="66716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AFE39AD-D72A-41D6-57AE-27B5345C9B2C}"/>
              </a:ext>
            </a:extLst>
          </p:cNvPr>
          <p:cNvSpPr txBox="1"/>
          <p:nvPr/>
        </p:nvSpPr>
        <p:spPr>
          <a:xfrm>
            <a:off x="10048958" y="1826484"/>
            <a:ext cx="6932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3: Giặt áo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9AD58F-3B2C-DB3C-6897-54D59ADC2A6E}"/>
              </a:ext>
            </a:extLst>
          </p:cNvPr>
          <p:cNvSpPr txBox="1"/>
          <p:nvPr/>
        </p:nvSpPr>
        <p:spPr>
          <a:xfrm>
            <a:off x="10176986" y="4449671"/>
            <a:ext cx="6932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3: Chính tả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AA4693-6CB7-53D3-9653-B0D72E3E9AA3}"/>
              </a:ext>
            </a:extLst>
          </p:cNvPr>
          <p:cNvSpPr txBox="1"/>
          <p:nvPr/>
        </p:nvSpPr>
        <p:spPr>
          <a:xfrm>
            <a:off x="10349024" y="7441294"/>
            <a:ext cx="6932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nói và nghe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9400" y="826932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98817">
            <a:off x="16974351" y="5275998"/>
            <a:ext cx="562022" cy="1342143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FA5A78D4-0154-AE18-4D13-F5319FD48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1705" y="1631001"/>
            <a:ext cx="13426298" cy="6650492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58A86098-8A93-B921-5B15-29E8DCFA007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82400" y="5691088"/>
            <a:ext cx="3400610" cy="44646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3817133" y="2649485"/>
            <a:ext cx="10594638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vi-VN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nhận xét gì về hành động của bạn nhỏ trong bài </a:t>
            </a:r>
            <a:r>
              <a:rPr lang="vi-VN" sz="5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“Con đã lớn thật rồi!”</a:t>
            </a:r>
            <a:r>
              <a:rPr lang="vi-VN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đối với mẹ của mình?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67250F4F-86B5-E4C3-4D7A-111D7B39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2702" y="598404"/>
            <a:ext cx="12987313" cy="739122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49400" y="826932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98817">
            <a:off x="16974351" y="5275998"/>
            <a:ext cx="562022" cy="134214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3989357" y="3195646"/>
            <a:ext cx="901116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 động cho thấy việc bạn nhỏ đã lớn, đã nhận ra lỗi sai của mình và biết nói xin lỗi.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4B02A65F-0D81-A307-A791-69029D94A70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000517" y="4368502"/>
            <a:ext cx="3767495" cy="55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58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35969" y="562984"/>
            <a:ext cx="9989266" cy="105859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766018" y="2875683"/>
            <a:ext cx="855999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BÀI ĐỌC 3:</a:t>
            </a:r>
          </a:p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GIẶT ÁO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521821" y="300057"/>
            <a:ext cx="1457286" cy="145728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85849" y="2348598"/>
            <a:ext cx="1179123" cy="11791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98817">
            <a:off x="14785123" y="2010390"/>
            <a:ext cx="861536" cy="2057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66240">
            <a:off x="1497870" y="252739"/>
            <a:ext cx="597206" cy="142616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4F1A9FA9-76F5-D0D3-4CF4-2087714866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41488" y="7407756"/>
            <a:ext cx="6211019" cy="411480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E620A9A-223D-FA6A-852F-D03900E50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86776" y="1672127"/>
            <a:ext cx="7015734" cy="822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D221F3-8C4D-DDA9-7D2D-5AF5E93D80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90628" y="8771935"/>
            <a:ext cx="1370454" cy="1407398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7AFB7B50-9D85-CCE9-B0AE-1B5192F873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229506">
            <a:off x="9731056" y="8708109"/>
            <a:ext cx="1370454" cy="1407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41185" y="-1052617"/>
            <a:ext cx="7390877" cy="739087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708" y="499040"/>
            <a:ext cx="10477500" cy="1069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000" b="1" spc="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38616" flipH="1">
            <a:off x="11619367" y="6694928"/>
            <a:ext cx="2095162" cy="15320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79035">
            <a:off x="500395" y="118449"/>
            <a:ext cx="597206" cy="142616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8524D8A-64B0-AC20-3B51-6082F6D97D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25154" y="1092753"/>
            <a:ext cx="5106759" cy="5601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2056902" y="2029411"/>
            <a:ext cx="9132120" cy="680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Giọng đọc trong bài: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Các em đọc bài giặt áo với giọng đọc vui tươi, ngân nga.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Nhấn giọng gây ấn tượng ở các từ ngữ gợi tả, gợi cảm.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205865D2-9273-DB90-9235-666CC61812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26866" y="8210058"/>
            <a:ext cx="1790095" cy="117475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A120B94D-4153-18A2-5FCA-25F408DE80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23481" y="8019497"/>
            <a:ext cx="1790095" cy="1174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6DA2941D-564B-6535-B959-8176C7074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1913" y="1982034"/>
            <a:ext cx="3688203" cy="27845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79035">
            <a:off x="500395" y="118449"/>
            <a:ext cx="597206" cy="1426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5791200" y="175875"/>
            <a:ext cx="7666572" cy="139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Giải thích một số từ khó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4E0550-5AC6-F07F-570F-5AF2E9EA2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2696" y="2230091"/>
            <a:ext cx="1426588" cy="11583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3BBA47-53EB-7CCA-5237-D56D7127070E}"/>
              </a:ext>
            </a:extLst>
          </p:cNvPr>
          <p:cNvSpPr/>
          <p:nvPr/>
        </p:nvSpPr>
        <p:spPr>
          <a:xfrm>
            <a:off x="2514600" y="2713136"/>
            <a:ext cx="3276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C5E54AC3-4E2F-C5F3-9D38-B0C198D7A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58083" y="4670935"/>
            <a:ext cx="4519575" cy="2784593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BA6C9986-471A-0115-D285-094176E3E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76514" y="1996134"/>
            <a:ext cx="3688203" cy="278459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378C32-BE50-C2A8-DFD6-7C0D6243DB15}"/>
              </a:ext>
            </a:extLst>
          </p:cNvPr>
          <p:cNvSpPr/>
          <p:nvPr/>
        </p:nvSpPr>
        <p:spPr>
          <a:xfrm>
            <a:off x="7279570" y="5453631"/>
            <a:ext cx="3276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 phòng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E82E40-63FB-49B7-A6BC-1CCF043C9530}"/>
              </a:ext>
            </a:extLst>
          </p:cNvPr>
          <p:cNvSpPr/>
          <p:nvPr/>
        </p:nvSpPr>
        <p:spPr>
          <a:xfrm>
            <a:off x="12388117" y="2713136"/>
            <a:ext cx="3276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074E1E3-C751-66A1-D714-D9D3C63857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7898" y="4217930"/>
            <a:ext cx="1426588" cy="11583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1B1F36-384A-CE55-8A05-F0D1E7E56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732" y="1982034"/>
            <a:ext cx="1426588" cy="1158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1198426" y="5014684"/>
            <a:ext cx="506022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Âm thanh nổi lên liên tiếp, sôi động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373B49-5FF2-B8C5-4B92-E4FEAF2A413B}"/>
              </a:ext>
            </a:extLst>
          </p:cNvPr>
          <p:cNvSpPr txBox="1"/>
          <p:nvPr/>
        </p:nvSpPr>
        <p:spPr>
          <a:xfrm>
            <a:off x="6258655" y="7401153"/>
            <a:ext cx="506022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Chất dùng để tẩy rửa, giặt quần áo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A8F261-78EE-D1D7-EC30-E6EF291E37B5}"/>
              </a:ext>
            </a:extLst>
          </p:cNvPr>
          <p:cNvSpPr txBox="1"/>
          <p:nvPr/>
        </p:nvSpPr>
        <p:spPr>
          <a:xfrm>
            <a:off x="11496302" y="5042503"/>
            <a:ext cx="506022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Những ánh sáng nhỏ li ti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A0A7BFB9-F48D-9497-6A2B-6BB9AC80043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92853" y="7028926"/>
            <a:ext cx="2407035" cy="3236349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C20D03E4-3B42-D6E5-F219-5DDB3D8C3ED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966851" y="7025264"/>
            <a:ext cx="2407035" cy="34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8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">
            <a:extLst>
              <a:ext uri="{FF2B5EF4-FFF2-40B4-BE49-F238E27FC236}">
                <a16:creationId xmlns:a16="http://schemas.microsoft.com/office/drawing/2014/main" id="{B11FFEFB-A72F-EBB7-CBEE-10637544DBB1}"/>
              </a:ext>
            </a:extLst>
          </p:cNvPr>
          <p:cNvGrpSpPr/>
          <p:nvPr/>
        </p:nvGrpSpPr>
        <p:grpSpPr>
          <a:xfrm>
            <a:off x="-317016" y="-170508"/>
            <a:ext cx="6619760" cy="6761807"/>
            <a:chOff x="0" y="0"/>
            <a:chExt cx="6350000" cy="6350000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6758BC49-BCC7-09B8-18C3-168894BD966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79035">
            <a:off x="16004747" y="532290"/>
            <a:ext cx="597206" cy="1426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B1B047-3DE9-D348-2BC9-1A6DFC6EBF6C}"/>
              </a:ext>
            </a:extLst>
          </p:cNvPr>
          <p:cNvSpPr txBox="1"/>
          <p:nvPr/>
        </p:nvSpPr>
        <p:spPr>
          <a:xfrm>
            <a:off x="7885621" y="945698"/>
            <a:ext cx="7666572" cy="1522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Thực hành đọc bài</a:t>
            </a:r>
            <a:endParaRPr lang="en-US" sz="5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4AE458-A30D-F77C-1923-A3D45B51BF33}"/>
              </a:ext>
            </a:extLst>
          </p:cNvPr>
          <p:cNvSpPr txBox="1"/>
          <p:nvPr/>
        </p:nvSpPr>
        <p:spPr>
          <a:xfrm>
            <a:off x="6787370" y="3089334"/>
            <a:ext cx="9441029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Lưu ý: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Các em đọc đúng giọng điệu của bài thơ.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Đọc chính xác các thanh, chú ý đọc chậm các từ khó.</a:t>
            </a:r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C20D03E4-3B42-D6E5-F219-5DDB3D8C3E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295400" y="1624680"/>
            <a:ext cx="4025360" cy="5783546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45C38943-18D2-33BD-0797-C5C71BE376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59200" y="6647939"/>
            <a:ext cx="1627816" cy="1847167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74CCC4DD-6476-B486-7B9A-8C9A206002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87370" y="8417718"/>
            <a:ext cx="1627816" cy="1847167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84CD594C-AD68-8702-1006-A7A4E16FB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01708" y="7356247"/>
            <a:ext cx="1627816" cy="1847167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B96088C4-CCBD-3DE3-C01A-4E28FA270F1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742274" y="7795880"/>
            <a:ext cx="2501029" cy="21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907</Words>
  <Application>Microsoft Office PowerPoint</Application>
  <PresentationFormat>Custom</PresentationFormat>
  <Paragraphs>165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Orange Cheerful Illustrative Desert Ecosystem Group Project Presentation</dc:title>
  <cp:lastModifiedBy>Thảo Đào</cp:lastModifiedBy>
  <cp:revision>4</cp:revision>
  <dcterms:created xsi:type="dcterms:W3CDTF">2006-08-16T00:00:00Z</dcterms:created>
  <dcterms:modified xsi:type="dcterms:W3CDTF">2022-08-02T22:52:25Z</dcterms:modified>
  <dc:identifier>DAFHxu7jgWY</dc:identifier>
</cp:coreProperties>
</file>